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945" autoAdjust="0"/>
    <p:restoredTop sz="99513" autoAdjust="0"/>
  </p:normalViewPr>
  <p:slideViewPr>
    <p:cSldViewPr snapToGrid="0" snapToObjects="1">
      <p:cViewPr>
        <p:scale>
          <a:sx n="81" d="100"/>
          <a:sy n="81" d="100"/>
        </p:scale>
        <p:origin x="2656" y="352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Untitled:Users:Natalie:Documents:LMU%20Soph:Research:Normalized_Weigh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Untitled:Users:Natalie:Documents:LMU%20Soph:Research:Network%20Analysis.%202014.09-10:Original:Input_21_Gene_Network_Sigmoid_Model_alpha_0p05_estimation_output_NW.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Untitled:Users:Natalie:Documents:LMU%20Soph:Research:Network%20Analysis.%202014.09-10:rand1:Input_21_Gene_Network_Sigmoid_Model_alpha_0p05_rand1_estimation_output_NW.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Untitled:Users:Natalie:Documents:LMU%20Soph:Research:Network%20Analysis.%202014.09-10:rand4:Input_21_Gene_Network_Sigmoid_Model_alpha_0p05_rand4_estimation_output_NW.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Untitled:Users:Natalie:Documents:LMU%20Soph:Research:Network%20Analysis.%202014.09-10:rand1:Input_21_Gene_Network_Sigmoid_Model_alpha_0p05_rand1_estimation_output_NW.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Untitled:Users:Natalie:Documents:LMU%20Soph:Research:Network%20Analysis.%202014.09-10:rand1:Input_21_Gene_Network_Sigmoid_Model_alpha_0p05_rand1_estimation_output_NW.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Untitled:Users:Natalie:Documents:LMU%20Soph:Research:Network%20Analysis.%202014.09-10:rand4:Input_21_Gene_Network_Sigmoid_Model_alpha_0p05_rand4_estimation_output_NW.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Untitled:Users:Natalie:Documents:LMU%20Soph:Research:Normalized_Weigh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Untitled:Users:Natalie:Documents:LMU%20Soph:Research:Normalized_Weigh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a:latin typeface="Arial"/>
                <a:cs typeface="Arial"/>
              </a:rPr>
              <a:t>Least Squares Error</a:t>
            </a:r>
          </a:p>
        </c:rich>
      </c:tx>
      <c:layout/>
      <c:overlay val="0"/>
    </c:title>
    <c:autoTitleDeleted val="0"/>
    <c:plotArea>
      <c:layout/>
      <c:barChart>
        <c:barDir val="col"/>
        <c:grouping val="clustered"/>
        <c:varyColors val="0"/>
        <c:ser>
          <c:idx val="0"/>
          <c:order val="0"/>
          <c:invertIfNegative val="0"/>
          <c:cat>
            <c:strRef>
              <c:f>Sheet1!$A$3:$A$12</c:f>
              <c:strCache>
                <c:ptCount val="10"/>
                <c:pt idx="0">
                  <c:v>Random 1</c:v>
                </c:pt>
                <c:pt idx="1">
                  <c:v>Random 2</c:v>
                </c:pt>
                <c:pt idx="2">
                  <c:v>Random 3</c:v>
                </c:pt>
                <c:pt idx="3">
                  <c:v>Random 4</c:v>
                </c:pt>
                <c:pt idx="4">
                  <c:v>Random 5</c:v>
                </c:pt>
                <c:pt idx="5">
                  <c:v>Random 6</c:v>
                </c:pt>
                <c:pt idx="6">
                  <c:v>Random 7</c:v>
                </c:pt>
                <c:pt idx="7">
                  <c:v>Random 8</c:v>
                </c:pt>
                <c:pt idx="8">
                  <c:v>Random 9</c:v>
                </c:pt>
                <c:pt idx="9">
                  <c:v>Random 10</c:v>
                </c:pt>
              </c:strCache>
            </c:strRef>
          </c:cat>
          <c:val>
            <c:numRef>
              <c:f>Sheet1!$B$3:$B$12</c:f>
              <c:numCache>
                <c:formatCode>General</c:formatCode>
                <c:ptCount val="10"/>
                <c:pt idx="0">
                  <c:v>46.2665</c:v>
                </c:pt>
                <c:pt idx="1">
                  <c:v>46.5509</c:v>
                </c:pt>
                <c:pt idx="2">
                  <c:v>46.9375</c:v>
                </c:pt>
                <c:pt idx="3">
                  <c:v>48.0365</c:v>
                </c:pt>
                <c:pt idx="4">
                  <c:v>47.5119</c:v>
                </c:pt>
                <c:pt idx="5">
                  <c:v>47.5565</c:v>
                </c:pt>
                <c:pt idx="6">
                  <c:v>47.3121</c:v>
                </c:pt>
                <c:pt idx="7">
                  <c:v>47.1991</c:v>
                </c:pt>
                <c:pt idx="8">
                  <c:v>46.9434</c:v>
                </c:pt>
                <c:pt idx="9">
                  <c:v>47.6306</c:v>
                </c:pt>
              </c:numCache>
            </c:numRef>
          </c:val>
        </c:ser>
        <c:dLbls>
          <c:showLegendKey val="0"/>
          <c:showVal val="0"/>
          <c:showCatName val="0"/>
          <c:showSerName val="0"/>
          <c:showPercent val="0"/>
          <c:showBubbleSize val="0"/>
        </c:dLbls>
        <c:gapWidth val="150"/>
        <c:axId val="-2134542920"/>
        <c:axId val="-2134028136"/>
      </c:barChart>
      <c:scatterChart>
        <c:scatterStyle val="smoothMarker"/>
        <c:varyColors val="0"/>
        <c:ser>
          <c:idx val="1"/>
          <c:order val="1"/>
          <c:tx>
            <c:v>Literature Derived</c:v>
          </c:tx>
          <c:marker>
            <c:symbol val="none"/>
          </c:marker>
          <c:xVal>
            <c:strRef>
              <c:f>Sheet1!$A$3:$A$12</c:f>
              <c:strCache>
                <c:ptCount val="10"/>
                <c:pt idx="0">
                  <c:v>Random 1</c:v>
                </c:pt>
                <c:pt idx="1">
                  <c:v>Random 2</c:v>
                </c:pt>
                <c:pt idx="2">
                  <c:v>Random 3</c:v>
                </c:pt>
                <c:pt idx="3">
                  <c:v>Random 4</c:v>
                </c:pt>
                <c:pt idx="4">
                  <c:v>Random 5</c:v>
                </c:pt>
                <c:pt idx="5">
                  <c:v>Random 6</c:v>
                </c:pt>
                <c:pt idx="6">
                  <c:v>Random 7</c:v>
                </c:pt>
                <c:pt idx="7">
                  <c:v>Random 8</c:v>
                </c:pt>
                <c:pt idx="8">
                  <c:v>Random 9</c:v>
                </c:pt>
                <c:pt idx="9">
                  <c:v>Random 10</c:v>
                </c:pt>
              </c:strCache>
            </c:strRef>
          </c:xVal>
          <c:yVal>
            <c:numRef>
              <c:f>Sheet1!$C$3:$C$12</c:f>
              <c:numCache>
                <c:formatCode>General</c:formatCode>
                <c:ptCount val="10"/>
                <c:pt idx="0">
                  <c:v>46.3169</c:v>
                </c:pt>
                <c:pt idx="1">
                  <c:v>46.3169</c:v>
                </c:pt>
                <c:pt idx="2">
                  <c:v>46.3169</c:v>
                </c:pt>
                <c:pt idx="3">
                  <c:v>46.3169</c:v>
                </c:pt>
                <c:pt idx="4">
                  <c:v>46.3169</c:v>
                </c:pt>
                <c:pt idx="5">
                  <c:v>46.3169</c:v>
                </c:pt>
                <c:pt idx="6">
                  <c:v>46.3169</c:v>
                </c:pt>
                <c:pt idx="7">
                  <c:v>46.3169</c:v>
                </c:pt>
                <c:pt idx="8">
                  <c:v>46.3169</c:v>
                </c:pt>
                <c:pt idx="9">
                  <c:v>46.3169</c:v>
                </c:pt>
              </c:numCache>
            </c:numRef>
          </c:yVal>
          <c:smooth val="1"/>
        </c:ser>
        <c:ser>
          <c:idx val="2"/>
          <c:order val="2"/>
          <c:tx>
            <c:v>Average Random Network</c:v>
          </c:tx>
          <c:marker>
            <c:symbol val="none"/>
          </c:marker>
          <c:xVal>
            <c:strRef>
              <c:f>Sheet1!$A$3:$A$12</c:f>
              <c:strCache>
                <c:ptCount val="10"/>
                <c:pt idx="0">
                  <c:v>Random 1</c:v>
                </c:pt>
                <c:pt idx="1">
                  <c:v>Random 2</c:v>
                </c:pt>
                <c:pt idx="2">
                  <c:v>Random 3</c:v>
                </c:pt>
                <c:pt idx="3">
                  <c:v>Random 4</c:v>
                </c:pt>
                <c:pt idx="4">
                  <c:v>Random 5</c:v>
                </c:pt>
                <c:pt idx="5">
                  <c:v>Random 6</c:v>
                </c:pt>
                <c:pt idx="6">
                  <c:v>Random 7</c:v>
                </c:pt>
                <c:pt idx="7">
                  <c:v>Random 8</c:v>
                </c:pt>
                <c:pt idx="8">
                  <c:v>Random 9</c:v>
                </c:pt>
                <c:pt idx="9">
                  <c:v>Random 10</c:v>
                </c:pt>
              </c:strCache>
            </c:strRef>
          </c:xVal>
          <c:yVal>
            <c:numRef>
              <c:f>Sheet1!$D$3:$D$12</c:f>
              <c:numCache>
                <c:formatCode>General</c:formatCode>
                <c:ptCount val="10"/>
                <c:pt idx="0">
                  <c:v>47.1945</c:v>
                </c:pt>
                <c:pt idx="1">
                  <c:v>47.1945</c:v>
                </c:pt>
                <c:pt idx="2">
                  <c:v>47.1945</c:v>
                </c:pt>
                <c:pt idx="3">
                  <c:v>47.1945</c:v>
                </c:pt>
                <c:pt idx="4">
                  <c:v>47.1945</c:v>
                </c:pt>
                <c:pt idx="5">
                  <c:v>47.1945</c:v>
                </c:pt>
                <c:pt idx="6">
                  <c:v>47.1945</c:v>
                </c:pt>
                <c:pt idx="7">
                  <c:v>47.1945</c:v>
                </c:pt>
                <c:pt idx="8">
                  <c:v>47.1945</c:v>
                </c:pt>
                <c:pt idx="9">
                  <c:v>47.1945</c:v>
                </c:pt>
              </c:numCache>
            </c:numRef>
          </c:yVal>
          <c:smooth val="1"/>
        </c:ser>
        <c:dLbls>
          <c:showLegendKey val="0"/>
          <c:showVal val="0"/>
          <c:showCatName val="0"/>
          <c:showSerName val="0"/>
          <c:showPercent val="0"/>
          <c:showBubbleSize val="0"/>
        </c:dLbls>
        <c:axId val="2101639240"/>
        <c:axId val="2066478712"/>
      </c:scatterChart>
      <c:catAx>
        <c:axId val="-2134542920"/>
        <c:scaling>
          <c:orientation val="minMax"/>
        </c:scaling>
        <c:delete val="0"/>
        <c:axPos val="b"/>
        <c:majorTickMark val="out"/>
        <c:minorTickMark val="none"/>
        <c:tickLblPos val="nextTo"/>
        <c:txPr>
          <a:bodyPr/>
          <a:lstStyle/>
          <a:p>
            <a:pPr>
              <a:defRPr sz="1400"/>
            </a:pPr>
            <a:endParaRPr lang="en-US"/>
          </a:p>
        </c:txPr>
        <c:crossAx val="-2134028136"/>
        <c:crosses val="autoZero"/>
        <c:auto val="1"/>
        <c:lblAlgn val="ctr"/>
        <c:lblOffset val="100"/>
        <c:noMultiLvlLbl val="0"/>
      </c:catAx>
      <c:valAx>
        <c:axId val="-2134028136"/>
        <c:scaling>
          <c:orientation val="minMax"/>
        </c:scaling>
        <c:delete val="0"/>
        <c:axPos val="l"/>
        <c:majorGridlines/>
        <c:title>
          <c:tx>
            <c:rich>
              <a:bodyPr rot="-5400000" vert="horz"/>
              <a:lstStyle/>
              <a:p>
                <a:pPr>
                  <a:defRPr/>
                </a:pPr>
                <a:r>
                  <a:rPr lang="en-US" sz="1600"/>
                  <a:t>Least Squares Error Value</a:t>
                </a:r>
              </a:p>
            </c:rich>
          </c:tx>
          <c:layout/>
          <c:overlay val="0"/>
        </c:title>
        <c:numFmt formatCode="General" sourceLinked="1"/>
        <c:majorTickMark val="out"/>
        <c:minorTickMark val="none"/>
        <c:tickLblPos val="nextTo"/>
        <c:crossAx val="-2134542920"/>
        <c:crosses val="autoZero"/>
        <c:crossBetween val="between"/>
      </c:valAx>
      <c:valAx>
        <c:axId val="2066478712"/>
        <c:scaling>
          <c:orientation val="minMax"/>
        </c:scaling>
        <c:delete val="1"/>
        <c:axPos val="r"/>
        <c:numFmt formatCode="General" sourceLinked="1"/>
        <c:majorTickMark val="out"/>
        <c:minorTickMark val="none"/>
        <c:tickLblPos val="nextTo"/>
        <c:crossAx val="2101639240"/>
        <c:crosses val="max"/>
        <c:crossBetween val="midCat"/>
      </c:valAx>
      <c:valAx>
        <c:axId val="2101639240"/>
        <c:scaling>
          <c:orientation val="minMax"/>
        </c:scaling>
        <c:delete val="1"/>
        <c:axPos val="t"/>
        <c:majorTickMark val="none"/>
        <c:minorTickMark val="none"/>
        <c:tickLblPos val="none"/>
        <c:crossAx val="2066478712"/>
        <c:crosses val="max"/>
        <c:crossBetween val="midCat"/>
      </c:valAx>
    </c:plotArea>
    <c:legend>
      <c:legendPos val="r"/>
      <c:legendEntry>
        <c:idx val="0"/>
        <c:delete val="1"/>
      </c:legendEntry>
      <c:layout/>
      <c:overlay val="0"/>
      <c:txPr>
        <a:bodyPr/>
        <a:lstStyle/>
        <a:p>
          <a:pPr>
            <a:defRPr sz="14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latin typeface="Arial"/>
                <a:cs typeface="Arial"/>
              </a:rPr>
              <a:t>Literature Derived Weight </a:t>
            </a:r>
            <a:r>
              <a:rPr lang="en-US" dirty="0" smtClean="0">
                <a:latin typeface="Arial"/>
                <a:cs typeface="Arial"/>
              </a:rPr>
              <a:t>   Frequency</a:t>
            </a:r>
            <a:endParaRPr lang="en-US" dirty="0">
              <a:latin typeface="Arial"/>
              <a:cs typeface="Arial"/>
            </a:endParaRPr>
          </a:p>
        </c:rich>
      </c:tx>
      <c:layout>
        <c:manualLayout>
          <c:xMode val="edge"/>
          <c:yMode val="edge"/>
          <c:x val="0.212666209975599"/>
          <c:y val="0.0366599013165491"/>
        </c:manualLayout>
      </c:layout>
      <c:overlay val="0"/>
    </c:title>
    <c:autoTitleDeleted val="0"/>
    <c:plotArea>
      <c:layout/>
      <c:barChart>
        <c:barDir val="col"/>
        <c:grouping val="clustered"/>
        <c:varyColors val="0"/>
        <c:ser>
          <c:idx val="0"/>
          <c:order val="0"/>
          <c:invertIfNegative val="0"/>
          <c:cat>
            <c:numRef>
              <c:f>'Literature Derived'!$B$49:$W$49</c:f>
              <c:numCache>
                <c:formatCode>General</c:formatCode>
                <c:ptCount val="22"/>
                <c:pt idx="0">
                  <c:v>-1.0</c:v>
                </c:pt>
                <c:pt idx="1">
                  <c:v>-0.9</c:v>
                </c:pt>
                <c:pt idx="2">
                  <c:v>-0.8</c:v>
                </c:pt>
                <c:pt idx="3">
                  <c:v>-0.7</c:v>
                </c:pt>
                <c:pt idx="4">
                  <c:v>-0.6</c:v>
                </c:pt>
                <c:pt idx="5">
                  <c:v>-0.5</c:v>
                </c:pt>
                <c:pt idx="6">
                  <c:v>-0.4</c:v>
                </c:pt>
                <c:pt idx="7">
                  <c:v>-0.3</c:v>
                </c:pt>
                <c:pt idx="8">
                  <c:v>-0.2</c:v>
                </c:pt>
                <c:pt idx="9">
                  <c:v>-0.1</c:v>
                </c:pt>
                <c:pt idx="11">
                  <c:v>0.0</c:v>
                </c:pt>
                <c:pt idx="12">
                  <c:v>0.1</c:v>
                </c:pt>
                <c:pt idx="13">
                  <c:v>0.2</c:v>
                </c:pt>
                <c:pt idx="14">
                  <c:v>0.3</c:v>
                </c:pt>
                <c:pt idx="15">
                  <c:v>0.4</c:v>
                </c:pt>
                <c:pt idx="16">
                  <c:v>0.5</c:v>
                </c:pt>
                <c:pt idx="17">
                  <c:v>0.6</c:v>
                </c:pt>
                <c:pt idx="18">
                  <c:v>0.7</c:v>
                </c:pt>
                <c:pt idx="19">
                  <c:v>0.8</c:v>
                </c:pt>
                <c:pt idx="20">
                  <c:v>0.9</c:v>
                </c:pt>
                <c:pt idx="21">
                  <c:v>1.0</c:v>
                </c:pt>
              </c:numCache>
            </c:numRef>
          </c:cat>
          <c:val>
            <c:numRef>
              <c:f>'Literature Derived'!$B$48:$W$48</c:f>
              <c:numCache>
                <c:formatCode>General</c:formatCode>
                <c:ptCount val="22"/>
                <c:pt idx="0">
                  <c:v>1.0</c:v>
                </c:pt>
                <c:pt idx="1">
                  <c:v>0.0</c:v>
                </c:pt>
                <c:pt idx="2">
                  <c:v>0.0</c:v>
                </c:pt>
                <c:pt idx="3">
                  <c:v>0.0</c:v>
                </c:pt>
                <c:pt idx="4">
                  <c:v>0.0</c:v>
                </c:pt>
                <c:pt idx="5">
                  <c:v>1.0</c:v>
                </c:pt>
                <c:pt idx="6">
                  <c:v>0.0</c:v>
                </c:pt>
                <c:pt idx="7">
                  <c:v>1.0</c:v>
                </c:pt>
                <c:pt idx="8">
                  <c:v>1.0</c:v>
                </c:pt>
                <c:pt idx="9">
                  <c:v>3.0</c:v>
                </c:pt>
                <c:pt idx="10">
                  <c:v>10.0</c:v>
                </c:pt>
                <c:pt idx="12">
                  <c:v>25.0</c:v>
                </c:pt>
                <c:pt idx="13">
                  <c:v>5.0</c:v>
                </c:pt>
                <c:pt idx="14">
                  <c:v>1.0</c:v>
                </c:pt>
                <c:pt idx="15">
                  <c:v>1.0</c:v>
                </c:pt>
                <c:pt idx="16">
                  <c:v>0.0</c:v>
                </c:pt>
                <c:pt idx="17">
                  <c:v>0.0</c:v>
                </c:pt>
                <c:pt idx="18">
                  <c:v>1.0</c:v>
                </c:pt>
                <c:pt idx="19">
                  <c:v>0.0</c:v>
                </c:pt>
                <c:pt idx="20">
                  <c:v>0.0</c:v>
                </c:pt>
                <c:pt idx="21">
                  <c:v>0.0</c:v>
                </c:pt>
              </c:numCache>
            </c:numRef>
          </c:val>
        </c:ser>
        <c:dLbls>
          <c:showLegendKey val="0"/>
          <c:showVal val="0"/>
          <c:showCatName val="0"/>
          <c:showSerName val="0"/>
          <c:showPercent val="0"/>
          <c:showBubbleSize val="0"/>
        </c:dLbls>
        <c:gapWidth val="150"/>
        <c:axId val="2101827192"/>
        <c:axId val="2044924056"/>
      </c:barChart>
      <c:catAx>
        <c:axId val="2101827192"/>
        <c:scaling>
          <c:orientation val="minMax"/>
        </c:scaling>
        <c:delete val="0"/>
        <c:axPos val="b"/>
        <c:numFmt formatCode="General" sourceLinked="1"/>
        <c:majorTickMark val="none"/>
        <c:minorTickMark val="none"/>
        <c:tickLblPos val="nextTo"/>
        <c:crossAx val="2044924056"/>
        <c:crosses val="autoZero"/>
        <c:auto val="1"/>
        <c:lblAlgn val="ctr"/>
        <c:lblOffset val="100"/>
        <c:noMultiLvlLbl val="0"/>
      </c:catAx>
      <c:valAx>
        <c:axId val="2044924056"/>
        <c:scaling>
          <c:orientation val="minMax"/>
        </c:scaling>
        <c:delete val="0"/>
        <c:axPos val="l"/>
        <c:numFmt formatCode="General" sourceLinked="1"/>
        <c:majorTickMark val="none"/>
        <c:minorTickMark val="none"/>
        <c:tickLblPos val="nextTo"/>
        <c:crossAx val="21018271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latin typeface="Arial"/>
                <a:cs typeface="Arial"/>
              </a:rPr>
              <a:t>Literature-Derived Frequencies</a:t>
            </a:r>
            <a:endParaRPr lang="en-US" dirty="0">
              <a:latin typeface="Arial"/>
              <a:cs typeface="Arial"/>
            </a:endParaRPr>
          </a:p>
        </c:rich>
      </c:tx>
      <c:layout/>
      <c:overlay val="0"/>
    </c:title>
    <c:autoTitleDeleted val="0"/>
    <c:plotArea>
      <c:layout/>
      <c:barChart>
        <c:barDir val="col"/>
        <c:grouping val="clustered"/>
        <c:varyColors val="0"/>
        <c:ser>
          <c:idx val="0"/>
          <c:order val="0"/>
          <c:tx>
            <c:strRef>
              <c:f>network_optimized_weights!$Z$1</c:f>
              <c:strCache>
                <c:ptCount val="1"/>
                <c:pt idx="0">
                  <c:v>In Degree</c:v>
                </c:pt>
              </c:strCache>
            </c:strRef>
          </c:tx>
          <c:invertIfNegative val="0"/>
          <c:cat>
            <c:numRef>
              <c:f>network_optimized_weights!$Y$2:$Y$9</c:f>
              <c:numCache>
                <c:formatCode>General</c:formatCode>
                <c:ptCount val="8"/>
                <c:pt idx="0">
                  <c:v>0.0</c:v>
                </c:pt>
                <c:pt idx="1">
                  <c:v>1.0</c:v>
                </c:pt>
                <c:pt idx="2">
                  <c:v>2.0</c:v>
                </c:pt>
                <c:pt idx="3">
                  <c:v>3.0</c:v>
                </c:pt>
                <c:pt idx="4">
                  <c:v>4.0</c:v>
                </c:pt>
                <c:pt idx="5">
                  <c:v>5.0</c:v>
                </c:pt>
                <c:pt idx="6">
                  <c:v>6.0</c:v>
                </c:pt>
                <c:pt idx="7">
                  <c:v>7.0</c:v>
                </c:pt>
              </c:numCache>
            </c:numRef>
          </c:cat>
          <c:val>
            <c:numRef>
              <c:f>network_optimized_weights!$Z$2:$Z$9</c:f>
              <c:numCache>
                <c:formatCode>General</c:formatCode>
                <c:ptCount val="8"/>
                <c:pt idx="0">
                  <c:v>6.0</c:v>
                </c:pt>
                <c:pt idx="1">
                  <c:v>1.0</c:v>
                </c:pt>
                <c:pt idx="2">
                  <c:v>4.0</c:v>
                </c:pt>
                <c:pt idx="3">
                  <c:v>5.0</c:v>
                </c:pt>
                <c:pt idx="4">
                  <c:v>1.0</c:v>
                </c:pt>
                <c:pt idx="5">
                  <c:v>2.0</c:v>
                </c:pt>
                <c:pt idx="6">
                  <c:v>2.0</c:v>
                </c:pt>
                <c:pt idx="7">
                  <c:v>0.0</c:v>
                </c:pt>
              </c:numCache>
            </c:numRef>
          </c:val>
        </c:ser>
        <c:ser>
          <c:idx val="1"/>
          <c:order val="1"/>
          <c:tx>
            <c:strRef>
              <c:f>network_optimized_weights!$AA$1</c:f>
              <c:strCache>
                <c:ptCount val="1"/>
                <c:pt idx="0">
                  <c:v>Out Degree</c:v>
                </c:pt>
              </c:strCache>
            </c:strRef>
          </c:tx>
          <c:invertIfNegative val="0"/>
          <c:cat>
            <c:numRef>
              <c:f>network_optimized_weights!$Y$2:$Y$9</c:f>
              <c:numCache>
                <c:formatCode>General</c:formatCode>
                <c:ptCount val="8"/>
                <c:pt idx="0">
                  <c:v>0.0</c:v>
                </c:pt>
                <c:pt idx="1">
                  <c:v>1.0</c:v>
                </c:pt>
                <c:pt idx="2">
                  <c:v>2.0</c:v>
                </c:pt>
                <c:pt idx="3">
                  <c:v>3.0</c:v>
                </c:pt>
                <c:pt idx="4">
                  <c:v>4.0</c:v>
                </c:pt>
                <c:pt idx="5">
                  <c:v>5.0</c:v>
                </c:pt>
                <c:pt idx="6">
                  <c:v>6.0</c:v>
                </c:pt>
                <c:pt idx="7">
                  <c:v>7.0</c:v>
                </c:pt>
              </c:numCache>
            </c:numRef>
          </c:cat>
          <c:val>
            <c:numRef>
              <c:f>network_optimized_weights!$AA$2:$AA$9</c:f>
              <c:numCache>
                <c:formatCode>General</c:formatCode>
                <c:ptCount val="8"/>
                <c:pt idx="0">
                  <c:v>3.0</c:v>
                </c:pt>
                <c:pt idx="1">
                  <c:v>5.0</c:v>
                </c:pt>
                <c:pt idx="2">
                  <c:v>7.0</c:v>
                </c:pt>
                <c:pt idx="3">
                  <c:v>1.0</c:v>
                </c:pt>
                <c:pt idx="4">
                  <c:v>2.0</c:v>
                </c:pt>
                <c:pt idx="5">
                  <c:v>0.0</c:v>
                </c:pt>
                <c:pt idx="6">
                  <c:v>1.0</c:v>
                </c:pt>
                <c:pt idx="7">
                  <c:v>2.0</c:v>
                </c:pt>
              </c:numCache>
            </c:numRef>
          </c:val>
        </c:ser>
        <c:dLbls>
          <c:showLegendKey val="0"/>
          <c:showVal val="0"/>
          <c:showCatName val="0"/>
          <c:showSerName val="0"/>
          <c:showPercent val="0"/>
          <c:showBubbleSize val="0"/>
        </c:dLbls>
        <c:gapWidth val="150"/>
        <c:axId val="2101708744"/>
        <c:axId val="2101889224"/>
      </c:barChart>
      <c:catAx>
        <c:axId val="2101708744"/>
        <c:scaling>
          <c:orientation val="minMax"/>
        </c:scaling>
        <c:delete val="0"/>
        <c:axPos val="b"/>
        <c:numFmt formatCode="General" sourceLinked="1"/>
        <c:majorTickMark val="out"/>
        <c:minorTickMark val="none"/>
        <c:tickLblPos val="nextTo"/>
        <c:crossAx val="2101889224"/>
        <c:crosses val="autoZero"/>
        <c:auto val="0"/>
        <c:lblAlgn val="ctr"/>
        <c:lblOffset val="100"/>
        <c:noMultiLvlLbl val="0"/>
      </c:catAx>
      <c:valAx>
        <c:axId val="2101889224"/>
        <c:scaling>
          <c:orientation val="minMax"/>
        </c:scaling>
        <c:delete val="0"/>
        <c:axPos val="l"/>
        <c:numFmt formatCode="General" sourceLinked="1"/>
        <c:majorTickMark val="out"/>
        <c:minorTickMark val="none"/>
        <c:tickLblPos val="nextTo"/>
        <c:crossAx val="21017087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latin typeface="Arial"/>
                <a:cs typeface="Arial"/>
              </a:rPr>
              <a:t>Random 1 Frequencies</a:t>
            </a:r>
            <a:endParaRPr lang="en-US" dirty="0">
              <a:latin typeface="Arial"/>
              <a:cs typeface="Arial"/>
            </a:endParaRPr>
          </a:p>
        </c:rich>
      </c:tx>
      <c:layout/>
      <c:overlay val="0"/>
    </c:title>
    <c:autoTitleDeleted val="0"/>
    <c:plotArea>
      <c:layout/>
      <c:barChart>
        <c:barDir val="col"/>
        <c:grouping val="clustered"/>
        <c:varyColors val="0"/>
        <c:ser>
          <c:idx val="0"/>
          <c:order val="0"/>
          <c:tx>
            <c:strRef>
              <c:f>network_optimized_weights!$Z$1</c:f>
              <c:strCache>
                <c:ptCount val="1"/>
                <c:pt idx="0">
                  <c:v>In Degree</c:v>
                </c:pt>
              </c:strCache>
            </c:strRef>
          </c:tx>
          <c:invertIfNegative val="0"/>
          <c:cat>
            <c:numRef>
              <c:f>network_optimized_weights!$Y$2:$Y$9</c:f>
              <c:numCache>
                <c:formatCode>General</c:formatCode>
                <c:ptCount val="8"/>
                <c:pt idx="0">
                  <c:v>0.0</c:v>
                </c:pt>
                <c:pt idx="1">
                  <c:v>1.0</c:v>
                </c:pt>
                <c:pt idx="2">
                  <c:v>2.0</c:v>
                </c:pt>
                <c:pt idx="3">
                  <c:v>3.0</c:v>
                </c:pt>
                <c:pt idx="4">
                  <c:v>4.0</c:v>
                </c:pt>
                <c:pt idx="5">
                  <c:v>5.0</c:v>
                </c:pt>
                <c:pt idx="6">
                  <c:v>6.0</c:v>
                </c:pt>
                <c:pt idx="7">
                  <c:v>7.0</c:v>
                </c:pt>
              </c:numCache>
            </c:numRef>
          </c:cat>
          <c:val>
            <c:numRef>
              <c:f>network_optimized_weights!$Z$2:$Z$9</c:f>
              <c:numCache>
                <c:formatCode>General</c:formatCode>
                <c:ptCount val="8"/>
                <c:pt idx="0">
                  <c:v>2.0</c:v>
                </c:pt>
                <c:pt idx="1">
                  <c:v>5.0</c:v>
                </c:pt>
                <c:pt idx="2">
                  <c:v>6.0</c:v>
                </c:pt>
                <c:pt idx="3">
                  <c:v>4.0</c:v>
                </c:pt>
                <c:pt idx="4">
                  <c:v>1.0</c:v>
                </c:pt>
                <c:pt idx="5">
                  <c:v>1.0</c:v>
                </c:pt>
                <c:pt idx="6">
                  <c:v>1.0</c:v>
                </c:pt>
                <c:pt idx="7">
                  <c:v>1.0</c:v>
                </c:pt>
              </c:numCache>
            </c:numRef>
          </c:val>
        </c:ser>
        <c:ser>
          <c:idx val="1"/>
          <c:order val="1"/>
          <c:tx>
            <c:strRef>
              <c:f>network_optimized_weights!$AA$1</c:f>
              <c:strCache>
                <c:ptCount val="1"/>
                <c:pt idx="0">
                  <c:v>Out Degree</c:v>
                </c:pt>
              </c:strCache>
            </c:strRef>
          </c:tx>
          <c:invertIfNegative val="0"/>
          <c:cat>
            <c:numRef>
              <c:f>network_optimized_weights!$Y$2:$Y$9</c:f>
              <c:numCache>
                <c:formatCode>General</c:formatCode>
                <c:ptCount val="8"/>
                <c:pt idx="0">
                  <c:v>0.0</c:v>
                </c:pt>
                <c:pt idx="1">
                  <c:v>1.0</c:v>
                </c:pt>
                <c:pt idx="2">
                  <c:v>2.0</c:v>
                </c:pt>
                <c:pt idx="3">
                  <c:v>3.0</c:v>
                </c:pt>
                <c:pt idx="4">
                  <c:v>4.0</c:v>
                </c:pt>
                <c:pt idx="5">
                  <c:v>5.0</c:v>
                </c:pt>
                <c:pt idx="6">
                  <c:v>6.0</c:v>
                </c:pt>
                <c:pt idx="7">
                  <c:v>7.0</c:v>
                </c:pt>
              </c:numCache>
            </c:numRef>
          </c:cat>
          <c:val>
            <c:numRef>
              <c:f>network_optimized_weights!$AA$2:$AA$9</c:f>
              <c:numCache>
                <c:formatCode>General</c:formatCode>
                <c:ptCount val="8"/>
                <c:pt idx="0">
                  <c:v>2.0</c:v>
                </c:pt>
                <c:pt idx="1">
                  <c:v>5.0</c:v>
                </c:pt>
                <c:pt idx="2">
                  <c:v>6.0</c:v>
                </c:pt>
                <c:pt idx="3">
                  <c:v>3.0</c:v>
                </c:pt>
                <c:pt idx="4">
                  <c:v>3.0</c:v>
                </c:pt>
                <c:pt idx="5">
                  <c:v>0.0</c:v>
                </c:pt>
                <c:pt idx="6">
                  <c:v>1.0</c:v>
                </c:pt>
                <c:pt idx="7">
                  <c:v>1.0</c:v>
                </c:pt>
              </c:numCache>
            </c:numRef>
          </c:val>
        </c:ser>
        <c:dLbls>
          <c:showLegendKey val="0"/>
          <c:showVal val="0"/>
          <c:showCatName val="0"/>
          <c:showSerName val="0"/>
          <c:showPercent val="0"/>
          <c:showBubbleSize val="0"/>
        </c:dLbls>
        <c:gapWidth val="150"/>
        <c:axId val="-2102345096"/>
        <c:axId val="2094377096"/>
      </c:barChart>
      <c:catAx>
        <c:axId val="-2102345096"/>
        <c:scaling>
          <c:orientation val="minMax"/>
        </c:scaling>
        <c:delete val="0"/>
        <c:axPos val="b"/>
        <c:numFmt formatCode="General" sourceLinked="1"/>
        <c:majorTickMark val="out"/>
        <c:minorTickMark val="none"/>
        <c:tickLblPos val="nextTo"/>
        <c:crossAx val="2094377096"/>
        <c:crosses val="autoZero"/>
        <c:auto val="1"/>
        <c:lblAlgn val="ctr"/>
        <c:lblOffset val="100"/>
        <c:noMultiLvlLbl val="0"/>
      </c:catAx>
      <c:valAx>
        <c:axId val="2094377096"/>
        <c:scaling>
          <c:orientation val="minMax"/>
        </c:scaling>
        <c:delete val="0"/>
        <c:axPos val="l"/>
        <c:numFmt formatCode="General" sourceLinked="1"/>
        <c:majorTickMark val="out"/>
        <c:minorTickMark val="none"/>
        <c:tickLblPos val="nextTo"/>
        <c:crossAx val="-21023450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latin typeface="Arial"/>
                <a:cs typeface="Arial"/>
              </a:rPr>
              <a:t>Random 4 Frequencies</a:t>
            </a:r>
          </a:p>
        </c:rich>
      </c:tx>
      <c:layout/>
      <c:overlay val="0"/>
    </c:title>
    <c:autoTitleDeleted val="0"/>
    <c:plotArea>
      <c:layout/>
      <c:barChart>
        <c:barDir val="col"/>
        <c:grouping val="clustered"/>
        <c:varyColors val="0"/>
        <c:ser>
          <c:idx val="0"/>
          <c:order val="0"/>
          <c:tx>
            <c:strRef>
              <c:f>network_optimized_weights!$Z$1</c:f>
              <c:strCache>
                <c:ptCount val="1"/>
                <c:pt idx="0">
                  <c:v>In Degree</c:v>
                </c:pt>
              </c:strCache>
            </c:strRef>
          </c:tx>
          <c:invertIfNegative val="0"/>
          <c:cat>
            <c:numRef>
              <c:f>network_optimized_weights!$Y$2:$Y$7</c:f>
              <c:numCache>
                <c:formatCode>General</c:formatCode>
                <c:ptCount val="6"/>
                <c:pt idx="0">
                  <c:v>0.0</c:v>
                </c:pt>
                <c:pt idx="1">
                  <c:v>1.0</c:v>
                </c:pt>
                <c:pt idx="2">
                  <c:v>2.0</c:v>
                </c:pt>
                <c:pt idx="3">
                  <c:v>3.0</c:v>
                </c:pt>
                <c:pt idx="4">
                  <c:v>4.0</c:v>
                </c:pt>
                <c:pt idx="5">
                  <c:v>5.0</c:v>
                </c:pt>
              </c:numCache>
            </c:numRef>
          </c:cat>
          <c:val>
            <c:numRef>
              <c:f>network_optimized_weights!$Z$2:$Z$7</c:f>
              <c:numCache>
                <c:formatCode>General</c:formatCode>
                <c:ptCount val="6"/>
                <c:pt idx="0">
                  <c:v>2.0</c:v>
                </c:pt>
                <c:pt idx="1">
                  <c:v>4.0</c:v>
                </c:pt>
                <c:pt idx="2">
                  <c:v>9.0</c:v>
                </c:pt>
                <c:pt idx="3">
                  <c:v>2.0</c:v>
                </c:pt>
                <c:pt idx="4">
                  <c:v>3.0</c:v>
                </c:pt>
                <c:pt idx="5">
                  <c:v>1.0</c:v>
                </c:pt>
              </c:numCache>
            </c:numRef>
          </c:val>
        </c:ser>
        <c:ser>
          <c:idx val="1"/>
          <c:order val="1"/>
          <c:tx>
            <c:strRef>
              <c:f>network_optimized_weights!$AA$1</c:f>
              <c:strCache>
                <c:ptCount val="1"/>
                <c:pt idx="0">
                  <c:v>Out Degree</c:v>
                </c:pt>
              </c:strCache>
            </c:strRef>
          </c:tx>
          <c:invertIfNegative val="0"/>
          <c:cat>
            <c:numRef>
              <c:f>network_optimized_weights!$Y$2:$Y$7</c:f>
              <c:numCache>
                <c:formatCode>General</c:formatCode>
                <c:ptCount val="6"/>
                <c:pt idx="0">
                  <c:v>0.0</c:v>
                </c:pt>
                <c:pt idx="1">
                  <c:v>1.0</c:v>
                </c:pt>
                <c:pt idx="2">
                  <c:v>2.0</c:v>
                </c:pt>
                <c:pt idx="3">
                  <c:v>3.0</c:v>
                </c:pt>
                <c:pt idx="4">
                  <c:v>4.0</c:v>
                </c:pt>
                <c:pt idx="5">
                  <c:v>5.0</c:v>
                </c:pt>
              </c:numCache>
            </c:numRef>
          </c:cat>
          <c:val>
            <c:numRef>
              <c:f>network_optimized_weights!$AA$2:$AA$7</c:f>
              <c:numCache>
                <c:formatCode>General</c:formatCode>
                <c:ptCount val="6"/>
                <c:pt idx="0">
                  <c:v>3.0</c:v>
                </c:pt>
                <c:pt idx="1">
                  <c:v>5.0</c:v>
                </c:pt>
                <c:pt idx="2">
                  <c:v>2.0</c:v>
                </c:pt>
                <c:pt idx="3">
                  <c:v>8.0</c:v>
                </c:pt>
                <c:pt idx="4">
                  <c:v>3.0</c:v>
                </c:pt>
                <c:pt idx="5">
                  <c:v>0.0</c:v>
                </c:pt>
              </c:numCache>
            </c:numRef>
          </c:val>
        </c:ser>
        <c:dLbls>
          <c:showLegendKey val="0"/>
          <c:showVal val="0"/>
          <c:showCatName val="0"/>
          <c:showSerName val="0"/>
          <c:showPercent val="0"/>
          <c:showBubbleSize val="0"/>
        </c:dLbls>
        <c:gapWidth val="150"/>
        <c:axId val="-2101624232"/>
        <c:axId val="-2102100952"/>
      </c:barChart>
      <c:catAx>
        <c:axId val="-2101624232"/>
        <c:scaling>
          <c:orientation val="minMax"/>
        </c:scaling>
        <c:delete val="0"/>
        <c:axPos val="b"/>
        <c:numFmt formatCode="General" sourceLinked="1"/>
        <c:majorTickMark val="out"/>
        <c:minorTickMark val="none"/>
        <c:tickLblPos val="nextTo"/>
        <c:crossAx val="-2102100952"/>
        <c:crosses val="autoZero"/>
        <c:auto val="1"/>
        <c:lblAlgn val="ctr"/>
        <c:lblOffset val="100"/>
        <c:noMultiLvlLbl val="0"/>
      </c:catAx>
      <c:valAx>
        <c:axId val="-2102100952"/>
        <c:scaling>
          <c:orientation val="minMax"/>
        </c:scaling>
        <c:delete val="0"/>
        <c:axPos val="l"/>
        <c:numFmt formatCode="General" sourceLinked="1"/>
        <c:majorTickMark val="out"/>
        <c:minorTickMark val="none"/>
        <c:tickLblPos val="nextTo"/>
        <c:crossAx val="-21016242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latin typeface="Arial"/>
                <a:cs typeface="Arial"/>
              </a:rPr>
              <a:t>Literature-derived</a:t>
            </a:r>
            <a:r>
              <a:rPr lang="en-US" baseline="0" dirty="0" smtClean="0">
                <a:latin typeface="Arial"/>
                <a:cs typeface="Arial"/>
              </a:rPr>
              <a:t> Optimized Weights</a:t>
            </a:r>
            <a:endParaRPr lang="en-US" dirty="0">
              <a:latin typeface="Arial"/>
              <a:cs typeface="Arial"/>
            </a:endParaRPr>
          </a:p>
        </c:rich>
      </c:tx>
      <c:layout/>
      <c:overlay val="0"/>
    </c:title>
    <c:autoTitleDeleted val="0"/>
    <c:plotArea>
      <c:layout/>
      <c:barChart>
        <c:barDir val="col"/>
        <c:grouping val="clustered"/>
        <c:varyColors val="0"/>
        <c:ser>
          <c:idx val="0"/>
          <c:order val="0"/>
          <c:tx>
            <c:strRef>
              <c:f>[Input_21_Gene_Network_Sigmoid_Model_alpha_0p05_estimation_output_NW.xls]network_optimized_weights!$A$2</c:f>
              <c:strCache>
                <c:ptCount val="1"/>
                <c:pt idx="0">
                  <c:v>ACE2</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[Input_21_Gene_Network_Sigmoid_Model_alpha_0p05_estimation_output_NW.xls]network_optimized_weights!$B$2:$V$2</c:f>
              <c:numCache>
                <c:formatCode>General</c:formatCode>
                <c:ptCount val="21"/>
                <c:pt idx="0">
                  <c:v>0.0</c:v>
                </c:pt>
                <c:pt idx="1">
                  <c:v>0.0</c:v>
                </c:pt>
                <c:pt idx="2">
                  <c:v>0.0</c:v>
                </c:pt>
                <c:pt idx="3">
                  <c:v>0.0</c:v>
                </c:pt>
                <c:pt idx="4">
                  <c:v>-0.203697283060762</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0.83007279698723</c:v>
                </c:pt>
              </c:numCache>
            </c:numRef>
          </c:val>
        </c:ser>
        <c:ser>
          <c:idx val="1"/>
          <c:order val="1"/>
          <c:tx>
            <c:strRef>
              <c:f>[Input_21_Gene_Network_Sigmoid_Model_alpha_0p05_estimation_output_NW.xls]network_optimized_weights!$A$3</c:f>
              <c:strCache>
                <c:ptCount val="1"/>
                <c:pt idx="0">
                  <c:v>AFT2</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[Input_21_Gene_Network_Sigmoid_Model_alpha_0p05_estimation_output_NW.xls]network_optimized_weights!$B$3:$V$3</c:f>
              <c:numCache>
                <c:formatCode>General</c:formatCode>
                <c:ptCount val="21"/>
                <c:pt idx="0">
                  <c:v>0.0</c:v>
                </c:pt>
                <c:pt idx="1">
                  <c:v>0.20707738223703</c:v>
                </c:pt>
                <c:pt idx="2">
                  <c:v>0.0</c:v>
                </c:pt>
                <c:pt idx="3">
                  <c:v>0.0</c:v>
                </c:pt>
                <c:pt idx="4">
                  <c:v>0.0</c:v>
                </c:pt>
                <c:pt idx="5">
                  <c:v>0.0</c:v>
                </c:pt>
                <c:pt idx="6">
                  <c:v>0.0</c:v>
                </c:pt>
                <c:pt idx="7">
                  <c:v>0.0</c:v>
                </c:pt>
                <c:pt idx="8">
                  <c:v>0.0</c:v>
                </c:pt>
                <c:pt idx="9">
                  <c:v>0.0</c:v>
                </c:pt>
                <c:pt idx="10">
                  <c:v>0.0</c:v>
                </c:pt>
                <c:pt idx="11">
                  <c:v>0.0</c:v>
                </c:pt>
                <c:pt idx="12">
                  <c:v>0.0</c:v>
                </c:pt>
                <c:pt idx="13">
                  <c:v>0.0</c:v>
                </c:pt>
                <c:pt idx="14">
                  <c:v>-1.132137029336823</c:v>
                </c:pt>
                <c:pt idx="15">
                  <c:v>0.0</c:v>
                </c:pt>
                <c:pt idx="16">
                  <c:v>0.0</c:v>
                </c:pt>
                <c:pt idx="17">
                  <c:v>0.0</c:v>
                </c:pt>
                <c:pt idx="18">
                  <c:v>0.0</c:v>
                </c:pt>
                <c:pt idx="19">
                  <c:v>0.0</c:v>
                </c:pt>
                <c:pt idx="20">
                  <c:v>0.0</c:v>
                </c:pt>
              </c:numCache>
            </c:numRef>
          </c:val>
        </c:ser>
        <c:ser>
          <c:idx val="2"/>
          <c:order val="2"/>
          <c:tx>
            <c:strRef>
              <c:f>[Input_21_Gene_Network_Sigmoid_Model_alpha_0p05_estimation_output_NW.xls]network_optimized_weights!$A$4</c:f>
              <c:strCache>
                <c:ptCount val="1"/>
                <c:pt idx="0">
                  <c:v>CIN5</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[Input_21_Gene_Network_Sigmoid_Model_alpha_0p05_estimation_output_NW.xls]network_optimized_weights!$B$4:$V$4</c:f>
              <c:numCache>
                <c:formatCode>General</c:formatCode>
                <c:ptCount val="21"/>
                <c:pt idx="0">
                  <c:v>0.0</c:v>
                </c:pt>
                <c:pt idx="1">
                  <c:v>0.0</c:v>
                </c:pt>
                <c:pt idx="2">
                  <c:v>0.159573791331594</c:v>
                </c:pt>
                <c:pt idx="3">
                  <c:v>0.0</c:v>
                </c:pt>
                <c:pt idx="4">
                  <c:v>0.0</c:v>
                </c:pt>
                <c:pt idx="5">
                  <c:v>0.0</c:v>
                </c:pt>
                <c:pt idx="6">
                  <c:v>0.0</c:v>
                </c:pt>
                <c:pt idx="7">
                  <c:v>0.0</c:v>
                </c:pt>
                <c:pt idx="8">
                  <c:v>0.0</c:v>
                </c:pt>
                <c:pt idx="9">
                  <c:v>0.0</c:v>
                </c:pt>
                <c:pt idx="10">
                  <c:v>0.0</c:v>
                </c:pt>
                <c:pt idx="11">
                  <c:v>0.0</c:v>
                </c:pt>
                <c:pt idx="12">
                  <c:v>0.0</c:v>
                </c:pt>
                <c:pt idx="13">
                  <c:v>0.185838507233958</c:v>
                </c:pt>
                <c:pt idx="14">
                  <c:v>0.0</c:v>
                </c:pt>
                <c:pt idx="15">
                  <c:v>0.160785600081494</c:v>
                </c:pt>
                <c:pt idx="16">
                  <c:v>0.0</c:v>
                </c:pt>
                <c:pt idx="17">
                  <c:v>0.0</c:v>
                </c:pt>
                <c:pt idx="18">
                  <c:v>0.0</c:v>
                </c:pt>
                <c:pt idx="19">
                  <c:v>0.137207222892001</c:v>
                </c:pt>
                <c:pt idx="20">
                  <c:v>0.0</c:v>
                </c:pt>
              </c:numCache>
            </c:numRef>
          </c:val>
        </c:ser>
        <c:ser>
          <c:idx val="3"/>
          <c:order val="3"/>
          <c:tx>
            <c:strRef>
              <c:f>[Input_21_Gene_Network_Sigmoid_Model_alpha_0p05_estimation_output_NW.xls]network_optimized_weights!$A$5</c:f>
              <c:strCache>
                <c:ptCount val="1"/>
                <c:pt idx="0">
                  <c:v>FHL1</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[Input_21_Gene_Network_Sigmoid_Model_alpha_0p05_estimation_output_NW.xls]network_optimized_weights!$B$5:$V$5</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4"/>
          <c:order val="4"/>
          <c:tx>
            <c:strRef>
              <c:f>[Input_21_Gene_Network_Sigmoid_Model_alpha_0p05_estimation_output_NW.xls]network_optimized_weights!$A$6</c:f>
              <c:strCache>
                <c:ptCount val="1"/>
                <c:pt idx="0">
                  <c:v>FKH2</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[Input_21_Gene_Network_Sigmoid_Model_alpha_0p05_estimation_output_NW.xls]network_optimized_weights!$B$6:$V$6</c:f>
              <c:numCache>
                <c:formatCode>General</c:formatCode>
                <c:ptCount val="21"/>
                <c:pt idx="0">
                  <c:v>0.0</c:v>
                </c:pt>
                <c:pt idx="1">
                  <c:v>0.0</c:v>
                </c:pt>
                <c:pt idx="2">
                  <c:v>0.0</c:v>
                </c:pt>
                <c:pt idx="3">
                  <c:v>0.0976369695394672</c:v>
                </c:pt>
                <c:pt idx="4">
                  <c:v>-0.0207738736730143</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5"/>
          <c:order val="5"/>
          <c:tx>
            <c:strRef>
              <c:f>[Input_21_Gene_Network_Sigmoid_Model_alpha_0p05_estimation_output_NW.xls]network_optimized_weights!$A$7</c:f>
              <c:strCache>
                <c:ptCount val="1"/>
                <c:pt idx="0">
                  <c:v>GLN3</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[Input_21_Gene_Network_Sigmoid_Model_alpha_0p05_estimation_output_NW.xls]network_optimized_weights!$B$7:$V$7</c:f>
              <c:numCache>
                <c:formatCode>General</c:formatCode>
                <c:ptCount val="21"/>
                <c:pt idx="0">
                  <c:v>0.0</c:v>
                </c:pt>
                <c:pt idx="1">
                  <c:v>0.0</c:v>
                </c:pt>
                <c:pt idx="2">
                  <c:v>0.0</c:v>
                </c:pt>
                <c:pt idx="3">
                  <c:v>0.0</c:v>
                </c:pt>
                <c:pt idx="4">
                  <c:v>0.0</c:v>
                </c:pt>
                <c:pt idx="5">
                  <c:v>0.282541391939233</c:v>
                </c:pt>
                <c:pt idx="6">
                  <c:v>0.0</c:v>
                </c:pt>
                <c:pt idx="7">
                  <c:v>0.0</c:v>
                </c:pt>
                <c:pt idx="8">
                  <c:v>0.0</c:v>
                </c:pt>
                <c:pt idx="9">
                  <c:v>0.466165358852902</c:v>
                </c:pt>
                <c:pt idx="10">
                  <c:v>0.0</c:v>
                </c:pt>
                <c:pt idx="11">
                  <c:v>0.0</c:v>
                </c:pt>
                <c:pt idx="12">
                  <c:v>0.0</c:v>
                </c:pt>
                <c:pt idx="13">
                  <c:v>0.0</c:v>
                </c:pt>
                <c:pt idx="14">
                  <c:v>0.0</c:v>
                </c:pt>
                <c:pt idx="15">
                  <c:v>0.0</c:v>
                </c:pt>
                <c:pt idx="16">
                  <c:v>0.0</c:v>
                </c:pt>
                <c:pt idx="17">
                  <c:v>0.0</c:v>
                </c:pt>
                <c:pt idx="18">
                  <c:v>0.0</c:v>
                </c:pt>
                <c:pt idx="19">
                  <c:v>0.0</c:v>
                </c:pt>
                <c:pt idx="20">
                  <c:v>0.0</c:v>
                </c:pt>
              </c:numCache>
            </c:numRef>
          </c:val>
        </c:ser>
        <c:ser>
          <c:idx val="6"/>
          <c:order val="6"/>
          <c:tx>
            <c:strRef>
              <c:f>[Input_21_Gene_Network_Sigmoid_Model_alpha_0p05_estimation_output_NW.xls]network_optimized_weights!$A$8</c:f>
              <c:strCache>
                <c:ptCount val="1"/>
                <c:pt idx="0">
                  <c:v>HAP5</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[Input_21_Gene_Network_Sigmoid_Model_alpha_0p05_estimation_output_NW.xls]network_optimized_weights!$B$8:$V$8</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-0.000368632175865462</c:v>
                </c:pt>
                <c:pt idx="18">
                  <c:v>0.0</c:v>
                </c:pt>
                <c:pt idx="19">
                  <c:v>0.0</c:v>
                </c:pt>
                <c:pt idx="20">
                  <c:v>0.0</c:v>
                </c:pt>
              </c:numCache>
            </c:numRef>
          </c:val>
        </c:ser>
        <c:ser>
          <c:idx val="7"/>
          <c:order val="7"/>
          <c:tx>
            <c:strRef>
              <c:f>[Input_21_Gene_Network_Sigmoid_Model_alpha_0p05_estimation_output_NW.xls]network_optimized_weights!$A$9</c:f>
              <c:strCache>
                <c:ptCount val="1"/>
                <c:pt idx="0">
                  <c:v>HMO1</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[Input_21_Gene_Network_Sigmoid_Model_alpha_0p05_estimation_output_NW.xls]network_optimized_weights!$B$9:$V$9</c:f>
              <c:numCache>
                <c:formatCode>General</c:formatCode>
                <c:ptCount val="21"/>
                <c:pt idx="0">
                  <c:v>0.0</c:v>
                </c:pt>
                <c:pt idx="1">
                  <c:v>0.0</c:v>
                </c:pt>
                <c:pt idx="2">
                  <c:v>0.0</c:v>
                </c:pt>
                <c:pt idx="3">
                  <c:v>0.253104639748148</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8"/>
          <c:order val="8"/>
          <c:tx>
            <c:strRef>
              <c:f>[Input_21_Gene_Network_Sigmoid_Model_alpha_0p05_estimation_output_NW.xls]network_optimized_weights!$A$10</c:f>
              <c:strCache>
                <c:ptCount val="1"/>
                <c:pt idx="0">
                  <c:v>HOT1</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[Input_21_Gene_Network_Sigmoid_Model_alpha_0p05_estimation_output_NW.xls]network_optimized_weights!$B$10:$V$10</c:f>
              <c:numCache>
                <c:formatCode>General</c:formatCode>
                <c:ptCount val="21"/>
                <c:pt idx="0">
                  <c:v>0.0</c:v>
                </c:pt>
                <c:pt idx="1">
                  <c:v>0.0</c:v>
                </c:pt>
                <c:pt idx="2">
                  <c:v>0.147440536521957</c:v>
                </c:pt>
                <c:pt idx="3">
                  <c:v>0.0</c:v>
                </c:pt>
                <c:pt idx="4">
                  <c:v>0.0</c:v>
                </c:pt>
                <c:pt idx="5">
                  <c:v>0.0</c:v>
                </c:pt>
                <c:pt idx="6">
                  <c:v>0.0</c:v>
                </c:pt>
                <c:pt idx="7">
                  <c:v>0.0</c:v>
                </c:pt>
                <c:pt idx="8">
                  <c:v>0.0</c:v>
                </c:pt>
                <c:pt idx="9">
                  <c:v>0.0</c:v>
                </c:pt>
                <c:pt idx="10">
                  <c:v>0.0</c:v>
                </c:pt>
                <c:pt idx="11">
                  <c:v>0.0</c:v>
                </c:pt>
                <c:pt idx="12">
                  <c:v>0.0</c:v>
                </c:pt>
                <c:pt idx="13">
                  <c:v>0.0</c:v>
                </c:pt>
                <c:pt idx="14">
                  <c:v>-0.233026960072079</c:v>
                </c:pt>
                <c:pt idx="15">
                  <c:v>0.0</c:v>
                </c:pt>
                <c:pt idx="16">
                  <c:v>0.0</c:v>
                </c:pt>
                <c:pt idx="17">
                  <c:v>0.0</c:v>
                </c:pt>
                <c:pt idx="18">
                  <c:v>0.0</c:v>
                </c:pt>
                <c:pt idx="19">
                  <c:v>0.0</c:v>
                </c:pt>
                <c:pt idx="20">
                  <c:v>0.0</c:v>
                </c:pt>
              </c:numCache>
            </c:numRef>
          </c:val>
        </c:ser>
        <c:ser>
          <c:idx val="9"/>
          <c:order val="9"/>
          <c:tx>
            <c:strRef>
              <c:f>[Input_21_Gene_Network_Sigmoid_Model_alpha_0p05_estimation_output_NW.xls]network_optimized_weights!$A$11</c:f>
              <c:strCache>
                <c:ptCount val="1"/>
                <c:pt idx="0">
                  <c:v>MAL33</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[Input_21_Gene_Network_Sigmoid_Model_alpha_0p05_estimation_output_NW.xls]network_optimized_weights!$B$11:$V$11</c:f>
              <c:numCache>
                <c:formatCode>General</c:formatCode>
                <c:ptCount val="21"/>
                <c:pt idx="0">
                  <c:v>0.0</c:v>
                </c:pt>
                <c:pt idx="1">
                  <c:v>0.0</c:v>
                </c:pt>
                <c:pt idx="2">
                  <c:v>0.0</c:v>
                </c:pt>
                <c:pt idx="3">
                  <c:v>0.0</c:v>
                </c:pt>
                <c:pt idx="4">
                  <c:v>0.0</c:v>
                </c:pt>
                <c:pt idx="5">
                  <c:v>0.0</c:v>
                </c:pt>
                <c:pt idx="6">
                  <c:v>0.0</c:v>
                </c:pt>
                <c:pt idx="7">
                  <c:v>0.0</c:v>
                </c:pt>
                <c:pt idx="8">
                  <c:v>0.0</c:v>
                </c:pt>
                <c:pt idx="9">
                  <c:v>0.0</c:v>
                </c:pt>
                <c:pt idx="10">
                  <c:v>-2.258777673501743</c:v>
                </c:pt>
                <c:pt idx="11">
                  <c:v>0.0</c:v>
                </c:pt>
                <c:pt idx="12">
                  <c:v>0.0</c:v>
                </c:pt>
                <c:pt idx="13">
                  <c:v>0.0</c:v>
                </c:pt>
                <c:pt idx="14">
                  <c:v>0.0</c:v>
                </c:pt>
                <c:pt idx="15">
                  <c:v>0.0</c:v>
                </c:pt>
                <c:pt idx="16">
                  <c:v>1.470175503208165</c:v>
                </c:pt>
                <c:pt idx="17">
                  <c:v>0.0</c:v>
                </c:pt>
                <c:pt idx="18">
                  <c:v>0.0</c:v>
                </c:pt>
                <c:pt idx="19">
                  <c:v>0.0</c:v>
                </c:pt>
                <c:pt idx="20">
                  <c:v>0.0</c:v>
                </c:pt>
              </c:numCache>
            </c:numRef>
          </c:val>
        </c:ser>
        <c:ser>
          <c:idx val="10"/>
          <c:order val="10"/>
          <c:tx>
            <c:strRef>
              <c:f>[Input_21_Gene_Network_Sigmoid_Model_alpha_0p05_estimation_output_NW.xls]network_optimized_weights!$A$12</c:f>
              <c:strCache>
                <c:ptCount val="1"/>
                <c:pt idx="0">
                  <c:v>MBP1</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[Input_21_Gene_Network_Sigmoid_Model_alpha_0p05_estimation_output_NW.xls]network_optimized_weights!$B$12:$V$12</c:f>
              <c:numCache>
                <c:formatCode>General</c:formatCode>
                <c:ptCount val="21"/>
                <c:pt idx="0">
                  <c:v>0.0</c:v>
                </c:pt>
                <c:pt idx="1">
                  <c:v>0.0</c:v>
                </c:pt>
                <c:pt idx="2">
                  <c:v>0.0</c:v>
                </c:pt>
                <c:pt idx="3">
                  <c:v>0.0</c:v>
                </c:pt>
                <c:pt idx="4">
                  <c:v>0.0</c:v>
                </c:pt>
                <c:pt idx="5">
                  <c:v>0.0</c:v>
                </c:pt>
                <c:pt idx="6">
                  <c:v>0.0</c:v>
                </c:pt>
                <c:pt idx="7">
                  <c:v>0.0</c:v>
                </c:pt>
                <c:pt idx="8">
                  <c:v>0.0</c:v>
                </c:pt>
                <c:pt idx="9">
                  <c:v>0.0</c:v>
                </c:pt>
                <c:pt idx="10">
                  <c:v>0.384291208476324</c:v>
                </c:pt>
                <c:pt idx="11">
                  <c:v>0.0</c:v>
                </c:pt>
                <c:pt idx="12">
                  <c:v>0.0</c:v>
                </c:pt>
                <c:pt idx="13">
                  <c:v>0.0</c:v>
                </c:pt>
                <c:pt idx="14">
                  <c:v>0.0</c:v>
                </c:pt>
                <c:pt idx="15">
                  <c:v>0.0</c:v>
                </c:pt>
                <c:pt idx="16">
                  <c:v>0.0</c:v>
                </c:pt>
                <c:pt idx="17">
                  <c:v>0.0</c:v>
                </c:pt>
                <c:pt idx="18">
                  <c:v>0.0</c:v>
                </c:pt>
                <c:pt idx="19">
                  <c:v>0.0</c:v>
                </c:pt>
                <c:pt idx="20">
                  <c:v>0.0</c:v>
                </c:pt>
              </c:numCache>
            </c:numRef>
          </c:val>
        </c:ser>
        <c:ser>
          <c:idx val="11"/>
          <c:order val="11"/>
          <c:tx>
            <c:strRef>
              <c:f>[Input_21_Gene_Network_Sigmoid_Model_alpha_0p05_estimation_output_NW.xls]network_optimized_weights!$A$13</c:f>
              <c:strCache>
                <c:ptCount val="1"/>
                <c:pt idx="0">
                  <c:v>MGA2</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[Input_21_Gene_Network_Sigmoid_Model_alpha_0p05_estimation_output_NW.xls]network_optimized_weights!$B$13:$V$13</c:f>
              <c:numCache>
                <c:formatCode>General</c:formatCode>
                <c:ptCount val="21"/>
                <c:pt idx="0">
                  <c:v>0.0</c:v>
                </c:pt>
                <c:pt idx="1">
                  <c:v>0.0</c:v>
                </c:pt>
                <c:pt idx="2">
                  <c:v>0.0</c:v>
                </c:pt>
                <c:pt idx="3">
                  <c:v>0.0</c:v>
                </c:pt>
                <c:pt idx="4">
                  <c:v>0.0</c:v>
                </c:pt>
                <c:pt idx="5">
                  <c:v>0.0418973987249057</c:v>
                </c:pt>
                <c:pt idx="6">
                  <c:v>0.0</c:v>
                </c:pt>
                <c:pt idx="7">
                  <c:v>0.0</c:v>
                </c:pt>
                <c:pt idx="8">
                  <c:v>0.0</c:v>
                </c:pt>
                <c:pt idx="9">
                  <c:v>0.0</c:v>
                </c:pt>
                <c:pt idx="10">
                  <c:v>0.0</c:v>
                </c:pt>
                <c:pt idx="11">
                  <c:v>0.0</c:v>
                </c:pt>
                <c:pt idx="12">
                  <c:v>0.0</c:v>
                </c:pt>
                <c:pt idx="13">
                  <c:v>0.0</c:v>
                </c:pt>
                <c:pt idx="14">
                  <c:v>0.0</c:v>
                </c:pt>
                <c:pt idx="15">
                  <c:v>0.0</c:v>
                </c:pt>
                <c:pt idx="16">
                  <c:v>0.163215834147453</c:v>
                </c:pt>
                <c:pt idx="17">
                  <c:v>0.0</c:v>
                </c:pt>
                <c:pt idx="18">
                  <c:v>0.0</c:v>
                </c:pt>
                <c:pt idx="19">
                  <c:v>0.0</c:v>
                </c:pt>
                <c:pt idx="20">
                  <c:v>0.0</c:v>
                </c:pt>
              </c:numCache>
            </c:numRef>
          </c:val>
        </c:ser>
        <c:ser>
          <c:idx val="12"/>
          <c:order val="12"/>
          <c:tx>
            <c:strRef>
              <c:f>[Input_21_Gene_Network_Sigmoid_Model_alpha_0p05_estimation_output_NW.xls]network_optimized_weights!$A$14</c:f>
              <c:strCache>
                <c:ptCount val="1"/>
                <c:pt idx="0">
                  <c:v>MSS11</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[Input_21_Gene_Network_Sigmoid_Model_alpha_0p05_estimation_output_NW.xls]network_optimized_weights!$B$14:$V$14</c:f>
              <c:numCache>
                <c:formatCode>General</c:formatCode>
                <c:ptCount val="21"/>
                <c:pt idx="0">
                  <c:v>0.0</c:v>
                </c:pt>
                <c:pt idx="1">
                  <c:v>0.0</c:v>
                </c:pt>
                <c:pt idx="2">
                  <c:v>0.152219007073955</c:v>
                </c:pt>
                <c:pt idx="3">
                  <c:v>0.0</c:v>
                </c:pt>
                <c:pt idx="4">
                  <c:v>0.0</c:v>
                </c:pt>
                <c:pt idx="5">
                  <c:v>0.0</c:v>
                </c:pt>
                <c:pt idx="6">
                  <c:v>0.0</c:v>
                </c:pt>
                <c:pt idx="7">
                  <c:v>0.0</c:v>
                </c:pt>
                <c:pt idx="8">
                  <c:v>0.0</c:v>
                </c:pt>
                <c:pt idx="9">
                  <c:v>0.0</c:v>
                </c:pt>
                <c:pt idx="10">
                  <c:v>0.0</c:v>
                </c:pt>
                <c:pt idx="11">
                  <c:v>0.0</c:v>
                </c:pt>
                <c:pt idx="12">
                  <c:v>0.0</c:v>
                </c:pt>
                <c:pt idx="13">
                  <c:v>0.0</c:v>
                </c:pt>
                <c:pt idx="14">
                  <c:v>0.211394100169982</c:v>
                </c:pt>
                <c:pt idx="15">
                  <c:v>0.0783380307921482</c:v>
                </c:pt>
                <c:pt idx="16">
                  <c:v>0.0</c:v>
                </c:pt>
                <c:pt idx="17">
                  <c:v>0.0</c:v>
                </c:pt>
                <c:pt idx="18">
                  <c:v>0.0</c:v>
                </c:pt>
                <c:pt idx="19">
                  <c:v>0.0</c:v>
                </c:pt>
                <c:pt idx="20">
                  <c:v>0.0</c:v>
                </c:pt>
              </c:numCache>
            </c:numRef>
          </c:val>
        </c:ser>
        <c:ser>
          <c:idx val="13"/>
          <c:order val="13"/>
          <c:tx>
            <c:strRef>
              <c:f>[Input_21_Gene_Network_Sigmoid_Model_alpha_0p05_estimation_output_NW.xls]network_optimized_weights!$A$15</c:f>
              <c:strCache>
                <c:ptCount val="1"/>
                <c:pt idx="0">
                  <c:v>PHD1</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[Input_21_Gene_Network_Sigmoid_Model_alpha_0p05_estimation_output_NW.xls]network_optimized_weights!$B$15:$V$15</c:f>
              <c:numCache>
                <c:formatCode>General</c:formatCode>
                <c:ptCount val="21"/>
                <c:pt idx="0">
                  <c:v>0.0</c:v>
                </c:pt>
                <c:pt idx="1">
                  <c:v>0.0</c:v>
                </c:pt>
                <c:pt idx="2">
                  <c:v>0.340627717185039</c:v>
                </c:pt>
                <c:pt idx="3">
                  <c:v>0.0429777797601087</c:v>
                </c:pt>
                <c:pt idx="4">
                  <c:v>0.0</c:v>
                </c:pt>
                <c:pt idx="5">
                  <c:v>0.0</c:v>
                </c:pt>
                <c:pt idx="6">
                  <c:v>0.0</c:v>
                </c:pt>
                <c:pt idx="7">
                  <c:v>0.0</c:v>
                </c:pt>
                <c:pt idx="8">
                  <c:v>0.0</c:v>
                </c:pt>
                <c:pt idx="9">
                  <c:v>0.0</c:v>
                </c:pt>
                <c:pt idx="10">
                  <c:v>0.0</c:v>
                </c:pt>
                <c:pt idx="11">
                  <c:v>0.0</c:v>
                </c:pt>
                <c:pt idx="12">
                  <c:v>0.0</c:v>
                </c:pt>
                <c:pt idx="13">
                  <c:v>0.083449676032516</c:v>
                </c:pt>
                <c:pt idx="14">
                  <c:v>-0.735174373869777</c:v>
                </c:pt>
                <c:pt idx="15">
                  <c:v>-0.257270644532667</c:v>
                </c:pt>
                <c:pt idx="16">
                  <c:v>0.0</c:v>
                </c:pt>
                <c:pt idx="17">
                  <c:v>0.185138154639663</c:v>
                </c:pt>
                <c:pt idx="18">
                  <c:v>0.18679212368158</c:v>
                </c:pt>
                <c:pt idx="19">
                  <c:v>0.0</c:v>
                </c:pt>
                <c:pt idx="20">
                  <c:v>0.0</c:v>
                </c:pt>
              </c:numCache>
            </c:numRef>
          </c:val>
        </c:ser>
        <c:ser>
          <c:idx val="14"/>
          <c:order val="14"/>
          <c:tx>
            <c:strRef>
              <c:f>[Input_21_Gene_Network_Sigmoid_Model_alpha_0p05_estimation_output_NW.xls]network_optimized_weights!$A$16</c:f>
              <c:strCache>
                <c:ptCount val="1"/>
                <c:pt idx="0">
                  <c:v>SKN7</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[Input_21_Gene_Network_Sigmoid_Model_alpha_0p05_estimation_output_NW.xls]network_optimized_weights!$B$16:$V$16</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-0.479291759082211</c:v>
                </c:pt>
                <c:pt idx="15">
                  <c:v>0.0</c:v>
                </c:pt>
                <c:pt idx="16">
                  <c:v>0.0</c:v>
                </c:pt>
                <c:pt idx="17">
                  <c:v>0.0</c:v>
                </c:pt>
                <c:pt idx="18">
                  <c:v>0.0</c:v>
                </c:pt>
                <c:pt idx="19">
                  <c:v>0.0</c:v>
                </c:pt>
                <c:pt idx="20">
                  <c:v>0.0</c:v>
                </c:pt>
              </c:numCache>
            </c:numRef>
          </c:val>
        </c:ser>
        <c:ser>
          <c:idx val="15"/>
          <c:order val="15"/>
          <c:tx>
            <c:strRef>
              <c:f>[Input_21_Gene_Network_Sigmoid_Model_alpha_0p05_estimation_output_NW.xls]network_optimized_weights!$A$17</c:f>
              <c:strCache>
                <c:ptCount val="1"/>
                <c:pt idx="0">
                  <c:v>SKO1</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[Input_21_Gene_Network_Sigmoid_Model_alpha_0p05_estimation_output_NW.xls]network_optimized_weights!$B$17:$V$17</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16"/>
          <c:order val="16"/>
          <c:tx>
            <c:strRef>
              <c:f>[Input_21_Gene_Network_Sigmoid_Model_alpha_0p05_estimation_output_NW.xls]network_optimized_weights!$A$18</c:f>
              <c:strCache>
                <c:ptCount val="1"/>
                <c:pt idx="0">
                  <c:v>SMP1</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[Input_21_Gene_Network_Sigmoid_Model_alpha_0p05_estimation_output_NW.xls]network_optimized_weights!$B$18:$V$18</c:f>
              <c:numCache>
                <c:formatCode>General</c:formatCode>
                <c:ptCount val="21"/>
                <c:pt idx="0">
                  <c:v>0.0</c:v>
                </c:pt>
                <c:pt idx="1">
                  <c:v>0.0</c:v>
                </c:pt>
                <c:pt idx="2">
                  <c:v>0.42194644475791</c:v>
                </c:pt>
                <c:pt idx="3">
                  <c:v>-0.0061302732593403</c:v>
                </c:pt>
                <c:pt idx="4">
                  <c:v>0.0</c:v>
                </c:pt>
                <c:pt idx="5">
                  <c:v>0.0</c:v>
                </c:pt>
                <c:pt idx="6">
                  <c:v>0.0</c:v>
                </c:pt>
                <c:pt idx="7">
                  <c:v>0.0</c:v>
                </c:pt>
                <c:pt idx="8">
                  <c:v>0.0</c:v>
                </c:pt>
                <c:pt idx="9">
                  <c:v>0.0</c:v>
                </c:pt>
                <c:pt idx="10">
                  <c:v>0.0</c:v>
                </c:pt>
                <c:pt idx="11">
                  <c:v>0.0</c:v>
                </c:pt>
                <c:pt idx="12">
                  <c:v>0.0</c:v>
                </c:pt>
                <c:pt idx="13">
                  <c:v>-0.240047233139404</c:v>
                </c:pt>
                <c:pt idx="14">
                  <c:v>0.0</c:v>
                </c:pt>
                <c:pt idx="15">
                  <c:v>0.0</c:v>
                </c:pt>
                <c:pt idx="16">
                  <c:v>-0.106604573982339</c:v>
                </c:pt>
                <c:pt idx="17">
                  <c:v>0.0</c:v>
                </c:pt>
                <c:pt idx="18">
                  <c:v>0.0</c:v>
                </c:pt>
                <c:pt idx="19">
                  <c:v>0.0</c:v>
                </c:pt>
                <c:pt idx="20">
                  <c:v>0.0</c:v>
                </c:pt>
              </c:numCache>
            </c:numRef>
          </c:val>
        </c:ser>
        <c:ser>
          <c:idx val="17"/>
          <c:order val="17"/>
          <c:tx>
            <c:strRef>
              <c:f>[Input_21_Gene_Network_Sigmoid_Model_alpha_0p05_estimation_output_NW.xls]network_optimized_weights!$A$19</c:f>
              <c:strCache>
                <c:ptCount val="1"/>
                <c:pt idx="0">
                  <c:v>SWI4</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[Input_21_Gene_Network_Sigmoid_Model_alpha_0p05_estimation_output_NW.xls]network_optimized_weights!$B$19:$V$19</c:f>
              <c:numCache>
                <c:formatCode>General</c:formatCode>
                <c:ptCount val="21"/>
                <c:pt idx="0">
                  <c:v>0.0</c:v>
                </c:pt>
                <c:pt idx="1">
                  <c:v>0.0</c:v>
                </c:pt>
                <c:pt idx="2">
                  <c:v>0.0</c:v>
                </c:pt>
                <c:pt idx="3">
                  <c:v>0.0</c:v>
                </c:pt>
                <c:pt idx="4">
                  <c:v>0.0</c:v>
                </c:pt>
                <c:pt idx="5">
                  <c:v>0.0</c:v>
                </c:pt>
                <c:pt idx="6">
                  <c:v>0.0</c:v>
                </c:pt>
                <c:pt idx="7">
                  <c:v>0.0</c:v>
                </c:pt>
                <c:pt idx="8">
                  <c:v>0.0</c:v>
                </c:pt>
                <c:pt idx="9">
                  <c:v>0.0357513475967836</c:v>
                </c:pt>
                <c:pt idx="10">
                  <c:v>0.0465099906962524</c:v>
                </c:pt>
                <c:pt idx="11">
                  <c:v>0.0</c:v>
                </c:pt>
                <c:pt idx="12">
                  <c:v>0.0</c:v>
                </c:pt>
                <c:pt idx="13">
                  <c:v>-0.0955175832414289</c:v>
                </c:pt>
                <c:pt idx="14">
                  <c:v>0.0</c:v>
                </c:pt>
                <c:pt idx="15">
                  <c:v>0.0</c:v>
                </c:pt>
                <c:pt idx="16">
                  <c:v>0.0</c:v>
                </c:pt>
                <c:pt idx="17">
                  <c:v>0.00161131423081722</c:v>
                </c:pt>
                <c:pt idx="18">
                  <c:v>0.000267056411392963</c:v>
                </c:pt>
                <c:pt idx="19">
                  <c:v>0.000502605496514936</c:v>
                </c:pt>
                <c:pt idx="20">
                  <c:v>0.0</c:v>
                </c:pt>
              </c:numCache>
            </c:numRef>
          </c:val>
        </c:ser>
        <c:ser>
          <c:idx val="18"/>
          <c:order val="18"/>
          <c:tx>
            <c:strRef>
              <c:f>[Input_21_Gene_Network_Sigmoid_Model_alpha_0p05_estimation_output_NW.xls]network_optimized_weights!$A$20</c:f>
              <c:strCache>
                <c:ptCount val="1"/>
                <c:pt idx="0">
                  <c:v>SWI6</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[Input_21_Gene_Network_Sigmoid_Model_alpha_0p05_estimation_output_NW.xls]network_optimized_weights!$B$20:$V$20</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19"/>
          <c:order val="19"/>
          <c:tx>
            <c:strRef>
              <c:f>[Input_21_Gene_Network_Sigmoid_Model_alpha_0p05_estimation_output_NW.xls]network_optimized_weights!$A$21</c:f>
              <c:strCache>
                <c:ptCount val="1"/>
                <c:pt idx="0">
                  <c:v>YAP6</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[Input_21_Gene_Network_Sigmoid_Model_alpha_0p05_estimation_output_NW.xls]network_optimized_weights!$B$21:$V$21</c:f>
              <c:numCache>
                <c:formatCode>General</c:formatCode>
                <c:ptCount val="21"/>
                <c:pt idx="0">
                  <c:v>0.0</c:v>
                </c:pt>
                <c:pt idx="1">
                  <c:v>0.0</c:v>
                </c:pt>
                <c:pt idx="2">
                  <c:v>-0.149672342406139</c:v>
                </c:pt>
                <c:pt idx="3">
                  <c:v>0.0305347992783048</c:v>
                </c:pt>
                <c:pt idx="4">
                  <c:v>-0.00832710941489435</c:v>
                </c:pt>
                <c:pt idx="5">
                  <c:v>0.0</c:v>
                </c:pt>
                <c:pt idx="6">
                  <c:v>0.0</c:v>
                </c:pt>
                <c:pt idx="7">
                  <c:v>0.0</c:v>
                </c:pt>
                <c:pt idx="8">
                  <c:v>0.0</c:v>
                </c:pt>
                <c:pt idx="9">
                  <c:v>0.0</c:v>
                </c:pt>
                <c:pt idx="10">
                  <c:v>0.0</c:v>
                </c:pt>
                <c:pt idx="11">
                  <c:v>0.0</c:v>
                </c:pt>
                <c:pt idx="12">
                  <c:v>0.0</c:v>
                </c:pt>
                <c:pt idx="13">
                  <c:v>-0.0665753433600509</c:v>
                </c:pt>
                <c:pt idx="14">
                  <c:v>0.171542318774473</c:v>
                </c:pt>
                <c:pt idx="15">
                  <c:v>0.0813854899568723</c:v>
                </c:pt>
                <c:pt idx="16">
                  <c:v>0.0</c:v>
                </c:pt>
                <c:pt idx="17">
                  <c:v>0.0</c:v>
                </c:pt>
                <c:pt idx="18">
                  <c:v>0.0</c:v>
                </c:pt>
                <c:pt idx="19">
                  <c:v>-0.0059422966832375</c:v>
                </c:pt>
                <c:pt idx="20">
                  <c:v>0.0</c:v>
                </c:pt>
              </c:numCache>
            </c:numRef>
          </c:val>
        </c:ser>
        <c:ser>
          <c:idx val="20"/>
          <c:order val="20"/>
          <c:tx>
            <c:strRef>
              <c:f>[Input_21_Gene_Network_Sigmoid_Model_alpha_0p05_estimation_output_NW.xls]network_optimized_weights!$A$22</c:f>
              <c:strCache>
                <c:ptCount val="1"/>
                <c:pt idx="0">
                  <c:v>ZAP1</c:v>
                </c:pt>
              </c:strCache>
            </c:strRef>
          </c:tx>
          <c:invertIfNegative val="0"/>
          <c:cat>
            <c:strRef>
              <c:f>[Input_21_Gene_Network_Sigmoid_Model_alpha_0p05_estimation_output_NW.xls]network_optimized_weights!$B$1:$V$1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[Input_21_Gene_Network_Sigmoid_Model_alpha_0p05_estimation_output_NW.xls]network_optimized_weights!$B$22:$V$22</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0.0115978738900287</c:v>
                </c:pt>
              </c:numCache>
            </c:numRef>
          </c:val>
        </c:ser>
        <c:dLbls>
          <c:showLegendKey val="0"/>
          <c:showVal val="0"/>
          <c:showCatName val="0"/>
          <c:showSerName val="0"/>
          <c:showPercent val="0"/>
          <c:showBubbleSize val="0"/>
        </c:dLbls>
        <c:gapWidth val="150"/>
        <c:axId val="-2116561768"/>
        <c:axId val="-2116081640"/>
      </c:barChart>
      <c:catAx>
        <c:axId val="-2116561768"/>
        <c:scaling>
          <c:orientation val="minMax"/>
        </c:scaling>
        <c:delete val="0"/>
        <c:axPos val="b"/>
        <c:numFmt formatCode="General" sourceLinked="1"/>
        <c:majorTickMark val="out"/>
        <c:minorTickMark val="none"/>
        <c:tickLblPos val="nextTo"/>
        <c:crossAx val="-2116081640"/>
        <c:crosses val="autoZero"/>
        <c:auto val="1"/>
        <c:lblAlgn val="ctr"/>
        <c:lblOffset val="100"/>
        <c:noMultiLvlLbl val="0"/>
      </c:catAx>
      <c:valAx>
        <c:axId val="-2116081640"/>
        <c:scaling>
          <c:orientation val="minMax"/>
        </c:scaling>
        <c:delete val="0"/>
        <c:axPos val="l"/>
        <c:numFmt formatCode="General" sourceLinked="1"/>
        <c:majorTickMark val="out"/>
        <c:minorTickMark val="none"/>
        <c:tickLblPos val="nextTo"/>
        <c:crossAx val="-211656176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latin typeface="Arial"/>
                <a:cs typeface="Arial"/>
              </a:rPr>
              <a:t>Random 1 Optimized Weights</a:t>
            </a:r>
            <a:endParaRPr lang="en-US" dirty="0">
              <a:latin typeface="Arial"/>
              <a:cs typeface="Arial"/>
            </a:endParaRPr>
          </a:p>
        </c:rich>
      </c:tx>
      <c:layout/>
      <c:overlay val="0"/>
    </c:title>
    <c:autoTitleDeleted val="0"/>
    <c:plotArea>
      <c:layout/>
      <c:barChart>
        <c:barDir val="col"/>
        <c:grouping val="clustered"/>
        <c:varyColors val="0"/>
        <c:ser>
          <c:idx val="0"/>
          <c:order val="0"/>
          <c:tx>
            <c:strRef>
              <c:f>network_optimized_weights!$A$2</c:f>
              <c:strCache>
                <c:ptCount val="1"/>
                <c:pt idx="0">
                  <c:v>ACE2</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network_optimized_weights!$B$2:$V$2</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0.429013387312491</c:v>
                </c:pt>
                <c:pt idx="13">
                  <c:v>0.0</c:v>
                </c:pt>
                <c:pt idx="14">
                  <c:v>0.0</c:v>
                </c:pt>
                <c:pt idx="15">
                  <c:v>0.0</c:v>
                </c:pt>
                <c:pt idx="16">
                  <c:v>0.0</c:v>
                </c:pt>
                <c:pt idx="17">
                  <c:v>0.0</c:v>
                </c:pt>
                <c:pt idx="18">
                  <c:v>0.0</c:v>
                </c:pt>
                <c:pt idx="19">
                  <c:v>0.0</c:v>
                </c:pt>
                <c:pt idx="20">
                  <c:v>0.0</c:v>
                </c:pt>
              </c:numCache>
            </c:numRef>
          </c:val>
        </c:ser>
        <c:ser>
          <c:idx val="1"/>
          <c:order val="1"/>
          <c:tx>
            <c:strRef>
              <c:f>network_optimized_weights!$A$3</c:f>
              <c:strCache>
                <c:ptCount val="1"/>
                <c:pt idx="0">
                  <c:v>AFT2</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network_optimized_weights!$B$3:$V$3</c:f>
              <c:numCache>
                <c:formatCode>General</c:formatCode>
                <c:ptCount val="21"/>
                <c:pt idx="0">
                  <c:v>0.310361223703653</c:v>
                </c:pt>
                <c:pt idx="1">
                  <c:v>0.0</c:v>
                </c:pt>
                <c:pt idx="2">
                  <c:v>0.0</c:v>
                </c:pt>
                <c:pt idx="3">
                  <c:v>0.0</c:v>
                </c:pt>
                <c:pt idx="4">
                  <c:v>0.0</c:v>
                </c:pt>
                <c:pt idx="5">
                  <c:v>0.0</c:v>
                </c:pt>
                <c:pt idx="6">
                  <c:v>0.0</c:v>
                </c:pt>
                <c:pt idx="7">
                  <c:v>0.0</c:v>
                </c:pt>
                <c:pt idx="8">
                  <c:v>0.0</c:v>
                </c:pt>
                <c:pt idx="9">
                  <c:v>0.0</c:v>
                </c:pt>
                <c:pt idx="10">
                  <c:v>0.0</c:v>
                </c:pt>
                <c:pt idx="11">
                  <c:v>-1.413124301313225</c:v>
                </c:pt>
                <c:pt idx="12">
                  <c:v>0.0</c:v>
                </c:pt>
                <c:pt idx="13">
                  <c:v>0.0</c:v>
                </c:pt>
                <c:pt idx="14">
                  <c:v>0.0</c:v>
                </c:pt>
                <c:pt idx="15">
                  <c:v>0.0</c:v>
                </c:pt>
                <c:pt idx="16">
                  <c:v>0.0</c:v>
                </c:pt>
                <c:pt idx="17">
                  <c:v>0.0</c:v>
                </c:pt>
                <c:pt idx="18">
                  <c:v>0.0</c:v>
                </c:pt>
                <c:pt idx="19">
                  <c:v>0.0</c:v>
                </c:pt>
                <c:pt idx="20">
                  <c:v>0.0</c:v>
                </c:pt>
              </c:numCache>
            </c:numRef>
          </c:val>
        </c:ser>
        <c:ser>
          <c:idx val="2"/>
          <c:order val="2"/>
          <c:tx>
            <c:strRef>
              <c:f>network_optimized_weights!$A$4</c:f>
              <c:strCache>
                <c:ptCount val="1"/>
                <c:pt idx="0">
                  <c:v>CIN5</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network_optimized_weights!$B$4:$V$4</c:f>
              <c:numCache>
                <c:formatCode>General</c:formatCode>
                <c:ptCount val="21"/>
                <c:pt idx="0">
                  <c:v>0.0</c:v>
                </c:pt>
                <c:pt idx="1">
                  <c:v>0.0</c:v>
                </c:pt>
                <c:pt idx="2">
                  <c:v>0.0</c:v>
                </c:pt>
                <c:pt idx="3">
                  <c:v>0.0</c:v>
                </c:pt>
                <c:pt idx="4">
                  <c:v>0.0</c:v>
                </c:pt>
                <c:pt idx="5">
                  <c:v>0.0</c:v>
                </c:pt>
                <c:pt idx="6">
                  <c:v>0.0</c:v>
                </c:pt>
                <c:pt idx="7">
                  <c:v>0.0</c:v>
                </c:pt>
                <c:pt idx="8">
                  <c:v>0.0</c:v>
                </c:pt>
                <c:pt idx="9">
                  <c:v>0.0</c:v>
                </c:pt>
                <c:pt idx="10">
                  <c:v>0.194300622743675</c:v>
                </c:pt>
                <c:pt idx="11">
                  <c:v>0.0</c:v>
                </c:pt>
                <c:pt idx="12">
                  <c:v>0.0</c:v>
                </c:pt>
                <c:pt idx="13">
                  <c:v>0.0</c:v>
                </c:pt>
                <c:pt idx="14">
                  <c:v>0.283776042390492</c:v>
                </c:pt>
                <c:pt idx="15">
                  <c:v>0.0</c:v>
                </c:pt>
                <c:pt idx="16">
                  <c:v>0.0</c:v>
                </c:pt>
                <c:pt idx="17">
                  <c:v>0.0</c:v>
                </c:pt>
                <c:pt idx="18">
                  <c:v>0.0</c:v>
                </c:pt>
                <c:pt idx="19">
                  <c:v>0.0</c:v>
                </c:pt>
                <c:pt idx="20">
                  <c:v>0.0</c:v>
                </c:pt>
              </c:numCache>
            </c:numRef>
          </c:val>
        </c:ser>
        <c:ser>
          <c:idx val="3"/>
          <c:order val="3"/>
          <c:tx>
            <c:strRef>
              <c:f>network_optimized_weights!$A$5</c:f>
              <c:strCache>
                <c:ptCount val="1"/>
                <c:pt idx="0">
                  <c:v>FHL1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network_optimized_weights!$B$5:$V$5</c:f>
              <c:numCache>
                <c:formatCode>General</c:formatCode>
                <c:ptCount val="21"/>
                <c:pt idx="0">
                  <c:v>0.0</c:v>
                </c:pt>
                <c:pt idx="1">
                  <c:v>0.0</c:v>
                </c:pt>
                <c:pt idx="2">
                  <c:v>0.0393798197382907</c:v>
                </c:pt>
                <c:pt idx="3">
                  <c:v>0.0</c:v>
                </c:pt>
                <c:pt idx="4">
                  <c:v>0.0</c:v>
                </c:pt>
                <c:pt idx="5">
                  <c:v>0.0</c:v>
                </c:pt>
                <c:pt idx="6">
                  <c:v>0.0</c:v>
                </c:pt>
                <c:pt idx="7">
                  <c:v>0.0</c:v>
                </c:pt>
                <c:pt idx="8">
                  <c:v>0.0</c:v>
                </c:pt>
                <c:pt idx="9">
                  <c:v>0.0</c:v>
                </c:pt>
                <c:pt idx="10">
                  <c:v>0.0</c:v>
                </c:pt>
                <c:pt idx="11">
                  <c:v>0.175161220507649</c:v>
                </c:pt>
                <c:pt idx="12">
                  <c:v>0.0</c:v>
                </c:pt>
                <c:pt idx="13">
                  <c:v>0.0</c:v>
                </c:pt>
                <c:pt idx="14">
                  <c:v>0.0</c:v>
                </c:pt>
                <c:pt idx="15">
                  <c:v>0.0</c:v>
                </c:pt>
                <c:pt idx="16">
                  <c:v>0.0174433201164508</c:v>
                </c:pt>
                <c:pt idx="17">
                  <c:v>0.0</c:v>
                </c:pt>
                <c:pt idx="18">
                  <c:v>0.0</c:v>
                </c:pt>
                <c:pt idx="19">
                  <c:v>0.0</c:v>
                </c:pt>
                <c:pt idx="20">
                  <c:v>0.0</c:v>
                </c:pt>
              </c:numCache>
            </c:numRef>
          </c:val>
        </c:ser>
        <c:ser>
          <c:idx val="4"/>
          <c:order val="4"/>
          <c:tx>
            <c:strRef>
              <c:f>network_optimized_weights!$A$6</c:f>
              <c:strCache>
                <c:ptCount val="1"/>
                <c:pt idx="0">
                  <c:v>FKH2</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network_optimized_weights!$B$6:$V$6</c:f>
              <c:numCache>
                <c:formatCode>General</c:formatCode>
                <c:ptCount val="21"/>
                <c:pt idx="0">
                  <c:v>0.0</c:v>
                </c:pt>
                <c:pt idx="1">
                  <c:v>0.0</c:v>
                </c:pt>
                <c:pt idx="2">
                  <c:v>0.0</c:v>
                </c:pt>
                <c:pt idx="3">
                  <c:v>0.135330061004516</c:v>
                </c:pt>
                <c:pt idx="4">
                  <c:v>0.0</c:v>
                </c:pt>
                <c:pt idx="5">
                  <c:v>0.0</c:v>
                </c:pt>
                <c:pt idx="6">
                  <c:v>-0.106272511103864</c:v>
                </c:pt>
                <c:pt idx="7">
                  <c:v>-0.482271853161341</c:v>
                </c:pt>
                <c:pt idx="8">
                  <c:v>0.0</c:v>
                </c:pt>
                <c:pt idx="9">
                  <c:v>0.0</c:v>
                </c:pt>
                <c:pt idx="10">
                  <c:v>0.0</c:v>
                </c:pt>
                <c:pt idx="11">
                  <c:v>0.0</c:v>
                </c:pt>
                <c:pt idx="12">
                  <c:v>0.0</c:v>
                </c:pt>
                <c:pt idx="13">
                  <c:v>0.0</c:v>
                </c:pt>
                <c:pt idx="14">
                  <c:v>0.0</c:v>
                </c:pt>
                <c:pt idx="15">
                  <c:v>0.0</c:v>
                </c:pt>
                <c:pt idx="16">
                  <c:v>0.0</c:v>
                </c:pt>
                <c:pt idx="17">
                  <c:v>0.0</c:v>
                </c:pt>
                <c:pt idx="18">
                  <c:v>0.0</c:v>
                </c:pt>
                <c:pt idx="19">
                  <c:v>0.0</c:v>
                </c:pt>
                <c:pt idx="20">
                  <c:v>-0.518462213095429</c:v>
                </c:pt>
              </c:numCache>
            </c:numRef>
          </c:val>
        </c:ser>
        <c:ser>
          <c:idx val="5"/>
          <c:order val="5"/>
          <c:tx>
            <c:strRef>
              <c:f>network_optimized_weights!$A$7</c:f>
              <c:strCache>
                <c:ptCount val="1"/>
                <c:pt idx="0">
                  <c:v>GLN3</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network_optimized_weights!$B$7:$V$7</c:f>
              <c:numCache>
                <c:formatCode>General</c:formatCode>
                <c:ptCount val="21"/>
                <c:pt idx="0">
                  <c:v>0.0</c:v>
                </c:pt>
                <c:pt idx="1">
                  <c:v>0.0</c:v>
                </c:pt>
                <c:pt idx="2">
                  <c:v>0.0</c:v>
                </c:pt>
                <c:pt idx="3">
                  <c:v>0.0</c:v>
                </c:pt>
                <c:pt idx="4">
                  <c:v>-0.174180016736732</c:v>
                </c:pt>
                <c:pt idx="5">
                  <c:v>0.0</c:v>
                </c:pt>
                <c:pt idx="6">
                  <c:v>0.0</c:v>
                </c:pt>
                <c:pt idx="7">
                  <c:v>0.0</c:v>
                </c:pt>
                <c:pt idx="8">
                  <c:v>0.0</c:v>
                </c:pt>
                <c:pt idx="9">
                  <c:v>0.0</c:v>
                </c:pt>
                <c:pt idx="10">
                  <c:v>0.0</c:v>
                </c:pt>
                <c:pt idx="11">
                  <c:v>0.676641742204384</c:v>
                </c:pt>
                <c:pt idx="12">
                  <c:v>0.0</c:v>
                </c:pt>
                <c:pt idx="13">
                  <c:v>0.0</c:v>
                </c:pt>
                <c:pt idx="14">
                  <c:v>0.0</c:v>
                </c:pt>
                <c:pt idx="15">
                  <c:v>0.0</c:v>
                </c:pt>
                <c:pt idx="16">
                  <c:v>0.0</c:v>
                </c:pt>
                <c:pt idx="17">
                  <c:v>0.0</c:v>
                </c:pt>
                <c:pt idx="18">
                  <c:v>0.0</c:v>
                </c:pt>
                <c:pt idx="19">
                  <c:v>0.0</c:v>
                </c:pt>
                <c:pt idx="20">
                  <c:v>0.0</c:v>
                </c:pt>
              </c:numCache>
            </c:numRef>
          </c:val>
        </c:ser>
        <c:ser>
          <c:idx val="6"/>
          <c:order val="6"/>
          <c:tx>
            <c:strRef>
              <c:f>network_optimized_weights!$A$8</c:f>
              <c:strCache>
                <c:ptCount val="1"/>
                <c:pt idx="0">
                  <c:v>HAP5</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network_optimized_weights!$B$8:$V$8</c:f>
              <c:numCache>
                <c:formatCode>General</c:formatCode>
                <c:ptCount val="21"/>
                <c:pt idx="0">
                  <c:v>0.0</c:v>
                </c:pt>
                <c:pt idx="1">
                  <c:v>0.0</c:v>
                </c:pt>
                <c:pt idx="2">
                  <c:v>0.0</c:v>
                </c:pt>
                <c:pt idx="3">
                  <c:v>0.0</c:v>
                </c:pt>
                <c:pt idx="4">
                  <c:v>0.0</c:v>
                </c:pt>
                <c:pt idx="5">
                  <c:v>0.0</c:v>
                </c:pt>
                <c:pt idx="6">
                  <c:v>0.0</c:v>
                </c:pt>
                <c:pt idx="7">
                  <c:v>0.0</c:v>
                </c:pt>
                <c:pt idx="8">
                  <c:v>0.0</c:v>
                </c:pt>
                <c:pt idx="9">
                  <c:v>0.0</c:v>
                </c:pt>
                <c:pt idx="10">
                  <c:v>-7.58641387631909E-5</c:v>
                </c:pt>
                <c:pt idx="11">
                  <c:v>0.0</c:v>
                </c:pt>
                <c:pt idx="12">
                  <c:v>0.0</c:v>
                </c:pt>
                <c:pt idx="13">
                  <c:v>0.0</c:v>
                </c:pt>
                <c:pt idx="14">
                  <c:v>0.0</c:v>
                </c:pt>
                <c:pt idx="15">
                  <c:v>0.0</c:v>
                </c:pt>
                <c:pt idx="16">
                  <c:v>0.0</c:v>
                </c:pt>
                <c:pt idx="17">
                  <c:v>-5.5432329815738E-5</c:v>
                </c:pt>
                <c:pt idx="18">
                  <c:v>0.0</c:v>
                </c:pt>
                <c:pt idx="19">
                  <c:v>0.0</c:v>
                </c:pt>
                <c:pt idx="20">
                  <c:v>0.0</c:v>
                </c:pt>
              </c:numCache>
            </c:numRef>
          </c:val>
        </c:ser>
        <c:ser>
          <c:idx val="7"/>
          <c:order val="7"/>
          <c:tx>
            <c:strRef>
              <c:f>network_optimized_weights!$A$9</c:f>
              <c:strCache>
                <c:ptCount val="1"/>
                <c:pt idx="0">
                  <c:v>HMO1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network_optimized_weights!$B$9:$V$9</c:f>
              <c:numCache>
                <c:formatCode>General</c:formatCode>
                <c:ptCount val="21"/>
                <c:pt idx="0">
                  <c:v>0.0</c:v>
                </c:pt>
                <c:pt idx="1">
                  <c:v>0.0</c:v>
                </c:pt>
                <c:pt idx="2">
                  <c:v>0.0</c:v>
                </c:pt>
                <c:pt idx="3">
                  <c:v>0.0</c:v>
                </c:pt>
                <c:pt idx="4">
                  <c:v>0.0</c:v>
                </c:pt>
                <c:pt idx="5">
                  <c:v>0.0</c:v>
                </c:pt>
                <c:pt idx="6">
                  <c:v>0.0</c:v>
                </c:pt>
                <c:pt idx="7">
                  <c:v>0.0</c:v>
                </c:pt>
                <c:pt idx="8">
                  <c:v>0.0</c:v>
                </c:pt>
                <c:pt idx="9">
                  <c:v>0.0</c:v>
                </c:pt>
                <c:pt idx="10">
                  <c:v>0.182859421380867</c:v>
                </c:pt>
                <c:pt idx="11">
                  <c:v>0.320398819836946</c:v>
                </c:pt>
                <c:pt idx="12">
                  <c:v>0.0</c:v>
                </c:pt>
                <c:pt idx="13">
                  <c:v>0.0</c:v>
                </c:pt>
                <c:pt idx="14">
                  <c:v>0.0</c:v>
                </c:pt>
                <c:pt idx="15">
                  <c:v>0.0</c:v>
                </c:pt>
                <c:pt idx="16">
                  <c:v>0.0</c:v>
                </c:pt>
                <c:pt idx="17">
                  <c:v>0.0</c:v>
                </c:pt>
                <c:pt idx="18">
                  <c:v>0.0</c:v>
                </c:pt>
                <c:pt idx="19">
                  <c:v>0.0</c:v>
                </c:pt>
                <c:pt idx="20">
                  <c:v>0.0</c:v>
                </c:pt>
              </c:numCache>
            </c:numRef>
          </c:val>
        </c:ser>
        <c:ser>
          <c:idx val="8"/>
          <c:order val="8"/>
          <c:tx>
            <c:strRef>
              <c:f>network_optimized_weights!$A$10</c:f>
              <c:strCache>
                <c:ptCount val="1"/>
                <c:pt idx="0">
                  <c:v>HOT1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network_optimized_weights!$B$10:$V$10</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0.213146985379022</c:v>
                </c:pt>
                <c:pt idx="14">
                  <c:v>0.0</c:v>
                </c:pt>
                <c:pt idx="15">
                  <c:v>0.0</c:v>
                </c:pt>
                <c:pt idx="16">
                  <c:v>0.0</c:v>
                </c:pt>
                <c:pt idx="17">
                  <c:v>0.0</c:v>
                </c:pt>
                <c:pt idx="18">
                  <c:v>0.0</c:v>
                </c:pt>
                <c:pt idx="19">
                  <c:v>0.0</c:v>
                </c:pt>
                <c:pt idx="20">
                  <c:v>0.0</c:v>
                </c:pt>
              </c:numCache>
            </c:numRef>
          </c:val>
        </c:ser>
        <c:ser>
          <c:idx val="9"/>
          <c:order val="9"/>
          <c:tx>
            <c:strRef>
              <c:f>network_optimized_weights!$A$11</c:f>
              <c:strCache>
                <c:ptCount val="1"/>
                <c:pt idx="0">
                  <c:v>MAL33</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network_optimized_weights!$B$11:$V$11</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-1.247489501576466</c:v>
                </c:pt>
                <c:pt idx="15">
                  <c:v>0.0</c:v>
                </c:pt>
                <c:pt idx="16">
                  <c:v>0.0</c:v>
                </c:pt>
                <c:pt idx="17">
                  <c:v>0.0</c:v>
                </c:pt>
                <c:pt idx="18">
                  <c:v>0.0</c:v>
                </c:pt>
                <c:pt idx="19">
                  <c:v>0.0</c:v>
                </c:pt>
                <c:pt idx="20">
                  <c:v>0.0</c:v>
                </c:pt>
              </c:numCache>
            </c:numRef>
          </c:val>
        </c:ser>
        <c:ser>
          <c:idx val="10"/>
          <c:order val="10"/>
          <c:tx>
            <c:strRef>
              <c:f>network_optimized_weights!$A$12</c:f>
              <c:strCache>
                <c:ptCount val="1"/>
                <c:pt idx="0">
                  <c:v>MBP1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network_optimized_weights!$B$12:$V$12</c:f>
              <c:numCache>
                <c:formatCode>General</c:formatCode>
                <c:ptCount val="21"/>
                <c:pt idx="0">
                  <c:v>0.0</c:v>
                </c:pt>
                <c:pt idx="1">
                  <c:v>0.0</c:v>
                </c:pt>
                <c:pt idx="2">
                  <c:v>0.0</c:v>
                </c:pt>
                <c:pt idx="3">
                  <c:v>0.0768258170899498</c:v>
                </c:pt>
                <c:pt idx="4">
                  <c:v>0.0</c:v>
                </c:pt>
                <c:pt idx="5">
                  <c:v>0.0</c:v>
                </c:pt>
                <c:pt idx="6">
                  <c:v>0.161640560025664</c:v>
                </c:pt>
                <c:pt idx="7">
                  <c:v>0.0</c:v>
                </c:pt>
                <c:pt idx="8">
                  <c:v>0.123840766982307</c:v>
                </c:pt>
                <c:pt idx="9">
                  <c:v>0.0</c:v>
                </c:pt>
                <c:pt idx="10">
                  <c:v>0.0</c:v>
                </c:pt>
                <c:pt idx="11">
                  <c:v>0.0</c:v>
                </c:pt>
                <c:pt idx="12">
                  <c:v>0.0</c:v>
                </c:pt>
                <c:pt idx="13">
                  <c:v>0.0</c:v>
                </c:pt>
                <c:pt idx="14">
                  <c:v>0.0</c:v>
                </c:pt>
                <c:pt idx="15">
                  <c:v>0.0</c:v>
                </c:pt>
                <c:pt idx="16">
                  <c:v>0.0</c:v>
                </c:pt>
                <c:pt idx="17">
                  <c:v>0.0</c:v>
                </c:pt>
                <c:pt idx="18">
                  <c:v>0.0</c:v>
                </c:pt>
                <c:pt idx="19">
                  <c:v>0.0703163617780211</c:v>
                </c:pt>
                <c:pt idx="20">
                  <c:v>0.0</c:v>
                </c:pt>
              </c:numCache>
            </c:numRef>
          </c:val>
        </c:ser>
        <c:ser>
          <c:idx val="11"/>
          <c:order val="11"/>
          <c:tx>
            <c:strRef>
              <c:f>network_optimized_weights!$A$13</c:f>
              <c:strCache>
                <c:ptCount val="1"/>
                <c:pt idx="0">
                  <c:v>MGA2</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network_optimized_weights!$B$13:$V$13</c:f>
              <c:numCache>
                <c:formatCode>General</c:formatCode>
                <c:ptCount val="21"/>
                <c:pt idx="0">
                  <c:v>0.0</c:v>
                </c:pt>
                <c:pt idx="1">
                  <c:v>0.0</c:v>
                </c:pt>
                <c:pt idx="2">
                  <c:v>0.0</c:v>
                </c:pt>
                <c:pt idx="3">
                  <c:v>0.0</c:v>
                </c:pt>
                <c:pt idx="4">
                  <c:v>0.0</c:v>
                </c:pt>
                <c:pt idx="5">
                  <c:v>0.472513842835267</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12"/>
          <c:order val="12"/>
          <c:tx>
            <c:strRef>
              <c:f>network_optimized_weights!$A$14</c:f>
              <c:strCache>
                <c:ptCount val="1"/>
                <c:pt idx="0">
                  <c:v>MSS11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network_optimized_weights!$B$14:$V$14</c:f>
              <c:numCache>
                <c:formatCode>General</c:formatCode>
                <c:ptCount val="21"/>
                <c:pt idx="0">
                  <c:v>0.0</c:v>
                </c:pt>
                <c:pt idx="1">
                  <c:v>0.0</c:v>
                </c:pt>
                <c:pt idx="2">
                  <c:v>0.153467715662778</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13"/>
          <c:order val="13"/>
          <c:tx>
            <c:strRef>
              <c:f>network_optimized_weights!$A$15</c:f>
              <c:strCache>
                <c:ptCount val="1"/>
                <c:pt idx="0">
                  <c:v>PHD1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network_optimized_weights!$B$15:$V$15</c:f>
              <c:numCache>
                <c:formatCode>General</c:formatCode>
                <c:ptCount val="21"/>
                <c:pt idx="0">
                  <c:v>0.0</c:v>
                </c:pt>
                <c:pt idx="1">
                  <c:v>0.0</c:v>
                </c:pt>
                <c:pt idx="2">
                  <c:v>1.016179124047456</c:v>
                </c:pt>
                <c:pt idx="3">
                  <c:v>0.0775857593979955</c:v>
                </c:pt>
                <c:pt idx="4">
                  <c:v>0.0</c:v>
                </c:pt>
                <c:pt idx="5">
                  <c:v>0.0</c:v>
                </c:pt>
                <c:pt idx="6">
                  <c:v>0.0</c:v>
                </c:pt>
                <c:pt idx="7">
                  <c:v>0.0</c:v>
                </c:pt>
                <c:pt idx="8">
                  <c:v>0.103750461508954</c:v>
                </c:pt>
                <c:pt idx="9">
                  <c:v>0.0</c:v>
                </c:pt>
                <c:pt idx="10">
                  <c:v>-0.00281753337171249</c:v>
                </c:pt>
                <c:pt idx="11">
                  <c:v>-0.0731191124116247</c:v>
                </c:pt>
                <c:pt idx="12">
                  <c:v>0.124713020173486</c:v>
                </c:pt>
                <c:pt idx="13">
                  <c:v>0.0</c:v>
                </c:pt>
                <c:pt idx="14">
                  <c:v>0.0</c:v>
                </c:pt>
                <c:pt idx="15">
                  <c:v>0.0</c:v>
                </c:pt>
                <c:pt idx="16">
                  <c:v>0.0</c:v>
                </c:pt>
                <c:pt idx="17">
                  <c:v>0.0</c:v>
                </c:pt>
                <c:pt idx="18">
                  <c:v>0.0</c:v>
                </c:pt>
                <c:pt idx="19">
                  <c:v>0.0</c:v>
                </c:pt>
                <c:pt idx="20">
                  <c:v>-0.385737743954456</c:v>
                </c:pt>
              </c:numCache>
            </c:numRef>
          </c:val>
        </c:ser>
        <c:ser>
          <c:idx val="14"/>
          <c:order val="14"/>
          <c:tx>
            <c:strRef>
              <c:f>network_optimized_weights!$A$16</c:f>
              <c:strCache>
                <c:ptCount val="1"/>
                <c:pt idx="0">
                  <c:v>SKN7</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network_optimized_weights!$B$16:$V$16</c:f>
              <c:numCache>
                <c:formatCode>General</c:formatCode>
                <c:ptCount val="21"/>
                <c:pt idx="0">
                  <c:v>0.0</c:v>
                </c:pt>
                <c:pt idx="1">
                  <c:v>0.0</c:v>
                </c:pt>
                <c:pt idx="2">
                  <c:v>0.0</c:v>
                </c:pt>
                <c:pt idx="3">
                  <c:v>0.0621819938567068</c:v>
                </c:pt>
                <c:pt idx="4">
                  <c:v>0.0</c:v>
                </c:pt>
                <c:pt idx="5">
                  <c:v>0.0</c:v>
                </c:pt>
                <c:pt idx="6">
                  <c:v>0.0</c:v>
                </c:pt>
                <c:pt idx="7">
                  <c:v>0.0</c:v>
                </c:pt>
                <c:pt idx="8">
                  <c:v>0.0</c:v>
                </c:pt>
                <c:pt idx="9">
                  <c:v>0.0</c:v>
                </c:pt>
                <c:pt idx="10">
                  <c:v>0.0</c:v>
                </c:pt>
                <c:pt idx="11">
                  <c:v>-0.12101031783582</c:v>
                </c:pt>
                <c:pt idx="12">
                  <c:v>0.0</c:v>
                </c:pt>
                <c:pt idx="13">
                  <c:v>0.0</c:v>
                </c:pt>
                <c:pt idx="14">
                  <c:v>0.0</c:v>
                </c:pt>
                <c:pt idx="15">
                  <c:v>0.0</c:v>
                </c:pt>
                <c:pt idx="16">
                  <c:v>0.0</c:v>
                </c:pt>
                <c:pt idx="17">
                  <c:v>0.0</c:v>
                </c:pt>
                <c:pt idx="18">
                  <c:v>0.0</c:v>
                </c:pt>
                <c:pt idx="19">
                  <c:v>0.0</c:v>
                </c:pt>
                <c:pt idx="20">
                  <c:v>0.0</c:v>
                </c:pt>
              </c:numCache>
            </c:numRef>
          </c:val>
        </c:ser>
        <c:ser>
          <c:idx val="15"/>
          <c:order val="15"/>
          <c:tx>
            <c:strRef>
              <c:f>network_optimized_weights!$A$17</c:f>
              <c:strCache>
                <c:ptCount val="1"/>
                <c:pt idx="0">
                  <c:v>SKO1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network_optimized_weights!$B$17:$V$17</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16"/>
          <c:order val="16"/>
          <c:tx>
            <c:strRef>
              <c:f>network_optimized_weights!$A$18</c:f>
              <c:strCache>
                <c:ptCount val="1"/>
                <c:pt idx="0">
                  <c:v>SMP1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network_optimized_weights!$B$18:$V$18</c:f>
              <c:numCache>
                <c:formatCode>General</c:formatCode>
                <c:ptCount val="21"/>
                <c:pt idx="0">
                  <c:v>0.0</c:v>
                </c:pt>
                <c:pt idx="1">
                  <c:v>0.0</c:v>
                </c:pt>
                <c:pt idx="2">
                  <c:v>0.243963441496779</c:v>
                </c:pt>
                <c:pt idx="3">
                  <c:v>0.0</c:v>
                </c:pt>
                <c:pt idx="4">
                  <c:v>0.0</c:v>
                </c:pt>
                <c:pt idx="5">
                  <c:v>0.0</c:v>
                </c:pt>
                <c:pt idx="6">
                  <c:v>-0.119856683761293</c:v>
                </c:pt>
                <c:pt idx="7">
                  <c:v>0.0</c:v>
                </c:pt>
                <c:pt idx="8">
                  <c:v>0.0</c:v>
                </c:pt>
                <c:pt idx="9">
                  <c:v>0.0</c:v>
                </c:pt>
                <c:pt idx="10">
                  <c:v>0.0671013532513314</c:v>
                </c:pt>
                <c:pt idx="11">
                  <c:v>0.168902208317372</c:v>
                </c:pt>
                <c:pt idx="12">
                  <c:v>0.0</c:v>
                </c:pt>
                <c:pt idx="13">
                  <c:v>0.0</c:v>
                </c:pt>
                <c:pt idx="14">
                  <c:v>0.0</c:v>
                </c:pt>
                <c:pt idx="15">
                  <c:v>0.112220850858956</c:v>
                </c:pt>
                <c:pt idx="16">
                  <c:v>0.0</c:v>
                </c:pt>
                <c:pt idx="17">
                  <c:v>0.0</c:v>
                </c:pt>
                <c:pt idx="18">
                  <c:v>0.0</c:v>
                </c:pt>
                <c:pt idx="19">
                  <c:v>-0.196127595525613</c:v>
                </c:pt>
                <c:pt idx="20">
                  <c:v>0.0</c:v>
                </c:pt>
              </c:numCache>
            </c:numRef>
          </c:val>
        </c:ser>
        <c:ser>
          <c:idx val="17"/>
          <c:order val="17"/>
          <c:tx>
            <c:strRef>
              <c:f>network_optimized_weights!$A$19</c:f>
              <c:strCache>
                <c:ptCount val="1"/>
                <c:pt idx="0">
                  <c:v>SWI4</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network_optimized_weights!$B$19:$V$19</c:f>
              <c:numCache>
                <c:formatCode>General</c:formatCode>
                <c:ptCount val="21"/>
                <c:pt idx="0">
                  <c:v>0.0</c:v>
                </c:pt>
                <c:pt idx="1">
                  <c:v>0.0</c:v>
                </c:pt>
                <c:pt idx="2">
                  <c:v>-0.484854447532364</c:v>
                </c:pt>
                <c:pt idx="3">
                  <c:v>0.0</c:v>
                </c:pt>
                <c:pt idx="4">
                  <c:v>0.0</c:v>
                </c:pt>
                <c:pt idx="5">
                  <c:v>0.0</c:v>
                </c:pt>
                <c:pt idx="6">
                  <c:v>0.0</c:v>
                </c:pt>
                <c:pt idx="7">
                  <c:v>0.0</c:v>
                </c:pt>
                <c:pt idx="8">
                  <c:v>0.0</c:v>
                </c:pt>
                <c:pt idx="9">
                  <c:v>0.0</c:v>
                </c:pt>
                <c:pt idx="10">
                  <c:v>0.0</c:v>
                </c:pt>
                <c:pt idx="11">
                  <c:v>0.0</c:v>
                </c:pt>
                <c:pt idx="12">
                  <c:v>0.0</c:v>
                </c:pt>
                <c:pt idx="13">
                  <c:v>-0.135692749184782</c:v>
                </c:pt>
                <c:pt idx="14">
                  <c:v>0.0482349100081034</c:v>
                </c:pt>
                <c:pt idx="15">
                  <c:v>0.0</c:v>
                </c:pt>
                <c:pt idx="16">
                  <c:v>0.0</c:v>
                </c:pt>
                <c:pt idx="17">
                  <c:v>0.0</c:v>
                </c:pt>
                <c:pt idx="18">
                  <c:v>0.0</c:v>
                </c:pt>
                <c:pt idx="19">
                  <c:v>0.0</c:v>
                </c:pt>
                <c:pt idx="20">
                  <c:v>0.0</c:v>
                </c:pt>
              </c:numCache>
            </c:numRef>
          </c:val>
        </c:ser>
        <c:ser>
          <c:idx val="18"/>
          <c:order val="18"/>
          <c:tx>
            <c:strRef>
              <c:f>network_optimized_weights!$A$20</c:f>
              <c:strCache>
                <c:ptCount val="1"/>
                <c:pt idx="0">
                  <c:v>SWI6</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network_optimized_weights!$B$20:$V$20</c:f>
              <c:numCache>
                <c:formatCode>General</c:formatCode>
                <c:ptCount val="21"/>
                <c:pt idx="0">
                  <c:v>0.0</c:v>
                </c:pt>
                <c:pt idx="1">
                  <c:v>0.0</c:v>
                </c:pt>
                <c:pt idx="2">
                  <c:v>0.0</c:v>
                </c:pt>
                <c:pt idx="3">
                  <c:v>0.0</c:v>
                </c:pt>
                <c:pt idx="4">
                  <c:v>0.318488617603902</c:v>
                </c:pt>
                <c:pt idx="5">
                  <c:v>0.0</c:v>
                </c:pt>
                <c:pt idx="6">
                  <c:v>0.0</c:v>
                </c:pt>
                <c:pt idx="7">
                  <c:v>0.0</c:v>
                </c:pt>
                <c:pt idx="8">
                  <c:v>0.0</c:v>
                </c:pt>
                <c:pt idx="9">
                  <c:v>0.0</c:v>
                </c:pt>
                <c:pt idx="10">
                  <c:v>0.144928668560699</c:v>
                </c:pt>
                <c:pt idx="11">
                  <c:v>0.0</c:v>
                </c:pt>
                <c:pt idx="12">
                  <c:v>0.0</c:v>
                </c:pt>
                <c:pt idx="13">
                  <c:v>-0.532027800847277</c:v>
                </c:pt>
                <c:pt idx="14">
                  <c:v>0.0</c:v>
                </c:pt>
                <c:pt idx="15">
                  <c:v>0.0</c:v>
                </c:pt>
                <c:pt idx="16">
                  <c:v>0.0</c:v>
                </c:pt>
                <c:pt idx="17">
                  <c:v>0.0</c:v>
                </c:pt>
                <c:pt idx="18">
                  <c:v>0.0</c:v>
                </c:pt>
                <c:pt idx="19">
                  <c:v>-0.287994981537076</c:v>
                </c:pt>
                <c:pt idx="20">
                  <c:v>0.0</c:v>
                </c:pt>
              </c:numCache>
            </c:numRef>
          </c:val>
        </c:ser>
        <c:ser>
          <c:idx val="19"/>
          <c:order val="19"/>
          <c:tx>
            <c:strRef>
              <c:f>network_optimized_weights!$A$21</c:f>
              <c:strCache>
                <c:ptCount val="1"/>
                <c:pt idx="0">
                  <c:v>YAP6</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network_optimized_weights!$B$21:$V$21</c:f>
              <c:numCache>
                <c:formatCode>General</c:formatCode>
                <c:ptCount val="21"/>
                <c:pt idx="0">
                  <c:v>0.0</c:v>
                </c:pt>
                <c:pt idx="1">
                  <c:v>0.0</c:v>
                </c:pt>
                <c:pt idx="2">
                  <c:v>0.0</c:v>
                </c:pt>
                <c:pt idx="3">
                  <c:v>0.0</c:v>
                </c:pt>
                <c:pt idx="4">
                  <c:v>0.0</c:v>
                </c:pt>
                <c:pt idx="5">
                  <c:v>-0.458280044533838</c:v>
                </c:pt>
                <c:pt idx="6">
                  <c:v>0.0</c:v>
                </c:pt>
                <c:pt idx="7">
                  <c:v>0.0</c:v>
                </c:pt>
                <c:pt idx="8">
                  <c:v>0.0</c:v>
                </c:pt>
                <c:pt idx="9">
                  <c:v>0.0</c:v>
                </c:pt>
                <c:pt idx="10">
                  <c:v>0.0</c:v>
                </c:pt>
                <c:pt idx="11">
                  <c:v>0.0</c:v>
                </c:pt>
                <c:pt idx="12">
                  <c:v>0.0</c:v>
                </c:pt>
                <c:pt idx="13">
                  <c:v>0.0</c:v>
                </c:pt>
                <c:pt idx="14">
                  <c:v>0.0</c:v>
                </c:pt>
                <c:pt idx="15">
                  <c:v>0.0</c:v>
                </c:pt>
                <c:pt idx="16">
                  <c:v>0.0</c:v>
                </c:pt>
                <c:pt idx="17">
                  <c:v>0.087156192819148</c:v>
                </c:pt>
                <c:pt idx="18">
                  <c:v>0.0587590403251674</c:v>
                </c:pt>
                <c:pt idx="19">
                  <c:v>0.0</c:v>
                </c:pt>
                <c:pt idx="20">
                  <c:v>0.0</c:v>
                </c:pt>
              </c:numCache>
            </c:numRef>
          </c:val>
        </c:ser>
        <c:ser>
          <c:idx val="20"/>
          <c:order val="20"/>
          <c:tx>
            <c:strRef>
              <c:f>network_optimized_weights!$A$22</c:f>
              <c:strCache>
                <c:ptCount val="1"/>
                <c:pt idx="0">
                  <c:v>ZAP1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network_optimized_weights!$B$22:$V$22</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dLbls>
          <c:showLegendKey val="0"/>
          <c:showVal val="0"/>
          <c:showCatName val="0"/>
          <c:showSerName val="0"/>
          <c:showPercent val="0"/>
          <c:showBubbleSize val="0"/>
        </c:dLbls>
        <c:gapWidth val="150"/>
        <c:axId val="-2134080552"/>
        <c:axId val="2101684056"/>
      </c:barChart>
      <c:catAx>
        <c:axId val="-2134080552"/>
        <c:scaling>
          <c:orientation val="minMax"/>
        </c:scaling>
        <c:delete val="0"/>
        <c:axPos val="b"/>
        <c:numFmt formatCode="General" sourceLinked="1"/>
        <c:majorTickMark val="out"/>
        <c:minorTickMark val="none"/>
        <c:tickLblPos val="nextTo"/>
        <c:crossAx val="2101684056"/>
        <c:crosses val="autoZero"/>
        <c:auto val="1"/>
        <c:lblAlgn val="ctr"/>
        <c:lblOffset val="100"/>
        <c:noMultiLvlLbl val="0"/>
      </c:catAx>
      <c:valAx>
        <c:axId val="2101684056"/>
        <c:scaling>
          <c:orientation val="minMax"/>
          <c:max val="2.0"/>
          <c:min val="-2.5"/>
        </c:scaling>
        <c:delete val="0"/>
        <c:axPos val="l"/>
        <c:numFmt formatCode="General" sourceLinked="1"/>
        <c:majorTickMark val="out"/>
        <c:minorTickMark val="none"/>
        <c:tickLblPos val="nextTo"/>
        <c:crossAx val="-213408055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latin typeface="Arial"/>
                <a:cs typeface="Arial"/>
              </a:rPr>
              <a:t>Random 4 Optimized</a:t>
            </a:r>
            <a:r>
              <a:rPr lang="en-US" baseline="0" dirty="0" smtClean="0">
                <a:latin typeface="Arial"/>
                <a:cs typeface="Arial"/>
              </a:rPr>
              <a:t> Weights</a:t>
            </a:r>
            <a:endParaRPr lang="en-US" dirty="0">
              <a:latin typeface="Arial"/>
              <a:cs typeface="Arial"/>
            </a:endParaRPr>
          </a:p>
        </c:rich>
      </c:tx>
      <c:layout/>
      <c:overlay val="0"/>
    </c:title>
    <c:autoTitleDeleted val="0"/>
    <c:plotArea>
      <c:layout/>
      <c:barChart>
        <c:barDir val="col"/>
        <c:grouping val="clustered"/>
        <c:varyColors val="0"/>
        <c:ser>
          <c:idx val="0"/>
          <c:order val="0"/>
          <c:tx>
            <c:strRef>
              <c:f>network_optimized_weights!$A$2</c:f>
              <c:strCache>
                <c:ptCount val="1"/>
                <c:pt idx="0">
                  <c:v>ACE2</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network_optimized_weights!$B$2:$V$2</c:f>
              <c:numCache>
                <c:formatCode>General</c:formatCode>
                <c:ptCount val="21"/>
                <c:pt idx="0">
                  <c:v>0.0</c:v>
                </c:pt>
                <c:pt idx="1">
                  <c:v>0.0</c:v>
                </c:pt>
                <c:pt idx="2">
                  <c:v>0.0</c:v>
                </c:pt>
                <c:pt idx="3">
                  <c:v>0.0</c:v>
                </c:pt>
                <c:pt idx="4">
                  <c:v>0.0</c:v>
                </c:pt>
                <c:pt idx="5">
                  <c:v>0.0</c:v>
                </c:pt>
                <c:pt idx="6">
                  <c:v>0.0</c:v>
                </c:pt>
                <c:pt idx="7">
                  <c:v>0.0</c:v>
                </c:pt>
                <c:pt idx="8">
                  <c:v>-0.416634616106236</c:v>
                </c:pt>
                <c:pt idx="9">
                  <c:v>0.0</c:v>
                </c:pt>
                <c:pt idx="10">
                  <c:v>0.0</c:v>
                </c:pt>
                <c:pt idx="11">
                  <c:v>0.0</c:v>
                </c:pt>
                <c:pt idx="12">
                  <c:v>0.0</c:v>
                </c:pt>
                <c:pt idx="13">
                  <c:v>0.0</c:v>
                </c:pt>
                <c:pt idx="14">
                  <c:v>0.0982490499201851</c:v>
                </c:pt>
                <c:pt idx="15">
                  <c:v>0.0</c:v>
                </c:pt>
                <c:pt idx="16">
                  <c:v>0.0</c:v>
                </c:pt>
                <c:pt idx="17">
                  <c:v>0.0</c:v>
                </c:pt>
                <c:pt idx="18">
                  <c:v>0.0</c:v>
                </c:pt>
                <c:pt idx="19">
                  <c:v>0.0</c:v>
                </c:pt>
                <c:pt idx="20">
                  <c:v>0.899624242326191</c:v>
                </c:pt>
              </c:numCache>
            </c:numRef>
          </c:val>
        </c:ser>
        <c:ser>
          <c:idx val="1"/>
          <c:order val="1"/>
          <c:tx>
            <c:strRef>
              <c:f>network_optimized_weights!$A$3</c:f>
              <c:strCache>
                <c:ptCount val="1"/>
                <c:pt idx="0">
                  <c:v>AFT2</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network_optimized_weights!$B$3:$V$3</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0.198108720148498</c:v>
                </c:pt>
                <c:pt idx="17">
                  <c:v>0.0</c:v>
                </c:pt>
                <c:pt idx="18">
                  <c:v>0.0</c:v>
                </c:pt>
                <c:pt idx="19">
                  <c:v>0.0</c:v>
                </c:pt>
                <c:pt idx="20">
                  <c:v>0.0</c:v>
                </c:pt>
              </c:numCache>
            </c:numRef>
          </c:val>
        </c:ser>
        <c:ser>
          <c:idx val="2"/>
          <c:order val="2"/>
          <c:tx>
            <c:strRef>
              <c:f>network_optimized_weights!$A$4</c:f>
              <c:strCache>
                <c:ptCount val="1"/>
                <c:pt idx="0">
                  <c:v>CIN5</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network_optimized_weights!$B$4:$V$4</c:f>
              <c:numCache>
                <c:formatCode>General</c:formatCode>
                <c:ptCount val="21"/>
                <c:pt idx="0">
                  <c:v>0.0</c:v>
                </c:pt>
                <c:pt idx="1">
                  <c:v>0.209963801015647</c:v>
                </c:pt>
                <c:pt idx="2">
                  <c:v>0.0</c:v>
                </c:pt>
                <c:pt idx="3">
                  <c:v>0.0</c:v>
                </c:pt>
                <c:pt idx="4">
                  <c:v>-0.0684394118790005</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-0.81666836912739</c:v>
                </c:pt>
              </c:numCache>
            </c:numRef>
          </c:val>
        </c:ser>
        <c:ser>
          <c:idx val="3"/>
          <c:order val="3"/>
          <c:tx>
            <c:strRef>
              <c:f>network_optimized_weights!$A$5</c:f>
              <c:strCache>
                <c:ptCount val="1"/>
                <c:pt idx="0">
                  <c:v>FHL1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network_optimized_weights!$B$5:$V$5</c:f>
              <c:numCache>
                <c:formatCode>General</c:formatCode>
                <c:ptCount val="21"/>
                <c:pt idx="0">
                  <c:v>0.0</c:v>
                </c:pt>
                <c:pt idx="1">
                  <c:v>0.0</c:v>
                </c:pt>
                <c:pt idx="2">
                  <c:v>-0.00201560351172039</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4"/>
          <c:order val="4"/>
          <c:tx>
            <c:strRef>
              <c:f>network_optimized_weights!$A$6</c:f>
              <c:strCache>
                <c:ptCount val="1"/>
                <c:pt idx="0">
                  <c:v>FKH2</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network_optimized_weights!$B$6:$V$6</c:f>
              <c:numCache>
                <c:formatCode>General</c:formatCode>
                <c:ptCount val="21"/>
                <c:pt idx="0">
                  <c:v>0.0</c:v>
                </c:pt>
                <c:pt idx="1">
                  <c:v>0.147123650600099</c:v>
                </c:pt>
                <c:pt idx="2">
                  <c:v>0.0</c:v>
                </c:pt>
                <c:pt idx="3">
                  <c:v>0.0381826733381827</c:v>
                </c:pt>
                <c:pt idx="4">
                  <c:v>0.0</c:v>
                </c:pt>
                <c:pt idx="5">
                  <c:v>0.0</c:v>
                </c:pt>
                <c:pt idx="6">
                  <c:v>0.0</c:v>
                </c:pt>
                <c:pt idx="7">
                  <c:v>0.0</c:v>
                </c:pt>
                <c:pt idx="8">
                  <c:v>0.0</c:v>
                </c:pt>
                <c:pt idx="9">
                  <c:v>0.0</c:v>
                </c:pt>
                <c:pt idx="10">
                  <c:v>0.0</c:v>
                </c:pt>
                <c:pt idx="11">
                  <c:v>0.142367764471356</c:v>
                </c:pt>
                <c:pt idx="12">
                  <c:v>0.0</c:v>
                </c:pt>
                <c:pt idx="13">
                  <c:v>0.0</c:v>
                </c:pt>
                <c:pt idx="14">
                  <c:v>0.0</c:v>
                </c:pt>
                <c:pt idx="15">
                  <c:v>0.0</c:v>
                </c:pt>
                <c:pt idx="16">
                  <c:v>0.0</c:v>
                </c:pt>
                <c:pt idx="17">
                  <c:v>0.0</c:v>
                </c:pt>
                <c:pt idx="18">
                  <c:v>0.0</c:v>
                </c:pt>
                <c:pt idx="19">
                  <c:v>0.0</c:v>
                </c:pt>
                <c:pt idx="20">
                  <c:v>0.0</c:v>
                </c:pt>
              </c:numCache>
            </c:numRef>
          </c:val>
        </c:ser>
        <c:ser>
          <c:idx val="5"/>
          <c:order val="5"/>
          <c:tx>
            <c:strRef>
              <c:f>network_optimized_weights!$A$7</c:f>
              <c:strCache>
                <c:ptCount val="1"/>
                <c:pt idx="0">
                  <c:v>GLN3</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network_optimized_weights!$B$7:$V$7</c:f>
              <c:numCache>
                <c:formatCode>General</c:formatCode>
                <c:ptCount val="21"/>
                <c:pt idx="0">
                  <c:v>0.0</c:v>
                </c:pt>
                <c:pt idx="1">
                  <c:v>0.0</c:v>
                </c:pt>
                <c:pt idx="2">
                  <c:v>0.0</c:v>
                </c:pt>
                <c:pt idx="3">
                  <c:v>0.0</c:v>
                </c:pt>
                <c:pt idx="4">
                  <c:v>0.0</c:v>
                </c:pt>
                <c:pt idx="5">
                  <c:v>0.250478941168266</c:v>
                </c:pt>
                <c:pt idx="6">
                  <c:v>0.0</c:v>
                </c:pt>
                <c:pt idx="7">
                  <c:v>0.0</c:v>
                </c:pt>
                <c:pt idx="8">
                  <c:v>0.0</c:v>
                </c:pt>
                <c:pt idx="9">
                  <c:v>0.0</c:v>
                </c:pt>
                <c:pt idx="10">
                  <c:v>0.519772670316111</c:v>
                </c:pt>
                <c:pt idx="11">
                  <c:v>0.0</c:v>
                </c:pt>
                <c:pt idx="12">
                  <c:v>0.0</c:v>
                </c:pt>
                <c:pt idx="13">
                  <c:v>0.0</c:v>
                </c:pt>
                <c:pt idx="14">
                  <c:v>0.0</c:v>
                </c:pt>
                <c:pt idx="15">
                  <c:v>0.0</c:v>
                </c:pt>
                <c:pt idx="16">
                  <c:v>0.0</c:v>
                </c:pt>
                <c:pt idx="17">
                  <c:v>0.0</c:v>
                </c:pt>
                <c:pt idx="18">
                  <c:v>0.0</c:v>
                </c:pt>
                <c:pt idx="19">
                  <c:v>0.0</c:v>
                </c:pt>
                <c:pt idx="20">
                  <c:v>-0.154442073278016</c:v>
                </c:pt>
              </c:numCache>
            </c:numRef>
          </c:val>
        </c:ser>
        <c:ser>
          <c:idx val="6"/>
          <c:order val="6"/>
          <c:tx>
            <c:strRef>
              <c:f>network_optimized_weights!$A$8</c:f>
              <c:strCache>
                <c:ptCount val="1"/>
                <c:pt idx="0">
                  <c:v>HAP5</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network_optimized_weights!$B$8:$V$8</c:f>
              <c:numCache>
                <c:formatCode>General</c:formatCode>
                <c:ptCount val="21"/>
                <c:pt idx="0">
                  <c:v>0.0</c:v>
                </c:pt>
                <c:pt idx="1">
                  <c:v>0.0</c:v>
                </c:pt>
                <c:pt idx="2">
                  <c:v>0.0</c:v>
                </c:pt>
                <c:pt idx="3">
                  <c:v>-4.25214946803248E-5</c:v>
                </c:pt>
                <c:pt idx="4">
                  <c:v>0.0</c:v>
                </c:pt>
                <c:pt idx="5">
                  <c:v>0.0</c:v>
                </c:pt>
                <c:pt idx="6">
                  <c:v>0.0</c:v>
                </c:pt>
                <c:pt idx="7">
                  <c:v>-5.94221785967654E-5</c:v>
                </c:pt>
                <c:pt idx="8">
                  <c:v>0.0</c:v>
                </c:pt>
                <c:pt idx="9">
                  <c:v>0.0</c:v>
                </c:pt>
                <c:pt idx="10">
                  <c:v>-4.77250269287219E-5</c:v>
                </c:pt>
                <c:pt idx="11">
                  <c:v>0.0</c:v>
                </c:pt>
                <c:pt idx="12">
                  <c:v>0.0</c:v>
                </c:pt>
                <c:pt idx="13">
                  <c:v>0.0</c:v>
                </c:pt>
                <c:pt idx="14">
                  <c:v>0.0</c:v>
                </c:pt>
                <c:pt idx="15">
                  <c:v>0.0</c:v>
                </c:pt>
                <c:pt idx="16">
                  <c:v>0.0</c:v>
                </c:pt>
                <c:pt idx="17">
                  <c:v>0.0</c:v>
                </c:pt>
                <c:pt idx="18">
                  <c:v>0.0</c:v>
                </c:pt>
                <c:pt idx="19">
                  <c:v>0.0</c:v>
                </c:pt>
                <c:pt idx="20">
                  <c:v>0.0</c:v>
                </c:pt>
              </c:numCache>
            </c:numRef>
          </c:val>
        </c:ser>
        <c:ser>
          <c:idx val="7"/>
          <c:order val="7"/>
          <c:tx>
            <c:strRef>
              <c:f>network_optimized_weights!$A$9</c:f>
              <c:strCache>
                <c:ptCount val="1"/>
                <c:pt idx="0">
                  <c:v>HMO1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network_optimized_weights!$B$9:$V$9</c:f>
              <c:numCache>
                <c:formatCode>General</c:formatCode>
                <c:ptCount val="21"/>
                <c:pt idx="0">
                  <c:v>0.0</c:v>
                </c:pt>
                <c:pt idx="1">
                  <c:v>0.0</c:v>
                </c:pt>
                <c:pt idx="2">
                  <c:v>0.0</c:v>
                </c:pt>
                <c:pt idx="3">
                  <c:v>0.0</c:v>
                </c:pt>
                <c:pt idx="4">
                  <c:v>0.0</c:v>
                </c:pt>
                <c:pt idx="5">
                  <c:v>0.0</c:v>
                </c:pt>
                <c:pt idx="6">
                  <c:v>0.0</c:v>
                </c:pt>
                <c:pt idx="7">
                  <c:v>0.0</c:v>
                </c:pt>
                <c:pt idx="8">
                  <c:v>0.0</c:v>
                </c:pt>
                <c:pt idx="9">
                  <c:v>0.344155325527839</c:v>
                </c:pt>
                <c:pt idx="10">
                  <c:v>0.0</c:v>
                </c:pt>
                <c:pt idx="11">
                  <c:v>0.0</c:v>
                </c:pt>
                <c:pt idx="12">
                  <c:v>0.0</c:v>
                </c:pt>
                <c:pt idx="13">
                  <c:v>0.00391694455635386</c:v>
                </c:pt>
                <c:pt idx="14">
                  <c:v>0.0</c:v>
                </c:pt>
                <c:pt idx="15">
                  <c:v>0.0</c:v>
                </c:pt>
                <c:pt idx="16">
                  <c:v>0.0</c:v>
                </c:pt>
                <c:pt idx="17">
                  <c:v>-0.05837736663996</c:v>
                </c:pt>
                <c:pt idx="18">
                  <c:v>0.0</c:v>
                </c:pt>
                <c:pt idx="19">
                  <c:v>0.0</c:v>
                </c:pt>
                <c:pt idx="20">
                  <c:v>-0.418844547085007</c:v>
                </c:pt>
              </c:numCache>
            </c:numRef>
          </c:val>
        </c:ser>
        <c:ser>
          <c:idx val="8"/>
          <c:order val="8"/>
          <c:tx>
            <c:strRef>
              <c:f>network_optimized_weights!$A$10</c:f>
              <c:strCache>
                <c:ptCount val="1"/>
                <c:pt idx="0">
                  <c:v>HOT1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network_optimized_weights!$B$10:$V$10</c:f>
              <c:numCache>
                <c:formatCode>General</c:formatCode>
                <c:ptCount val="21"/>
                <c:pt idx="0">
                  <c:v>0.0</c:v>
                </c:pt>
                <c:pt idx="1">
                  <c:v>0.0</c:v>
                </c:pt>
                <c:pt idx="2">
                  <c:v>0.0</c:v>
                </c:pt>
                <c:pt idx="3">
                  <c:v>0.0</c:v>
                </c:pt>
                <c:pt idx="4">
                  <c:v>0.0</c:v>
                </c:pt>
                <c:pt idx="5">
                  <c:v>0.0</c:v>
                </c:pt>
                <c:pt idx="6">
                  <c:v>0.0</c:v>
                </c:pt>
                <c:pt idx="7">
                  <c:v>0.0</c:v>
                </c:pt>
                <c:pt idx="8">
                  <c:v>0.0559528941552528</c:v>
                </c:pt>
                <c:pt idx="9">
                  <c:v>0.0</c:v>
                </c:pt>
                <c:pt idx="10">
                  <c:v>0.0566704086601341</c:v>
                </c:pt>
                <c:pt idx="11">
                  <c:v>0.0</c:v>
                </c:pt>
                <c:pt idx="12">
                  <c:v>0.0</c:v>
                </c:pt>
                <c:pt idx="13">
                  <c:v>0.0</c:v>
                </c:pt>
                <c:pt idx="14">
                  <c:v>0.0</c:v>
                </c:pt>
                <c:pt idx="15">
                  <c:v>-0.103065541242625</c:v>
                </c:pt>
                <c:pt idx="16">
                  <c:v>0.0</c:v>
                </c:pt>
                <c:pt idx="17">
                  <c:v>0.0</c:v>
                </c:pt>
                <c:pt idx="18">
                  <c:v>0.0713742361304517</c:v>
                </c:pt>
                <c:pt idx="19">
                  <c:v>0.0</c:v>
                </c:pt>
                <c:pt idx="20">
                  <c:v>0.0</c:v>
                </c:pt>
              </c:numCache>
            </c:numRef>
          </c:val>
        </c:ser>
        <c:ser>
          <c:idx val="9"/>
          <c:order val="9"/>
          <c:tx>
            <c:strRef>
              <c:f>network_optimized_weights!$A$11</c:f>
              <c:strCache>
                <c:ptCount val="1"/>
                <c:pt idx="0">
                  <c:v>MAL33</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network_optimized_weights!$B$11:$V$11</c:f>
              <c:numCache>
                <c:formatCode>General</c:formatCode>
                <c:ptCount val="21"/>
                <c:pt idx="0">
                  <c:v>0.0</c:v>
                </c:pt>
                <c:pt idx="1">
                  <c:v>0.0</c:v>
                </c:pt>
                <c:pt idx="2">
                  <c:v>0.0</c:v>
                </c:pt>
                <c:pt idx="3">
                  <c:v>0.0</c:v>
                </c:pt>
                <c:pt idx="4">
                  <c:v>0.0</c:v>
                </c:pt>
                <c:pt idx="5">
                  <c:v>0.0</c:v>
                </c:pt>
                <c:pt idx="6">
                  <c:v>0.488717831660611</c:v>
                </c:pt>
                <c:pt idx="7">
                  <c:v>0.0</c:v>
                </c:pt>
                <c:pt idx="8">
                  <c:v>0.0631941364693676</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10"/>
          <c:order val="10"/>
          <c:tx>
            <c:strRef>
              <c:f>network_optimized_weights!$A$12</c:f>
              <c:strCache>
                <c:ptCount val="1"/>
                <c:pt idx="0">
                  <c:v>MBP1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network_optimized_weights!$B$12:$V$12</c:f>
              <c:numCache>
                <c:formatCode>General</c:formatCode>
                <c:ptCount val="21"/>
                <c:pt idx="0">
                  <c:v>-0.790744790914723</c:v>
                </c:pt>
                <c:pt idx="1">
                  <c:v>0.0</c:v>
                </c:pt>
                <c:pt idx="2">
                  <c:v>0.0</c:v>
                </c:pt>
                <c:pt idx="3">
                  <c:v>0.0</c:v>
                </c:pt>
                <c:pt idx="4">
                  <c:v>0.0</c:v>
                </c:pt>
                <c:pt idx="5">
                  <c:v>0.0</c:v>
                </c:pt>
                <c:pt idx="6">
                  <c:v>0.0</c:v>
                </c:pt>
                <c:pt idx="7">
                  <c:v>0.0</c:v>
                </c:pt>
                <c:pt idx="8">
                  <c:v>0.0</c:v>
                </c:pt>
                <c:pt idx="9">
                  <c:v>0.0</c:v>
                </c:pt>
                <c:pt idx="10">
                  <c:v>0.000875015665035889</c:v>
                </c:pt>
                <c:pt idx="11">
                  <c:v>0.0</c:v>
                </c:pt>
                <c:pt idx="12">
                  <c:v>0.0</c:v>
                </c:pt>
                <c:pt idx="13">
                  <c:v>0.0</c:v>
                </c:pt>
                <c:pt idx="14">
                  <c:v>0.0</c:v>
                </c:pt>
                <c:pt idx="15">
                  <c:v>0.0</c:v>
                </c:pt>
                <c:pt idx="16">
                  <c:v>0.0486682839776473</c:v>
                </c:pt>
                <c:pt idx="17">
                  <c:v>0.0</c:v>
                </c:pt>
                <c:pt idx="18">
                  <c:v>0.0</c:v>
                </c:pt>
                <c:pt idx="19">
                  <c:v>0.0</c:v>
                </c:pt>
                <c:pt idx="20">
                  <c:v>0.0</c:v>
                </c:pt>
              </c:numCache>
            </c:numRef>
          </c:val>
        </c:ser>
        <c:ser>
          <c:idx val="11"/>
          <c:order val="11"/>
          <c:tx>
            <c:strRef>
              <c:f>network_optimized_weights!$A$13</c:f>
              <c:strCache>
                <c:ptCount val="1"/>
                <c:pt idx="0">
                  <c:v>MGA2</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network_optimized_weights!$B$13:$V$13</c:f>
              <c:numCache>
                <c:formatCode>General</c:formatCode>
                <c:ptCount val="21"/>
                <c:pt idx="0">
                  <c:v>0.0</c:v>
                </c:pt>
                <c:pt idx="1">
                  <c:v>0.0</c:v>
                </c:pt>
                <c:pt idx="2">
                  <c:v>0.0</c:v>
                </c:pt>
                <c:pt idx="3">
                  <c:v>0.0</c:v>
                </c:pt>
                <c:pt idx="4">
                  <c:v>0.0585647738684327</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0.0722066053689319</c:v>
                </c:pt>
                <c:pt idx="19">
                  <c:v>0.0</c:v>
                </c:pt>
                <c:pt idx="20">
                  <c:v>0.0</c:v>
                </c:pt>
              </c:numCache>
            </c:numRef>
          </c:val>
        </c:ser>
        <c:ser>
          <c:idx val="12"/>
          <c:order val="12"/>
          <c:tx>
            <c:strRef>
              <c:f>network_optimized_weights!$A$14</c:f>
              <c:strCache>
                <c:ptCount val="1"/>
                <c:pt idx="0">
                  <c:v>MSS11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network_optimized_weights!$B$14:$V$14</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0.237439361029511</c:v>
                </c:pt>
                <c:pt idx="12">
                  <c:v>0.0</c:v>
                </c:pt>
                <c:pt idx="13">
                  <c:v>0.0</c:v>
                </c:pt>
                <c:pt idx="14">
                  <c:v>0.0</c:v>
                </c:pt>
                <c:pt idx="15">
                  <c:v>0.0</c:v>
                </c:pt>
                <c:pt idx="16">
                  <c:v>0.0</c:v>
                </c:pt>
                <c:pt idx="17">
                  <c:v>0.0</c:v>
                </c:pt>
                <c:pt idx="18">
                  <c:v>0.0</c:v>
                </c:pt>
                <c:pt idx="19">
                  <c:v>0.0</c:v>
                </c:pt>
                <c:pt idx="20">
                  <c:v>0.0</c:v>
                </c:pt>
              </c:numCache>
            </c:numRef>
          </c:val>
        </c:ser>
        <c:ser>
          <c:idx val="13"/>
          <c:order val="13"/>
          <c:tx>
            <c:strRef>
              <c:f>network_optimized_weights!$A$15</c:f>
              <c:strCache>
                <c:ptCount val="1"/>
                <c:pt idx="0">
                  <c:v>PHD1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network_optimized_weights!$B$15:$V$15</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14"/>
          <c:order val="14"/>
          <c:tx>
            <c:strRef>
              <c:f>network_optimized_weights!$A$16</c:f>
              <c:strCache>
                <c:ptCount val="1"/>
                <c:pt idx="0">
                  <c:v>SKN7</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network_optimized_weights!$B$16:$V$16</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15"/>
          <c:order val="15"/>
          <c:tx>
            <c:strRef>
              <c:f>network_optimized_weights!$A$17</c:f>
              <c:strCache>
                <c:ptCount val="1"/>
                <c:pt idx="0">
                  <c:v>SKO1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network_optimized_weights!$B$17:$V$17</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numCache>
            </c:numRef>
          </c:val>
        </c:ser>
        <c:ser>
          <c:idx val="16"/>
          <c:order val="16"/>
          <c:tx>
            <c:strRef>
              <c:f>network_optimized_weights!$A$18</c:f>
              <c:strCache>
                <c:ptCount val="1"/>
                <c:pt idx="0">
                  <c:v>SMP1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network_optimized_weights!$B$18:$V$18</c:f>
              <c:numCache>
                <c:formatCode>General</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0.209918249890824</c:v>
                </c:pt>
                <c:pt idx="14">
                  <c:v>0.0</c:v>
                </c:pt>
                <c:pt idx="15">
                  <c:v>0.0</c:v>
                </c:pt>
                <c:pt idx="16">
                  <c:v>0.0</c:v>
                </c:pt>
                <c:pt idx="17">
                  <c:v>0.0</c:v>
                </c:pt>
                <c:pt idx="18">
                  <c:v>0.0</c:v>
                </c:pt>
                <c:pt idx="19">
                  <c:v>0.0</c:v>
                </c:pt>
                <c:pt idx="20">
                  <c:v>0.0</c:v>
                </c:pt>
              </c:numCache>
            </c:numRef>
          </c:val>
        </c:ser>
        <c:ser>
          <c:idx val="17"/>
          <c:order val="17"/>
          <c:tx>
            <c:strRef>
              <c:f>network_optimized_weights!$A$19</c:f>
              <c:strCache>
                <c:ptCount val="1"/>
                <c:pt idx="0">
                  <c:v>SWI4</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network_optimized_weights!$B$19:$V$19</c:f>
              <c:numCache>
                <c:formatCode>General</c:formatCode>
                <c:ptCount val="21"/>
                <c:pt idx="0">
                  <c:v>0.0</c:v>
                </c:pt>
                <c:pt idx="1">
                  <c:v>0.0</c:v>
                </c:pt>
                <c:pt idx="2">
                  <c:v>0.0</c:v>
                </c:pt>
                <c:pt idx="3">
                  <c:v>0.0</c:v>
                </c:pt>
                <c:pt idx="4">
                  <c:v>-0.0285920589896677</c:v>
                </c:pt>
                <c:pt idx="5">
                  <c:v>0.214774574870228</c:v>
                </c:pt>
                <c:pt idx="6">
                  <c:v>0.0</c:v>
                </c:pt>
                <c:pt idx="7">
                  <c:v>0.0</c:v>
                </c:pt>
                <c:pt idx="8">
                  <c:v>0.0</c:v>
                </c:pt>
                <c:pt idx="9">
                  <c:v>0.0</c:v>
                </c:pt>
                <c:pt idx="10">
                  <c:v>0.0</c:v>
                </c:pt>
                <c:pt idx="11">
                  <c:v>0.0</c:v>
                </c:pt>
                <c:pt idx="12">
                  <c:v>0.0</c:v>
                </c:pt>
                <c:pt idx="13">
                  <c:v>0.0</c:v>
                </c:pt>
                <c:pt idx="14">
                  <c:v>0.0388075191909281</c:v>
                </c:pt>
                <c:pt idx="15">
                  <c:v>0.0</c:v>
                </c:pt>
                <c:pt idx="16">
                  <c:v>0.0</c:v>
                </c:pt>
                <c:pt idx="17">
                  <c:v>0.0</c:v>
                </c:pt>
                <c:pt idx="18">
                  <c:v>0.0</c:v>
                </c:pt>
                <c:pt idx="19">
                  <c:v>0.0</c:v>
                </c:pt>
                <c:pt idx="20">
                  <c:v>0.0</c:v>
                </c:pt>
              </c:numCache>
            </c:numRef>
          </c:val>
        </c:ser>
        <c:ser>
          <c:idx val="18"/>
          <c:order val="18"/>
          <c:tx>
            <c:strRef>
              <c:f>network_optimized_weights!$A$20</c:f>
              <c:strCache>
                <c:ptCount val="1"/>
                <c:pt idx="0">
                  <c:v>SWI6</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network_optimized_weights!$B$20:$V$20</c:f>
              <c:numCache>
                <c:formatCode>General</c:formatCode>
                <c:ptCount val="21"/>
                <c:pt idx="0">
                  <c:v>0.0</c:v>
                </c:pt>
                <c:pt idx="1">
                  <c:v>0.0</c:v>
                </c:pt>
                <c:pt idx="2">
                  <c:v>0.0</c:v>
                </c:pt>
                <c:pt idx="3">
                  <c:v>0.0</c:v>
                </c:pt>
                <c:pt idx="4">
                  <c:v>0.0</c:v>
                </c:pt>
                <c:pt idx="5">
                  <c:v>0.0</c:v>
                </c:pt>
                <c:pt idx="6">
                  <c:v>0.0</c:v>
                </c:pt>
                <c:pt idx="7">
                  <c:v>0.0</c:v>
                </c:pt>
                <c:pt idx="8">
                  <c:v>0.0</c:v>
                </c:pt>
                <c:pt idx="9">
                  <c:v>0.0</c:v>
                </c:pt>
                <c:pt idx="10">
                  <c:v>0.182761661298129</c:v>
                </c:pt>
                <c:pt idx="11">
                  <c:v>0.0</c:v>
                </c:pt>
                <c:pt idx="12">
                  <c:v>0.0</c:v>
                </c:pt>
                <c:pt idx="13">
                  <c:v>0.0</c:v>
                </c:pt>
                <c:pt idx="14">
                  <c:v>0.0</c:v>
                </c:pt>
                <c:pt idx="15">
                  <c:v>0.0</c:v>
                </c:pt>
                <c:pt idx="16">
                  <c:v>0.0</c:v>
                </c:pt>
                <c:pt idx="17">
                  <c:v>0.0</c:v>
                </c:pt>
                <c:pt idx="18">
                  <c:v>0.0</c:v>
                </c:pt>
                <c:pt idx="19">
                  <c:v>0.0</c:v>
                </c:pt>
                <c:pt idx="20">
                  <c:v>0.0</c:v>
                </c:pt>
              </c:numCache>
            </c:numRef>
          </c:val>
        </c:ser>
        <c:ser>
          <c:idx val="19"/>
          <c:order val="19"/>
          <c:tx>
            <c:strRef>
              <c:f>network_optimized_weights!$A$21</c:f>
              <c:strCache>
                <c:ptCount val="1"/>
                <c:pt idx="0">
                  <c:v>YAP6</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network_optimized_weights!$B$21:$V$21</c:f>
              <c:numCache>
                <c:formatCode>General</c:formatCode>
                <c:ptCount val="21"/>
                <c:pt idx="0">
                  <c:v>0.0</c:v>
                </c:pt>
                <c:pt idx="1">
                  <c:v>0.0</c:v>
                </c:pt>
                <c:pt idx="2">
                  <c:v>0.0</c:v>
                </c:pt>
                <c:pt idx="3">
                  <c:v>0.0</c:v>
                </c:pt>
                <c:pt idx="4">
                  <c:v>0.015492132440301</c:v>
                </c:pt>
                <c:pt idx="5">
                  <c:v>0.0</c:v>
                </c:pt>
                <c:pt idx="6">
                  <c:v>0.0192985019687516</c:v>
                </c:pt>
                <c:pt idx="7">
                  <c:v>0.0</c:v>
                </c:pt>
                <c:pt idx="8">
                  <c:v>0.0</c:v>
                </c:pt>
                <c:pt idx="9">
                  <c:v>0.143737110017243</c:v>
                </c:pt>
                <c:pt idx="10">
                  <c:v>0.0</c:v>
                </c:pt>
                <c:pt idx="11">
                  <c:v>0.0</c:v>
                </c:pt>
                <c:pt idx="12">
                  <c:v>0.0</c:v>
                </c:pt>
                <c:pt idx="13">
                  <c:v>0.0</c:v>
                </c:pt>
                <c:pt idx="14">
                  <c:v>0.0</c:v>
                </c:pt>
                <c:pt idx="15">
                  <c:v>0.0</c:v>
                </c:pt>
                <c:pt idx="16">
                  <c:v>0.0</c:v>
                </c:pt>
                <c:pt idx="17">
                  <c:v>0.0</c:v>
                </c:pt>
                <c:pt idx="18">
                  <c:v>0.0207004136225913</c:v>
                </c:pt>
                <c:pt idx="19">
                  <c:v>0.0</c:v>
                </c:pt>
                <c:pt idx="20">
                  <c:v>0.0</c:v>
                </c:pt>
              </c:numCache>
            </c:numRef>
          </c:val>
        </c:ser>
        <c:ser>
          <c:idx val="20"/>
          <c:order val="20"/>
          <c:tx>
            <c:strRef>
              <c:f>network_optimized_weights!$A$22</c:f>
              <c:strCache>
                <c:ptCount val="1"/>
                <c:pt idx="0">
                  <c:v>ZAP1</c:v>
                </c:pt>
              </c:strCache>
            </c:strRef>
          </c:tx>
          <c:invertIfNegative val="0"/>
          <c:cat>
            <c:strRef>
              <c:f>network_optimized_weights!$B$1:$V$1</c:f>
              <c:strCache>
                <c:ptCount val="21"/>
                <c:pt idx="0">
                  <c:v>ACE2</c:v>
                </c:pt>
                <c:pt idx="1">
                  <c:v>AFT2</c:v>
                </c:pt>
                <c:pt idx="2">
                  <c:v>CIN5</c:v>
                </c:pt>
                <c:pt idx="3">
                  <c:v>FHL1</c:v>
                </c:pt>
                <c:pt idx="4">
                  <c:v>FKH2</c:v>
                </c:pt>
                <c:pt idx="5">
                  <c:v>GLN3</c:v>
                </c:pt>
                <c:pt idx="6">
                  <c:v>HAP5</c:v>
                </c:pt>
                <c:pt idx="7">
                  <c:v>HMO1</c:v>
                </c:pt>
                <c:pt idx="8">
                  <c:v>HOT1</c:v>
                </c:pt>
                <c:pt idx="9">
                  <c:v>MAL33</c:v>
                </c:pt>
                <c:pt idx="10">
                  <c:v>MBP1</c:v>
                </c:pt>
                <c:pt idx="11">
                  <c:v>MGA2</c:v>
                </c:pt>
                <c:pt idx="12">
                  <c:v>MSS11</c:v>
                </c:pt>
                <c:pt idx="13">
                  <c:v>PHD1</c:v>
                </c:pt>
                <c:pt idx="14">
                  <c:v>SKN7</c:v>
                </c:pt>
                <c:pt idx="15">
                  <c:v>SKO1</c:v>
                </c:pt>
                <c:pt idx="16">
                  <c:v>SMP1</c:v>
                </c:pt>
                <c:pt idx="17">
                  <c:v>SWI4</c:v>
                </c:pt>
                <c:pt idx="18">
                  <c:v>SWI6</c:v>
                </c:pt>
                <c:pt idx="19">
                  <c:v>YAP6</c:v>
                </c:pt>
                <c:pt idx="20">
                  <c:v>ZAP1</c:v>
                </c:pt>
              </c:strCache>
            </c:strRef>
          </c:cat>
          <c:val>
            <c:numRef>
              <c:f>network_optimized_weights!$B$22:$V$22</c:f>
              <c:numCache>
                <c:formatCode>General</c:formatCode>
                <c:ptCount val="21"/>
                <c:pt idx="0">
                  <c:v>0.0</c:v>
                </c:pt>
                <c:pt idx="1">
                  <c:v>0.0</c:v>
                </c:pt>
                <c:pt idx="2">
                  <c:v>0.0</c:v>
                </c:pt>
                <c:pt idx="3">
                  <c:v>0.0</c:v>
                </c:pt>
                <c:pt idx="4">
                  <c:v>0.0</c:v>
                </c:pt>
                <c:pt idx="5">
                  <c:v>0.0</c:v>
                </c:pt>
                <c:pt idx="6">
                  <c:v>0.0</c:v>
                </c:pt>
                <c:pt idx="7">
                  <c:v>0.0</c:v>
                </c:pt>
                <c:pt idx="8">
                  <c:v>0.0194576794043517</c:v>
                </c:pt>
                <c:pt idx="9">
                  <c:v>0.0</c:v>
                </c:pt>
                <c:pt idx="10">
                  <c:v>0.0</c:v>
                </c:pt>
                <c:pt idx="11">
                  <c:v>0.0</c:v>
                </c:pt>
                <c:pt idx="12">
                  <c:v>0.0</c:v>
                </c:pt>
                <c:pt idx="13">
                  <c:v>0.0</c:v>
                </c:pt>
                <c:pt idx="14">
                  <c:v>-0.0959903248623898</c:v>
                </c:pt>
                <c:pt idx="15">
                  <c:v>-0.0195533531257758</c:v>
                </c:pt>
                <c:pt idx="16">
                  <c:v>0.0</c:v>
                </c:pt>
                <c:pt idx="17">
                  <c:v>0.0</c:v>
                </c:pt>
                <c:pt idx="18">
                  <c:v>0.0</c:v>
                </c:pt>
                <c:pt idx="19">
                  <c:v>0.0</c:v>
                </c:pt>
                <c:pt idx="20">
                  <c:v>0.0</c:v>
                </c:pt>
              </c:numCache>
            </c:numRef>
          </c:val>
        </c:ser>
        <c:dLbls>
          <c:showLegendKey val="0"/>
          <c:showVal val="0"/>
          <c:showCatName val="0"/>
          <c:showSerName val="0"/>
          <c:showPercent val="0"/>
          <c:showBubbleSize val="0"/>
        </c:dLbls>
        <c:gapWidth val="150"/>
        <c:axId val="2044848808"/>
        <c:axId val="2045235352"/>
      </c:barChart>
      <c:catAx>
        <c:axId val="2044848808"/>
        <c:scaling>
          <c:orientation val="minMax"/>
        </c:scaling>
        <c:delete val="0"/>
        <c:axPos val="b"/>
        <c:numFmt formatCode="General" sourceLinked="1"/>
        <c:majorTickMark val="out"/>
        <c:minorTickMark val="none"/>
        <c:tickLblPos val="nextTo"/>
        <c:crossAx val="2045235352"/>
        <c:crosses val="autoZero"/>
        <c:auto val="1"/>
        <c:lblAlgn val="ctr"/>
        <c:lblOffset val="100"/>
        <c:noMultiLvlLbl val="0"/>
      </c:catAx>
      <c:valAx>
        <c:axId val="2045235352"/>
        <c:scaling>
          <c:orientation val="minMax"/>
          <c:max val="2.0"/>
          <c:min val="-2.5"/>
        </c:scaling>
        <c:delete val="0"/>
        <c:axPos val="l"/>
        <c:numFmt formatCode="General" sourceLinked="1"/>
        <c:majorTickMark val="out"/>
        <c:minorTickMark val="none"/>
        <c:tickLblPos val="nextTo"/>
        <c:crossAx val="204484880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latin typeface="Arial"/>
                <a:cs typeface="Arial"/>
              </a:rPr>
              <a:t>Random 4 Weight Frequencies</a:t>
            </a:r>
          </a:p>
        </c:rich>
      </c:tx>
      <c:layout/>
      <c:overlay val="0"/>
    </c:title>
    <c:autoTitleDeleted val="0"/>
    <c:plotArea>
      <c:layout/>
      <c:barChart>
        <c:barDir val="col"/>
        <c:grouping val="clustered"/>
        <c:varyColors val="0"/>
        <c:ser>
          <c:idx val="0"/>
          <c:order val="0"/>
          <c:tx>
            <c:strRef>
              <c:f>Rand4!$A$48</c:f>
              <c:strCache>
                <c:ptCount val="1"/>
                <c:pt idx="0">
                  <c:v>Frequency</c:v>
                </c:pt>
              </c:strCache>
            </c:strRef>
          </c:tx>
          <c:invertIfNegative val="0"/>
          <c:cat>
            <c:numRef>
              <c:f>Rand4!$B$49:$W$49</c:f>
              <c:numCache>
                <c:formatCode>General</c:formatCode>
                <c:ptCount val="22"/>
                <c:pt idx="0">
                  <c:v>-1.1</c:v>
                </c:pt>
                <c:pt idx="1">
                  <c:v>-1.0</c:v>
                </c:pt>
                <c:pt idx="2">
                  <c:v>-0.9</c:v>
                </c:pt>
                <c:pt idx="3">
                  <c:v>-0.8</c:v>
                </c:pt>
                <c:pt idx="4">
                  <c:v>-0.7</c:v>
                </c:pt>
                <c:pt idx="5">
                  <c:v>-0.6</c:v>
                </c:pt>
                <c:pt idx="6">
                  <c:v>-0.5</c:v>
                </c:pt>
                <c:pt idx="7">
                  <c:v>-0.4</c:v>
                </c:pt>
                <c:pt idx="8">
                  <c:v>-0.3</c:v>
                </c:pt>
                <c:pt idx="9">
                  <c:v>-0.2</c:v>
                </c:pt>
                <c:pt idx="10">
                  <c:v>-0.1</c:v>
                </c:pt>
                <c:pt idx="11">
                  <c:v>0.0</c:v>
                </c:pt>
                <c:pt idx="12">
                  <c:v>0.1</c:v>
                </c:pt>
                <c:pt idx="13">
                  <c:v>0.2</c:v>
                </c:pt>
                <c:pt idx="14">
                  <c:v>0.3</c:v>
                </c:pt>
                <c:pt idx="15">
                  <c:v>0.4</c:v>
                </c:pt>
                <c:pt idx="16">
                  <c:v>0.5</c:v>
                </c:pt>
                <c:pt idx="17">
                  <c:v>0.6</c:v>
                </c:pt>
                <c:pt idx="18">
                  <c:v>0.7</c:v>
                </c:pt>
                <c:pt idx="19">
                  <c:v>0.8</c:v>
                </c:pt>
                <c:pt idx="20">
                  <c:v>0.9</c:v>
                </c:pt>
                <c:pt idx="21">
                  <c:v>1.0</c:v>
                </c:pt>
              </c:numCache>
            </c:numRef>
          </c:cat>
          <c:val>
            <c:numRef>
              <c:f>Rand4!$B$48:$W$48</c:f>
              <c:numCache>
                <c:formatCode>General</c:formatCode>
                <c:ptCount val="22"/>
                <c:pt idx="0">
                  <c:v>0.0</c:v>
                </c:pt>
                <c:pt idx="1">
                  <c:v>1.0</c:v>
                </c:pt>
                <c:pt idx="2">
                  <c:v>1.0</c:v>
                </c:pt>
                <c:pt idx="3">
                  <c:v>0.0</c:v>
                </c:pt>
                <c:pt idx="4">
                  <c:v>0.0</c:v>
                </c:pt>
                <c:pt idx="5">
                  <c:v>0.0</c:v>
                </c:pt>
                <c:pt idx="6">
                  <c:v>2.0</c:v>
                </c:pt>
                <c:pt idx="7">
                  <c:v>0.0</c:v>
                </c:pt>
                <c:pt idx="8">
                  <c:v>0.0</c:v>
                </c:pt>
                <c:pt idx="9">
                  <c:v>3.0</c:v>
                </c:pt>
                <c:pt idx="10">
                  <c:v>8.0</c:v>
                </c:pt>
                <c:pt idx="12">
                  <c:v>15.0</c:v>
                </c:pt>
                <c:pt idx="13">
                  <c:v>4.0</c:v>
                </c:pt>
                <c:pt idx="14">
                  <c:v>7.0</c:v>
                </c:pt>
                <c:pt idx="15">
                  <c:v>1.0</c:v>
                </c:pt>
                <c:pt idx="16">
                  <c:v>0.0</c:v>
                </c:pt>
                <c:pt idx="17">
                  <c:v>2.0</c:v>
                </c:pt>
                <c:pt idx="18">
                  <c:v>0.0</c:v>
                </c:pt>
                <c:pt idx="19">
                  <c:v>0.0</c:v>
                </c:pt>
                <c:pt idx="20">
                  <c:v>0.0</c:v>
                </c:pt>
                <c:pt idx="21">
                  <c:v>1.0</c:v>
                </c:pt>
              </c:numCache>
            </c:numRef>
          </c:val>
        </c:ser>
        <c:dLbls>
          <c:showLegendKey val="0"/>
          <c:showVal val="0"/>
          <c:showCatName val="0"/>
          <c:showSerName val="0"/>
          <c:showPercent val="0"/>
          <c:showBubbleSize val="0"/>
        </c:dLbls>
        <c:gapWidth val="150"/>
        <c:axId val="2101754376"/>
        <c:axId val="2101496184"/>
      </c:barChart>
      <c:catAx>
        <c:axId val="2101754376"/>
        <c:scaling>
          <c:orientation val="minMax"/>
        </c:scaling>
        <c:delete val="0"/>
        <c:axPos val="b"/>
        <c:numFmt formatCode="General" sourceLinked="1"/>
        <c:majorTickMark val="out"/>
        <c:minorTickMark val="none"/>
        <c:tickLblPos val="nextTo"/>
        <c:crossAx val="2101496184"/>
        <c:crosses val="autoZero"/>
        <c:auto val="1"/>
        <c:lblAlgn val="ctr"/>
        <c:lblOffset val="100"/>
        <c:noMultiLvlLbl val="0"/>
      </c:catAx>
      <c:valAx>
        <c:axId val="2101496184"/>
        <c:scaling>
          <c:orientation val="minMax"/>
        </c:scaling>
        <c:delete val="0"/>
        <c:axPos val="l"/>
        <c:numFmt formatCode="General" sourceLinked="1"/>
        <c:majorTickMark val="out"/>
        <c:minorTickMark val="none"/>
        <c:tickLblPos val="nextTo"/>
        <c:crossAx val="210175437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latin typeface="Arial"/>
                <a:cs typeface="Arial"/>
              </a:rPr>
              <a:t>Random 1 Weight</a:t>
            </a:r>
            <a:r>
              <a:rPr lang="en-US" baseline="0" dirty="0">
                <a:latin typeface="Arial"/>
                <a:cs typeface="Arial"/>
              </a:rPr>
              <a:t> Frequencies</a:t>
            </a:r>
            <a:endParaRPr lang="en-US" dirty="0">
              <a:latin typeface="Arial"/>
              <a:cs typeface="Arial"/>
            </a:endParaRPr>
          </a:p>
        </c:rich>
      </c:tx>
      <c:layout/>
      <c:overlay val="0"/>
    </c:title>
    <c:autoTitleDeleted val="0"/>
    <c:plotArea>
      <c:layout/>
      <c:barChart>
        <c:barDir val="col"/>
        <c:grouping val="clustered"/>
        <c:varyColors val="0"/>
        <c:ser>
          <c:idx val="0"/>
          <c:order val="0"/>
          <c:invertIfNegative val="0"/>
          <c:cat>
            <c:numRef>
              <c:f>Rand1!$B$49:$W$49</c:f>
              <c:numCache>
                <c:formatCode>General</c:formatCode>
                <c:ptCount val="22"/>
                <c:pt idx="0">
                  <c:v>-1.0</c:v>
                </c:pt>
                <c:pt idx="1">
                  <c:v>-0.9</c:v>
                </c:pt>
                <c:pt idx="2">
                  <c:v>-0.8</c:v>
                </c:pt>
                <c:pt idx="3">
                  <c:v>-0.7</c:v>
                </c:pt>
                <c:pt idx="4">
                  <c:v>-0.6</c:v>
                </c:pt>
                <c:pt idx="5">
                  <c:v>-0.5</c:v>
                </c:pt>
                <c:pt idx="6">
                  <c:v>-0.4</c:v>
                </c:pt>
                <c:pt idx="7">
                  <c:v>-0.3</c:v>
                </c:pt>
                <c:pt idx="8">
                  <c:v>-0.2</c:v>
                </c:pt>
                <c:pt idx="9">
                  <c:v>-0.1</c:v>
                </c:pt>
                <c:pt idx="11">
                  <c:v>0.0</c:v>
                </c:pt>
                <c:pt idx="12">
                  <c:v>0.1</c:v>
                </c:pt>
                <c:pt idx="13">
                  <c:v>0.2</c:v>
                </c:pt>
                <c:pt idx="14">
                  <c:v>0.3</c:v>
                </c:pt>
                <c:pt idx="15">
                  <c:v>0.4</c:v>
                </c:pt>
                <c:pt idx="16">
                  <c:v>0.5</c:v>
                </c:pt>
                <c:pt idx="17">
                  <c:v>0.6</c:v>
                </c:pt>
                <c:pt idx="18">
                  <c:v>0.7</c:v>
                </c:pt>
                <c:pt idx="19">
                  <c:v>0.8</c:v>
                </c:pt>
                <c:pt idx="20">
                  <c:v>0.9</c:v>
                </c:pt>
                <c:pt idx="21">
                  <c:v>1.0</c:v>
                </c:pt>
              </c:numCache>
            </c:numRef>
          </c:cat>
          <c:val>
            <c:numRef>
              <c:f>Rand1!$B$48:$W$48</c:f>
              <c:numCache>
                <c:formatCode>General</c:formatCode>
                <c:ptCount val="22"/>
                <c:pt idx="0">
                  <c:v>1.0</c:v>
                </c:pt>
                <c:pt idx="1">
                  <c:v>0.0</c:v>
                </c:pt>
                <c:pt idx="2">
                  <c:v>1.0</c:v>
                </c:pt>
                <c:pt idx="3">
                  <c:v>0.0</c:v>
                </c:pt>
                <c:pt idx="4">
                  <c:v>0.0</c:v>
                </c:pt>
                <c:pt idx="5">
                  <c:v>0.0</c:v>
                </c:pt>
                <c:pt idx="6">
                  <c:v>0.0</c:v>
                </c:pt>
                <c:pt idx="7">
                  <c:v>5.0</c:v>
                </c:pt>
                <c:pt idx="8">
                  <c:v>2.0</c:v>
                </c:pt>
                <c:pt idx="9">
                  <c:v>2.0</c:v>
                </c:pt>
                <c:pt idx="10">
                  <c:v>8.0</c:v>
                </c:pt>
                <c:pt idx="12">
                  <c:v>15.0</c:v>
                </c:pt>
                <c:pt idx="13">
                  <c:v>9.0</c:v>
                </c:pt>
                <c:pt idx="14">
                  <c:v>4.0</c:v>
                </c:pt>
                <c:pt idx="15">
                  <c:v>2.0</c:v>
                </c:pt>
                <c:pt idx="16">
                  <c:v>1.0</c:v>
                </c:pt>
                <c:pt idx="17">
                  <c:v>0.0</c:v>
                </c:pt>
                <c:pt idx="18">
                  <c:v>0.0</c:v>
                </c:pt>
                <c:pt idx="19">
                  <c:v>1.0</c:v>
                </c:pt>
                <c:pt idx="20">
                  <c:v>0.0</c:v>
                </c:pt>
                <c:pt idx="21">
                  <c:v>0.0</c:v>
                </c:pt>
              </c:numCache>
            </c:numRef>
          </c:val>
        </c:ser>
        <c:dLbls>
          <c:showLegendKey val="0"/>
          <c:showVal val="0"/>
          <c:showCatName val="0"/>
          <c:showSerName val="0"/>
          <c:showPercent val="0"/>
          <c:showBubbleSize val="0"/>
        </c:dLbls>
        <c:gapWidth val="150"/>
        <c:axId val="2089964280"/>
        <c:axId val="2089845688"/>
      </c:barChart>
      <c:catAx>
        <c:axId val="2089964280"/>
        <c:scaling>
          <c:orientation val="minMax"/>
        </c:scaling>
        <c:delete val="0"/>
        <c:axPos val="b"/>
        <c:numFmt formatCode="General" sourceLinked="1"/>
        <c:majorTickMark val="none"/>
        <c:minorTickMark val="none"/>
        <c:tickLblPos val="nextTo"/>
        <c:crossAx val="2089845688"/>
        <c:crosses val="autoZero"/>
        <c:auto val="1"/>
        <c:lblAlgn val="ctr"/>
        <c:lblOffset val="100"/>
        <c:noMultiLvlLbl val="0"/>
      </c:catAx>
      <c:valAx>
        <c:axId val="2089845688"/>
        <c:scaling>
          <c:orientation val="minMax"/>
        </c:scaling>
        <c:delete val="0"/>
        <c:axPos val="l"/>
        <c:numFmt formatCode="General" sourceLinked="1"/>
        <c:majorTickMark val="none"/>
        <c:minorTickMark val="none"/>
        <c:tickLblPos val="nextTo"/>
        <c:crossAx val="208996428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47164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211873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20576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5547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15565-EC65-794A-8BBD-C71D0CCFD15D}"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45280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F15565-EC65-794A-8BBD-C71D0CCFD15D}" type="datetimeFigureOut">
              <a:rPr lang="en-US" smtClean="0"/>
              <a:t>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1722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F15565-EC65-794A-8BBD-C71D0CCFD15D}" type="datetimeFigureOut">
              <a:rPr lang="en-US" smtClean="0"/>
              <a:t>3/12/15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40213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15565-EC65-794A-8BBD-C71D0CCFD15D}" type="datetimeFigureOut">
              <a:rPr lang="en-US" smtClean="0"/>
              <a:t>3/12/15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28166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15565-EC65-794A-8BBD-C71D0CCFD15D}" type="datetimeFigureOut">
              <a:rPr lang="en-US" smtClean="0"/>
              <a:t>3/12/15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37910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15565-EC65-794A-8BBD-C71D0CCFD15D}" type="datetimeFigureOut">
              <a:rPr lang="en-US" smtClean="0"/>
              <a:t>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51624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15565-EC65-794A-8BBD-C71D0CCFD15D}" type="datetimeFigureOut">
              <a:rPr lang="en-US" smtClean="0"/>
              <a:t>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434358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CF15565-EC65-794A-8BBD-C71D0CCFD15D}" type="datetimeFigureOut">
              <a:rPr lang="en-US" smtClean="0"/>
              <a:t>3/12/15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8D2D4BA0-8A05-BF49-9CC5-BF82C77F81C5}" type="slidenum">
              <a:rPr lang="en-US" smtClean="0"/>
              <a:t>‹#›</a:t>
            </a:fld>
            <a:endParaRPr lang="en-US"/>
          </a:p>
        </p:txBody>
      </p:sp>
    </p:spTree>
    <p:extLst>
      <p:ext uri="{BB962C8B-B14F-4D97-AF65-F5344CB8AC3E}">
        <p14:creationId xmlns:p14="http://schemas.microsoft.com/office/powerpoint/2010/main" val="2288085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3.wmf"/><Relationship Id="rId21" Type="http://schemas.openxmlformats.org/officeDocument/2006/relationships/image" Target="../media/image9.png"/><Relationship Id="rId22" Type="http://schemas.openxmlformats.org/officeDocument/2006/relationships/chart" Target="../charts/chart8.xml"/><Relationship Id="rId23" Type="http://schemas.openxmlformats.org/officeDocument/2006/relationships/chart" Target="../charts/chart9.xml"/><Relationship Id="rId24" Type="http://schemas.openxmlformats.org/officeDocument/2006/relationships/chart" Target="../charts/chart10.xml"/><Relationship Id="rId25" Type="http://schemas.openxmlformats.org/officeDocument/2006/relationships/image" Target="../media/image10.jpg"/><Relationship Id="rId26" Type="http://schemas.openxmlformats.org/officeDocument/2006/relationships/image" Target="../media/image11.jpg"/><Relationship Id="rId27" Type="http://schemas.openxmlformats.org/officeDocument/2006/relationships/image" Target="../media/image12.jpg"/><Relationship Id="rId28" Type="http://schemas.openxmlformats.org/officeDocument/2006/relationships/image" Target="../media/image13.jpg"/><Relationship Id="rId29" Type="http://schemas.openxmlformats.org/officeDocument/2006/relationships/image" Target="../media/image14.jp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30" Type="http://schemas.openxmlformats.org/officeDocument/2006/relationships/image" Target="../media/image15.jpg"/><Relationship Id="rId31" Type="http://schemas.openxmlformats.org/officeDocument/2006/relationships/image" Target="../media/image16.jpg"/><Relationship Id="rId32" Type="http://schemas.openxmlformats.org/officeDocument/2006/relationships/image" Target="../media/image17.jpg"/><Relationship Id="rId9" Type="http://schemas.openxmlformats.org/officeDocument/2006/relationships/chart" Target="../charts/chart4.xml"/><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chart" Target="../charts/chart3.xml"/><Relationship Id="rId33" Type="http://schemas.openxmlformats.org/officeDocument/2006/relationships/image" Target="../media/image18.jpg"/><Relationship Id="rId10" Type="http://schemas.openxmlformats.org/officeDocument/2006/relationships/chart" Target="../charts/chart5.xml"/><Relationship Id="rId11" Type="http://schemas.openxmlformats.org/officeDocument/2006/relationships/chart" Target="../charts/chart6.xml"/><Relationship Id="rId12" Type="http://schemas.openxmlformats.org/officeDocument/2006/relationships/chart" Target="../charts/chart7.xml"/><Relationship Id="rId13" Type="http://schemas.openxmlformats.org/officeDocument/2006/relationships/image" Target="../media/image7.jpeg"/><Relationship Id="rId14" Type="http://schemas.openxmlformats.org/officeDocument/2006/relationships/oleObject" Target="../embeddings/oleObject1.bin"/><Relationship Id="rId15" Type="http://schemas.openxmlformats.org/officeDocument/2006/relationships/image" Target="../media/image1.wmf"/><Relationship Id="rId16" Type="http://schemas.openxmlformats.org/officeDocument/2006/relationships/oleObject" Target="../embeddings/oleObject2.bin"/><Relationship Id="rId17" Type="http://schemas.openxmlformats.org/officeDocument/2006/relationships/image" Target="../media/image2.wmf"/><Relationship Id="rId18" Type="http://schemas.openxmlformats.org/officeDocument/2006/relationships/image" Target="../media/image8.png"/><Relationship Id="rId1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1" name="Rectangle 30"/>
          <p:cNvSpPr/>
          <p:nvPr/>
        </p:nvSpPr>
        <p:spPr>
          <a:xfrm>
            <a:off x="15564384" y="15746548"/>
            <a:ext cx="12568946" cy="81560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993919" y="952431"/>
            <a:ext cx="42075917" cy="33335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2472266" y="1376010"/>
            <a:ext cx="39343949" cy="2677656"/>
          </a:xfrm>
          <a:prstGeom prst="rect">
            <a:avLst/>
          </a:prstGeom>
          <a:solidFill>
            <a:srgbClr val="FFFFFF"/>
          </a:solid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Comparing the Dynamics of the Cold Shock Gene Regulatory Network in Yeast with a Random Network</a:t>
            </a:r>
          </a:p>
          <a:p>
            <a:pPr algn="ctr"/>
            <a:r>
              <a:rPr lang="en-US" sz="4400" b="1" dirty="0" smtClean="0">
                <a:latin typeface="Arial" panose="020B0604020202020204" pitchFamily="34" charset="0"/>
                <a:cs typeface="Arial" panose="020B0604020202020204" pitchFamily="34" charset="0"/>
              </a:rPr>
              <a:t>K. Grace Johnson</a:t>
            </a:r>
            <a:r>
              <a:rPr lang="en-US" sz="4400" b="1" baseline="30000" dirty="0" smtClean="0">
                <a:latin typeface="Arial" panose="020B0604020202020204" pitchFamily="34" charset="0"/>
                <a:cs typeface="Arial" panose="020B0604020202020204" pitchFamily="34" charset="0"/>
              </a:rPr>
              <a:t>1</a:t>
            </a:r>
            <a:r>
              <a:rPr lang="en-US" sz="4400" b="1" dirty="0" smtClean="0">
                <a:latin typeface="Arial" panose="020B0604020202020204" pitchFamily="34" charset="0"/>
                <a:cs typeface="Arial" panose="020B0604020202020204" pitchFamily="34" charset="0"/>
              </a:rPr>
              <a:t>, Natalie E. Williams</a:t>
            </a:r>
            <a:r>
              <a:rPr lang="en-US" sz="4400" b="1" baseline="30000" dirty="0" smtClean="0">
                <a:latin typeface="Arial" panose="020B0604020202020204" pitchFamily="34" charset="0"/>
                <a:cs typeface="Arial" panose="020B0604020202020204" pitchFamily="34" charset="0"/>
              </a:rPr>
              <a:t>2</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Kam</a:t>
            </a:r>
            <a:r>
              <a:rPr lang="en-US" sz="4400" b="1" dirty="0" smtClean="0">
                <a:latin typeface="Arial" panose="020B0604020202020204" pitchFamily="34" charset="0"/>
                <a:cs typeface="Arial" panose="020B0604020202020204" pitchFamily="34" charset="0"/>
              </a:rPr>
              <a:t> D. Dahlquist</a:t>
            </a:r>
            <a:r>
              <a:rPr lang="en-US" sz="4400" b="1" baseline="30000" dirty="0" smtClean="0">
                <a:latin typeface="Arial" panose="020B0604020202020204" pitchFamily="34" charset="0"/>
                <a:cs typeface="Arial" panose="020B0604020202020204" pitchFamily="34" charset="0"/>
              </a:rPr>
              <a:t>2</a:t>
            </a:r>
            <a:r>
              <a:rPr lang="en-US" sz="4400" b="1" dirty="0" smtClean="0">
                <a:latin typeface="Arial" panose="020B0604020202020204" pitchFamily="34" charset="0"/>
                <a:cs typeface="Arial" panose="020B0604020202020204" pitchFamily="34" charset="0"/>
              </a:rPr>
              <a:t>, and Ben G. Fitzpatrick</a:t>
            </a:r>
            <a:r>
              <a:rPr lang="en-US" sz="4400" b="1" baseline="30000" dirty="0" smtClean="0">
                <a:latin typeface="Arial" panose="020B0604020202020204" pitchFamily="34" charset="0"/>
                <a:cs typeface="Arial" panose="020B0604020202020204" pitchFamily="34" charset="0"/>
              </a:rPr>
              <a:t>3</a:t>
            </a:r>
          </a:p>
          <a:p>
            <a:pPr algn="ctr"/>
            <a:r>
              <a:rPr lang="en-US" sz="3200" b="1" baseline="30000" dirty="0" smtClean="0">
                <a:latin typeface="Arial" panose="020B0604020202020204" pitchFamily="34" charset="0"/>
                <a:cs typeface="Arial" panose="020B0604020202020204" pitchFamily="34" charset="0"/>
              </a:rPr>
              <a:t>1</a:t>
            </a:r>
            <a:r>
              <a:rPr lang="en-US" sz="3200" b="1" dirty="0" smtClean="0">
                <a:latin typeface="Arial" panose="020B0604020202020204" pitchFamily="34" charset="0"/>
                <a:cs typeface="Arial" panose="020B0604020202020204" pitchFamily="34" charset="0"/>
              </a:rPr>
              <a:t>Department of Chemistry and Biochemistry, </a:t>
            </a:r>
            <a:r>
              <a:rPr lang="en-US" sz="3200" b="1" baseline="30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Department of Biology, </a:t>
            </a:r>
            <a:r>
              <a:rPr lang="en-US" sz="3200" b="1" baseline="30000" dirty="0" smtClean="0">
                <a:latin typeface="Arial" panose="020B0604020202020204" pitchFamily="34" charset="0"/>
                <a:cs typeface="Arial" panose="020B0604020202020204" pitchFamily="34" charset="0"/>
              </a:rPr>
              <a:t>3</a:t>
            </a:r>
            <a:r>
              <a:rPr lang="en-US" sz="3200" b="1" dirty="0" smtClean="0">
                <a:latin typeface="Arial" panose="020B0604020202020204" pitchFamily="34" charset="0"/>
                <a:cs typeface="Arial" panose="020B0604020202020204" pitchFamily="34" charset="0"/>
              </a:rPr>
              <a:t>Department of Mathematics</a:t>
            </a:r>
          </a:p>
          <a:p>
            <a:pPr algn="ctr"/>
            <a:r>
              <a:rPr lang="en-US" sz="3200" b="1" dirty="0" smtClean="0">
                <a:latin typeface="Arial" panose="020B0604020202020204" pitchFamily="34" charset="0"/>
                <a:cs typeface="Arial" panose="020B0604020202020204" pitchFamily="34" charset="0"/>
              </a:rPr>
              <a:t>Loyola Marymount University, 1 LMU Drive, Los Angeles, CA 90045 USA</a:t>
            </a:r>
            <a:endParaRPr lang="en-US" sz="3200" b="1" dirty="0">
              <a:latin typeface="Arial" panose="020B0604020202020204" pitchFamily="34" charset="0"/>
              <a:cs typeface="Arial" panose="020B0604020202020204" pitchFamily="34" charset="0"/>
            </a:endParaRPr>
          </a:p>
        </p:txBody>
      </p:sp>
      <p:sp>
        <p:nvSpPr>
          <p:cNvPr id="2" name="Rectangle 1"/>
          <p:cNvSpPr/>
          <p:nvPr/>
        </p:nvSpPr>
        <p:spPr>
          <a:xfrm>
            <a:off x="753716" y="5221208"/>
            <a:ext cx="11628074" cy="2702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p:nvSpPr>
        <p:spPr>
          <a:xfrm>
            <a:off x="753716" y="5394298"/>
            <a:ext cx="11568992" cy="599325"/>
          </a:xfrm>
          <a:prstGeom prst="rect">
            <a:avLst/>
          </a:prstGeom>
          <a:solidFill>
            <a:schemeClr val="bg1">
              <a:lumMod val="85000"/>
            </a:schemeClr>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Introduction</a:t>
            </a:r>
            <a:endParaRPr lang="en-US" sz="3200" b="1" dirty="0">
              <a:latin typeface="Arial" panose="020B0604020202020204" pitchFamily="34" charset="0"/>
              <a:cs typeface="Arial" panose="020B0604020202020204" pitchFamily="34" charset="0"/>
            </a:endParaRPr>
          </a:p>
        </p:txBody>
      </p:sp>
      <p:sp>
        <p:nvSpPr>
          <p:cNvPr id="11" name="Rectangle 10"/>
          <p:cNvSpPr/>
          <p:nvPr/>
        </p:nvSpPr>
        <p:spPr>
          <a:xfrm>
            <a:off x="31403840" y="5172663"/>
            <a:ext cx="11930575" cy="27043932"/>
          </a:xfrm>
          <a:prstGeom prst="rect">
            <a:avLst/>
          </a:prstGeom>
          <a:ln w="28575"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extBox 9"/>
          <p:cNvSpPr txBox="1"/>
          <p:nvPr/>
        </p:nvSpPr>
        <p:spPr>
          <a:xfrm>
            <a:off x="31403840" y="22104724"/>
            <a:ext cx="11930573"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Acknowledgements</a:t>
            </a:r>
          </a:p>
        </p:txBody>
      </p:sp>
      <p:sp>
        <p:nvSpPr>
          <p:cNvPr id="3" name="Rectangle 2"/>
          <p:cNvSpPr/>
          <p:nvPr/>
        </p:nvSpPr>
        <p:spPr>
          <a:xfrm>
            <a:off x="13026302" y="5198686"/>
            <a:ext cx="17743348" cy="270439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753716" y="12200744"/>
            <a:ext cx="11546221"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Background</a:t>
            </a:r>
            <a:endParaRPr lang="en-US" sz="3200" b="1" dirty="0">
              <a:latin typeface="Arial" panose="020B0604020202020204" pitchFamily="34" charset="0"/>
              <a:cs typeface="Arial" panose="020B0604020202020204" pitchFamily="34" charset="0"/>
            </a:endParaRPr>
          </a:p>
        </p:txBody>
      </p:sp>
      <p:sp>
        <p:nvSpPr>
          <p:cNvPr id="12" name="TextBox 11"/>
          <p:cNvSpPr txBox="1"/>
          <p:nvPr/>
        </p:nvSpPr>
        <p:spPr>
          <a:xfrm>
            <a:off x="31403842" y="14687324"/>
            <a:ext cx="11930575"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Conclusion</a:t>
            </a:r>
            <a:endParaRPr lang="en-US" sz="3200" b="1" dirty="0">
              <a:latin typeface="Arial" panose="020B0604020202020204" pitchFamily="34" charset="0"/>
              <a:cs typeface="Arial" panose="020B0604020202020204" pitchFamily="34" charset="0"/>
            </a:endParaRPr>
          </a:p>
        </p:txBody>
      </p:sp>
      <p:sp>
        <p:nvSpPr>
          <p:cNvPr id="13" name="TextBox 12"/>
          <p:cNvSpPr txBox="1"/>
          <p:nvPr/>
        </p:nvSpPr>
        <p:spPr>
          <a:xfrm>
            <a:off x="31403844" y="25398163"/>
            <a:ext cx="11930573"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References </a:t>
            </a:r>
            <a:endParaRPr lang="en-US" sz="3200" b="1" dirty="0">
              <a:latin typeface="Arial" panose="020B0604020202020204" pitchFamily="34" charset="0"/>
              <a:cs typeface="Arial" panose="020B0604020202020204" pitchFamily="34" charset="0"/>
            </a:endParaRPr>
          </a:p>
        </p:txBody>
      </p:sp>
      <p:pic>
        <p:nvPicPr>
          <p:cNvPr id="15" name="Picture 14" descr="Rand4.Color2015.03.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4424" y="6459587"/>
            <a:ext cx="5965226" cy="3618640"/>
          </a:xfrm>
          <a:prstGeom prst="rect">
            <a:avLst/>
          </a:prstGeom>
        </p:spPr>
      </p:pic>
      <p:pic>
        <p:nvPicPr>
          <p:cNvPr id="16" name="Picture 15" descr="Original.Color201503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9742" y="6411874"/>
            <a:ext cx="5863166" cy="3665139"/>
          </a:xfrm>
          <a:prstGeom prst="rect">
            <a:avLst/>
          </a:prstGeom>
        </p:spPr>
      </p:pic>
      <p:sp>
        <p:nvSpPr>
          <p:cNvPr id="18" name="TextBox 17"/>
          <p:cNvSpPr txBox="1"/>
          <p:nvPr/>
        </p:nvSpPr>
        <p:spPr>
          <a:xfrm>
            <a:off x="753716" y="24013168"/>
            <a:ext cx="11546221" cy="1077218"/>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Least Squares Error Was Higher in Random Networks than in the Literature Derived Network</a:t>
            </a:r>
            <a:endParaRPr lang="en-US" sz="3200" b="1" dirty="0">
              <a:latin typeface="Arial" panose="020B0604020202020204" pitchFamily="34" charset="0"/>
              <a:cs typeface="Arial" panose="020B0604020202020204" pitchFamily="34" charset="0"/>
            </a:endParaRPr>
          </a:p>
        </p:txBody>
      </p:sp>
      <p:sp>
        <p:nvSpPr>
          <p:cNvPr id="19" name="TextBox 18"/>
          <p:cNvSpPr txBox="1"/>
          <p:nvPr/>
        </p:nvSpPr>
        <p:spPr>
          <a:xfrm>
            <a:off x="13381965" y="5371975"/>
            <a:ext cx="16932573" cy="584776"/>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Higher Auto-regulation was found in the Literature-Derived Network</a:t>
            </a:r>
            <a:endParaRPr lang="en-US" sz="3200" b="1" dirty="0">
              <a:latin typeface="Arial" panose="020B0604020202020204" pitchFamily="34" charset="0"/>
              <a:cs typeface="Arial" panose="020B0604020202020204" pitchFamily="34" charset="0"/>
            </a:endParaRPr>
          </a:p>
        </p:txBody>
      </p:sp>
      <p:sp>
        <p:nvSpPr>
          <p:cNvPr id="20" name="TextBox 19"/>
          <p:cNvSpPr txBox="1"/>
          <p:nvPr/>
        </p:nvSpPr>
        <p:spPr>
          <a:xfrm>
            <a:off x="13026302" y="15687594"/>
            <a:ext cx="17743347"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 and Out Degree Frequencies of Random 1 Network Closely Resemble those of the Literature Derived Network</a:t>
            </a:r>
            <a:endParaRPr lang="en-US" sz="2400" b="1" dirty="0">
              <a:latin typeface="Arial" panose="020B0604020202020204" pitchFamily="34" charset="0"/>
              <a:cs typeface="Arial" panose="020B0604020202020204" pitchFamily="34" charset="0"/>
            </a:endParaRPr>
          </a:p>
        </p:txBody>
      </p:sp>
      <p:sp>
        <p:nvSpPr>
          <p:cNvPr id="21" name="TextBox 20"/>
          <p:cNvSpPr txBox="1"/>
          <p:nvPr/>
        </p:nvSpPr>
        <p:spPr>
          <a:xfrm>
            <a:off x="31403842" y="5357426"/>
            <a:ext cx="11930573" cy="584776"/>
          </a:xfrm>
          <a:prstGeom prst="rect">
            <a:avLst/>
          </a:prstGeom>
          <a:solidFill>
            <a:srgbClr val="D9D9D9"/>
          </a:solidFill>
        </p:spPr>
        <p:txBody>
          <a:bodyPr wrap="square" rtlCol="0">
            <a:spAutoFit/>
          </a:bodyPr>
          <a:lstStyle/>
          <a:p>
            <a:pPr algn="ctr"/>
            <a:r>
              <a:rPr lang="en-US" sz="3200" b="1" dirty="0" smtClean="0">
                <a:latin typeface="Arial"/>
                <a:cs typeface="Arial"/>
              </a:rPr>
              <a:t>Estimated Gene Expression Output Graphs</a:t>
            </a:r>
            <a:endParaRPr lang="en-US" sz="3200" b="1" dirty="0">
              <a:latin typeface="Arial"/>
              <a:cs typeface="Arial"/>
            </a:endParaRPr>
          </a:p>
        </p:txBody>
      </p:sp>
      <p:pic>
        <p:nvPicPr>
          <p:cNvPr id="24" name="Picture 23" descr="Rand1.Color2015.03.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7137" y="6460239"/>
            <a:ext cx="5497287" cy="3618640"/>
          </a:xfrm>
          <a:prstGeom prst="rect">
            <a:avLst/>
          </a:prstGeom>
        </p:spPr>
      </p:pic>
      <p:sp>
        <p:nvSpPr>
          <p:cNvPr id="9" name="TextBox 8"/>
          <p:cNvSpPr txBox="1"/>
          <p:nvPr/>
        </p:nvSpPr>
        <p:spPr>
          <a:xfrm>
            <a:off x="1049188" y="12948387"/>
            <a:ext cx="11508385" cy="400110"/>
          </a:xfrm>
          <a:prstGeom prst="rect">
            <a:avLst/>
          </a:prstGeom>
          <a:noFill/>
        </p:spPr>
        <p:txBody>
          <a:bodyPr wrap="square" rtlCol="0">
            <a:spAutoFit/>
          </a:bodyPr>
          <a:lstStyle/>
          <a:p>
            <a:r>
              <a:rPr lang="en-US" sz="2000" b="1" dirty="0" smtClean="0">
                <a:latin typeface="Arial"/>
                <a:cs typeface="Arial"/>
              </a:rPr>
              <a:t>We propose a “medium scale” GRN that regulates the cold shock response</a:t>
            </a:r>
            <a:endParaRPr lang="en-US" sz="2000" b="1" dirty="0">
              <a:latin typeface="Arial"/>
              <a:cs typeface="Arial"/>
            </a:endParaRPr>
          </a:p>
        </p:txBody>
      </p:sp>
      <p:sp>
        <p:nvSpPr>
          <p:cNvPr id="14" name="TextBox 13"/>
          <p:cNvSpPr txBox="1"/>
          <p:nvPr/>
        </p:nvSpPr>
        <p:spPr>
          <a:xfrm>
            <a:off x="7230435" y="21673836"/>
            <a:ext cx="5151356" cy="2031325"/>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A statistical analysis of DNA microarray data from the </a:t>
            </a:r>
            <a:r>
              <a:rPr lang="en-US" sz="1400" b="1" dirty="0" err="1" smtClean="0">
                <a:latin typeface="Arial" panose="020B0604020202020204" pitchFamily="34" charset="0"/>
                <a:cs typeface="Arial" panose="020B0604020202020204" pitchFamily="34" charset="0"/>
              </a:rPr>
              <a:t>Dahlquist</a:t>
            </a:r>
            <a:r>
              <a:rPr lang="en-US" sz="1400" b="1" dirty="0" smtClean="0">
                <a:latin typeface="Arial" panose="020B0604020202020204" pitchFamily="34" charset="0"/>
                <a:cs typeface="Arial" panose="020B0604020202020204" pitchFamily="34" charset="0"/>
              </a:rPr>
              <a:t> Lab for the wild type yeast strain and four transcription factor deletion strains were performed. These data was used to define a GRN of 21 transcription factors that are thought to regulate transcriptional response to cold shock in yeast. For validation, we compared this network to ten different random networks that contained the same nodes and same number of edges, but varied in connectivity.</a:t>
            </a:r>
            <a:endParaRPr lang="en-US" sz="1400" b="1" dirty="0">
              <a:latin typeface="Arial" panose="020B0604020202020204" pitchFamily="34" charset="0"/>
              <a:cs typeface="Arial" panose="020B0604020202020204" pitchFamily="34" charset="0"/>
            </a:endParaRPr>
          </a:p>
        </p:txBody>
      </p:sp>
      <p:sp>
        <p:nvSpPr>
          <p:cNvPr id="22" name="TextBox 21"/>
          <p:cNvSpPr txBox="1"/>
          <p:nvPr/>
        </p:nvSpPr>
        <p:spPr>
          <a:xfrm>
            <a:off x="31736532" y="23066044"/>
            <a:ext cx="11160369" cy="1938992"/>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For their work on the GRNmap code, we would like to thank Juan S. Carrillo, Nicholas A. </a:t>
            </a:r>
            <a:r>
              <a:rPr lang="en-US" sz="2000" b="1" dirty="0" err="1" smtClean="0">
                <a:latin typeface="Arial" panose="020B0604020202020204" pitchFamily="34" charset="0"/>
                <a:cs typeface="Arial" panose="020B0604020202020204" pitchFamily="34" charset="0"/>
              </a:rPr>
              <a:t>Rohacz</a:t>
            </a:r>
            <a:r>
              <a:rPr lang="en-US" sz="2000" b="1" dirty="0" smtClean="0">
                <a:latin typeface="Arial" panose="020B0604020202020204" pitchFamily="34" charset="0"/>
                <a:cs typeface="Arial" panose="020B0604020202020204" pitchFamily="34" charset="0"/>
              </a:rPr>
              <a:t>, and Katrina </a:t>
            </a:r>
            <a:r>
              <a:rPr lang="en-US" sz="2000" b="1" dirty="0" err="1" smtClean="0">
                <a:latin typeface="Arial" panose="020B0604020202020204" pitchFamily="34" charset="0"/>
                <a:cs typeface="Arial" panose="020B0604020202020204" pitchFamily="34" charset="0"/>
              </a:rPr>
              <a:t>Sherbina</a:t>
            </a:r>
            <a:r>
              <a:rPr lang="en-US" sz="2000" b="1" dirty="0" smtClean="0">
                <a:latin typeface="Arial" panose="020B0604020202020204" pitchFamily="34" charset="0"/>
                <a:cs typeface="Arial" panose="020B0604020202020204" pitchFamily="34" charset="0"/>
              </a:rPr>
              <a:t>. We thank Nicole A. </a:t>
            </a:r>
            <a:r>
              <a:rPr lang="en-US" sz="2000" b="1" dirty="0" err="1" smtClean="0">
                <a:latin typeface="Arial" panose="020B0604020202020204" pitchFamily="34" charset="0"/>
                <a:cs typeface="Arial" panose="020B0604020202020204" pitchFamily="34" charset="0"/>
              </a:rPr>
              <a:t>Anguiano</a:t>
            </a:r>
            <a:r>
              <a:rPr lang="en-US" sz="2000" b="1" dirty="0" smtClean="0">
                <a:latin typeface="Arial" panose="020B0604020202020204" pitchFamily="34" charset="0"/>
                <a:cs typeface="Arial" panose="020B0604020202020204" pitchFamily="34" charset="0"/>
              </a:rPr>
              <a:t> and </a:t>
            </a:r>
            <a:r>
              <a:rPr lang="en-US" sz="2000" b="1" dirty="0" err="1" smtClean="0">
                <a:latin typeface="Arial" panose="020B0604020202020204" pitchFamily="34" charset="0"/>
                <a:cs typeface="Arial" panose="020B0604020202020204" pitchFamily="34" charset="0"/>
              </a:rPr>
              <a:t>Anindita</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Varshneya</a:t>
            </a:r>
            <a:r>
              <a:rPr lang="en-US" sz="2000" b="1" dirty="0" smtClean="0">
                <a:latin typeface="Arial" panose="020B0604020202020204" pitchFamily="34" charset="0"/>
                <a:cs typeface="Arial" panose="020B0604020202020204" pitchFamily="34" charset="0"/>
              </a:rPr>
              <a:t> for their work on GRNsight visualization. Microarray data was collected by Cybele </a:t>
            </a:r>
            <a:r>
              <a:rPr lang="en-US" sz="2000" b="1" dirty="0" err="1" smtClean="0">
                <a:latin typeface="Arial" panose="020B0604020202020204" pitchFamily="34" charset="0"/>
                <a:cs typeface="Arial" panose="020B0604020202020204" pitchFamily="34" charset="0"/>
              </a:rPr>
              <a:t>Arsan</a:t>
            </a:r>
            <a:r>
              <a:rPr lang="en-US" sz="2000" b="1" dirty="0" smtClean="0">
                <a:latin typeface="Arial" panose="020B0604020202020204" pitchFamily="34" charset="0"/>
                <a:cs typeface="Arial" panose="020B0604020202020204" pitchFamily="34" charset="0"/>
              </a:rPr>
              <a:t>, Wesley </a:t>
            </a:r>
            <a:r>
              <a:rPr lang="en-US" sz="2000" b="1" dirty="0" err="1" smtClean="0">
                <a:latin typeface="Arial" panose="020B0604020202020204" pitchFamily="34" charset="0"/>
                <a:cs typeface="Arial" panose="020B0604020202020204" pitchFamily="34" charset="0"/>
              </a:rPr>
              <a:t>Citti</a:t>
            </a:r>
            <a:r>
              <a:rPr lang="en-US" sz="2000" b="1" dirty="0" smtClean="0">
                <a:latin typeface="Arial" panose="020B0604020202020204" pitchFamily="34" charset="0"/>
                <a:cs typeface="Arial" panose="020B0604020202020204" pitchFamily="34" charset="0"/>
              </a:rPr>
              <a:t>, Kevin </a:t>
            </a:r>
            <a:r>
              <a:rPr lang="en-US" sz="2000" b="1" dirty="0" err="1" smtClean="0">
                <a:latin typeface="Arial" panose="020B0604020202020204" pitchFamily="34" charset="0"/>
                <a:cs typeface="Arial" panose="020B0604020202020204" pitchFamily="34" charset="0"/>
              </a:rPr>
              <a:t>Entzminger</a:t>
            </a:r>
            <a:r>
              <a:rPr lang="en-US" sz="2000" b="1" dirty="0" smtClean="0">
                <a:latin typeface="Arial" panose="020B0604020202020204" pitchFamily="34" charset="0"/>
                <a:cs typeface="Arial" panose="020B0604020202020204" pitchFamily="34" charset="0"/>
              </a:rPr>
              <a:t>, Andrew Herman, Heather King, Lauren </a:t>
            </a:r>
            <a:r>
              <a:rPr lang="en-US" sz="2000" b="1" dirty="0" err="1" smtClean="0">
                <a:latin typeface="Arial" panose="020B0604020202020204" pitchFamily="34" charset="0"/>
                <a:cs typeface="Arial" panose="020B0604020202020204" pitchFamily="34" charset="0"/>
              </a:rPr>
              <a:t>Kubeck</a:t>
            </a:r>
            <a:r>
              <a:rPr lang="en-US" sz="2000" b="1" dirty="0" smtClean="0">
                <a:latin typeface="Arial" panose="020B0604020202020204" pitchFamily="34" charset="0"/>
                <a:cs typeface="Arial" panose="020B0604020202020204" pitchFamily="34" charset="0"/>
              </a:rPr>
              <a:t>, Stephanie </a:t>
            </a:r>
            <a:r>
              <a:rPr lang="en-US" sz="2000" b="1" dirty="0" err="1" smtClean="0">
                <a:latin typeface="Arial" panose="020B0604020202020204" pitchFamily="34" charset="0"/>
                <a:cs typeface="Arial" panose="020B0604020202020204" pitchFamily="34" charset="0"/>
              </a:rPr>
              <a:t>Kuelbs</a:t>
            </a:r>
            <a:r>
              <a:rPr lang="en-US" sz="2000" b="1" dirty="0" smtClean="0">
                <a:latin typeface="Arial" panose="020B0604020202020204" pitchFamily="34" charset="0"/>
                <a:cs typeface="Arial" panose="020B0604020202020204" pitchFamily="34" charset="0"/>
              </a:rPr>
              <a:t>, Elizabeth Liu, Matthew Mejia, Kenny Rodriguez, Olivia </a:t>
            </a:r>
            <a:r>
              <a:rPr lang="en-US" sz="2000" b="1" dirty="0" err="1" smtClean="0">
                <a:latin typeface="Arial" panose="020B0604020202020204" pitchFamily="34" charset="0"/>
                <a:cs typeface="Arial" panose="020B0604020202020204" pitchFamily="34" charset="0"/>
              </a:rPr>
              <a:t>Sakhon</a:t>
            </a:r>
            <a:r>
              <a:rPr lang="en-US" sz="2000" b="1" dirty="0" smtClean="0">
                <a:latin typeface="Arial" panose="020B0604020202020204" pitchFamily="34" charset="0"/>
                <a:cs typeface="Arial" panose="020B0604020202020204" pitchFamily="34" charset="0"/>
              </a:rPr>
              <a:t>, and </a:t>
            </a:r>
            <a:r>
              <a:rPr lang="en-US" sz="2000" b="1" dirty="0" err="1" smtClean="0">
                <a:latin typeface="Arial" panose="020B0604020202020204" pitchFamily="34" charset="0"/>
                <a:cs typeface="Arial" panose="020B0604020202020204" pitchFamily="34" charset="0"/>
              </a:rPr>
              <a:t>Alondra</a:t>
            </a:r>
            <a:r>
              <a:rPr lang="en-US" sz="2000" b="1" dirty="0" smtClean="0">
                <a:latin typeface="Arial" panose="020B0604020202020204" pitchFamily="34" charset="0"/>
                <a:cs typeface="Arial" panose="020B0604020202020204" pitchFamily="34" charset="0"/>
              </a:rPr>
              <a:t> Vega. Partial funding for this project was provided by NSF-RUI 0921038. </a:t>
            </a:r>
          </a:p>
        </p:txBody>
      </p:sp>
      <p:sp>
        <p:nvSpPr>
          <p:cNvPr id="28" name="TextBox 27"/>
          <p:cNvSpPr txBox="1"/>
          <p:nvPr/>
        </p:nvSpPr>
        <p:spPr>
          <a:xfrm>
            <a:off x="13026302" y="20837612"/>
            <a:ext cx="17743347"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Random Networks have genes with heavier weights on other genes compared to the Literature Derived Network</a:t>
            </a:r>
            <a:endParaRPr lang="en-US" sz="2400" b="1" dirty="0">
              <a:latin typeface="Arial" panose="020B0604020202020204" pitchFamily="34" charset="0"/>
              <a:cs typeface="Arial" panose="020B0604020202020204" pitchFamily="34" charset="0"/>
            </a:endParaRPr>
          </a:p>
        </p:txBody>
      </p:sp>
      <p:sp>
        <p:nvSpPr>
          <p:cNvPr id="30" name="TextBox 29"/>
          <p:cNvSpPr txBox="1"/>
          <p:nvPr/>
        </p:nvSpPr>
        <p:spPr>
          <a:xfrm>
            <a:off x="13026301" y="25582828"/>
            <a:ext cx="17743347"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magnitude of weights in the Random Networks was smaller than those of the Literature Derived Network</a:t>
            </a:r>
            <a:endParaRPr lang="en-US" sz="2400" b="1" dirty="0">
              <a:latin typeface="Arial" panose="020B0604020202020204" pitchFamily="34" charset="0"/>
              <a:cs typeface="Arial" panose="020B0604020202020204" pitchFamily="34" charset="0"/>
            </a:endParaRPr>
          </a:p>
        </p:txBody>
      </p:sp>
      <p:sp>
        <p:nvSpPr>
          <p:cNvPr id="32" name="TextBox 31"/>
          <p:cNvSpPr txBox="1"/>
          <p:nvPr/>
        </p:nvSpPr>
        <p:spPr>
          <a:xfrm>
            <a:off x="3517230" y="3532627"/>
            <a:ext cx="6589059"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Slides from </a:t>
            </a:r>
            <a:r>
              <a:rPr lang="en-US" sz="1800" dirty="0" err="1" smtClean="0">
                <a:latin typeface="Arial" panose="020B0604020202020204" pitchFamily="34" charset="0"/>
                <a:cs typeface="Arial" panose="020B0604020202020204" pitchFamily="34" charset="0"/>
              </a:rPr>
              <a:t>SysBio</a:t>
            </a:r>
            <a:r>
              <a:rPr lang="en-US" sz="1800" dirty="0" smtClean="0">
                <a:latin typeface="Arial" panose="020B0604020202020204" pitchFamily="34" charset="0"/>
                <a:cs typeface="Arial" panose="020B0604020202020204" pitchFamily="34" charset="0"/>
              </a:rPr>
              <a:t> to include: 4,7,9, 16, 17</a:t>
            </a:r>
            <a:endParaRPr lang="en-US" sz="1800" dirty="0">
              <a:latin typeface="Arial" panose="020B0604020202020204" pitchFamily="34" charset="0"/>
              <a:cs typeface="Arial" panose="020B0604020202020204" pitchFamily="34" charset="0"/>
            </a:endParaRPr>
          </a:p>
        </p:txBody>
      </p:sp>
      <p:graphicFrame>
        <p:nvGraphicFramePr>
          <p:cNvPr id="35" name="Chart 34"/>
          <p:cNvGraphicFramePr>
            <a:graphicFrameLocks/>
          </p:cNvGraphicFramePr>
          <p:nvPr>
            <p:extLst>
              <p:ext uri="{D42A27DB-BD31-4B8C-83A1-F6EECF244321}">
                <p14:modId xmlns:p14="http://schemas.microsoft.com/office/powerpoint/2010/main" val="376534980"/>
              </p:ext>
            </p:extLst>
          </p:nvPr>
        </p:nvGraphicFramePr>
        <p:xfrm>
          <a:off x="3214961" y="25327632"/>
          <a:ext cx="6891328" cy="46060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Chart 35"/>
          <p:cNvGraphicFramePr>
            <a:graphicFrameLocks/>
          </p:cNvGraphicFramePr>
          <p:nvPr>
            <p:extLst>
              <p:ext uri="{D42A27DB-BD31-4B8C-83A1-F6EECF244321}">
                <p14:modId xmlns:p14="http://schemas.microsoft.com/office/powerpoint/2010/main" val="418235413"/>
              </p:ext>
            </p:extLst>
          </p:nvPr>
        </p:nvGraphicFramePr>
        <p:xfrm>
          <a:off x="14827704" y="17206060"/>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Chart 36"/>
          <p:cNvGraphicFramePr>
            <a:graphicFrameLocks/>
          </p:cNvGraphicFramePr>
          <p:nvPr>
            <p:extLst>
              <p:ext uri="{D42A27DB-BD31-4B8C-83A1-F6EECF244321}">
                <p14:modId xmlns:p14="http://schemas.microsoft.com/office/powerpoint/2010/main" val="3251616288"/>
              </p:ext>
            </p:extLst>
          </p:nvPr>
        </p:nvGraphicFramePr>
        <p:xfrm>
          <a:off x="19513846" y="17206060"/>
          <a:ext cx="457200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8" name="Chart 37"/>
          <p:cNvGraphicFramePr>
            <a:graphicFrameLocks/>
          </p:cNvGraphicFramePr>
          <p:nvPr>
            <p:extLst>
              <p:ext uri="{D42A27DB-BD31-4B8C-83A1-F6EECF244321}">
                <p14:modId xmlns:p14="http://schemas.microsoft.com/office/powerpoint/2010/main" val="2825564369"/>
              </p:ext>
            </p:extLst>
          </p:nvPr>
        </p:nvGraphicFramePr>
        <p:xfrm>
          <a:off x="24517281" y="17206060"/>
          <a:ext cx="4572000"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9" name="Chart 38"/>
          <p:cNvGraphicFramePr>
            <a:graphicFrameLocks/>
          </p:cNvGraphicFramePr>
          <p:nvPr>
            <p:extLst>
              <p:ext uri="{D42A27DB-BD31-4B8C-83A1-F6EECF244321}">
                <p14:modId xmlns:p14="http://schemas.microsoft.com/office/powerpoint/2010/main" val="3505798168"/>
              </p:ext>
            </p:extLst>
          </p:nvPr>
        </p:nvGraphicFramePr>
        <p:xfrm>
          <a:off x="14106750" y="26506212"/>
          <a:ext cx="4966158" cy="386458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0" name="Chart 39"/>
          <p:cNvGraphicFramePr>
            <a:graphicFrameLocks/>
          </p:cNvGraphicFramePr>
          <p:nvPr>
            <p:extLst>
              <p:ext uri="{D42A27DB-BD31-4B8C-83A1-F6EECF244321}">
                <p14:modId xmlns:p14="http://schemas.microsoft.com/office/powerpoint/2010/main" val="1923371720"/>
              </p:ext>
            </p:extLst>
          </p:nvPr>
        </p:nvGraphicFramePr>
        <p:xfrm>
          <a:off x="19663652" y="26582714"/>
          <a:ext cx="4853629" cy="378808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1" name="Chart 40"/>
          <p:cNvGraphicFramePr>
            <a:graphicFrameLocks/>
          </p:cNvGraphicFramePr>
          <p:nvPr>
            <p:extLst>
              <p:ext uri="{D42A27DB-BD31-4B8C-83A1-F6EECF244321}">
                <p14:modId xmlns:p14="http://schemas.microsoft.com/office/powerpoint/2010/main" val="2856343233"/>
              </p:ext>
            </p:extLst>
          </p:nvPr>
        </p:nvGraphicFramePr>
        <p:xfrm>
          <a:off x="25105240" y="26582714"/>
          <a:ext cx="4642526" cy="3594165"/>
        </p:xfrm>
        <a:graphic>
          <a:graphicData uri="http://schemas.openxmlformats.org/drawingml/2006/chart">
            <c:chart xmlns:c="http://schemas.openxmlformats.org/drawingml/2006/chart" xmlns:r="http://schemas.openxmlformats.org/officeDocument/2006/relationships" r:id="rId12"/>
          </a:graphicData>
        </a:graphic>
      </p:graphicFrame>
      <p:pic>
        <p:nvPicPr>
          <p:cNvPr id="42" name="Picture 2" descr="Transcription"/>
          <p:cNvPicPr>
            <a:picLocks noChangeAspect="1" noChangeArrowheads="1"/>
          </p:cNvPicPr>
          <p:nvPr/>
        </p:nvPicPr>
        <p:blipFill>
          <a:blip r:embed="rId13" cstate="email">
            <a:extLst>
              <a:ext uri="{28A0092B-C50C-407E-A947-70E740481C1C}">
                <a14:useLocalDpi xmlns:a14="http://schemas.microsoft.com/office/drawing/2010/main" val="0"/>
              </a:ext>
            </a:extLst>
          </a:blip>
          <a:srcRect t="24394"/>
          <a:stretch>
            <a:fillRect/>
          </a:stretch>
        </p:blipFill>
        <p:spPr>
          <a:xfrm>
            <a:off x="1056502" y="7702837"/>
            <a:ext cx="6410604" cy="3642693"/>
          </a:xfrm>
          <a:prstGeom prst="rect">
            <a:avLst/>
          </a:prstGeom>
          <a:noFill/>
        </p:spPr>
      </p:pic>
      <p:sp>
        <p:nvSpPr>
          <p:cNvPr id="43" name="TextBox 42"/>
          <p:cNvSpPr txBox="1"/>
          <p:nvPr/>
        </p:nvSpPr>
        <p:spPr>
          <a:xfrm>
            <a:off x="1049188" y="6271676"/>
            <a:ext cx="5859622" cy="2862322"/>
          </a:xfrm>
          <a:prstGeom prst="rect">
            <a:avLst/>
          </a:prstGeom>
          <a:noFill/>
        </p:spPr>
        <p:txBody>
          <a:bodyPr wrap="square" rtlCol="0">
            <a:spAutoFit/>
          </a:bodyPr>
          <a:lstStyle/>
          <a:p>
            <a:pPr marL="342900" indent="-342900">
              <a:buFont typeface="Arial"/>
              <a:buChar char="•"/>
            </a:pPr>
            <a:r>
              <a:rPr lang="en-US" sz="2000" b="1" dirty="0" smtClean="0">
                <a:latin typeface="Arial"/>
                <a:cs typeface="Arial"/>
              </a:rPr>
              <a:t>Transcription factors control gene expression by binding to regulatory DNA sequences</a:t>
            </a:r>
          </a:p>
          <a:p>
            <a:pPr marL="342900" indent="-342900">
              <a:buFont typeface="Arial"/>
              <a:buChar char="•"/>
            </a:pPr>
            <a:r>
              <a:rPr lang="en-US" sz="2000" b="1" dirty="0" smtClean="0">
                <a:latin typeface="Arial"/>
                <a:cs typeface="Arial"/>
              </a:rPr>
              <a:t>Activators increase gene expression</a:t>
            </a:r>
          </a:p>
          <a:p>
            <a:pPr marL="342900" indent="-342900">
              <a:buFont typeface="Arial"/>
              <a:buChar char="•"/>
            </a:pPr>
            <a:r>
              <a:rPr lang="en-US" sz="2000" b="1" dirty="0" smtClean="0">
                <a:latin typeface="Arial"/>
                <a:cs typeface="Arial"/>
              </a:rPr>
              <a:t>Repressors decrease gene expression</a:t>
            </a:r>
          </a:p>
          <a:p>
            <a:pPr marL="342900" indent="-342900">
              <a:buFont typeface="Arial"/>
              <a:buChar char="•"/>
            </a:pPr>
            <a:r>
              <a:rPr lang="en-US" sz="2000" b="1" dirty="0" smtClean="0">
                <a:latin typeface="Arial"/>
                <a:cs typeface="Arial"/>
              </a:rPr>
              <a:t>Transcription factors are themselves proteins that are encoded by other genes</a:t>
            </a:r>
          </a:p>
          <a:p>
            <a:pPr marL="342900" indent="-342900">
              <a:buFont typeface="Arial"/>
              <a:buChar char="•"/>
            </a:pPr>
            <a:endParaRPr lang="en-US" sz="2000" dirty="0" smtClean="0">
              <a:latin typeface="Arial"/>
              <a:cs typeface="Arial"/>
            </a:endParaRPr>
          </a:p>
          <a:p>
            <a:pPr marL="342900" indent="-342900">
              <a:buFont typeface="Arial"/>
              <a:buChar char="•"/>
            </a:pPr>
            <a:endParaRPr lang="en-US" sz="2000" dirty="0">
              <a:latin typeface="Arial"/>
              <a:cs typeface="Arial"/>
            </a:endParaRPr>
          </a:p>
        </p:txBody>
      </p:sp>
      <p:sp>
        <p:nvSpPr>
          <p:cNvPr id="44" name="TextBox 43"/>
          <p:cNvSpPr txBox="1"/>
          <p:nvPr/>
        </p:nvSpPr>
        <p:spPr>
          <a:xfrm>
            <a:off x="7230435" y="6262851"/>
            <a:ext cx="4726554" cy="4401205"/>
          </a:xfrm>
          <a:prstGeom prst="rect">
            <a:avLst/>
          </a:prstGeom>
          <a:noFill/>
        </p:spPr>
        <p:txBody>
          <a:bodyPr wrap="square" rtlCol="0">
            <a:spAutoFit/>
          </a:bodyPr>
          <a:lstStyle/>
          <a:p>
            <a:pPr marL="342900" indent="-342900">
              <a:buFont typeface="Arial"/>
              <a:buChar char="•"/>
            </a:pPr>
            <a:r>
              <a:rPr lang="en-US" sz="2000" b="1" dirty="0" smtClean="0">
                <a:latin typeface="Arial"/>
                <a:cs typeface="Arial"/>
              </a:rPr>
              <a:t>Yeast respond to cold shock by changing gene expression</a:t>
            </a:r>
          </a:p>
          <a:p>
            <a:pPr marL="342900" indent="-342900">
              <a:buFont typeface="Arial"/>
              <a:buChar char="•"/>
            </a:pPr>
            <a:r>
              <a:rPr lang="en-US" sz="2000" b="1" dirty="0" smtClean="0">
                <a:latin typeface="Arial"/>
                <a:cs typeface="Arial"/>
              </a:rPr>
              <a:t>Little is known about which transcription factors regulate this response</a:t>
            </a:r>
          </a:p>
          <a:p>
            <a:pPr marL="342900" indent="-342900">
              <a:buFont typeface="Arial"/>
              <a:buChar char="•"/>
            </a:pPr>
            <a:r>
              <a:rPr lang="en-US" sz="2000" b="1" dirty="0" smtClean="0">
                <a:latin typeface="Arial"/>
                <a:cs typeface="Arial"/>
              </a:rPr>
              <a:t>General Environmental Stress Response genes are induced in late response</a:t>
            </a:r>
          </a:p>
          <a:p>
            <a:pPr marL="342900" indent="-342900">
              <a:buFont typeface="Arial"/>
              <a:buChar char="•"/>
            </a:pPr>
            <a:r>
              <a:rPr lang="en-US" sz="2000" b="1" dirty="0" smtClean="0">
                <a:latin typeface="Arial"/>
                <a:cs typeface="Arial"/>
              </a:rPr>
              <a:t>Which transcription factors control early response?</a:t>
            </a:r>
          </a:p>
          <a:p>
            <a:pPr marL="342900" indent="-342900">
              <a:buFont typeface="Arial"/>
              <a:buChar char="•"/>
            </a:pPr>
            <a:r>
              <a:rPr lang="en-US" sz="2000" b="1" dirty="0" smtClean="0">
                <a:latin typeface="Arial"/>
                <a:cs typeface="Arial"/>
              </a:rPr>
              <a:t>Which part of the early response is due to indirect effects of other transcription factors?</a:t>
            </a:r>
          </a:p>
          <a:p>
            <a:endParaRPr lang="en-US" sz="2000" dirty="0" smtClean="0">
              <a:latin typeface="Arial"/>
              <a:cs typeface="Arial"/>
            </a:endParaRPr>
          </a:p>
        </p:txBody>
      </p:sp>
      <p:sp>
        <p:nvSpPr>
          <p:cNvPr id="45" name="TextBox 44"/>
          <p:cNvSpPr txBox="1"/>
          <p:nvPr/>
        </p:nvSpPr>
        <p:spPr>
          <a:xfrm>
            <a:off x="993919" y="13543561"/>
            <a:ext cx="10843381" cy="461665"/>
          </a:xfrm>
          <a:prstGeom prst="rect">
            <a:avLst/>
          </a:prstGeom>
          <a:noFill/>
        </p:spPr>
        <p:txBody>
          <a:bodyPr wrap="square" rtlCol="0">
            <a:spAutoFit/>
          </a:bodyPr>
          <a:lstStyle/>
          <a:p>
            <a:r>
              <a:rPr lang="en-US" sz="2400" b="1" dirty="0" smtClean="0">
                <a:latin typeface="Arial"/>
                <a:cs typeface="Arial"/>
              </a:rPr>
              <a:t>GRNmap: Gene Regulatory Network Modeling and Parameter Estimation</a:t>
            </a:r>
            <a:endParaRPr lang="en-US" sz="2400" b="1" dirty="0">
              <a:latin typeface="Arial"/>
              <a:cs typeface="Arial"/>
            </a:endParaRPr>
          </a:p>
        </p:txBody>
      </p:sp>
      <p:sp>
        <p:nvSpPr>
          <p:cNvPr id="46" name="TextBox 45"/>
          <p:cNvSpPr txBox="1"/>
          <p:nvPr/>
        </p:nvSpPr>
        <p:spPr>
          <a:xfrm>
            <a:off x="1370814" y="20637557"/>
            <a:ext cx="8348222" cy="400110"/>
          </a:xfrm>
          <a:prstGeom prst="rect">
            <a:avLst/>
          </a:prstGeom>
          <a:noFill/>
        </p:spPr>
        <p:txBody>
          <a:bodyPr wrap="square" rtlCol="0">
            <a:spAutoFit/>
          </a:bodyPr>
          <a:lstStyle/>
          <a:p>
            <a:r>
              <a:rPr lang="en-US" sz="2000" b="1" dirty="0" smtClean="0">
                <a:latin typeface="Arial"/>
                <a:cs typeface="Arial"/>
              </a:rPr>
              <a:t>Optimization of 92 Parameters Required the Use of a Penalty Term</a:t>
            </a:r>
            <a:endParaRPr lang="en-US" sz="2000" b="1" dirty="0">
              <a:latin typeface="Arial"/>
              <a:cs typeface="Arial"/>
            </a:endParaRPr>
          </a:p>
        </p:txBody>
      </p:sp>
      <p:graphicFrame>
        <p:nvGraphicFramePr>
          <p:cNvPr id="47" name="Object 3"/>
          <p:cNvGraphicFramePr>
            <a:graphicFrameLocks noChangeAspect="1"/>
          </p:cNvGraphicFramePr>
          <p:nvPr>
            <p:extLst>
              <p:ext uri="{D42A27DB-BD31-4B8C-83A1-F6EECF244321}">
                <p14:modId xmlns:p14="http://schemas.microsoft.com/office/powerpoint/2010/main" val="3737957696"/>
              </p:ext>
            </p:extLst>
          </p:nvPr>
        </p:nvGraphicFramePr>
        <p:xfrm>
          <a:off x="1967086" y="21210987"/>
          <a:ext cx="4077704" cy="915768"/>
        </p:xfrm>
        <a:graphic>
          <a:graphicData uri="http://schemas.openxmlformats.org/presentationml/2006/ole">
            <mc:AlternateContent xmlns:mc="http://schemas.openxmlformats.org/markup-compatibility/2006">
              <mc:Choice xmlns:v="urn:schemas-microsoft-com:vml" Requires="v">
                <p:oleObj spid="_x0000_s1258" name="Equation" r:id="rId14" imgW="2108160" imgH="444240" progId="Equation.3">
                  <p:embed/>
                </p:oleObj>
              </mc:Choice>
              <mc:Fallback>
                <p:oleObj name="Equation" r:id="rId14" imgW="2108160" imgH="4442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67086" y="21210987"/>
                        <a:ext cx="4077704" cy="915768"/>
                      </a:xfrm>
                      <a:prstGeom prst="rect">
                        <a:avLst/>
                      </a:prstGeom>
                      <a:noFill/>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430126174"/>
              </p:ext>
            </p:extLst>
          </p:nvPr>
        </p:nvGraphicFramePr>
        <p:xfrm>
          <a:off x="1967086" y="15203392"/>
          <a:ext cx="4941724" cy="1235431"/>
        </p:xfrm>
        <a:graphic>
          <a:graphicData uri="http://schemas.openxmlformats.org/presentationml/2006/ole">
            <mc:AlternateContent xmlns:mc="http://schemas.openxmlformats.org/markup-compatibility/2006">
              <mc:Choice xmlns:v="urn:schemas-microsoft-com:vml" Requires="v">
                <p:oleObj spid="_x0000_s1259" name="Equation" r:id="rId16" imgW="2743200" imgH="685800" progId="Equation.3">
                  <p:embed/>
                </p:oleObj>
              </mc:Choice>
              <mc:Fallback>
                <p:oleObj name="Equation" r:id="rId16" imgW="2743200" imgH="6858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67086" y="15203392"/>
                        <a:ext cx="4941724" cy="1235431"/>
                      </a:xfrm>
                      <a:prstGeom prst="rect">
                        <a:avLst/>
                      </a:prstGeom>
                      <a:noFill/>
                      <a:ln>
                        <a:noFill/>
                      </a:ln>
                      <a:extLst/>
                    </p:spPr>
                  </p:pic>
                </p:oleObj>
              </mc:Fallback>
            </mc:AlternateContent>
          </a:graphicData>
        </a:graphic>
      </p:graphicFrame>
      <p:sp>
        <p:nvSpPr>
          <p:cNvPr id="50" name="TextBox 49"/>
          <p:cNvSpPr txBox="1"/>
          <p:nvPr/>
        </p:nvSpPr>
        <p:spPr>
          <a:xfrm>
            <a:off x="1473359" y="14364158"/>
            <a:ext cx="7311830" cy="646331"/>
          </a:xfrm>
          <a:prstGeom prst="rect">
            <a:avLst/>
          </a:prstGeom>
          <a:noFill/>
        </p:spPr>
        <p:txBody>
          <a:bodyPr wrap="square" rtlCol="0">
            <a:spAutoFit/>
          </a:bodyPr>
          <a:lstStyle/>
          <a:p>
            <a:r>
              <a:rPr lang="en-US" sz="1800" b="1" dirty="0" smtClean="0">
                <a:latin typeface="Arial"/>
                <a:cs typeface="Arial"/>
              </a:rPr>
              <a:t>For each gene in the network, a nonlinear differential equation determines the rate at which the gene is transcribed/translated</a:t>
            </a:r>
            <a:endParaRPr lang="en-US" sz="1800" b="1" dirty="0">
              <a:latin typeface="Arial"/>
              <a:cs typeface="Arial"/>
            </a:endParaRPr>
          </a:p>
        </p:txBody>
      </p:sp>
      <p:sp>
        <p:nvSpPr>
          <p:cNvPr id="51" name="TextBox 50"/>
          <p:cNvSpPr txBox="1"/>
          <p:nvPr/>
        </p:nvSpPr>
        <p:spPr>
          <a:xfrm>
            <a:off x="1370813" y="16744437"/>
            <a:ext cx="6421307" cy="400110"/>
          </a:xfrm>
          <a:prstGeom prst="rect">
            <a:avLst/>
          </a:prstGeom>
          <a:noFill/>
        </p:spPr>
        <p:txBody>
          <a:bodyPr wrap="square" rtlCol="0">
            <a:spAutoFit/>
          </a:bodyPr>
          <a:lstStyle/>
          <a:p>
            <a:r>
              <a:rPr lang="en-US" sz="2000" dirty="0" smtClean="0">
                <a:latin typeface="Arial"/>
                <a:cs typeface="Arial"/>
              </a:rPr>
              <a:t>Describe sigmoidal, parameters, discuss </a:t>
            </a:r>
            <a:r>
              <a:rPr lang="en-US" sz="2000" dirty="0" err="1" smtClean="0">
                <a:latin typeface="Arial"/>
                <a:cs typeface="Arial"/>
              </a:rPr>
              <a:t>matlab</a:t>
            </a:r>
            <a:r>
              <a:rPr lang="en-US" sz="2000" dirty="0" smtClean="0">
                <a:latin typeface="Arial"/>
                <a:cs typeface="Arial"/>
              </a:rPr>
              <a:t>….</a:t>
            </a:r>
            <a:endParaRPr lang="en-US" sz="2000" dirty="0">
              <a:latin typeface="Arial"/>
              <a:cs typeface="Arial"/>
            </a:endParaRPr>
          </a:p>
        </p:txBody>
      </p:sp>
      <p:pic>
        <p:nvPicPr>
          <p:cNvPr id="52" name="Picture 51" descr="Screen Shot 2015-03-07 at 12.55.56 P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49048" y="17230131"/>
            <a:ext cx="2472282" cy="2172409"/>
          </a:xfrm>
          <a:prstGeom prst="rect">
            <a:avLst/>
          </a:prstGeom>
        </p:spPr>
      </p:pic>
      <p:sp>
        <p:nvSpPr>
          <p:cNvPr id="53" name="TextBox 52"/>
          <p:cNvSpPr txBox="1"/>
          <p:nvPr/>
        </p:nvSpPr>
        <p:spPr>
          <a:xfrm>
            <a:off x="1613400" y="29933695"/>
            <a:ext cx="9220392" cy="1323439"/>
          </a:xfrm>
          <a:prstGeom prst="rect">
            <a:avLst/>
          </a:prstGeom>
          <a:noFill/>
        </p:spPr>
        <p:txBody>
          <a:bodyPr wrap="square" rtlCol="0">
            <a:spAutoFit/>
          </a:bodyPr>
          <a:lstStyle/>
          <a:p>
            <a:pPr marL="342900" indent="-342900">
              <a:buFont typeface="Arial"/>
              <a:buChar char="•"/>
            </a:pPr>
            <a:r>
              <a:rPr lang="en-US" sz="2000" b="1" dirty="0" smtClean="0">
                <a:latin typeface="Arial"/>
                <a:cs typeface="Arial"/>
              </a:rPr>
              <a:t>Least squares error measures the approximation of a solution of a system. For this approximation, the solution minimizes the sums of squares of error for every equation in the system.</a:t>
            </a:r>
          </a:p>
          <a:p>
            <a:pPr marL="342900" indent="-342900">
              <a:buFont typeface="Arial"/>
              <a:buChar char="•"/>
            </a:pPr>
            <a:r>
              <a:rPr lang="en-US" sz="2000" b="1" dirty="0" smtClean="0">
                <a:latin typeface="Arial"/>
                <a:cs typeface="Arial"/>
              </a:rPr>
              <a:t>A good least squares error value falls between 20 and 40</a:t>
            </a:r>
            <a:endParaRPr lang="en-US" sz="2000" b="1" dirty="0">
              <a:latin typeface="Arial"/>
              <a:cs typeface="Arial"/>
            </a:endParaRPr>
          </a:p>
        </p:txBody>
      </p:sp>
      <p:graphicFrame>
        <p:nvGraphicFramePr>
          <p:cNvPr id="54" name="Object 2"/>
          <p:cNvGraphicFramePr>
            <a:graphicFrameLocks noChangeAspect="1"/>
          </p:cNvGraphicFramePr>
          <p:nvPr>
            <p:extLst>
              <p:ext uri="{D42A27DB-BD31-4B8C-83A1-F6EECF244321}">
                <p14:modId xmlns:p14="http://schemas.microsoft.com/office/powerpoint/2010/main" val="2065946516"/>
              </p:ext>
            </p:extLst>
          </p:nvPr>
        </p:nvGraphicFramePr>
        <p:xfrm>
          <a:off x="2166430" y="19599067"/>
          <a:ext cx="4193618" cy="649600"/>
        </p:xfrm>
        <a:graphic>
          <a:graphicData uri="http://schemas.openxmlformats.org/presentationml/2006/ole">
            <mc:AlternateContent xmlns:mc="http://schemas.openxmlformats.org/markup-compatibility/2006">
              <mc:Choice xmlns:v="urn:schemas-microsoft-com:vml" Requires="v">
                <p:oleObj spid="_x0000_s1260" name="Equation" r:id="rId19" imgW="2539800" imgH="393480" progId="Equation.3">
                  <p:embed/>
                </p:oleObj>
              </mc:Choice>
              <mc:Fallback>
                <p:oleObj name="Equation" r:id="rId19" imgW="253980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66430" y="19599067"/>
                        <a:ext cx="4193618" cy="649600"/>
                      </a:xfrm>
                      <a:prstGeom prst="rect">
                        <a:avLst/>
                      </a:prstGeom>
                      <a:noFill/>
                      <a:extLst/>
                    </p:spPr>
                  </p:pic>
                </p:oleObj>
              </mc:Fallback>
            </mc:AlternateContent>
          </a:graphicData>
        </a:graphic>
      </p:graphicFrame>
      <p:sp>
        <p:nvSpPr>
          <p:cNvPr id="55" name="TextBox 54"/>
          <p:cNvSpPr txBox="1"/>
          <p:nvPr/>
        </p:nvSpPr>
        <p:spPr>
          <a:xfrm>
            <a:off x="13956938" y="11969911"/>
            <a:ext cx="15790827" cy="461665"/>
          </a:xfrm>
          <a:prstGeom prst="rect">
            <a:avLst/>
          </a:prstGeom>
          <a:noFill/>
        </p:spPr>
        <p:txBody>
          <a:bodyPr wrap="square" rtlCol="0">
            <a:spAutoFit/>
          </a:bodyPr>
          <a:lstStyle/>
          <a:p>
            <a:r>
              <a:rPr lang="en-US" sz="2400" b="1" dirty="0" smtClean="0">
                <a:latin typeface="Arial"/>
                <a:cs typeface="Arial"/>
              </a:rPr>
              <a:t>GRNsight: automatically generates weighted network graphs from the spreadsheets produced by GRNmap</a:t>
            </a:r>
            <a:endParaRPr lang="en-US" sz="2400" b="1" dirty="0">
              <a:latin typeface="Arial"/>
              <a:cs typeface="Arial"/>
            </a:endParaRPr>
          </a:p>
        </p:txBody>
      </p:sp>
      <p:sp>
        <p:nvSpPr>
          <p:cNvPr id="8" name="TextBox 7"/>
          <p:cNvSpPr txBox="1"/>
          <p:nvPr/>
        </p:nvSpPr>
        <p:spPr>
          <a:xfrm>
            <a:off x="1370813" y="10837698"/>
            <a:ext cx="11010977" cy="1015663"/>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A gene regulatory network (GRN) consists of a set of transcription factors that regulate the level of expression of genes encoding other transcription factors.</a:t>
            </a:r>
          </a:p>
          <a:p>
            <a:r>
              <a:rPr lang="en-US" sz="2000" b="1" dirty="0" smtClean="0">
                <a:latin typeface="Arial" panose="020B0604020202020204" pitchFamily="34" charset="0"/>
                <a:cs typeface="Arial" panose="020B0604020202020204" pitchFamily="34" charset="0"/>
              </a:rPr>
              <a:t>The dynamics of a GRN is how gene expression changes over time. </a:t>
            </a:r>
            <a:endParaRPr lang="en-US" sz="2000" b="1" dirty="0">
              <a:latin typeface="Arial" panose="020B0604020202020204" pitchFamily="34" charset="0"/>
              <a:cs typeface="Arial" panose="020B0604020202020204" pitchFamily="34" charset="0"/>
            </a:endParaRPr>
          </a:p>
        </p:txBody>
      </p:sp>
      <p:grpSp>
        <p:nvGrpSpPr>
          <p:cNvPr id="59" name="Group 1184"/>
          <p:cNvGrpSpPr>
            <a:grpSpLocks/>
          </p:cNvGrpSpPr>
          <p:nvPr/>
        </p:nvGrpSpPr>
        <p:grpSpPr bwMode="auto">
          <a:xfrm>
            <a:off x="8435303" y="14370429"/>
            <a:ext cx="3521686" cy="2859702"/>
            <a:chOff x="666" y="21558"/>
            <a:chExt cx="2496" cy="2112"/>
          </a:xfrm>
        </p:grpSpPr>
        <p:pic>
          <p:nvPicPr>
            <p:cNvPr id="60" name="Picture 46"/>
            <p:cNvPicPr>
              <a:picLocks noChangeAspect="1" noChangeArrowheads="1"/>
            </p:cNvPicPr>
            <p:nvPr/>
          </p:nvPicPr>
          <p:blipFill>
            <a:blip r:embed="rId21" cstate="email">
              <a:extLst>
                <a:ext uri="{28A0092B-C50C-407E-A947-70E740481C1C}">
                  <a14:useLocalDpi xmlns:a14="http://schemas.microsoft.com/office/drawing/2010/main" val="0"/>
                </a:ext>
              </a:extLst>
            </a:blip>
            <a:srcRect l="28751" t="23000" r="28125" b="20000"/>
            <a:stretch>
              <a:fillRect/>
            </a:stretch>
          </p:blipFill>
          <p:spPr bwMode="auto">
            <a:xfrm>
              <a:off x="810" y="21558"/>
              <a:ext cx="2352" cy="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47"/>
            <p:cNvSpPr>
              <a:spLocks noChangeArrowheads="1"/>
            </p:cNvSpPr>
            <p:nvPr/>
          </p:nvSpPr>
          <p:spPr bwMode="auto">
            <a:xfrm>
              <a:off x="666" y="23334"/>
              <a:ext cx="28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eaLnBrk="0" hangingPunct="0">
                <a:defRPr sz="2400" b="1">
                  <a:solidFill>
                    <a:schemeClr val="tx1"/>
                  </a:solidFill>
                  <a:latin typeface="Arial" pitchFamily="34" charset="0"/>
                </a:defRPr>
              </a:lvl1pPr>
              <a:lvl2pPr marL="742950" indent="-285750" defTabSz="457200" eaLnBrk="0" hangingPunct="0">
                <a:defRPr sz="2400" b="1">
                  <a:solidFill>
                    <a:schemeClr val="tx1"/>
                  </a:solidFill>
                  <a:latin typeface="Arial" pitchFamily="34" charset="0"/>
                </a:defRPr>
              </a:lvl2pPr>
              <a:lvl3pPr marL="1143000" indent="-228600" defTabSz="457200" eaLnBrk="0" hangingPunct="0">
                <a:defRPr sz="2400" b="1">
                  <a:solidFill>
                    <a:schemeClr val="tx1"/>
                  </a:solidFill>
                  <a:latin typeface="Arial" pitchFamily="34" charset="0"/>
                </a:defRPr>
              </a:lvl3pPr>
              <a:lvl4pPr marL="1600200" indent="-228600" defTabSz="457200" eaLnBrk="0" hangingPunct="0">
                <a:defRPr sz="2400" b="1">
                  <a:solidFill>
                    <a:schemeClr val="tx1"/>
                  </a:solidFill>
                  <a:latin typeface="Arial" pitchFamily="34" charset="0"/>
                </a:defRPr>
              </a:lvl4pPr>
              <a:lvl5pPr marL="2057400" indent="-228600" defTabSz="457200" eaLnBrk="0" hangingPunct="0">
                <a:defRPr sz="2400" b="1">
                  <a:solidFill>
                    <a:schemeClr val="tx1"/>
                  </a:solidFill>
                  <a:latin typeface="Arial" pitchFamily="34" charset="0"/>
                </a:defRPr>
              </a:lvl5pPr>
              <a:lvl6pPr marL="2514600" indent="-228600" defTabSz="457200" eaLnBrk="0" fontAlgn="base" hangingPunct="0">
                <a:spcBef>
                  <a:spcPct val="0"/>
                </a:spcBef>
                <a:spcAft>
                  <a:spcPct val="0"/>
                </a:spcAft>
                <a:defRPr sz="2400" b="1">
                  <a:solidFill>
                    <a:schemeClr val="tx1"/>
                  </a:solidFill>
                  <a:latin typeface="Arial" pitchFamily="34" charset="0"/>
                </a:defRPr>
              </a:lvl6pPr>
              <a:lvl7pPr marL="2971800" indent="-228600" defTabSz="457200" eaLnBrk="0" fontAlgn="base" hangingPunct="0">
                <a:spcBef>
                  <a:spcPct val="0"/>
                </a:spcBef>
                <a:spcAft>
                  <a:spcPct val="0"/>
                </a:spcAft>
                <a:defRPr sz="2400" b="1">
                  <a:solidFill>
                    <a:schemeClr val="tx1"/>
                  </a:solidFill>
                  <a:latin typeface="Arial" pitchFamily="34" charset="0"/>
                </a:defRPr>
              </a:lvl7pPr>
              <a:lvl8pPr marL="3429000" indent="-228600" defTabSz="457200" eaLnBrk="0" fontAlgn="base" hangingPunct="0">
                <a:spcBef>
                  <a:spcPct val="0"/>
                </a:spcBef>
                <a:spcAft>
                  <a:spcPct val="0"/>
                </a:spcAft>
                <a:defRPr sz="2400" b="1">
                  <a:solidFill>
                    <a:schemeClr val="tx1"/>
                  </a:solidFill>
                  <a:latin typeface="Arial" pitchFamily="34" charset="0"/>
                </a:defRPr>
              </a:lvl8pPr>
              <a:lvl9pPr marL="3886200" indent="-228600" defTabSz="4572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sz="1800">
                <a:ea typeface="MS PGothic" pitchFamily="34" charset="-128"/>
              </a:endParaRPr>
            </a:p>
          </p:txBody>
        </p:sp>
      </p:grpSp>
      <p:graphicFrame>
        <p:nvGraphicFramePr>
          <p:cNvPr id="56" name="Chart 55"/>
          <p:cNvGraphicFramePr>
            <a:graphicFrameLocks/>
          </p:cNvGraphicFramePr>
          <p:nvPr>
            <p:extLst>
              <p:ext uri="{D42A27DB-BD31-4B8C-83A1-F6EECF244321}">
                <p14:modId xmlns:p14="http://schemas.microsoft.com/office/powerpoint/2010/main" val="71296218"/>
              </p:ext>
            </p:extLst>
          </p:nvPr>
        </p:nvGraphicFramePr>
        <p:xfrm>
          <a:off x="24570195" y="21813876"/>
          <a:ext cx="5177571" cy="330166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57" name="Chart 56"/>
          <p:cNvGraphicFramePr>
            <a:graphicFrameLocks/>
          </p:cNvGraphicFramePr>
          <p:nvPr>
            <p:extLst>
              <p:ext uri="{D42A27DB-BD31-4B8C-83A1-F6EECF244321}">
                <p14:modId xmlns:p14="http://schemas.microsoft.com/office/powerpoint/2010/main" val="1541058978"/>
              </p:ext>
            </p:extLst>
          </p:nvPr>
        </p:nvGraphicFramePr>
        <p:xfrm>
          <a:off x="19513846" y="21673836"/>
          <a:ext cx="4572000" cy="344170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58" name="Chart 57"/>
          <p:cNvGraphicFramePr>
            <a:graphicFrameLocks/>
          </p:cNvGraphicFramePr>
          <p:nvPr>
            <p:extLst>
              <p:ext uri="{D42A27DB-BD31-4B8C-83A1-F6EECF244321}">
                <p14:modId xmlns:p14="http://schemas.microsoft.com/office/powerpoint/2010/main" val="1303564336"/>
              </p:ext>
            </p:extLst>
          </p:nvPr>
        </p:nvGraphicFramePr>
        <p:xfrm>
          <a:off x="14106750" y="21887188"/>
          <a:ext cx="4966158" cy="3117848"/>
        </p:xfrm>
        <a:graphic>
          <a:graphicData uri="http://schemas.openxmlformats.org/drawingml/2006/chart">
            <c:chart xmlns:c="http://schemas.openxmlformats.org/drawingml/2006/chart" xmlns:r="http://schemas.openxmlformats.org/officeDocument/2006/relationships" r:id="rId24"/>
          </a:graphicData>
        </a:graphic>
      </p:graphicFrame>
      <p:pic>
        <p:nvPicPr>
          <p:cNvPr id="23" name="Picture 22" descr="figure_3.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2140661" y="6346635"/>
            <a:ext cx="3097150" cy="2322863"/>
          </a:xfrm>
          <a:prstGeom prst="rect">
            <a:avLst/>
          </a:prstGeom>
        </p:spPr>
      </p:pic>
      <p:pic>
        <p:nvPicPr>
          <p:cNvPr id="25" name="Picture 24" descr="figure_14.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2140661" y="8731046"/>
            <a:ext cx="3097149" cy="2322861"/>
          </a:xfrm>
          <a:prstGeom prst="rect">
            <a:avLst/>
          </a:prstGeom>
        </p:spPr>
      </p:pic>
      <p:pic>
        <p:nvPicPr>
          <p:cNvPr id="26" name="Picture 25" descr="figure_18.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2140663" y="11220700"/>
            <a:ext cx="3097148" cy="2322861"/>
          </a:xfrm>
          <a:prstGeom prst="rect">
            <a:avLst/>
          </a:prstGeom>
        </p:spPr>
      </p:pic>
      <p:pic>
        <p:nvPicPr>
          <p:cNvPr id="33" name="Picture 32" descr="figure_3.jp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5969689" y="6459587"/>
            <a:ext cx="2905988" cy="2179491"/>
          </a:xfrm>
          <a:prstGeom prst="rect">
            <a:avLst/>
          </a:prstGeom>
        </p:spPr>
      </p:pic>
      <p:pic>
        <p:nvPicPr>
          <p:cNvPr id="34" name="Picture 33" descr="figure_14.jp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969689" y="8669498"/>
            <a:ext cx="2925509" cy="2194132"/>
          </a:xfrm>
          <a:prstGeom prst="rect">
            <a:avLst/>
          </a:prstGeom>
        </p:spPr>
      </p:pic>
      <p:pic>
        <p:nvPicPr>
          <p:cNvPr id="49" name="Picture 48" descr="figure_18.jp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5969689" y="11053907"/>
            <a:ext cx="2930708" cy="2198031"/>
          </a:xfrm>
          <a:prstGeom prst="rect">
            <a:avLst/>
          </a:prstGeom>
        </p:spPr>
      </p:pic>
      <p:pic>
        <p:nvPicPr>
          <p:cNvPr id="62" name="Picture 61" descr="figure_3.jp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9228679" y="6460239"/>
            <a:ext cx="2945678" cy="2209259"/>
          </a:xfrm>
          <a:prstGeom prst="rect">
            <a:avLst/>
          </a:prstGeom>
        </p:spPr>
      </p:pic>
      <p:pic>
        <p:nvPicPr>
          <p:cNvPr id="63" name="Picture 62" descr="figure_14.jp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9228679" y="8639078"/>
            <a:ext cx="2989203" cy="2241902"/>
          </a:xfrm>
          <a:prstGeom prst="rect">
            <a:avLst/>
          </a:prstGeom>
        </p:spPr>
      </p:pic>
      <p:pic>
        <p:nvPicPr>
          <p:cNvPr id="64" name="Picture 63" descr="figure_18.jp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9228679" y="11120775"/>
            <a:ext cx="2593007" cy="1944755"/>
          </a:xfrm>
          <a:prstGeom prst="rect">
            <a:avLst/>
          </a:prstGeom>
        </p:spPr>
      </p:pic>
      <p:sp>
        <p:nvSpPr>
          <p:cNvPr id="65" name="TextBox 64"/>
          <p:cNvSpPr txBox="1"/>
          <p:nvPr/>
        </p:nvSpPr>
        <p:spPr>
          <a:xfrm>
            <a:off x="31793474" y="5993623"/>
            <a:ext cx="4083667" cy="400110"/>
          </a:xfrm>
          <a:prstGeom prst="rect">
            <a:avLst/>
          </a:prstGeom>
          <a:noFill/>
        </p:spPr>
        <p:txBody>
          <a:bodyPr wrap="square" rtlCol="0">
            <a:spAutoFit/>
          </a:bodyPr>
          <a:lstStyle/>
          <a:p>
            <a:r>
              <a:rPr lang="en-US" sz="2000" b="1" dirty="0" smtClean="0">
                <a:latin typeface="Arial"/>
                <a:cs typeface="Arial"/>
              </a:rPr>
              <a:t>Literature Derived Network</a:t>
            </a:r>
            <a:endParaRPr lang="en-US" sz="2000" b="1" dirty="0">
              <a:latin typeface="Arial"/>
              <a:cs typeface="Arial"/>
            </a:endParaRPr>
          </a:p>
        </p:txBody>
      </p:sp>
      <p:sp>
        <p:nvSpPr>
          <p:cNvPr id="66" name="TextBox 65"/>
          <p:cNvSpPr txBox="1"/>
          <p:nvPr/>
        </p:nvSpPr>
        <p:spPr>
          <a:xfrm>
            <a:off x="36052996" y="5993623"/>
            <a:ext cx="2847401" cy="400110"/>
          </a:xfrm>
          <a:prstGeom prst="rect">
            <a:avLst/>
          </a:prstGeom>
          <a:noFill/>
        </p:spPr>
        <p:txBody>
          <a:bodyPr wrap="square" rtlCol="0">
            <a:spAutoFit/>
          </a:bodyPr>
          <a:lstStyle/>
          <a:p>
            <a:r>
              <a:rPr lang="en-US" sz="2000" b="1" dirty="0" smtClean="0">
                <a:latin typeface="Arial"/>
                <a:cs typeface="Arial"/>
              </a:rPr>
              <a:t>Random 1 Network</a:t>
            </a:r>
            <a:endParaRPr lang="en-US" sz="2000" b="1" dirty="0">
              <a:latin typeface="Arial"/>
              <a:cs typeface="Arial"/>
            </a:endParaRPr>
          </a:p>
        </p:txBody>
      </p:sp>
      <p:sp>
        <p:nvSpPr>
          <p:cNvPr id="67" name="TextBox 66"/>
          <p:cNvSpPr txBox="1"/>
          <p:nvPr/>
        </p:nvSpPr>
        <p:spPr>
          <a:xfrm>
            <a:off x="39588379" y="5993623"/>
            <a:ext cx="2847401" cy="400110"/>
          </a:xfrm>
          <a:prstGeom prst="rect">
            <a:avLst/>
          </a:prstGeom>
          <a:noFill/>
        </p:spPr>
        <p:txBody>
          <a:bodyPr wrap="square" rtlCol="0">
            <a:spAutoFit/>
          </a:bodyPr>
          <a:lstStyle/>
          <a:p>
            <a:r>
              <a:rPr lang="en-US" sz="2000" b="1" dirty="0" smtClean="0">
                <a:latin typeface="Arial"/>
                <a:cs typeface="Arial"/>
              </a:rPr>
              <a:t>Random 4 Network</a:t>
            </a:r>
            <a:endParaRPr lang="en-US" sz="2000" b="1" dirty="0">
              <a:latin typeface="Arial"/>
              <a:cs typeface="Arial"/>
            </a:endParaRPr>
          </a:p>
        </p:txBody>
      </p:sp>
      <p:sp>
        <p:nvSpPr>
          <p:cNvPr id="68" name="TextBox 67"/>
          <p:cNvSpPr txBox="1"/>
          <p:nvPr/>
        </p:nvSpPr>
        <p:spPr>
          <a:xfrm>
            <a:off x="31793474" y="15821108"/>
            <a:ext cx="11276362" cy="1323439"/>
          </a:xfrm>
          <a:prstGeom prst="rect">
            <a:avLst/>
          </a:prstGeom>
          <a:noFill/>
        </p:spPr>
        <p:txBody>
          <a:bodyPr wrap="square" rtlCol="0">
            <a:spAutoFit/>
          </a:bodyPr>
          <a:lstStyle/>
          <a:p>
            <a:pPr marL="571500" indent="-571500">
              <a:buFont typeface="Arial"/>
              <a:buChar char="•"/>
            </a:pPr>
            <a:r>
              <a:rPr lang="en-US" sz="2000" b="1" dirty="0" smtClean="0">
                <a:latin typeface="Arial"/>
                <a:cs typeface="Arial"/>
              </a:rPr>
              <a:t>More statistical testing of the model needs to occur to distinguish what makes the literature-derived network a better model than a random one.</a:t>
            </a:r>
          </a:p>
          <a:p>
            <a:pPr marL="571500" indent="-571500">
              <a:buFont typeface="Arial"/>
              <a:buChar char="•"/>
            </a:pPr>
            <a:r>
              <a:rPr lang="en-US" sz="2000" b="1" dirty="0" smtClean="0">
                <a:latin typeface="Arial"/>
                <a:cs typeface="Arial"/>
              </a:rPr>
              <a:t>The degree frequencies of the networks indicates that frequencies that resemble the literature derived network has a lower least squares error</a:t>
            </a:r>
          </a:p>
        </p:txBody>
      </p:sp>
      <p:sp>
        <p:nvSpPr>
          <p:cNvPr id="69" name="TextBox 68"/>
          <p:cNvSpPr txBox="1"/>
          <p:nvPr/>
        </p:nvSpPr>
        <p:spPr>
          <a:xfrm>
            <a:off x="31793474" y="13970319"/>
            <a:ext cx="11103427" cy="400110"/>
          </a:xfrm>
          <a:prstGeom prst="rect">
            <a:avLst/>
          </a:prstGeom>
          <a:noFill/>
        </p:spPr>
        <p:txBody>
          <a:bodyPr wrap="square" rtlCol="0">
            <a:spAutoFit/>
          </a:bodyPr>
          <a:lstStyle/>
          <a:p>
            <a:pPr marL="342900" indent="-342900">
              <a:buFont typeface="Arial"/>
              <a:buChar char="•"/>
            </a:pPr>
            <a:r>
              <a:rPr lang="en-US" sz="2000" b="1" dirty="0">
                <a:latin typeface="Arial"/>
                <a:cs typeface="Arial"/>
              </a:rPr>
              <a:t>Variations in gene expression were seen with different connectivity among the genes</a:t>
            </a:r>
            <a:r>
              <a:rPr lang="en-US" sz="2000" b="1" dirty="0" smtClean="0">
                <a:latin typeface="Arial"/>
                <a:cs typeface="Arial"/>
              </a:rPr>
              <a:t>.</a:t>
            </a:r>
            <a:endParaRPr lang="en-US" sz="2000" b="1" dirty="0">
              <a:latin typeface="Arial"/>
              <a:cs typeface="Arial"/>
            </a:endParaRPr>
          </a:p>
        </p:txBody>
      </p:sp>
      <p:cxnSp>
        <p:nvCxnSpPr>
          <p:cNvPr id="29" name="Straight Connector 28"/>
          <p:cNvCxnSpPr/>
          <p:nvPr/>
        </p:nvCxnSpPr>
        <p:spPr>
          <a:xfrm flipV="1">
            <a:off x="18914162" y="6460239"/>
            <a:ext cx="0" cy="3618640"/>
          </a:xfrm>
          <a:prstGeom prst="line">
            <a:avLst/>
          </a:prstGeom>
          <a:ln w="1016"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24821407" y="6460239"/>
            <a:ext cx="0" cy="3618640"/>
          </a:xfrm>
          <a:prstGeom prst="line">
            <a:avLst/>
          </a:prstGeom>
          <a:ln w="1016"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14037133" y="10353972"/>
            <a:ext cx="4360758" cy="461665"/>
          </a:xfrm>
          <a:prstGeom prst="rect">
            <a:avLst/>
          </a:prstGeom>
          <a:noFill/>
        </p:spPr>
        <p:txBody>
          <a:bodyPr wrap="square" rtlCol="0">
            <a:spAutoFit/>
          </a:bodyPr>
          <a:lstStyle/>
          <a:p>
            <a:r>
              <a:rPr lang="en-US" sz="2400" b="1" dirty="0" smtClean="0">
                <a:latin typeface="Arial"/>
                <a:cs typeface="Arial"/>
              </a:rPr>
              <a:t>Literature-Derived Network</a:t>
            </a:r>
            <a:endParaRPr lang="en-US" sz="2400" b="1" dirty="0">
              <a:latin typeface="Arial"/>
              <a:cs typeface="Arial"/>
            </a:endParaRPr>
          </a:p>
        </p:txBody>
      </p:sp>
      <p:sp>
        <p:nvSpPr>
          <p:cNvPr id="72" name="TextBox 71"/>
          <p:cNvSpPr txBox="1"/>
          <p:nvPr/>
        </p:nvSpPr>
        <p:spPr>
          <a:xfrm>
            <a:off x="20443666" y="10353972"/>
            <a:ext cx="4360758" cy="461665"/>
          </a:xfrm>
          <a:prstGeom prst="rect">
            <a:avLst/>
          </a:prstGeom>
          <a:noFill/>
        </p:spPr>
        <p:txBody>
          <a:bodyPr wrap="square" rtlCol="0">
            <a:spAutoFit/>
          </a:bodyPr>
          <a:lstStyle/>
          <a:p>
            <a:r>
              <a:rPr lang="en-US" sz="2400" b="1" dirty="0" smtClean="0">
                <a:latin typeface="Arial"/>
                <a:cs typeface="Arial"/>
              </a:rPr>
              <a:t>Random 1 Network</a:t>
            </a:r>
            <a:endParaRPr lang="en-US" sz="2400" b="1" dirty="0">
              <a:latin typeface="Arial"/>
              <a:cs typeface="Arial"/>
            </a:endParaRPr>
          </a:p>
        </p:txBody>
      </p:sp>
      <p:sp>
        <p:nvSpPr>
          <p:cNvPr id="73" name="TextBox 72"/>
          <p:cNvSpPr txBox="1"/>
          <p:nvPr/>
        </p:nvSpPr>
        <p:spPr>
          <a:xfrm>
            <a:off x="26408892" y="10353972"/>
            <a:ext cx="4360758" cy="461665"/>
          </a:xfrm>
          <a:prstGeom prst="rect">
            <a:avLst/>
          </a:prstGeom>
          <a:noFill/>
        </p:spPr>
        <p:txBody>
          <a:bodyPr wrap="square" rtlCol="0">
            <a:spAutoFit/>
          </a:bodyPr>
          <a:lstStyle/>
          <a:p>
            <a:r>
              <a:rPr lang="en-US" sz="2400" b="1" dirty="0" smtClean="0">
                <a:latin typeface="Arial"/>
                <a:cs typeface="Arial"/>
              </a:rPr>
              <a:t>Random 4 Network</a:t>
            </a:r>
            <a:endParaRPr lang="en-US" sz="2400" b="1" dirty="0">
              <a:latin typeface="Arial"/>
              <a:cs typeface="Arial"/>
            </a:endParaRPr>
          </a:p>
        </p:txBody>
      </p:sp>
      <p:sp>
        <p:nvSpPr>
          <p:cNvPr id="74" name="TextBox 73"/>
          <p:cNvSpPr txBox="1"/>
          <p:nvPr/>
        </p:nvSpPr>
        <p:spPr>
          <a:xfrm>
            <a:off x="14827703" y="12948387"/>
            <a:ext cx="10801036" cy="1938992"/>
          </a:xfrm>
          <a:prstGeom prst="rect">
            <a:avLst/>
          </a:prstGeom>
          <a:noFill/>
        </p:spPr>
        <p:txBody>
          <a:bodyPr wrap="square" rtlCol="0">
            <a:spAutoFit/>
          </a:bodyPr>
          <a:lstStyle/>
          <a:p>
            <a:pPr marL="342900" indent="-342900">
              <a:buFont typeface="Arial"/>
              <a:buChar char="•"/>
            </a:pPr>
            <a:r>
              <a:rPr lang="en-US" sz="2000" b="1" dirty="0" smtClean="0">
                <a:latin typeface="Arial"/>
                <a:cs typeface="Arial"/>
              </a:rPr>
              <a:t>Absolute value of weight outputs from GRNmap are divided by the largest value</a:t>
            </a:r>
          </a:p>
          <a:p>
            <a:pPr marL="342900" indent="-342900">
              <a:buFont typeface="Arial"/>
              <a:buChar char="•"/>
            </a:pPr>
            <a:r>
              <a:rPr lang="en-US" sz="2000" b="1" dirty="0" smtClean="0">
                <a:latin typeface="Arial"/>
                <a:cs typeface="Arial"/>
              </a:rPr>
              <a:t>This distributes the weights between -1 and 1</a:t>
            </a:r>
          </a:p>
          <a:p>
            <a:pPr marL="342900" indent="-342900">
              <a:buFont typeface="Arial"/>
              <a:buChar char="•"/>
            </a:pPr>
            <a:r>
              <a:rPr lang="en-US" sz="2000" b="1" dirty="0" smtClean="0">
                <a:latin typeface="Arial"/>
                <a:cs typeface="Arial"/>
              </a:rPr>
              <a:t>Positive weights are colored magenta to denote up regulation</a:t>
            </a:r>
          </a:p>
          <a:p>
            <a:pPr marL="342900" indent="-342900">
              <a:buFont typeface="Arial"/>
              <a:buChar char="•"/>
            </a:pPr>
            <a:r>
              <a:rPr lang="en-US" sz="2000" b="1" dirty="0" smtClean="0">
                <a:latin typeface="Arial"/>
                <a:cs typeface="Arial"/>
              </a:rPr>
              <a:t>Negative weights are colored cyan to denote down regulation</a:t>
            </a:r>
          </a:p>
          <a:p>
            <a:pPr marL="342900" indent="-342900">
              <a:buFont typeface="Arial"/>
              <a:buChar char="•"/>
            </a:pPr>
            <a:r>
              <a:rPr lang="en-US" sz="2000" b="1" dirty="0" smtClean="0">
                <a:latin typeface="Arial"/>
                <a:cs typeface="Arial"/>
              </a:rPr>
              <a:t>Weights within ± 0.05 of zero are colored gray to denote zero regulation</a:t>
            </a:r>
            <a:endParaRPr lang="en-US" sz="2000" b="1" dirty="0">
              <a:latin typeface="Arial"/>
              <a:cs typeface="Arial"/>
            </a:endParaRPr>
          </a:p>
          <a:p>
            <a:pPr marL="342900" indent="-342900">
              <a:buFont typeface="Arial"/>
              <a:buChar char="•"/>
            </a:pPr>
            <a:r>
              <a:rPr lang="en-US" sz="2000" b="1" dirty="0" smtClean="0">
                <a:latin typeface="Arial"/>
                <a:cs typeface="Arial"/>
              </a:rPr>
              <a:t>GRNsight is available at </a:t>
            </a:r>
            <a:r>
              <a:rPr lang="tr-TR" sz="2000" b="1" dirty="0">
                <a:latin typeface="Arial"/>
                <a:cs typeface="Arial"/>
              </a:rPr>
              <a:t>http://</a:t>
            </a:r>
            <a:r>
              <a:rPr lang="tr-TR" sz="2000" b="1" dirty="0" err="1">
                <a:latin typeface="Arial"/>
                <a:cs typeface="Arial"/>
              </a:rPr>
              <a:t>dondi.github.io</a:t>
            </a:r>
            <a:r>
              <a:rPr lang="tr-TR" sz="2000" b="1" dirty="0">
                <a:latin typeface="Arial"/>
                <a:cs typeface="Arial"/>
              </a:rPr>
              <a:t>/</a:t>
            </a:r>
            <a:r>
              <a:rPr lang="tr-TR" sz="2000" b="1" dirty="0" err="1">
                <a:latin typeface="Arial"/>
                <a:cs typeface="Arial"/>
              </a:rPr>
              <a:t>GRNsight</a:t>
            </a:r>
            <a:r>
              <a:rPr lang="tr-TR" sz="2000" b="1" dirty="0">
                <a:latin typeface="Arial"/>
                <a:cs typeface="Arial"/>
              </a:rPr>
              <a:t>/</a:t>
            </a:r>
            <a:endParaRPr lang="en-US" sz="2000" b="1" dirty="0">
              <a:latin typeface="Arial"/>
              <a:cs typeface="Arial"/>
            </a:endParaRPr>
          </a:p>
        </p:txBody>
      </p:sp>
      <p:sp>
        <p:nvSpPr>
          <p:cNvPr id="75" name="TextBox 74"/>
          <p:cNvSpPr txBox="1"/>
          <p:nvPr/>
        </p:nvSpPr>
        <p:spPr>
          <a:xfrm>
            <a:off x="31898764" y="26457471"/>
            <a:ext cx="10998137" cy="6370974"/>
          </a:xfrm>
          <a:prstGeom prst="rect">
            <a:avLst/>
          </a:prstGeom>
          <a:noFill/>
        </p:spPr>
        <p:txBody>
          <a:bodyPr wrap="square" rtlCol="0">
            <a:spAutoFit/>
          </a:bodyPr>
          <a:lstStyle/>
          <a:p>
            <a:r>
              <a:rPr lang="en-US" sz="2000" b="1" dirty="0" err="1">
                <a:latin typeface="Arial"/>
                <a:cs typeface="Arial"/>
              </a:rPr>
              <a:t>Alberts</a:t>
            </a:r>
            <a:r>
              <a:rPr lang="en-US" sz="2000" b="1" dirty="0">
                <a:latin typeface="Arial"/>
                <a:cs typeface="Arial"/>
              </a:rPr>
              <a:t>, Bruce, Dennis Bray, Karen </a:t>
            </a:r>
            <a:r>
              <a:rPr lang="en-US" sz="2000" b="1" dirty="0" err="1">
                <a:latin typeface="Arial"/>
                <a:cs typeface="Arial"/>
              </a:rPr>
              <a:t>Hopkin</a:t>
            </a:r>
            <a:r>
              <a:rPr lang="en-US" sz="2000" b="1" dirty="0">
                <a:latin typeface="Arial"/>
                <a:cs typeface="Arial"/>
              </a:rPr>
              <a:t>, Keiko Nakamura, and </a:t>
            </a:r>
            <a:r>
              <a:rPr lang="en-US" sz="2000" b="1" dirty="0" err="1">
                <a:latin typeface="Arial"/>
                <a:cs typeface="Arial"/>
              </a:rPr>
              <a:t>Ken'ichi</a:t>
            </a:r>
            <a:endParaRPr lang="en-US" sz="2000" b="1" dirty="0">
              <a:latin typeface="Arial"/>
              <a:cs typeface="Arial"/>
            </a:endParaRPr>
          </a:p>
          <a:p>
            <a:r>
              <a:rPr lang="en-US" sz="2000" b="1" dirty="0">
                <a:latin typeface="Arial"/>
                <a:cs typeface="Arial"/>
              </a:rPr>
              <a:t>Matsubara. (2010). Essential Cell Biology. 3rd ed</a:t>
            </a:r>
            <a:r>
              <a:rPr lang="en-US" sz="2000" b="1" dirty="0" smtClean="0">
                <a:latin typeface="Arial"/>
                <a:cs typeface="Arial"/>
              </a:rPr>
              <a:t>.</a:t>
            </a:r>
          </a:p>
          <a:p>
            <a:endParaRPr lang="en-US" sz="2000" b="1" dirty="0" smtClean="0">
              <a:latin typeface="Arial"/>
              <a:cs typeface="Arial"/>
            </a:endParaRPr>
          </a:p>
          <a:p>
            <a:r>
              <a:rPr lang="en-US" sz="2000" b="1" dirty="0" err="1">
                <a:latin typeface="Arial"/>
                <a:cs typeface="Arial"/>
              </a:rPr>
              <a:t>Dahlquist</a:t>
            </a:r>
            <a:r>
              <a:rPr lang="en-US" sz="2000" b="1" dirty="0">
                <a:latin typeface="Arial"/>
                <a:cs typeface="Arial"/>
              </a:rPr>
              <a:t>, </a:t>
            </a:r>
            <a:r>
              <a:rPr lang="en-US" sz="2000" b="1" dirty="0" err="1">
                <a:latin typeface="Arial"/>
                <a:cs typeface="Arial"/>
              </a:rPr>
              <a:t>Kam</a:t>
            </a:r>
            <a:r>
              <a:rPr lang="en-US" sz="2000" b="1" dirty="0">
                <a:latin typeface="Arial"/>
                <a:cs typeface="Arial"/>
              </a:rPr>
              <a:t>., Fitzpatrick, Ben., Camacho, Erika., </a:t>
            </a:r>
            <a:r>
              <a:rPr lang="en-US" sz="2000" b="1" dirty="0" err="1">
                <a:latin typeface="Arial"/>
                <a:cs typeface="Arial"/>
              </a:rPr>
              <a:t>Entzminger</a:t>
            </a:r>
            <a:r>
              <a:rPr lang="en-US" sz="2000" b="1" dirty="0">
                <a:latin typeface="Arial"/>
                <a:cs typeface="Arial"/>
              </a:rPr>
              <a:t>, Stephanie., </a:t>
            </a:r>
            <a:r>
              <a:rPr lang="en-US" sz="2000" b="1" dirty="0" err="1">
                <a:latin typeface="Arial"/>
                <a:cs typeface="Arial"/>
              </a:rPr>
              <a:t>Wanner</a:t>
            </a:r>
            <a:r>
              <a:rPr lang="en-US" sz="2000" b="1" dirty="0">
                <a:latin typeface="Arial"/>
                <a:cs typeface="Arial"/>
              </a:rPr>
              <a:t>, Nathan</a:t>
            </a:r>
            <a:r>
              <a:rPr lang="en-US" sz="2000" b="1" dirty="0" smtClean="0">
                <a:latin typeface="Arial"/>
                <a:cs typeface="Arial"/>
              </a:rPr>
              <a:t>. (</a:t>
            </a:r>
            <a:r>
              <a:rPr lang="en-US" sz="2000" b="1" dirty="0">
                <a:latin typeface="Arial"/>
                <a:cs typeface="Arial"/>
              </a:rPr>
              <a:t>2014). Parameter estimation for gene regulatory networks from microarray data: </a:t>
            </a:r>
            <a:r>
              <a:rPr lang="en-US" sz="2000" b="1" dirty="0" smtClean="0">
                <a:latin typeface="Arial"/>
                <a:cs typeface="Arial"/>
              </a:rPr>
              <a:t>cold shock </a:t>
            </a:r>
            <a:r>
              <a:rPr lang="en-US" sz="2000" b="1" dirty="0">
                <a:latin typeface="Arial"/>
                <a:cs typeface="Arial"/>
              </a:rPr>
              <a:t>response in Saccharomyces </a:t>
            </a:r>
            <a:r>
              <a:rPr lang="en-US" sz="2000" b="1" dirty="0" err="1">
                <a:latin typeface="Arial"/>
                <a:cs typeface="Arial"/>
              </a:rPr>
              <a:t>cerevisiae</a:t>
            </a:r>
            <a:r>
              <a:rPr lang="en-US" sz="2000" b="1" dirty="0">
                <a:latin typeface="Arial"/>
                <a:cs typeface="Arial"/>
              </a:rPr>
              <a:t>. Unpublished </a:t>
            </a:r>
            <a:r>
              <a:rPr lang="en-US" sz="2000" b="1" dirty="0" smtClean="0">
                <a:latin typeface="Arial"/>
                <a:cs typeface="Arial"/>
              </a:rPr>
              <a:t>manuscript.</a:t>
            </a:r>
          </a:p>
          <a:p>
            <a:endParaRPr lang="en-US" sz="2000" b="1" dirty="0" smtClean="0">
              <a:latin typeface="Arial"/>
              <a:cs typeface="Arial"/>
            </a:endParaRPr>
          </a:p>
          <a:p>
            <a:r>
              <a:rPr lang="en-US" sz="2000" b="1" dirty="0" err="1">
                <a:latin typeface="Arial"/>
                <a:cs typeface="Arial"/>
              </a:rPr>
              <a:t>Sherbina</a:t>
            </a:r>
            <a:r>
              <a:rPr lang="en-US" sz="2000" b="1" dirty="0">
                <a:latin typeface="Arial"/>
                <a:cs typeface="Arial"/>
              </a:rPr>
              <a:t>, Katrina. Dynamical Systems Modeling of the Cold Shock Response in </a:t>
            </a:r>
            <a:r>
              <a:rPr lang="en-US" sz="2000" b="1" dirty="0" smtClean="0">
                <a:latin typeface="Arial"/>
                <a:cs typeface="Arial"/>
              </a:rPr>
              <a:t>Saccharomyces </a:t>
            </a:r>
            <a:r>
              <a:rPr lang="en-US" sz="2000" b="1" dirty="0" err="1" smtClean="0">
                <a:latin typeface="Arial"/>
                <a:cs typeface="Arial"/>
              </a:rPr>
              <a:t>cerevisiae</a:t>
            </a:r>
            <a:r>
              <a:rPr lang="en-US" sz="2000" b="1" dirty="0">
                <a:latin typeface="Arial"/>
                <a:cs typeface="Arial"/>
              </a:rPr>
              <a:t>. Thesis. Loyola Marymount University, 2014. Online Document.</a:t>
            </a:r>
          </a:p>
          <a:p>
            <a:endParaRPr lang="en-US" sz="2000" b="1" dirty="0">
              <a:latin typeface="Arial"/>
              <a:cs typeface="Arial"/>
            </a:endParaRPr>
          </a:p>
          <a:p>
            <a:r>
              <a:rPr lang="en-US" sz="2000" b="1" dirty="0">
                <a:latin typeface="Arial"/>
                <a:cs typeface="Arial"/>
              </a:rPr>
              <a:t>Zhu, Cong., Byers, Kelsey J.R.P., McCord, Rachel P., Berger, Michael F., </a:t>
            </a:r>
            <a:r>
              <a:rPr lang="en-US" sz="2000" b="1" dirty="0" err="1">
                <a:latin typeface="Arial"/>
                <a:cs typeface="Arial"/>
              </a:rPr>
              <a:t>Newburger</a:t>
            </a:r>
            <a:r>
              <a:rPr lang="en-US" sz="2000" b="1" dirty="0">
                <a:latin typeface="Arial"/>
                <a:cs typeface="Arial"/>
              </a:rPr>
              <a:t>, Daniel E.</a:t>
            </a:r>
            <a:r>
              <a:rPr lang="en-US" sz="2000" b="1" dirty="0" smtClean="0">
                <a:latin typeface="Arial"/>
                <a:cs typeface="Arial"/>
              </a:rPr>
              <a:t>,</a:t>
            </a:r>
            <a:r>
              <a:rPr lang="en-US" sz="2000" b="1" dirty="0" err="1" smtClean="0">
                <a:latin typeface="Arial"/>
                <a:cs typeface="Arial"/>
              </a:rPr>
              <a:t>Saulrieta</a:t>
            </a:r>
            <a:r>
              <a:rPr lang="en-US" sz="2000" b="1" dirty="0">
                <a:latin typeface="Arial"/>
                <a:cs typeface="Arial"/>
              </a:rPr>
              <a:t>, Katrina., Smith, Zachary., Shah, </a:t>
            </a:r>
            <a:r>
              <a:rPr lang="en-US" sz="2000" b="1" dirty="0" err="1">
                <a:latin typeface="Arial"/>
                <a:cs typeface="Arial"/>
              </a:rPr>
              <a:t>Mita</a:t>
            </a:r>
            <a:r>
              <a:rPr lang="en-US" sz="2000" b="1" dirty="0">
                <a:latin typeface="Arial"/>
                <a:cs typeface="Arial"/>
              </a:rPr>
              <a:t> V., </a:t>
            </a:r>
            <a:r>
              <a:rPr lang="en-US" sz="2000" b="1" dirty="0" err="1">
                <a:latin typeface="Arial"/>
                <a:cs typeface="Arial"/>
              </a:rPr>
              <a:t>Radhakrishman</a:t>
            </a:r>
            <a:r>
              <a:rPr lang="en-US" sz="2000" b="1" dirty="0">
                <a:latin typeface="Arial"/>
                <a:cs typeface="Arial"/>
              </a:rPr>
              <a:t>, </a:t>
            </a:r>
            <a:r>
              <a:rPr lang="en-US" sz="2000" b="1" dirty="0" err="1">
                <a:latin typeface="Arial"/>
                <a:cs typeface="Arial"/>
              </a:rPr>
              <a:t>Mathangi</a:t>
            </a:r>
            <a:r>
              <a:rPr lang="en-US" sz="2000" b="1" dirty="0">
                <a:latin typeface="Arial"/>
                <a:cs typeface="Arial"/>
              </a:rPr>
              <a:t>., </a:t>
            </a:r>
            <a:r>
              <a:rPr lang="en-US" sz="2000" b="1" dirty="0" err="1">
                <a:latin typeface="Arial"/>
                <a:cs typeface="Arial"/>
              </a:rPr>
              <a:t>Philippakis</a:t>
            </a:r>
            <a:r>
              <a:rPr lang="en-US" sz="2000" b="1" dirty="0">
                <a:latin typeface="Arial"/>
                <a:cs typeface="Arial"/>
              </a:rPr>
              <a:t>, Anthony A., Hu, </a:t>
            </a:r>
            <a:r>
              <a:rPr lang="en-US" sz="2000" b="1" dirty="0" err="1">
                <a:latin typeface="Arial"/>
                <a:cs typeface="Arial"/>
              </a:rPr>
              <a:t>Yanhui</a:t>
            </a:r>
            <a:r>
              <a:rPr lang="en-US" sz="2000" b="1" dirty="0">
                <a:latin typeface="Arial"/>
                <a:cs typeface="Arial"/>
              </a:rPr>
              <a:t>., de </a:t>
            </a:r>
            <a:r>
              <a:rPr lang="en-US" sz="2000" b="1" dirty="0" err="1">
                <a:latin typeface="Arial"/>
                <a:cs typeface="Arial"/>
              </a:rPr>
              <a:t>Masi</a:t>
            </a:r>
            <a:r>
              <a:rPr lang="en-US" sz="2000" b="1" dirty="0">
                <a:latin typeface="Arial"/>
                <a:cs typeface="Arial"/>
              </a:rPr>
              <a:t>, Federico., </a:t>
            </a:r>
            <a:r>
              <a:rPr lang="en-US" sz="2000" b="1" dirty="0" err="1">
                <a:latin typeface="Arial"/>
                <a:cs typeface="Arial"/>
              </a:rPr>
              <a:t>Pacek</a:t>
            </a:r>
            <a:r>
              <a:rPr lang="en-US" sz="2000" b="1" dirty="0">
                <a:latin typeface="Arial"/>
                <a:cs typeface="Arial"/>
              </a:rPr>
              <a:t>, </a:t>
            </a:r>
            <a:r>
              <a:rPr lang="en-US" sz="2000" b="1" dirty="0" err="1">
                <a:latin typeface="Arial"/>
                <a:cs typeface="Arial"/>
              </a:rPr>
              <a:t>Marcin</a:t>
            </a:r>
            <a:r>
              <a:rPr lang="en-US" sz="2000" b="1" dirty="0">
                <a:latin typeface="Arial"/>
                <a:cs typeface="Arial"/>
              </a:rPr>
              <a:t>., Rolfs, Andreas., Murthy, Tal.., </a:t>
            </a:r>
            <a:r>
              <a:rPr lang="en-US" sz="2000" b="1" dirty="0" err="1">
                <a:latin typeface="Arial"/>
                <a:cs typeface="Arial"/>
              </a:rPr>
              <a:t>LaBaer</a:t>
            </a:r>
            <a:r>
              <a:rPr lang="en-US" sz="2000" b="1" dirty="0">
                <a:latin typeface="Arial"/>
                <a:cs typeface="Arial"/>
              </a:rPr>
              <a:t>, Joshua., and </a:t>
            </a:r>
            <a:r>
              <a:rPr lang="en-US" sz="2000" b="1" dirty="0" err="1">
                <a:latin typeface="Arial"/>
                <a:cs typeface="Arial"/>
              </a:rPr>
              <a:t>Bulyk</a:t>
            </a:r>
            <a:r>
              <a:rPr lang="en-US" sz="2000" b="1" dirty="0">
                <a:latin typeface="Arial"/>
                <a:cs typeface="Arial"/>
              </a:rPr>
              <a:t>, Martha L. (2009). High-resolution DNA-binding specificity analysis of yeast transcription factors. Genome </a:t>
            </a:r>
            <a:r>
              <a:rPr lang="en-US" sz="2000" b="1" dirty="0" err="1">
                <a:latin typeface="Arial"/>
                <a:cs typeface="Arial"/>
              </a:rPr>
              <a:t>Resarch</a:t>
            </a:r>
            <a:r>
              <a:rPr lang="en-US" sz="2000" b="1" dirty="0">
                <a:latin typeface="Arial"/>
                <a:cs typeface="Arial"/>
              </a:rPr>
              <a:t> 19, p 556 – 566. doi:10.1101/gr.090233.108</a:t>
            </a:r>
          </a:p>
          <a:p>
            <a:endParaRPr lang="en-US" sz="2400" b="1" dirty="0" smtClean="0">
              <a:latin typeface="Arial"/>
              <a:cs typeface="Arial"/>
            </a:endParaRPr>
          </a:p>
          <a:p>
            <a:endParaRPr lang="en-US" sz="2400" b="1" dirty="0" smtClean="0">
              <a:latin typeface="Arial"/>
              <a:cs typeface="Arial"/>
            </a:endParaRPr>
          </a:p>
          <a:p>
            <a:endParaRPr lang="en-US" sz="2000" b="1" dirty="0">
              <a:latin typeface="Arial"/>
              <a:cs typeface="Arial"/>
            </a:endParaRPr>
          </a:p>
        </p:txBody>
      </p:sp>
      <p:sp>
        <p:nvSpPr>
          <p:cNvPr id="76" name="TextBox 75"/>
          <p:cNvSpPr txBox="1"/>
          <p:nvPr/>
        </p:nvSpPr>
        <p:spPr>
          <a:xfrm>
            <a:off x="1967086" y="17630241"/>
            <a:ext cx="5825034" cy="1477328"/>
          </a:xfrm>
          <a:prstGeom prst="rect">
            <a:avLst/>
          </a:prstGeom>
          <a:noFill/>
        </p:spPr>
        <p:txBody>
          <a:bodyPr wrap="square" rtlCol="0">
            <a:spAutoFit/>
          </a:bodyPr>
          <a:lstStyle/>
          <a:p>
            <a:pPr marL="285750" indent="-285750">
              <a:buFont typeface="Arial"/>
              <a:buChar char="•"/>
            </a:pPr>
            <a:r>
              <a:rPr lang="en-US" sz="1800" b="1" dirty="0" smtClean="0">
                <a:latin typeface="Arial"/>
                <a:cs typeface="Arial"/>
              </a:rPr>
              <a:t>P</a:t>
            </a:r>
            <a:r>
              <a:rPr lang="en-US" sz="1800" b="1" i="1" baseline="-25000" dirty="0" smtClean="0">
                <a:latin typeface="Arial"/>
                <a:cs typeface="Arial"/>
              </a:rPr>
              <a:t>i</a:t>
            </a:r>
            <a:r>
              <a:rPr lang="en-US" sz="1800" b="1" dirty="0" smtClean="0">
                <a:latin typeface="Arial"/>
                <a:cs typeface="Arial"/>
              </a:rPr>
              <a:t> is mRNA production rate for gene </a:t>
            </a:r>
            <a:r>
              <a:rPr lang="en-US" sz="1800" b="1" i="1" dirty="0" err="1" smtClean="0">
                <a:latin typeface="Arial"/>
                <a:cs typeface="Arial"/>
              </a:rPr>
              <a:t>i</a:t>
            </a:r>
            <a:endParaRPr lang="en-US" sz="1800" b="1" dirty="0" smtClean="0">
              <a:latin typeface="Arial"/>
              <a:cs typeface="Arial"/>
            </a:endParaRPr>
          </a:p>
          <a:p>
            <a:pPr marL="285750" indent="-285750">
              <a:buFont typeface="Arial"/>
              <a:buChar char="•"/>
            </a:pPr>
            <a:r>
              <a:rPr lang="en-US" sz="1800" b="1" dirty="0" smtClean="0">
                <a:latin typeface="Arial"/>
                <a:cs typeface="Arial"/>
              </a:rPr>
              <a:t>D</a:t>
            </a:r>
            <a:r>
              <a:rPr lang="en-US" sz="1800" b="1" i="1" baseline="-25000" dirty="0" smtClean="0">
                <a:latin typeface="Arial"/>
                <a:cs typeface="Arial"/>
              </a:rPr>
              <a:t>i</a:t>
            </a:r>
            <a:r>
              <a:rPr lang="en-US" sz="1800" b="1" dirty="0" smtClean="0">
                <a:latin typeface="Arial"/>
                <a:cs typeface="Arial"/>
              </a:rPr>
              <a:t> is the mRNA degradation rate for gene </a:t>
            </a:r>
            <a:r>
              <a:rPr lang="en-US" sz="1800" b="1" i="1" dirty="0" err="1" smtClean="0">
                <a:latin typeface="Arial"/>
                <a:cs typeface="Arial"/>
              </a:rPr>
              <a:t>i</a:t>
            </a:r>
            <a:r>
              <a:rPr lang="en-US" sz="1800" b="1" dirty="0" smtClean="0">
                <a:latin typeface="Arial"/>
                <a:cs typeface="Arial"/>
              </a:rPr>
              <a:t> </a:t>
            </a:r>
          </a:p>
          <a:p>
            <a:pPr marL="285750" indent="-285750">
              <a:buFont typeface="Arial"/>
              <a:buChar char="•"/>
            </a:pPr>
            <a:r>
              <a:rPr lang="en-US" sz="1800" b="1" dirty="0" smtClean="0">
                <a:latin typeface="Arial"/>
                <a:cs typeface="Arial"/>
              </a:rPr>
              <a:t>w is weight term, determining the level of activation or repression of </a:t>
            </a:r>
            <a:r>
              <a:rPr lang="en-US" sz="1800" b="1" i="1" dirty="0" smtClean="0">
                <a:latin typeface="Arial"/>
                <a:cs typeface="Arial"/>
              </a:rPr>
              <a:t>j</a:t>
            </a:r>
            <a:r>
              <a:rPr lang="en-US" sz="1800" b="1" dirty="0" smtClean="0">
                <a:latin typeface="Arial"/>
                <a:cs typeface="Arial"/>
              </a:rPr>
              <a:t> on </a:t>
            </a:r>
            <a:r>
              <a:rPr lang="en-US" sz="1800" b="1" i="1" dirty="0">
                <a:latin typeface="Arial"/>
                <a:cs typeface="Arial"/>
              </a:rPr>
              <a:t>i</a:t>
            </a:r>
            <a:endParaRPr lang="en-US" sz="1800" b="1" i="1" dirty="0" smtClean="0">
              <a:latin typeface="Arial"/>
              <a:cs typeface="Arial"/>
            </a:endParaRPr>
          </a:p>
          <a:p>
            <a:pPr marL="285750" indent="-285750">
              <a:buFont typeface="Arial"/>
              <a:buChar char="•"/>
            </a:pPr>
            <a:r>
              <a:rPr lang="en-US" sz="1800" b="1" dirty="0" smtClean="0">
                <a:latin typeface="Arial"/>
                <a:cs typeface="Arial"/>
              </a:rPr>
              <a:t>b is …</a:t>
            </a:r>
            <a:endParaRPr lang="en-US" sz="1800" b="1" dirty="0">
              <a:latin typeface="Arial"/>
              <a:cs typeface="Arial"/>
            </a:endParaRPr>
          </a:p>
        </p:txBody>
      </p:sp>
    </p:spTree>
    <p:extLst>
      <p:ext uri="{BB962C8B-B14F-4D97-AF65-F5344CB8AC3E}">
        <p14:creationId xmlns:p14="http://schemas.microsoft.com/office/powerpoint/2010/main" val="11542493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910</TotalTime>
  <Words>1034</Words>
  <Application>Microsoft Macintosh PowerPoint</Application>
  <PresentationFormat>Custom</PresentationFormat>
  <Paragraphs>76</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Williams</dc:creator>
  <cp:lastModifiedBy>Grace</cp:lastModifiedBy>
  <cp:revision>97</cp:revision>
  <dcterms:created xsi:type="dcterms:W3CDTF">2015-02-26T23:10:39Z</dcterms:created>
  <dcterms:modified xsi:type="dcterms:W3CDTF">2015-03-12T19:59:21Z</dcterms:modified>
</cp:coreProperties>
</file>