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7" r:id="rId9"/>
    <p:sldId id="263" r:id="rId10"/>
    <p:sldId id="264" r:id="rId11"/>
    <p:sldId id="266" r:id="rId12"/>
    <p:sldId id="265"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717" autoAdjust="0"/>
  </p:normalViewPr>
  <p:slideViewPr>
    <p:cSldViewPr snapToGrid="0" snapToObjects="1">
      <p:cViewPr varScale="1">
        <p:scale>
          <a:sx n="52" d="100"/>
          <a:sy n="52" d="100"/>
        </p:scale>
        <p:origin x="-1112"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B398D3-6F55-1947-9884-37017514A021}" type="datetimeFigureOut">
              <a:rPr lang="en-US" smtClean="0"/>
              <a:t>4/6/11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DC16FA-61E0-BE44-9145-4762A2888AC3}" type="slidenum">
              <a:rPr lang="en-US" smtClean="0"/>
              <a:t>‹#›</a:t>
            </a:fld>
            <a:endParaRPr lang="en-US"/>
          </a:p>
        </p:txBody>
      </p:sp>
    </p:spTree>
    <p:extLst>
      <p:ext uri="{BB962C8B-B14F-4D97-AF65-F5344CB8AC3E}">
        <p14:creationId xmlns:p14="http://schemas.microsoft.com/office/powerpoint/2010/main" val="341620274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C16FA-61E0-BE44-9145-4762A2888AC3}" type="slidenum">
              <a:rPr lang="en-US" smtClean="0"/>
              <a:t>1</a:t>
            </a:fld>
            <a:endParaRPr lang="en-US"/>
          </a:p>
        </p:txBody>
      </p:sp>
    </p:spTree>
    <p:extLst>
      <p:ext uri="{BB962C8B-B14F-4D97-AF65-F5344CB8AC3E}">
        <p14:creationId xmlns:p14="http://schemas.microsoft.com/office/powerpoint/2010/main" val="29868415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err="1" smtClean="0"/>
              <a:t>BioBricks</a:t>
            </a:r>
            <a:r>
              <a:rPr lang="en-US" dirty="0" smtClean="0"/>
              <a:t> is a foundation that</a:t>
            </a:r>
            <a:r>
              <a:rPr lang="en-US" baseline="0" dirty="0" smtClean="0"/>
              <a:t> is dedicated to the advancement of science by helping the standardization of synthetic biological parts in an open source manner </a:t>
            </a:r>
          </a:p>
          <a:p>
            <a:pPr marL="171450" indent="-171450">
              <a:buFontTx/>
              <a:buChar char="-"/>
            </a:pPr>
            <a:r>
              <a:rPr lang="en-US" baseline="0" dirty="0" smtClean="0"/>
              <a:t>Here they focus on the activity of biological promoters</a:t>
            </a:r>
          </a:p>
          <a:p>
            <a:pPr marL="171450" marR="0" indent="-171450" algn="l" defTabSz="457200" rtl="0" eaLnBrk="1" fontAlgn="auto" latinLnBrk="0" hangingPunct="1">
              <a:lnSpc>
                <a:spcPct val="100000"/>
              </a:lnSpc>
              <a:spcBef>
                <a:spcPts val="0"/>
              </a:spcBef>
              <a:spcAft>
                <a:spcPts val="0"/>
              </a:spcAft>
              <a:buClrTx/>
              <a:buSzTx/>
              <a:buFontTx/>
              <a:buChar char="-"/>
              <a:tabLst/>
              <a:defRPr/>
            </a:pPr>
            <a:r>
              <a:rPr lang="en-US" baseline="0" dirty="0" smtClean="0"/>
              <a:t>The MIT Registry of Standard Biological parts maintains and distributes the </a:t>
            </a:r>
            <a:r>
              <a:rPr lang="en-US" baseline="0" dirty="0" err="1" smtClean="0"/>
              <a:t>biobrick</a:t>
            </a:r>
            <a:r>
              <a:rPr lang="en-US" baseline="0" dirty="0" smtClean="0"/>
              <a:t> parts that can be accessed by a synthetic biologist when trying to build a synthetic system 	</a:t>
            </a:r>
          </a:p>
          <a:p>
            <a:pPr marL="628650" lvl="1" indent="-171450">
              <a:buFontTx/>
              <a:buChar char="-"/>
            </a:pPr>
            <a:r>
              <a:rPr lang="en-US" baseline="0" dirty="0" smtClean="0"/>
              <a:t>This means that a biologist can look up a promoter type and order it from this registry</a:t>
            </a:r>
          </a:p>
        </p:txBody>
      </p:sp>
      <p:sp>
        <p:nvSpPr>
          <p:cNvPr id="4" name="Slide Number Placeholder 3"/>
          <p:cNvSpPr>
            <a:spLocks noGrp="1"/>
          </p:cNvSpPr>
          <p:nvPr>
            <p:ph type="sldNum" sz="quarter" idx="10"/>
          </p:nvPr>
        </p:nvSpPr>
        <p:spPr/>
        <p:txBody>
          <a:bodyPr/>
          <a:lstStyle/>
          <a:p>
            <a:fld id="{C9DC16FA-61E0-BE44-9145-4762A2888AC3}" type="slidenum">
              <a:rPr lang="en-US" smtClean="0"/>
              <a:t>2</a:t>
            </a:fld>
            <a:endParaRPr lang="en-US"/>
          </a:p>
        </p:txBody>
      </p:sp>
    </p:spTree>
    <p:extLst>
      <p:ext uri="{BB962C8B-B14F-4D97-AF65-F5344CB8AC3E}">
        <p14:creationId xmlns:p14="http://schemas.microsoft.com/office/powerpoint/2010/main" val="18273213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Tx/>
              <a:buChar char="-"/>
            </a:pPr>
            <a:r>
              <a:rPr lang="en-US" baseline="0" dirty="0" smtClean="0"/>
              <a:t>Currently the </a:t>
            </a:r>
            <a:r>
              <a:rPr lang="en-US" baseline="0" dirty="0" err="1" smtClean="0"/>
              <a:t>BioBricks</a:t>
            </a:r>
            <a:r>
              <a:rPr lang="en-US" baseline="0" dirty="0" smtClean="0"/>
              <a:t> are standardized in terms of how individual parts are assembled into multi-component systems, i.e. physical composition, and not by by the behavior of these parts. </a:t>
            </a:r>
          </a:p>
          <a:p>
            <a:pPr marL="171450" lvl="0" indent="-171450">
              <a:buFontTx/>
              <a:buChar char="-"/>
            </a:pPr>
            <a:r>
              <a:rPr lang="en-US" baseline="0" dirty="0" smtClean="0"/>
              <a:t>For example, each promoter has different activity based on environmental conditions, inherent binding affinity etc. The same promoter under different conditions may have different absolute activities</a:t>
            </a:r>
          </a:p>
          <a:p>
            <a:pPr marL="171450" lvl="0" indent="-171450">
              <a:buFontTx/>
              <a:buChar char="-"/>
            </a:pPr>
            <a:r>
              <a:rPr lang="en-US" baseline="0" dirty="0" smtClean="0"/>
              <a:t>They decided to standardized these units. </a:t>
            </a:r>
          </a:p>
          <a:p>
            <a:pPr marL="171450" lvl="0" indent="-171450">
              <a:buFontTx/>
              <a:buChar char="-"/>
            </a:pPr>
            <a:r>
              <a:rPr lang="en-US" baseline="0" dirty="0" smtClean="0"/>
              <a:t>To standardize they created a ratio of the promoter activity to the activity of the reference standard</a:t>
            </a:r>
          </a:p>
          <a:p>
            <a:pPr marL="628650" lvl="1" indent="-171450">
              <a:buFontTx/>
              <a:buChar char="-"/>
            </a:pPr>
            <a:r>
              <a:rPr lang="en-US" baseline="0" dirty="0" smtClean="0"/>
              <a:t>This allowed for the measurement of relative promoter activity robust to the variances in experimental condition</a:t>
            </a:r>
          </a:p>
        </p:txBody>
      </p:sp>
      <p:sp>
        <p:nvSpPr>
          <p:cNvPr id="4" name="Slide Number Placeholder 3"/>
          <p:cNvSpPr>
            <a:spLocks noGrp="1"/>
          </p:cNvSpPr>
          <p:nvPr>
            <p:ph type="sldNum" sz="quarter" idx="10"/>
          </p:nvPr>
        </p:nvSpPr>
        <p:spPr/>
        <p:txBody>
          <a:bodyPr/>
          <a:lstStyle/>
          <a:p>
            <a:fld id="{C9DC16FA-61E0-BE44-9145-4762A2888AC3}" type="slidenum">
              <a:rPr lang="en-US" smtClean="0"/>
              <a:t>3</a:t>
            </a:fld>
            <a:endParaRPr lang="en-US"/>
          </a:p>
        </p:txBody>
      </p:sp>
    </p:spTree>
    <p:extLst>
      <p:ext uri="{BB962C8B-B14F-4D97-AF65-F5344CB8AC3E}">
        <p14:creationId xmlns:p14="http://schemas.microsoft.com/office/powerpoint/2010/main" val="1816260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457200" rtl="0" eaLnBrk="1" fontAlgn="auto" latinLnBrk="0" hangingPunct="1">
              <a:lnSpc>
                <a:spcPct val="100000"/>
              </a:lnSpc>
              <a:spcBef>
                <a:spcPts val="0"/>
              </a:spcBef>
              <a:spcAft>
                <a:spcPts val="0"/>
              </a:spcAft>
              <a:buClrTx/>
              <a:buSzTx/>
              <a:buFontTx/>
              <a:buChar char="-"/>
              <a:tabLst/>
              <a:defRPr/>
            </a:pPr>
            <a:r>
              <a:rPr lang="en-US" dirty="0" smtClean="0"/>
              <a:t>To</a:t>
            </a:r>
            <a:r>
              <a:rPr lang="en-US" baseline="0" dirty="0" smtClean="0"/>
              <a:t> measure the relative promoter activity, they first needed to define promoter activity</a:t>
            </a:r>
          </a:p>
          <a:p>
            <a:pPr marL="171450" marR="0" indent="-171450" algn="l" defTabSz="457200" rtl="0" eaLnBrk="1" fontAlgn="auto" latinLnBrk="0" hangingPunct="1">
              <a:lnSpc>
                <a:spcPct val="100000"/>
              </a:lnSpc>
              <a:spcBef>
                <a:spcPts val="0"/>
              </a:spcBef>
              <a:spcAft>
                <a:spcPts val="0"/>
              </a:spcAft>
              <a:buClrTx/>
              <a:buSzTx/>
              <a:buFontTx/>
              <a:buChar char="-"/>
              <a:tabLst/>
              <a:defRPr/>
            </a:pPr>
            <a:r>
              <a:rPr lang="en-US" baseline="0" dirty="0" smtClean="0"/>
              <a:t>Here they define promoter activity as the number of RNA polymerase to clear the last base of the promoter, they equated this to the rate of GFP production within the cell</a:t>
            </a:r>
          </a:p>
          <a:p>
            <a:pPr marL="628650" marR="0" lvl="1" indent="-171450" algn="l" defTabSz="457200" rtl="0" eaLnBrk="1" fontAlgn="auto" latinLnBrk="0" hangingPunct="1">
              <a:lnSpc>
                <a:spcPct val="100000"/>
              </a:lnSpc>
              <a:spcBef>
                <a:spcPts val="0"/>
              </a:spcBef>
              <a:spcAft>
                <a:spcPts val="0"/>
              </a:spcAft>
              <a:buClrTx/>
              <a:buSzTx/>
              <a:buFontTx/>
              <a:buChar char="-"/>
              <a:tabLst/>
              <a:defRPr/>
            </a:pPr>
            <a:r>
              <a:rPr lang="en-US" baseline="0" dirty="0" smtClean="0"/>
              <a:t>This is a crude estimate because of course after the mRNA was transcribed it must still be translated into GFP</a:t>
            </a:r>
          </a:p>
          <a:p>
            <a:pPr marL="171450" marR="0" lvl="0" indent="-171450" algn="l" defTabSz="457200" rtl="0" eaLnBrk="1" fontAlgn="auto" latinLnBrk="0" hangingPunct="1">
              <a:lnSpc>
                <a:spcPct val="100000"/>
              </a:lnSpc>
              <a:spcBef>
                <a:spcPts val="0"/>
              </a:spcBef>
              <a:spcAft>
                <a:spcPts val="0"/>
              </a:spcAft>
              <a:buClrTx/>
              <a:buSzTx/>
              <a:buFontTx/>
              <a:buChar char="-"/>
              <a:tabLst/>
              <a:defRPr/>
            </a:pPr>
            <a:r>
              <a:rPr lang="en-US" baseline="0" dirty="0" smtClean="0"/>
              <a:t>The important thing to notice here is that the GFP synthesis rate is proportional to absolute activity of the promoter</a:t>
            </a:r>
          </a:p>
          <a:p>
            <a:pPr marL="171450" marR="0" indent="-171450" algn="l" defTabSz="457200" rtl="0" eaLnBrk="1" fontAlgn="auto" latinLnBrk="0" hangingPunct="1">
              <a:lnSpc>
                <a:spcPct val="100000"/>
              </a:lnSpc>
              <a:spcBef>
                <a:spcPts val="0"/>
              </a:spcBef>
              <a:spcAft>
                <a:spcPts val="0"/>
              </a:spcAft>
              <a:buClrTx/>
              <a:buSzTx/>
              <a:buFontTx/>
              <a:buChar char="-"/>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C9DC16FA-61E0-BE44-9145-4762A2888AC3}" type="slidenum">
              <a:rPr lang="en-US" smtClean="0"/>
              <a:t>4</a:t>
            </a:fld>
            <a:endParaRPr lang="en-US"/>
          </a:p>
        </p:txBody>
      </p:sp>
    </p:spTree>
    <p:extLst>
      <p:ext uri="{BB962C8B-B14F-4D97-AF65-F5344CB8AC3E}">
        <p14:creationId xmlns:p14="http://schemas.microsoft.com/office/powerpoint/2010/main" val="5537633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smtClean="0"/>
              <a:t>The next step after formulating</a:t>
            </a:r>
            <a:r>
              <a:rPr lang="en-US" baseline="0" dirty="0" smtClean="0"/>
              <a:t> an equation for promoter activity was to assess the variation of promoter activity under varying environmental conditions</a:t>
            </a:r>
          </a:p>
          <a:p>
            <a:pPr marL="171450" indent="-171450">
              <a:buFontTx/>
              <a:buChar char="-"/>
            </a:pPr>
            <a:r>
              <a:rPr lang="en-US" baseline="0" dirty="0" smtClean="0"/>
              <a:t>They tested them under 7 different conditions</a:t>
            </a:r>
          </a:p>
          <a:p>
            <a:pPr marL="171450" indent="-171450">
              <a:buFontTx/>
              <a:buChar char="-"/>
            </a:pPr>
            <a:endParaRPr lang="en-US" baseline="0" dirty="0" smtClean="0"/>
          </a:p>
          <a:p>
            <a:pPr marL="0" indent="0">
              <a:buFontTx/>
              <a:buNone/>
            </a:pPr>
            <a:r>
              <a:rPr lang="en-US" baseline="0" dirty="0" smtClean="0"/>
              <a:t>DESCRIBE PLOTS</a:t>
            </a:r>
          </a:p>
          <a:p>
            <a:pPr marL="0" indent="0">
              <a:buFontTx/>
              <a:buNone/>
            </a:pPr>
            <a:endParaRPr lang="en-US" baseline="0" dirty="0" smtClean="0"/>
          </a:p>
          <a:p>
            <a:pPr marL="171450" indent="-171450">
              <a:buFontTx/>
              <a:buChar char="-"/>
            </a:pPr>
            <a:r>
              <a:rPr lang="en-US" baseline="0" dirty="0" smtClean="0"/>
              <a:t>Saw that promoter response to environmental variations was correlated</a:t>
            </a:r>
          </a:p>
          <a:p>
            <a:pPr marL="171450" indent="-171450">
              <a:buFontTx/>
              <a:buChar char="-"/>
            </a:pPr>
            <a:r>
              <a:rPr lang="en-US" baseline="0" dirty="0" smtClean="0"/>
              <a:t>This result has a very implication that we can create relative unit that reduces all variation</a:t>
            </a:r>
          </a:p>
          <a:p>
            <a:pPr marL="171450" indent="-171450">
              <a:buFontTx/>
              <a:buChar char="-"/>
            </a:pP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C9DC16FA-61E0-BE44-9145-4762A2888AC3}" type="slidenum">
              <a:rPr lang="en-US" smtClean="0"/>
              <a:t>5</a:t>
            </a:fld>
            <a:endParaRPr lang="en-US"/>
          </a:p>
        </p:txBody>
      </p:sp>
    </p:spTree>
    <p:extLst>
      <p:ext uri="{BB962C8B-B14F-4D97-AF65-F5344CB8AC3E}">
        <p14:creationId xmlns:p14="http://schemas.microsoft.com/office/powerpoint/2010/main" val="27571731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After measuring absolute fluorescence activity across two promoters, they created their</a:t>
            </a:r>
            <a:r>
              <a:rPr lang="en-US" baseline="0" dirty="0" smtClean="0"/>
              <a:t> relative unit based on assumptions and the promoter activity equation</a:t>
            </a:r>
            <a:endParaRPr lang="en-US" dirty="0"/>
          </a:p>
        </p:txBody>
      </p:sp>
      <p:sp>
        <p:nvSpPr>
          <p:cNvPr id="4" name="Slide Number Placeholder 3"/>
          <p:cNvSpPr>
            <a:spLocks noGrp="1"/>
          </p:cNvSpPr>
          <p:nvPr>
            <p:ph type="sldNum" sz="quarter" idx="10"/>
          </p:nvPr>
        </p:nvSpPr>
        <p:spPr/>
        <p:txBody>
          <a:bodyPr/>
          <a:lstStyle/>
          <a:p>
            <a:fld id="{C9DC16FA-61E0-BE44-9145-4762A2888AC3}" type="slidenum">
              <a:rPr lang="en-US" smtClean="0"/>
              <a:t>6</a:t>
            </a:fld>
            <a:endParaRPr lang="en-US"/>
          </a:p>
        </p:txBody>
      </p:sp>
    </p:spTree>
    <p:extLst>
      <p:ext uri="{BB962C8B-B14F-4D97-AF65-F5344CB8AC3E}">
        <p14:creationId xmlns:p14="http://schemas.microsoft.com/office/powerpoint/2010/main" val="32449452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They were able to show a decrease</a:t>
            </a:r>
            <a:r>
              <a:rPr lang="en-US" baseline="0" dirty="0" smtClean="0"/>
              <a:t> in variation of the promoter activity when converted to units of RPU</a:t>
            </a:r>
            <a:endParaRPr lang="en-US" dirty="0"/>
          </a:p>
        </p:txBody>
      </p:sp>
      <p:sp>
        <p:nvSpPr>
          <p:cNvPr id="4" name="Slide Number Placeholder 3"/>
          <p:cNvSpPr>
            <a:spLocks noGrp="1"/>
          </p:cNvSpPr>
          <p:nvPr>
            <p:ph type="sldNum" sz="quarter" idx="10"/>
          </p:nvPr>
        </p:nvSpPr>
        <p:spPr/>
        <p:txBody>
          <a:bodyPr/>
          <a:lstStyle/>
          <a:p>
            <a:fld id="{C9DC16FA-61E0-BE44-9145-4762A2888AC3}" type="slidenum">
              <a:rPr lang="en-US" smtClean="0"/>
              <a:t>7</a:t>
            </a:fld>
            <a:endParaRPr lang="en-US"/>
          </a:p>
        </p:txBody>
      </p:sp>
    </p:spTree>
    <p:extLst>
      <p:ext uri="{BB962C8B-B14F-4D97-AF65-F5344CB8AC3E}">
        <p14:creationId xmlns:p14="http://schemas.microsoft.com/office/powerpoint/2010/main" val="29598458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baseline="0" dirty="0" smtClean="0"/>
              <a:t>Absolute differences arise in promoter activity due to differences in growth conditions and slight differences in calibration of fluorescence measurement.</a:t>
            </a:r>
          </a:p>
          <a:p>
            <a:pPr marL="171450" indent="-171450">
              <a:buFontTx/>
              <a:buChar char="-"/>
            </a:pPr>
            <a:r>
              <a:rPr lang="en-US" baseline="0" dirty="0" smtClean="0"/>
              <a:t>The RPU helps eliminate these differences in a common unit that can compared across labs </a:t>
            </a:r>
          </a:p>
          <a:p>
            <a:pPr marL="171450" indent="-171450">
              <a:buFontTx/>
              <a:buChar char="-"/>
            </a:pPr>
            <a:r>
              <a:rPr lang="en-US" baseline="0" dirty="0" smtClean="0"/>
              <a:t>The mean promoter </a:t>
            </a:r>
            <a:r>
              <a:rPr lang="en-US" baseline="0" dirty="0" err="1" smtClean="0"/>
              <a:t>activty</a:t>
            </a:r>
            <a:r>
              <a:rPr lang="en-US" baseline="0" dirty="0" smtClean="0"/>
              <a:t> was relatively </a:t>
            </a:r>
            <a:r>
              <a:rPr lang="en-US" baseline="0" dirty="0" err="1" smtClean="0"/>
              <a:t>consitent</a:t>
            </a:r>
            <a:r>
              <a:rPr lang="en-US" baseline="0" dirty="0" smtClean="0"/>
              <a:t> with les than a 2-fold range of activities across all promoters</a:t>
            </a:r>
          </a:p>
          <a:p>
            <a:pPr marL="171450" indent="-171450">
              <a:buFontTx/>
              <a:buChar char="-"/>
            </a:pPr>
            <a:r>
              <a:rPr lang="en-US" baseline="0" dirty="0" smtClean="0"/>
              <a:t>The activity of the weakest promoter was equivalent to the negative control within error for all but one of the labs</a:t>
            </a:r>
          </a:p>
          <a:p>
            <a:pPr marL="171450" indent="-171450">
              <a:buFontTx/>
              <a:buChar char="-"/>
            </a:pPr>
            <a:r>
              <a:rPr lang="en-US" baseline="0" dirty="0" smtClean="0"/>
              <a:t>Results suggest that RPU is an effective metric for making comparable measurements</a:t>
            </a:r>
            <a:endParaRPr lang="en-US" dirty="0"/>
          </a:p>
        </p:txBody>
      </p:sp>
      <p:sp>
        <p:nvSpPr>
          <p:cNvPr id="4" name="Slide Number Placeholder 3"/>
          <p:cNvSpPr>
            <a:spLocks noGrp="1"/>
          </p:cNvSpPr>
          <p:nvPr>
            <p:ph type="sldNum" sz="quarter" idx="10"/>
          </p:nvPr>
        </p:nvSpPr>
        <p:spPr/>
        <p:txBody>
          <a:bodyPr/>
          <a:lstStyle/>
          <a:p>
            <a:fld id="{C9DC16FA-61E0-BE44-9145-4762A2888AC3}" type="slidenum">
              <a:rPr lang="en-US" smtClean="0"/>
              <a:t>9</a:t>
            </a:fld>
            <a:endParaRPr lang="en-US"/>
          </a:p>
        </p:txBody>
      </p:sp>
    </p:spTree>
    <p:extLst>
      <p:ext uri="{BB962C8B-B14F-4D97-AF65-F5344CB8AC3E}">
        <p14:creationId xmlns:p14="http://schemas.microsoft.com/office/powerpoint/2010/main" val="17982562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23F7DEB-7A91-FE46-8028-9AAFBA081920}" type="datetimeFigureOut">
              <a:rPr lang="en-US" smtClean="0"/>
              <a:t>4/6/11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346B77-1980-CD41-A130-B257D2A6D230}" type="slidenum">
              <a:rPr lang="en-US" smtClean="0"/>
              <a:t>‹#›</a:t>
            </a:fld>
            <a:endParaRPr lang="en-US"/>
          </a:p>
        </p:txBody>
      </p:sp>
    </p:spTree>
    <p:extLst>
      <p:ext uri="{BB962C8B-B14F-4D97-AF65-F5344CB8AC3E}">
        <p14:creationId xmlns:p14="http://schemas.microsoft.com/office/powerpoint/2010/main" val="1629504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3F7DEB-7A91-FE46-8028-9AAFBA081920}" type="datetimeFigureOut">
              <a:rPr lang="en-US" smtClean="0"/>
              <a:t>4/6/11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346B77-1980-CD41-A130-B257D2A6D230}" type="slidenum">
              <a:rPr lang="en-US" smtClean="0"/>
              <a:t>‹#›</a:t>
            </a:fld>
            <a:endParaRPr lang="en-US"/>
          </a:p>
        </p:txBody>
      </p:sp>
    </p:spTree>
    <p:extLst>
      <p:ext uri="{BB962C8B-B14F-4D97-AF65-F5344CB8AC3E}">
        <p14:creationId xmlns:p14="http://schemas.microsoft.com/office/powerpoint/2010/main" val="3962189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3F7DEB-7A91-FE46-8028-9AAFBA081920}" type="datetimeFigureOut">
              <a:rPr lang="en-US" smtClean="0"/>
              <a:t>4/6/11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346B77-1980-CD41-A130-B257D2A6D230}" type="slidenum">
              <a:rPr lang="en-US" smtClean="0"/>
              <a:t>‹#›</a:t>
            </a:fld>
            <a:endParaRPr lang="en-US"/>
          </a:p>
        </p:txBody>
      </p:sp>
    </p:spTree>
    <p:extLst>
      <p:ext uri="{BB962C8B-B14F-4D97-AF65-F5344CB8AC3E}">
        <p14:creationId xmlns:p14="http://schemas.microsoft.com/office/powerpoint/2010/main" val="2663065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3F7DEB-7A91-FE46-8028-9AAFBA081920}" type="datetimeFigureOut">
              <a:rPr lang="en-US" smtClean="0"/>
              <a:t>4/6/11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346B77-1980-CD41-A130-B257D2A6D230}" type="slidenum">
              <a:rPr lang="en-US" smtClean="0"/>
              <a:t>‹#›</a:t>
            </a:fld>
            <a:endParaRPr lang="en-US"/>
          </a:p>
        </p:txBody>
      </p:sp>
    </p:spTree>
    <p:extLst>
      <p:ext uri="{BB962C8B-B14F-4D97-AF65-F5344CB8AC3E}">
        <p14:creationId xmlns:p14="http://schemas.microsoft.com/office/powerpoint/2010/main" val="2593983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3F7DEB-7A91-FE46-8028-9AAFBA081920}" type="datetimeFigureOut">
              <a:rPr lang="en-US" smtClean="0"/>
              <a:t>4/6/11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346B77-1980-CD41-A130-B257D2A6D230}" type="slidenum">
              <a:rPr lang="en-US" smtClean="0"/>
              <a:t>‹#›</a:t>
            </a:fld>
            <a:endParaRPr lang="en-US"/>
          </a:p>
        </p:txBody>
      </p:sp>
    </p:spTree>
    <p:extLst>
      <p:ext uri="{BB962C8B-B14F-4D97-AF65-F5344CB8AC3E}">
        <p14:creationId xmlns:p14="http://schemas.microsoft.com/office/powerpoint/2010/main" val="3469716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23F7DEB-7A91-FE46-8028-9AAFBA081920}" type="datetimeFigureOut">
              <a:rPr lang="en-US" smtClean="0"/>
              <a:t>4/6/11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346B77-1980-CD41-A130-B257D2A6D230}" type="slidenum">
              <a:rPr lang="en-US" smtClean="0"/>
              <a:t>‹#›</a:t>
            </a:fld>
            <a:endParaRPr lang="en-US"/>
          </a:p>
        </p:txBody>
      </p:sp>
    </p:spTree>
    <p:extLst>
      <p:ext uri="{BB962C8B-B14F-4D97-AF65-F5344CB8AC3E}">
        <p14:creationId xmlns:p14="http://schemas.microsoft.com/office/powerpoint/2010/main" val="632665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23F7DEB-7A91-FE46-8028-9AAFBA081920}" type="datetimeFigureOut">
              <a:rPr lang="en-US" smtClean="0"/>
              <a:t>4/6/11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346B77-1980-CD41-A130-B257D2A6D230}" type="slidenum">
              <a:rPr lang="en-US" smtClean="0"/>
              <a:t>‹#›</a:t>
            </a:fld>
            <a:endParaRPr lang="en-US"/>
          </a:p>
        </p:txBody>
      </p:sp>
    </p:spTree>
    <p:extLst>
      <p:ext uri="{BB962C8B-B14F-4D97-AF65-F5344CB8AC3E}">
        <p14:creationId xmlns:p14="http://schemas.microsoft.com/office/powerpoint/2010/main" val="497637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23F7DEB-7A91-FE46-8028-9AAFBA081920}" type="datetimeFigureOut">
              <a:rPr lang="en-US" smtClean="0"/>
              <a:t>4/6/11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346B77-1980-CD41-A130-B257D2A6D230}" type="slidenum">
              <a:rPr lang="en-US" smtClean="0"/>
              <a:t>‹#›</a:t>
            </a:fld>
            <a:endParaRPr lang="en-US"/>
          </a:p>
        </p:txBody>
      </p:sp>
    </p:spTree>
    <p:extLst>
      <p:ext uri="{BB962C8B-B14F-4D97-AF65-F5344CB8AC3E}">
        <p14:creationId xmlns:p14="http://schemas.microsoft.com/office/powerpoint/2010/main" val="3881575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3F7DEB-7A91-FE46-8028-9AAFBA081920}" type="datetimeFigureOut">
              <a:rPr lang="en-US" smtClean="0"/>
              <a:t>4/6/11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346B77-1980-CD41-A130-B257D2A6D230}" type="slidenum">
              <a:rPr lang="en-US" smtClean="0"/>
              <a:t>‹#›</a:t>
            </a:fld>
            <a:endParaRPr lang="en-US"/>
          </a:p>
        </p:txBody>
      </p:sp>
    </p:spTree>
    <p:extLst>
      <p:ext uri="{BB962C8B-B14F-4D97-AF65-F5344CB8AC3E}">
        <p14:creationId xmlns:p14="http://schemas.microsoft.com/office/powerpoint/2010/main" val="3057120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3F7DEB-7A91-FE46-8028-9AAFBA081920}" type="datetimeFigureOut">
              <a:rPr lang="en-US" smtClean="0"/>
              <a:t>4/6/11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346B77-1980-CD41-A130-B257D2A6D230}" type="slidenum">
              <a:rPr lang="en-US" smtClean="0"/>
              <a:t>‹#›</a:t>
            </a:fld>
            <a:endParaRPr lang="en-US"/>
          </a:p>
        </p:txBody>
      </p:sp>
    </p:spTree>
    <p:extLst>
      <p:ext uri="{BB962C8B-B14F-4D97-AF65-F5344CB8AC3E}">
        <p14:creationId xmlns:p14="http://schemas.microsoft.com/office/powerpoint/2010/main" val="1959228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3F7DEB-7A91-FE46-8028-9AAFBA081920}" type="datetimeFigureOut">
              <a:rPr lang="en-US" smtClean="0"/>
              <a:t>4/6/11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346B77-1980-CD41-A130-B257D2A6D230}" type="slidenum">
              <a:rPr lang="en-US" smtClean="0"/>
              <a:t>‹#›</a:t>
            </a:fld>
            <a:endParaRPr lang="en-US"/>
          </a:p>
        </p:txBody>
      </p:sp>
    </p:spTree>
    <p:extLst>
      <p:ext uri="{BB962C8B-B14F-4D97-AF65-F5344CB8AC3E}">
        <p14:creationId xmlns:p14="http://schemas.microsoft.com/office/powerpoint/2010/main" val="420927285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3F7DEB-7A91-FE46-8028-9AAFBA081920}" type="datetimeFigureOut">
              <a:rPr lang="en-US" smtClean="0"/>
              <a:t>4/6/11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346B77-1980-CD41-A130-B257D2A6D230}" type="slidenum">
              <a:rPr lang="en-US" smtClean="0"/>
              <a:t>‹#›</a:t>
            </a:fld>
            <a:endParaRPr lang="en-US"/>
          </a:p>
        </p:txBody>
      </p:sp>
    </p:spTree>
    <p:extLst>
      <p:ext uri="{BB962C8B-B14F-4D97-AF65-F5344CB8AC3E}">
        <p14:creationId xmlns:p14="http://schemas.microsoft.com/office/powerpoint/2010/main" val="1240721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4" Type="http://schemas.openxmlformats.org/officeDocument/2006/relationships/image" Target="../media/image2.png"/><Relationship Id="rId1" Type="http://schemas.openxmlformats.org/officeDocument/2006/relationships/tags" Target="../tags/tag1.xml"/><Relationship Id="rId2"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96073"/>
            <a:ext cx="7772400" cy="1470025"/>
          </a:xfrm>
        </p:spPr>
        <p:txBody>
          <a:bodyPr>
            <a:normAutofit fontScale="90000"/>
          </a:bodyPr>
          <a:lstStyle/>
          <a:p>
            <a:r>
              <a:rPr lang="en-US" dirty="0" smtClean="0"/>
              <a:t>Measuring the Activity of </a:t>
            </a:r>
            <a:r>
              <a:rPr lang="en-US" dirty="0" err="1" smtClean="0"/>
              <a:t>BioBrick</a:t>
            </a:r>
            <a:r>
              <a:rPr lang="en-US" dirty="0" smtClean="0"/>
              <a:t> promoters using an </a:t>
            </a:r>
            <a:r>
              <a:rPr lang="en-US" i="1" dirty="0" smtClean="0"/>
              <a:t>in vivo</a:t>
            </a:r>
            <a:r>
              <a:rPr lang="en-US" dirty="0" smtClean="0"/>
              <a:t> reference standard</a:t>
            </a:r>
            <a:endParaRPr lang="en-US" dirty="0"/>
          </a:p>
        </p:txBody>
      </p:sp>
      <p:sp>
        <p:nvSpPr>
          <p:cNvPr id="3" name="Subtitle 2"/>
          <p:cNvSpPr>
            <a:spLocks noGrp="1"/>
          </p:cNvSpPr>
          <p:nvPr>
            <p:ph type="subTitle" idx="1"/>
          </p:nvPr>
        </p:nvSpPr>
        <p:spPr>
          <a:xfrm>
            <a:off x="1371600" y="3119537"/>
            <a:ext cx="6400800" cy="1752600"/>
          </a:xfrm>
        </p:spPr>
        <p:txBody>
          <a:bodyPr>
            <a:normAutofit fontScale="92500" lnSpcReduction="10000"/>
          </a:bodyPr>
          <a:lstStyle/>
          <a:p>
            <a:r>
              <a:rPr lang="en-US" dirty="0" smtClean="0"/>
              <a:t>JR Kelly, AJ Rubin, JH Davis, CM </a:t>
            </a:r>
            <a:r>
              <a:rPr lang="en-US" dirty="0" err="1" smtClean="0"/>
              <a:t>Ajo</a:t>
            </a:r>
            <a:r>
              <a:rPr lang="en-US" dirty="0" smtClean="0"/>
              <a:t>-Franklin, J Cumbers, MJ Czar, K de Mora, AL </a:t>
            </a:r>
            <a:r>
              <a:rPr lang="en-US" dirty="0" err="1" smtClean="0"/>
              <a:t>Glieberman</a:t>
            </a:r>
            <a:r>
              <a:rPr lang="en-US" dirty="0" smtClean="0"/>
              <a:t>, DD </a:t>
            </a:r>
            <a:r>
              <a:rPr lang="en-US" dirty="0" err="1" smtClean="0"/>
              <a:t>Monie</a:t>
            </a:r>
            <a:r>
              <a:rPr lang="en-US" dirty="0" smtClean="0"/>
              <a:t> and D </a:t>
            </a:r>
            <a:r>
              <a:rPr lang="en-US" dirty="0" err="1" smtClean="0"/>
              <a:t>Endy</a:t>
            </a:r>
            <a:endParaRPr lang="en-US" dirty="0"/>
          </a:p>
        </p:txBody>
      </p:sp>
      <p:sp>
        <p:nvSpPr>
          <p:cNvPr id="4" name="TextBox 3"/>
          <p:cNvSpPr txBox="1"/>
          <p:nvPr/>
        </p:nvSpPr>
        <p:spPr>
          <a:xfrm>
            <a:off x="2505518" y="4974757"/>
            <a:ext cx="4050017" cy="369332"/>
          </a:xfrm>
          <a:prstGeom prst="rect">
            <a:avLst/>
          </a:prstGeom>
          <a:noFill/>
        </p:spPr>
        <p:txBody>
          <a:bodyPr wrap="square" rtlCol="0">
            <a:spAutoFit/>
          </a:bodyPr>
          <a:lstStyle/>
          <a:p>
            <a:r>
              <a:rPr lang="en-US" dirty="0" smtClean="0"/>
              <a:t>Journal of Biological Engineering. 2009</a:t>
            </a:r>
            <a:endParaRPr lang="en-US" dirty="0"/>
          </a:p>
        </p:txBody>
      </p:sp>
      <p:sp>
        <p:nvSpPr>
          <p:cNvPr id="5" name="TextBox 4"/>
          <p:cNvSpPr txBox="1"/>
          <p:nvPr/>
        </p:nvSpPr>
        <p:spPr>
          <a:xfrm>
            <a:off x="2814423" y="5446353"/>
            <a:ext cx="3626710" cy="369332"/>
          </a:xfrm>
          <a:prstGeom prst="rect">
            <a:avLst/>
          </a:prstGeom>
          <a:noFill/>
        </p:spPr>
        <p:txBody>
          <a:bodyPr wrap="square" rtlCol="0">
            <a:spAutoFit/>
          </a:bodyPr>
          <a:lstStyle/>
          <a:p>
            <a:r>
              <a:rPr lang="en-US" dirty="0" smtClean="0"/>
              <a:t>Presented by: Nicholas Swenson</a:t>
            </a:r>
            <a:endParaRPr lang="en-US" dirty="0"/>
          </a:p>
        </p:txBody>
      </p:sp>
    </p:spTree>
    <p:extLst>
      <p:ext uri="{BB962C8B-B14F-4D97-AF65-F5344CB8AC3E}">
        <p14:creationId xmlns:p14="http://schemas.microsoft.com/office/powerpoint/2010/main" val="2929008599"/>
      </p:ext>
    </p:extLst>
  </p:cSld>
  <p:clrMapOvr>
    <a:masterClrMapping/>
  </p:clrMapOvr>
  <mc:AlternateContent xmlns:mc="http://schemas.openxmlformats.org/markup-compatibility/2006">
    <mc:Choice xmlns:p14="http://schemas.microsoft.com/office/powerpoint/2010/main" Requires="p14">
      <p:transition spd="slow" p14:dur="2000" advTm="26007"/>
    </mc:Choice>
    <mc:Fallback>
      <p:transition xmlns:p14="http://schemas.microsoft.com/office/powerpoint/2010/main" spd="slow" advTm="26007"/>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Construction of a Kit</a:t>
            </a:r>
            <a:endParaRPr lang="en-US" dirty="0"/>
          </a:p>
        </p:txBody>
      </p:sp>
      <p:sp>
        <p:nvSpPr>
          <p:cNvPr id="3" name="Content Placeholder 2"/>
          <p:cNvSpPr>
            <a:spLocks noGrp="1"/>
          </p:cNvSpPr>
          <p:nvPr>
            <p:ph idx="1"/>
          </p:nvPr>
        </p:nvSpPr>
        <p:spPr>
          <a:xfrm>
            <a:off x="457199" y="1600200"/>
            <a:ext cx="3974317" cy="4525963"/>
          </a:xfrm>
        </p:spPr>
        <p:txBody>
          <a:bodyPr>
            <a:normAutofit fontScale="85000" lnSpcReduction="20000"/>
          </a:bodyPr>
          <a:lstStyle/>
          <a:p>
            <a:r>
              <a:rPr lang="en-US" dirty="0" smtClean="0"/>
              <a:t>To allow for the widespread measurement of </a:t>
            </a:r>
            <a:r>
              <a:rPr lang="en-US" dirty="0" err="1" smtClean="0"/>
              <a:t>BioBrick</a:t>
            </a:r>
            <a:r>
              <a:rPr lang="en-US" dirty="0" smtClean="0"/>
              <a:t> promoters in RPUs, they created kits that follow the protocol to the right</a:t>
            </a:r>
          </a:p>
          <a:p>
            <a:r>
              <a:rPr lang="en-US" dirty="0" smtClean="0"/>
              <a:t>Ultimate hope of authors is to have other investigators characterize </a:t>
            </a:r>
            <a:r>
              <a:rPr lang="en-US" dirty="0" err="1" smtClean="0"/>
              <a:t>BioBrick</a:t>
            </a:r>
            <a:r>
              <a:rPr lang="en-US" dirty="0" smtClean="0"/>
              <a:t> promoters</a:t>
            </a:r>
            <a:endParaRPr lang="en-US" dirty="0"/>
          </a:p>
        </p:txBody>
      </p:sp>
      <p:pic>
        <p:nvPicPr>
          <p:cNvPr id="6" name="Picture 5"/>
          <p:cNvPicPr>
            <a:picLocks noChangeAspect="1"/>
          </p:cNvPicPr>
          <p:nvPr/>
        </p:nvPicPr>
        <p:blipFill>
          <a:blip r:embed="rId2"/>
          <a:stretch>
            <a:fillRect/>
          </a:stretch>
        </p:blipFill>
        <p:spPr>
          <a:xfrm>
            <a:off x="4622052" y="1591357"/>
            <a:ext cx="3864363" cy="4534806"/>
          </a:xfrm>
          <a:prstGeom prst="rect">
            <a:avLst/>
          </a:prstGeom>
        </p:spPr>
      </p:pic>
    </p:spTree>
    <p:extLst>
      <p:ext uri="{BB962C8B-B14F-4D97-AF65-F5344CB8AC3E}">
        <p14:creationId xmlns:p14="http://schemas.microsoft.com/office/powerpoint/2010/main" val="724124109"/>
      </p:ext>
    </p:extLst>
  </p:cSld>
  <p:clrMapOvr>
    <a:masterClrMapping/>
  </p:clrMapOvr>
  <mc:AlternateContent xmlns:mc="http://schemas.openxmlformats.org/markup-compatibility/2006">
    <mc:Choice xmlns:p14="http://schemas.microsoft.com/office/powerpoint/2010/main" Requires="p14">
      <p:transition spd="slow" p14:dur="2000" advTm="64902"/>
    </mc:Choice>
    <mc:Fallback>
      <p:transition xmlns:p14="http://schemas.microsoft.com/office/powerpoint/2010/main" spd="slow" advTm="64902"/>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p:txBody>
          <a:bodyPr/>
          <a:lstStyle/>
          <a:p>
            <a:r>
              <a:rPr lang="en-US" dirty="0" smtClean="0"/>
              <a:t>Defined a new promoter activity unit that the authors hoped would be able to characterize the </a:t>
            </a:r>
            <a:r>
              <a:rPr lang="en-US" dirty="0" err="1" smtClean="0"/>
              <a:t>BioBrick</a:t>
            </a:r>
            <a:r>
              <a:rPr lang="en-US" dirty="0" smtClean="0"/>
              <a:t> promoters in a standard manner</a:t>
            </a:r>
          </a:p>
          <a:p>
            <a:r>
              <a:rPr lang="en-US" dirty="0" smtClean="0"/>
              <a:t>Showed that they could decrease variability by standardizing the promoter activity</a:t>
            </a:r>
          </a:p>
          <a:p>
            <a:r>
              <a:rPr lang="en-US" dirty="0" smtClean="0"/>
              <a:t>To further the standardization process they created a kit and protocol that allows for easing testing of promoters</a:t>
            </a:r>
            <a:endParaRPr lang="en-US" dirty="0"/>
          </a:p>
        </p:txBody>
      </p:sp>
    </p:spTree>
    <p:extLst>
      <p:ext uri="{BB962C8B-B14F-4D97-AF65-F5344CB8AC3E}">
        <p14:creationId xmlns:p14="http://schemas.microsoft.com/office/powerpoint/2010/main" val="1822442730"/>
      </p:ext>
    </p:extLst>
  </p:cSld>
  <p:clrMapOvr>
    <a:masterClrMapping/>
  </p:clrMapOvr>
  <mc:AlternateContent xmlns:mc="http://schemas.openxmlformats.org/markup-compatibility/2006">
    <mc:Choice xmlns:p14="http://schemas.microsoft.com/office/powerpoint/2010/main" Requires="p14">
      <p:transition spd="slow" p14:dur="2000" advTm="13741"/>
    </mc:Choice>
    <mc:Fallback>
      <p:transition xmlns:p14="http://schemas.microsoft.com/office/powerpoint/2010/main" spd="slow" advTm="13741"/>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Questions</a:t>
            </a:r>
            <a:endParaRPr lang="en-US" dirty="0"/>
          </a:p>
        </p:txBody>
      </p:sp>
      <p:sp>
        <p:nvSpPr>
          <p:cNvPr id="3" name="Content Placeholder 2"/>
          <p:cNvSpPr>
            <a:spLocks noGrp="1"/>
          </p:cNvSpPr>
          <p:nvPr>
            <p:ph idx="1"/>
          </p:nvPr>
        </p:nvSpPr>
        <p:spPr/>
        <p:txBody>
          <a:bodyPr/>
          <a:lstStyle/>
          <a:p>
            <a:r>
              <a:rPr lang="en-US" dirty="0" smtClean="0"/>
              <a:t>From a methods based approach, did they succeed in standardizing promoter activity?</a:t>
            </a:r>
          </a:p>
          <a:p>
            <a:r>
              <a:rPr lang="en-US" dirty="0" smtClean="0"/>
              <a:t>What could they have done/assumptions made to more accurately predict polymerase activity</a:t>
            </a:r>
            <a:r>
              <a:rPr lang="en-US" dirty="0" smtClean="0"/>
              <a:t>?</a:t>
            </a:r>
          </a:p>
          <a:p>
            <a:r>
              <a:rPr lang="en-US" dirty="0" smtClean="0"/>
              <a:t>Was the assumption that promoter response to environmental variations was correlated valid? The graph is not perfectly clear.</a:t>
            </a:r>
            <a:endParaRPr lang="en-US" dirty="0" smtClean="0"/>
          </a:p>
        </p:txBody>
      </p:sp>
    </p:spTree>
    <p:extLst>
      <p:ext uri="{BB962C8B-B14F-4D97-AF65-F5344CB8AC3E}">
        <p14:creationId xmlns:p14="http://schemas.microsoft.com/office/powerpoint/2010/main" val="255987464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Introduction to </a:t>
            </a:r>
            <a:r>
              <a:rPr lang="en-US" dirty="0" err="1" smtClean="0"/>
              <a:t>BioBrick</a:t>
            </a:r>
            <a:r>
              <a:rPr lang="en-US" dirty="0" smtClean="0"/>
              <a:t> Biological Parts</a:t>
            </a:r>
            <a:endParaRPr lang="en-US" dirty="0"/>
          </a:p>
        </p:txBody>
      </p:sp>
      <p:sp>
        <p:nvSpPr>
          <p:cNvPr id="3" name="Content Placeholder 2"/>
          <p:cNvSpPr>
            <a:spLocks noGrp="1"/>
          </p:cNvSpPr>
          <p:nvPr>
            <p:ph idx="1"/>
          </p:nvPr>
        </p:nvSpPr>
        <p:spPr>
          <a:xfrm>
            <a:off x="457200" y="1600200"/>
            <a:ext cx="4119090" cy="4525963"/>
          </a:xfrm>
        </p:spPr>
        <p:txBody>
          <a:bodyPr>
            <a:normAutofit fontScale="85000" lnSpcReduction="10000"/>
          </a:bodyPr>
          <a:lstStyle/>
          <a:p>
            <a:r>
              <a:rPr lang="en-US" dirty="0" smtClean="0"/>
              <a:t>A </a:t>
            </a:r>
            <a:r>
              <a:rPr lang="en-US" dirty="0" err="1" smtClean="0"/>
              <a:t>BioBrick</a:t>
            </a:r>
            <a:r>
              <a:rPr lang="en-US" dirty="0" smtClean="0"/>
              <a:t> component is a standard, by physical composition, biological </a:t>
            </a:r>
            <a:r>
              <a:rPr lang="en-US" dirty="0" smtClean="0"/>
              <a:t>parts</a:t>
            </a:r>
            <a:endParaRPr lang="en-US" dirty="0" smtClean="0"/>
          </a:p>
          <a:p>
            <a:pPr lvl="1"/>
            <a:r>
              <a:rPr lang="en-US" dirty="0" smtClean="0"/>
              <a:t>The authors focus on the promoters </a:t>
            </a:r>
          </a:p>
          <a:p>
            <a:r>
              <a:rPr lang="en-US" dirty="0" smtClean="0"/>
              <a:t>Registry of Standard Biological Parts, started at MIT, maintains and distributes numerous </a:t>
            </a:r>
            <a:r>
              <a:rPr lang="en-US" dirty="0" err="1" smtClean="0"/>
              <a:t>BioBrick</a:t>
            </a:r>
            <a:r>
              <a:rPr lang="en-US" dirty="0" smtClean="0"/>
              <a:t> parts</a:t>
            </a:r>
          </a:p>
          <a:p>
            <a:endParaRPr lang="en-US" dirty="0" smtClean="0"/>
          </a:p>
          <a:p>
            <a:endParaRPr lang="en-US" dirty="0"/>
          </a:p>
        </p:txBody>
      </p:sp>
      <p:sp>
        <p:nvSpPr>
          <p:cNvPr id="4" name="TextBox 3"/>
          <p:cNvSpPr txBox="1"/>
          <p:nvPr/>
        </p:nvSpPr>
        <p:spPr>
          <a:xfrm>
            <a:off x="6132228" y="3306714"/>
            <a:ext cx="2322467" cy="646331"/>
          </a:xfrm>
          <a:prstGeom prst="rect">
            <a:avLst/>
          </a:prstGeom>
          <a:noFill/>
        </p:spPr>
        <p:txBody>
          <a:bodyPr wrap="square" rtlCol="0">
            <a:spAutoFit/>
          </a:bodyPr>
          <a:lstStyle/>
          <a:p>
            <a:r>
              <a:rPr lang="en-US" dirty="0" smtClean="0"/>
              <a:t>Picture of </a:t>
            </a:r>
            <a:r>
              <a:rPr lang="en-US" dirty="0" err="1" smtClean="0"/>
              <a:t>Biobrick</a:t>
            </a:r>
            <a:r>
              <a:rPr lang="en-US" dirty="0" smtClean="0"/>
              <a:t> Registry</a:t>
            </a:r>
            <a:endParaRPr lang="en-US" dirty="0"/>
          </a:p>
        </p:txBody>
      </p:sp>
      <p:pic>
        <p:nvPicPr>
          <p:cNvPr id="5" name="Picture 4" descr="Screen shot 2011-04-05 at 4.58.14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59342" y="1532058"/>
            <a:ext cx="4077406" cy="4771280"/>
          </a:xfrm>
          <a:prstGeom prst="rect">
            <a:avLst/>
          </a:prstGeom>
        </p:spPr>
      </p:pic>
    </p:spTree>
    <p:extLst>
      <p:ext uri="{BB962C8B-B14F-4D97-AF65-F5344CB8AC3E}">
        <p14:creationId xmlns:p14="http://schemas.microsoft.com/office/powerpoint/2010/main" val="2681172997"/>
      </p:ext>
    </p:extLst>
  </p:cSld>
  <p:clrMapOvr>
    <a:masterClrMapping/>
  </p:clrMapOvr>
  <mc:AlternateContent xmlns:mc="http://schemas.openxmlformats.org/markup-compatibility/2006">
    <mc:Choice xmlns:p14="http://schemas.microsoft.com/office/powerpoint/2010/main" Requires="p14">
      <p:transition spd="slow" p14:dur="2000" advTm="103997"/>
    </mc:Choice>
    <mc:Fallback>
      <p:transition xmlns:p14="http://schemas.microsoft.com/office/powerpoint/2010/main" spd="slow" advTm="103997"/>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Standardization of Activity of </a:t>
            </a:r>
            <a:r>
              <a:rPr lang="en-US" dirty="0" err="1" smtClean="0"/>
              <a:t>BioBrick</a:t>
            </a:r>
            <a:r>
              <a:rPr lang="en-US" dirty="0" smtClean="0"/>
              <a:t> Promoters</a:t>
            </a:r>
            <a:endParaRPr lang="en-US" dirty="0"/>
          </a:p>
        </p:txBody>
      </p:sp>
      <p:sp>
        <p:nvSpPr>
          <p:cNvPr id="3" name="Content Placeholder 2"/>
          <p:cNvSpPr>
            <a:spLocks noGrp="1"/>
          </p:cNvSpPr>
          <p:nvPr>
            <p:ph idx="1"/>
          </p:nvPr>
        </p:nvSpPr>
        <p:spPr/>
        <p:txBody>
          <a:bodyPr>
            <a:normAutofit fontScale="85000" lnSpcReduction="10000"/>
          </a:bodyPr>
          <a:lstStyle/>
          <a:p>
            <a:r>
              <a:rPr lang="en-US" dirty="0" err="1" smtClean="0"/>
              <a:t>BioBrick</a:t>
            </a:r>
            <a:r>
              <a:rPr lang="en-US" dirty="0" smtClean="0"/>
              <a:t> promoters are currently characterized and sorted by physical composition</a:t>
            </a:r>
            <a:endParaRPr lang="en-US" b="1" dirty="0" smtClean="0"/>
          </a:p>
          <a:p>
            <a:r>
              <a:rPr lang="en-US" b="1" dirty="0" smtClean="0"/>
              <a:t>Current Methods: </a:t>
            </a:r>
            <a:r>
              <a:rPr lang="en-US" dirty="0" smtClean="0"/>
              <a:t>activities reported in “Miller units” even though in several cases there were differences in the substrates used to quantify</a:t>
            </a:r>
          </a:p>
          <a:p>
            <a:r>
              <a:rPr lang="en-US" dirty="0" smtClean="0"/>
              <a:t>The authors saw a need to characterize the activity of each of these </a:t>
            </a:r>
            <a:r>
              <a:rPr lang="en-US" dirty="0" err="1" smtClean="0"/>
              <a:t>BioBrick</a:t>
            </a:r>
            <a:r>
              <a:rPr lang="en-US" dirty="0" smtClean="0"/>
              <a:t> promoters with a standardized unit</a:t>
            </a:r>
            <a:endParaRPr lang="en-US" b="1" dirty="0" smtClean="0"/>
          </a:p>
          <a:p>
            <a:r>
              <a:rPr lang="en-US" b="1" dirty="0" smtClean="0"/>
              <a:t>Authors Goal: </a:t>
            </a:r>
            <a:r>
              <a:rPr lang="en-US" dirty="0" smtClean="0"/>
              <a:t>Create a standard unit (relative promoter unit [RPU]) based on a ratio of promoter activity to the activity of a reference standard</a:t>
            </a:r>
            <a:endParaRPr lang="en-US" dirty="0"/>
          </a:p>
        </p:txBody>
      </p:sp>
    </p:spTree>
    <p:extLst>
      <p:ext uri="{BB962C8B-B14F-4D97-AF65-F5344CB8AC3E}">
        <p14:creationId xmlns:p14="http://schemas.microsoft.com/office/powerpoint/2010/main" val="1431153673"/>
      </p:ext>
    </p:extLst>
  </p:cSld>
  <p:clrMapOvr>
    <a:masterClrMapping/>
  </p:clrMapOvr>
  <mc:AlternateContent xmlns:mc="http://schemas.openxmlformats.org/markup-compatibility/2006">
    <mc:Choice xmlns:p14="http://schemas.microsoft.com/office/powerpoint/2010/main" Requires="p14">
      <p:transition spd="slow" p14:dur="2000" advTm="959"/>
    </mc:Choice>
    <mc:Fallback>
      <p:transition xmlns:p14="http://schemas.microsoft.com/office/powerpoint/2010/main" spd="slow" advTm="959"/>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914"/>
            <a:ext cx="8229600" cy="1143000"/>
          </a:xfrm>
        </p:spPr>
        <p:txBody>
          <a:bodyPr>
            <a:normAutofit/>
          </a:bodyPr>
          <a:lstStyle/>
          <a:p>
            <a:r>
              <a:rPr lang="en-US" dirty="0" smtClean="0"/>
              <a:t>Promoter Activity</a:t>
            </a:r>
            <a:endParaRPr lang="en-US" dirty="0"/>
          </a:p>
        </p:txBody>
      </p:sp>
      <p:sp>
        <p:nvSpPr>
          <p:cNvPr id="3" name="Content Placeholder 2"/>
          <p:cNvSpPr>
            <a:spLocks noGrp="1"/>
          </p:cNvSpPr>
          <p:nvPr>
            <p:ph idx="1"/>
          </p:nvPr>
        </p:nvSpPr>
        <p:spPr>
          <a:xfrm>
            <a:off x="457200" y="1176847"/>
            <a:ext cx="8229600" cy="3216848"/>
          </a:xfrm>
        </p:spPr>
        <p:txBody>
          <a:bodyPr/>
          <a:lstStyle/>
          <a:p>
            <a:r>
              <a:rPr lang="en-US" dirty="0" smtClean="0"/>
              <a:t>Defined “promoter activity” as the number of RNA polymerase that pass by the final base pair of the promoter</a:t>
            </a:r>
          </a:p>
          <a:p>
            <a:pPr lvl="1"/>
            <a:r>
              <a:rPr lang="en-US" dirty="0" smtClean="0"/>
              <a:t>Promoter activity measured by GFP production</a:t>
            </a:r>
          </a:p>
          <a:p>
            <a:r>
              <a:rPr lang="en-US" dirty="0" smtClean="0"/>
              <a:t>Based on a steady state ordinary differential equation (ODE) formed:</a:t>
            </a:r>
          </a:p>
          <a:p>
            <a:endParaRPr lang="en-US" dirty="0" smtClean="0"/>
          </a:p>
        </p:txBody>
      </p:sp>
      <p:pic>
        <p:nvPicPr>
          <p:cNvPr id="4" name="Picture 3" descr="Screen shot 2011-04-05 at 6.28.25 A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90347" y="4286915"/>
            <a:ext cx="6093775" cy="999248"/>
          </a:xfrm>
          <a:prstGeom prst="rect">
            <a:avLst/>
          </a:prstGeom>
        </p:spPr>
      </p:pic>
      <p:sp>
        <p:nvSpPr>
          <p:cNvPr id="5" name="TextBox 4"/>
          <p:cNvSpPr txBox="1"/>
          <p:nvPr/>
        </p:nvSpPr>
        <p:spPr>
          <a:xfrm>
            <a:off x="720766" y="5263275"/>
            <a:ext cx="7966034" cy="1200329"/>
          </a:xfrm>
          <a:prstGeom prst="rect">
            <a:avLst/>
          </a:prstGeom>
          <a:noFill/>
        </p:spPr>
        <p:txBody>
          <a:bodyPr wrap="square" rtlCol="0">
            <a:spAutoFit/>
          </a:bodyPr>
          <a:lstStyle/>
          <a:p>
            <a:pPr marL="285750" indent="-285750">
              <a:buFont typeface="Arial"/>
              <a:buChar char="•"/>
            </a:pPr>
            <a:r>
              <a:rPr lang="en-US" dirty="0" smtClean="0"/>
              <a:t>Where </a:t>
            </a:r>
            <a:r>
              <a:rPr lang="en-US" i="1" dirty="0" err="1" smtClean="0"/>
              <a:t>PoPS</a:t>
            </a:r>
            <a:r>
              <a:rPr lang="en-US" i="1" baseline="30000" dirty="0" err="1" smtClean="0"/>
              <a:t>SS</a:t>
            </a:r>
            <a:r>
              <a:rPr lang="en-US" i="1" dirty="0" smtClean="0"/>
              <a:t>:</a:t>
            </a:r>
            <a:r>
              <a:rPr lang="en-US" dirty="0" smtClean="0"/>
              <a:t> is the activity measured in polymerases per second,</a:t>
            </a:r>
            <a:r>
              <a:rPr lang="en-US" i="1" dirty="0" smtClean="0"/>
              <a:t> </a:t>
            </a:r>
            <a:r>
              <a:rPr lang="en-US" i="1" dirty="0" err="1" smtClean="0"/>
              <a:t>γ</a:t>
            </a:r>
            <a:r>
              <a:rPr lang="en-US" i="1" baseline="-25000" dirty="0" err="1" smtClean="0"/>
              <a:t>M</a:t>
            </a:r>
            <a:r>
              <a:rPr lang="en-US" dirty="0" smtClean="0"/>
              <a:t>: mRNA degradation rate, </a:t>
            </a:r>
            <a:r>
              <a:rPr lang="en-US" i="1" dirty="0" smtClean="0"/>
              <a:t>a</a:t>
            </a:r>
            <a:r>
              <a:rPr lang="en-US" dirty="0" smtClean="0"/>
              <a:t>: GFP maturation rate, </a:t>
            </a:r>
            <a:r>
              <a:rPr lang="en-US" i="1" dirty="0" err="1" smtClean="0"/>
              <a:t>γ</a:t>
            </a:r>
            <a:r>
              <a:rPr lang="en-US" i="1" baseline="-25000" dirty="0" err="1" smtClean="0"/>
              <a:t>I</a:t>
            </a:r>
            <a:r>
              <a:rPr lang="en-US" i="1" dirty="0" smtClean="0"/>
              <a:t>: </a:t>
            </a:r>
            <a:r>
              <a:rPr lang="en-US" dirty="0" smtClean="0"/>
              <a:t>degradation of immature GFP,  </a:t>
            </a:r>
            <a:r>
              <a:rPr lang="en-US" dirty="0" err="1" smtClean="0"/>
              <a:t>ρ</a:t>
            </a:r>
            <a:r>
              <a:rPr lang="en-US" dirty="0" smtClean="0"/>
              <a:t>: transcription rate of immature GFP, </a:t>
            </a:r>
            <a:r>
              <a:rPr lang="en-US" i="1" dirty="0" smtClean="0"/>
              <a:t>n</a:t>
            </a:r>
            <a:r>
              <a:rPr lang="en-US" dirty="0" smtClean="0"/>
              <a:t>: copies of promoter, </a:t>
            </a:r>
            <a:r>
              <a:rPr lang="en-US" i="1" dirty="0" err="1" smtClean="0"/>
              <a:t>S</a:t>
            </a:r>
            <a:r>
              <a:rPr lang="en-US" i="1" baseline="30000" dirty="0" err="1" smtClean="0"/>
              <a:t>SS</a:t>
            </a:r>
            <a:r>
              <a:rPr lang="en-US" i="1" baseline="-25000" dirty="0" err="1" smtClean="0"/>
              <a:t>Cell</a:t>
            </a:r>
            <a:r>
              <a:rPr lang="en-US" dirty="0" smtClean="0"/>
              <a:t>: GFP synthesis rate</a:t>
            </a:r>
            <a:endParaRPr lang="en-US" dirty="0"/>
          </a:p>
        </p:txBody>
      </p:sp>
      <p:sp>
        <p:nvSpPr>
          <p:cNvPr id="6" name="Oval 5"/>
          <p:cNvSpPr/>
          <p:nvPr/>
        </p:nvSpPr>
        <p:spPr>
          <a:xfrm>
            <a:off x="4427561" y="4576767"/>
            <a:ext cx="995343" cy="514887"/>
          </a:xfrm>
          <a:prstGeom prst="ellipse">
            <a:avLst/>
          </a:prstGeom>
          <a:noFill/>
          <a:ln w="127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a:off x="6706154" y="4365089"/>
            <a:ext cx="604471" cy="514887"/>
          </a:xfrm>
          <a:prstGeom prst="ellipse">
            <a:avLst/>
          </a:prstGeom>
          <a:noFill/>
          <a:ln w="127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4038284824"/>
      </p:ext>
    </p:extLst>
  </p:cSld>
  <p:clrMapOvr>
    <a:masterClrMapping/>
  </p:clrMapOvr>
  <mc:AlternateContent xmlns:mc="http://schemas.openxmlformats.org/markup-compatibility/2006">
    <mc:Choice xmlns:p14="http://schemas.microsoft.com/office/powerpoint/2010/main" Requires="p14">
      <p:transition spd="slow" p14:dur="2000" advTm="5006"/>
    </mc:Choice>
    <mc:Fallback>
      <p:transition xmlns:p14="http://schemas.microsoft.com/office/powerpoint/2010/main" spd="slow" advTm="5006"/>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1-04-05 at 7.07.19 A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4721" y="2677410"/>
            <a:ext cx="7314220" cy="3772504"/>
          </a:xfrm>
          <a:prstGeom prst="rect">
            <a:avLst/>
          </a:prstGeom>
        </p:spPr>
      </p:pic>
      <p:sp>
        <p:nvSpPr>
          <p:cNvPr id="2" name="Title 1"/>
          <p:cNvSpPr>
            <a:spLocks noGrp="1"/>
          </p:cNvSpPr>
          <p:nvPr>
            <p:ph type="title"/>
          </p:nvPr>
        </p:nvSpPr>
        <p:spPr/>
        <p:txBody>
          <a:bodyPr>
            <a:normAutofit fontScale="90000"/>
          </a:bodyPr>
          <a:lstStyle/>
          <a:p>
            <a:r>
              <a:rPr lang="en-US" dirty="0" smtClean="0"/>
              <a:t>Promoter Response to Environmental Variations was correlated</a:t>
            </a:r>
            <a:endParaRPr lang="en-US" dirty="0"/>
          </a:p>
        </p:txBody>
      </p:sp>
      <p:sp>
        <p:nvSpPr>
          <p:cNvPr id="3" name="Content Placeholder 2"/>
          <p:cNvSpPr>
            <a:spLocks noGrp="1"/>
          </p:cNvSpPr>
          <p:nvPr>
            <p:ph idx="1"/>
          </p:nvPr>
        </p:nvSpPr>
        <p:spPr>
          <a:xfrm>
            <a:off x="457200" y="1600200"/>
            <a:ext cx="8229600" cy="1077209"/>
          </a:xfrm>
        </p:spPr>
        <p:txBody>
          <a:bodyPr>
            <a:normAutofit fontScale="77500" lnSpcReduction="20000"/>
          </a:bodyPr>
          <a:lstStyle/>
          <a:p>
            <a:r>
              <a:rPr lang="en-US" dirty="0" smtClean="0"/>
              <a:t>They tested 7 different conditions where cell type (TOP310 </a:t>
            </a:r>
            <a:r>
              <a:rPr lang="en-US" dirty="0" err="1" smtClean="0"/>
              <a:t>vs</a:t>
            </a:r>
            <a:r>
              <a:rPr lang="en-US" dirty="0" smtClean="0"/>
              <a:t> W3110), carbon source (glucose </a:t>
            </a:r>
            <a:r>
              <a:rPr lang="en-US" dirty="0" err="1" smtClean="0"/>
              <a:t>vs</a:t>
            </a:r>
            <a:r>
              <a:rPr lang="en-US" dirty="0" smtClean="0"/>
              <a:t> glycerol) and temperature (30˚C </a:t>
            </a:r>
            <a:r>
              <a:rPr lang="en-US" dirty="0" err="1" smtClean="0"/>
              <a:t>vs</a:t>
            </a:r>
            <a:r>
              <a:rPr lang="en-US" dirty="0" smtClean="0"/>
              <a:t> 37˚C) was varied for two promoters</a:t>
            </a:r>
          </a:p>
        </p:txBody>
      </p:sp>
      <p:sp>
        <p:nvSpPr>
          <p:cNvPr id="5" name="Rectangle 4"/>
          <p:cNvSpPr/>
          <p:nvPr/>
        </p:nvSpPr>
        <p:spPr>
          <a:xfrm>
            <a:off x="1094721" y="2677410"/>
            <a:ext cx="369692" cy="469118"/>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19447347"/>
      </p:ext>
    </p:extLst>
  </p:cSld>
  <p:clrMapOvr>
    <a:masterClrMapping/>
  </p:clrMapOvr>
  <mc:AlternateContent xmlns:mc="http://schemas.openxmlformats.org/markup-compatibility/2006">
    <mc:Choice xmlns:p14="http://schemas.microsoft.com/office/powerpoint/2010/main" Requires="p14">
      <p:transition spd="slow" p14:dur="2000" advTm="179440"/>
    </mc:Choice>
    <mc:Fallback>
      <p:transition xmlns:p14="http://schemas.microsoft.com/office/powerpoint/2010/main" spd="slow" advTm="179440"/>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9647"/>
          </a:xfrm>
        </p:spPr>
        <p:txBody>
          <a:bodyPr>
            <a:normAutofit fontScale="90000"/>
          </a:bodyPr>
          <a:lstStyle/>
          <a:p>
            <a:r>
              <a:rPr lang="en-US" dirty="0" smtClean="0"/>
              <a:t>Derivation of Relative Promoter Unit (RPU)</a:t>
            </a:r>
            <a:endParaRPr lang="en-US" dirty="0"/>
          </a:p>
        </p:txBody>
      </p:sp>
      <p:sp>
        <p:nvSpPr>
          <p:cNvPr id="3" name="Content Placeholder 2"/>
          <p:cNvSpPr>
            <a:spLocks noGrp="1"/>
          </p:cNvSpPr>
          <p:nvPr>
            <p:ph idx="1"/>
          </p:nvPr>
        </p:nvSpPr>
        <p:spPr>
          <a:xfrm>
            <a:off x="457200" y="1578985"/>
            <a:ext cx="8229600" cy="2476191"/>
          </a:xfrm>
        </p:spPr>
        <p:txBody>
          <a:bodyPr>
            <a:normAutofit fontScale="92500" lnSpcReduction="10000"/>
          </a:bodyPr>
          <a:lstStyle/>
          <a:p>
            <a:r>
              <a:rPr lang="en-US" dirty="0" smtClean="0"/>
              <a:t>The relative activity of the promoter can be based on the ratio of the GFP synthesis rates of the test promoter </a:t>
            </a:r>
            <a:r>
              <a:rPr lang="en-US" dirty="0" err="1" smtClean="0"/>
              <a:t>vs</a:t>
            </a:r>
            <a:r>
              <a:rPr lang="en-US" dirty="0" smtClean="0"/>
              <a:t> the reference standard</a:t>
            </a:r>
          </a:p>
          <a:p>
            <a:pPr lvl="1"/>
            <a:r>
              <a:rPr lang="en-US" b="1" dirty="0" smtClean="0"/>
              <a:t>Main assumption</a:t>
            </a:r>
            <a:r>
              <a:rPr lang="en-US" dirty="0" smtClean="0"/>
              <a:t>: the experimental conditions are the same for both test promoter and reference standard</a:t>
            </a:r>
            <a:endParaRPr lang="en-US" dirty="0"/>
          </a:p>
        </p:txBody>
      </p:sp>
      <p:pic>
        <p:nvPicPr>
          <p:cNvPr id="11" name="Picture 10" descr="Screen shot 2011-04-05 at 7.17.32 A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9152" y="4126334"/>
            <a:ext cx="4233498" cy="770773"/>
          </a:xfrm>
          <a:prstGeom prst="rect">
            <a:avLst/>
          </a:prstGeom>
        </p:spPr>
      </p:pic>
      <p:sp>
        <p:nvSpPr>
          <p:cNvPr id="12" name="Bent Arrow 11"/>
          <p:cNvSpPr/>
          <p:nvPr/>
        </p:nvSpPr>
        <p:spPr>
          <a:xfrm rot="10800000" flipH="1">
            <a:off x="2030727" y="4759836"/>
            <a:ext cx="629240" cy="1183085"/>
          </a:xfrm>
          <a:prstGeom prst="bentArrow">
            <a:avLst/>
          </a:prstGeom>
          <a:solidFill>
            <a:schemeClr val="tx1"/>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13" name="TextBox 12"/>
          <p:cNvSpPr txBox="1"/>
          <p:nvPr/>
        </p:nvSpPr>
        <p:spPr>
          <a:xfrm>
            <a:off x="2230941" y="4787384"/>
            <a:ext cx="1555940" cy="738664"/>
          </a:xfrm>
          <a:prstGeom prst="rect">
            <a:avLst/>
          </a:prstGeom>
          <a:noFill/>
        </p:spPr>
        <p:txBody>
          <a:bodyPr wrap="square" rtlCol="0">
            <a:spAutoFit/>
          </a:bodyPr>
          <a:lstStyle/>
          <a:p>
            <a:r>
              <a:rPr lang="en-US" sz="1400" dirty="0" smtClean="0"/>
              <a:t>Assumptions and promoter activity equation</a:t>
            </a:r>
            <a:endParaRPr lang="en-US" sz="1400" dirty="0"/>
          </a:p>
        </p:txBody>
      </p:sp>
      <p:pic>
        <p:nvPicPr>
          <p:cNvPr id="14" name="Picture 13" descr="Screen shot 2011-04-05 at 7.26.35 A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07228" y="5358327"/>
            <a:ext cx="5250602" cy="1014822"/>
          </a:xfrm>
          <a:prstGeom prst="rect">
            <a:avLst/>
          </a:prstGeom>
          <a:ln w="19050" cmpd="sng">
            <a:solidFill>
              <a:srgbClr val="FF0000"/>
            </a:solidFill>
          </a:ln>
        </p:spPr>
      </p:pic>
      <p:sp>
        <p:nvSpPr>
          <p:cNvPr id="4" name="TextBox 3"/>
          <p:cNvSpPr txBox="1"/>
          <p:nvPr/>
        </p:nvSpPr>
        <p:spPr>
          <a:xfrm>
            <a:off x="5445740" y="4279995"/>
            <a:ext cx="2812090" cy="523220"/>
          </a:xfrm>
          <a:prstGeom prst="rect">
            <a:avLst/>
          </a:prstGeom>
          <a:noFill/>
        </p:spPr>
        <p:txBody>
          <a:bodyPr wrap="square" rtlCol="0">
            <a:spAutoFit/>
          </a:bodyPr>
          <a:lstStyle/>
          <a:p>
            <a:r>
              <a:rPr lang="en-US" sz="1400" dirty="0" err="1" smtClean="0"/>
              <a:t>PoPS</a:t>
            </a:r>
            <a:r>
              <a:rPr lang="en-US" sz="1400" baseline="30000" dirty="0" err="1" smtClean="0"/>
              <a:t>SS</a:t>
            </a:r>
            <a:r>
              <a:rPr lang="en-US" sz="1400" dirty="0" smtClean="0"/>
              <a:t>: absolute promoter activity</a:t>
            </a:r>
          </a:p>
          <a:p>
            <a:r>
              <a:rPr lang="en-US" sz="1400" dirty="0" err="1" smtClean="0"/>
              <a:t>S</a:t>
            </a:r>
            <a:r>
              <a:rPr lang="en-US" sz="1400" baseline="30000" dirty="0" err="1" smtClean="0"/>
              <a:t>ss</a:t>
            </a:r>
            <a:r>
              <a:rPr lang="en-US" sz="1400" baseline="-25000" dirty="0" err="1" smtClean="0"/>
              <a:t>cell</a:t>
            </a:r>
            <a:r>
              <a:rPr lang="en-US" sz="1400" dirty="0" smtClean="0"/>
              <a:t>: GFP synthesis rate</a:t>
            </a:r>
            <a:endParaRPr lang="en-US" sz="1400" dirty="0"/>
          </a:p>
        </p:txBody>
      </p:sp>
    </p:spTree>
    <p:extLst>
      <p:ext uri="{BB962C8B-B14F-4D97-AF65-F5344CB8AC3E}">
        <p14:creationId xmlns:p14="http://schemas.microsoft.com/office/powerpoint/2010/main" val="1676780929"/>
      </p:ext>
    </p:extLst>
  </p:cSld>
  <p:clrMapOvr>
    <a:masterClrMapping/>
  </p:clrMapOvr>
  <mc:AlternateContent xmlns:mc="http://schemas.openxmlformats.org/markup-compatibility/2006">
    <mc:Choice xmlns:p14="http://schemas.microsoft.com/office/powerpoint/2010/main" Requires="p14">
      <p:transition spd="slow" p14:dur="2000" advTm="90071"/>
    </mc:Choice>
    <mc:Fallback>
      <p:transition xmlns:p14="http://schemas.microsoft.com/office/powerpoint/2010/main" spd="slow" advTm="90071"/>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creen shot 2011-04-05 at 7.35.16 A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22934" y="3623465"/>
            <a:ext cx="5874104" cy="2698914"/>
          </a:xfrm>
          <a:prstGeom prst="rect">
            <a:avLst/>
          </a:prstGeom>
        </p:spPr>
      </p:pic>
      <p:sp>
        <p:nvSpPr>
          <p:cNvPr id="2" name="Title 1"/>
          <p:cNvSpPr>
            <a:spLocks noGrp="1"/>
          </p:cNvSpPr>
          <p:nvPr>
            <p:ph type="title"/>
          </p:nvPr>
        </p:nvSpPr>
        <p:spPr>
          <a:xfrm>
            <a:off x="457200" y="182323"/>
            <a:ext cx="8229600" cy="1143000"/>
          </a:xfrm>
        </p:spPr>
        <p:txBody>
          <a:bodyPr>
            <a:normAutofit/>
          </a:bodyPr>
          <a:lstStyle/>
          <a:p>
            <a:r>
              <a:rPr lang="en-US" dirty="0" smtClean="0"/>
              <a:t>RPU decreases variance</a:t>
            </a:r>
            <a:endParaRPr lang="en-US" dirty="0"/>
          </a:p>
        </p:txBody>
      </p:sp>
      <p:sp>
        <p:nvSpPr>
          <p:cNvPr id="3" name="Content Placeholder 2"/>
          <p:cNvSpPr>
            <a:spLocks noGrp="1"/>
          </p:cNvSpPr>
          <p:nvPr>
            <p:ph idx="1"/>
          </p:nvPr>
        </p:nvSpPr>
        <p:spPr>
          <a:xfrm>
            <a:off x="457200" y="1178594"/>
            <a:ext cx="8229600" cy="2551471"/>
          </a:xfrm>
        </p:spPr>
        <p:txBody>
          <a:bodyPr/>
          <a:lstStyle/>
          <a:p>
            <a:r>
              <a:rPr lang="en-US" dirty="0" smtClean="0"/>
              <a:t>Coefficient of variation of promoter activity was reduced in half when converted to RPUs</a:t>
            </a:r>
          </a:p>
          <a:p>
            <a:pPr lvl="1"/>
            <a:r>
              <a:rPr lang="en-US" dirty="0" smtClean="0"/>
              <a:t>From 39.1% in GFP synthesis units to 17.5% in RPUs</a:t>
            </a:r>
            <a:endParaRPr lang="en-US" dirty="0"/>
          </a:p>
        </p:txBody>
      </p:sp>
      <p:sp>
        <p:nvSpPr>
          <p:cNvPr id="6" name="Rectangle 5"/>
          <p:cNvSpPr/>
          <p:nvPr/>
        </p:nvSpPr>
        <p:spPr>
          <a:xfrm>
            <a:off x="2522934" y="3612224"/>
            <a:ext cx="388986" cy="389026"/>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descr="Screen shot 2011-04-05 at 7.07.19 A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7728" y="3206871"/>
            <a:ext cx="2325206" cy="1199287"/>
          </a:xfrm>
          <a:prstGeom prst="rect">
            <a:avLst/>
          </a:prstGeom>
        </p:spPr>
      </p:pic>
      <p:sp>
        <p:nvSpPr>
          <p:cNvPr id="10" name="Bent Arrow 9"/>
          <p:cNvSpPr/>
          <p:nvPr/>
        </p:nvSpPr>
        <p:spPr>
          <a:xfrm rot="10800000" flipH="1">
            <a:off x="1215241" y="4705238"/>
            <a:ext cx="758383" cy="932343"/>
          </a:xfrm>
          <a:prstGeom prst="bent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569857680"/>
      </p:ext>
    </p:extLst>
  </p:cSld>
  <p:clrMapOvr>
    <a:masterClrMapping/>
  </p:clrMapOvr>
  <mc:AlternateContent xmlns:mc="http://schemas.openxmlformats.org/markup-compatibility/2006">
    <mc:Choice xmlns:p14="http://schemas.microsoft.com/office/powerpoint/2010/main" Requires="p14">
      <p:transition spd="slow" p14:dur="2000" advTm="44837"/>
    </mc:Choice>
    <mc:Fallback>
      <p:transition xmlns:p14="http://schemas.microsoft.com/office/powerpoint/2010/main" spd="slow" advTm="44837"/>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Characterization of 7 </a:t>
            </a:r>
            <a:r>
              <a:rPr lang="en-US" dirty="0" err="1" smtClean="0"/>
              <a:t>BioBrick</a:t>
            </a:r>
            <a:r>
              <a:rPr lang="en-US" dirty="0" smtClean="0"/>
              <a:t> Promoters	</a:t>
            </a:r>
            <a:endParaRPr lang="en-US" dirty="0"/>
          </a:p>
        </p:txBody>
      </p:sp>
      <p:sp>
        <p:nvSpPr>
          <p:cNvPr id="8" name="Content Placeholder 7"/>
          <p:cNvSpPr>
            <a:spLocks noGrp="1"/>
          </p:cNvSpPr>
          <p:nvPr>
            <p:ph sz="half" idx="1"/>
          </p:nvPr>
        </p:nvSpPr>
        <p:spPr>
          <a:xfrm>
            <a:off x="457200" y="1600200"/>
            <a:ext cx="8229600" cy="1917309"/>
          </a:xfrm>
        </p:spPr>
        <p:txBody>
          <a:bodyPr>
            <a:normAutofit fontScale="92500" lnSpcReduction="20000"/>
          </a:bodyPr>
          <a:lstStyle/>
          <a:p>
            <a:r>
              <a:rPr lang="en-US" dirty="0" smtClean="0"/>
              <a:t>They measured the relative promoter units of 7 other promoters to start the characterization of the promoter registry</a:t>
            </a:r>
          </a:p>
          <a:p>
            <a:r>
              <a:rPr lang="en-US" dirty="0" smtClean="0"/>
              <a:t>Nine independent clones were characterized across three separate experimental runs</a:t>
            </a:r>
            <a:endParaRPr lang="en-US" dirty="0"/>
          </a:p>
        </p:txBody>
      </p:sp>
      <p:pic>
        <p:nvPicPr>
          <p:cNvPr id="10" name="Picture 9" descr="Screen shot 2011-04-06 at 1.58.00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45055" y="3517509"/>
            <a:ext cx="5118100" cy="3048000"/>
          </a:xfrm>
          <a:prstGeom prst="rect">
            <a:avLst/>
          </a:prstGeom>
        </p:spPr>
      </p:pic>
    </p:spTree>
    <p:extLst>
      <p:ext uri="{BB962C8B-B14F-4D97-AF65-F5344CB8AC3E}">
        <p14:creationId xmlns:p14="http://schemas.microsoft.com/office/powerpoint/2010/main" val="961585861"/>
      </p:ext>
    </p:extLst>
  </p:cSld>
  <p:clrMapOvr>
    <a:masterClrMapping/>
  </p:clrMapOvr>
  <mc:AlternateContent xmlns:mc="http://schemas.openxmlformats.org/markup-compatibility/2006">
    <mc:Choice xmlns:p14="http://schemas.microsoft.com/office/powerpoint/2010/main" Requires="p14">
      <p:transition spd="slow" p14:dur="2000" advTm="52219"/>
    </mc:Choice>
    <mc:Fallback>
      <p:transition xmlns:p14="http://schemas.microsoft.com/office/powerpoint/2010/main" spd="slow" advTm="52219"/>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Lab-Lab Variation</a:t>
            </a:r>
            <a:endParaRPr lang="en-US" dirty="0"/>
          </a:p>
        </p:txBody>
      </p:sp>
      <p:sp>
        <p:nvSpPr>
          <p:cNvPr id="3" name="Content Placeholder 2"/>
          <p:cNvSpPr>
            <a:spLocks noGrp="1"/>
          </p:cNvSpPr>
          <p:nvPr>
            <p:ph idx="1"/>
          </p:nvPr>
        </p:nvSpPr>
        <p:spPr>
          <a:xfrm>
            <a:off x="457200" y="1417639"/>
            <a:ext cx="8229600" cy="1614470"/>
          </a:xfrm>
        </p:spPr>
        <p:txBody>
          <a:bodyPr>
            <a:normAutofit/>
          </a:bodyPr>
          <a:lstStyle/>
          <a:p>
            <a:r>
              <a:rPr lang="en-US" dirty="0" smtClean="0"/>
              <a:t>Four promoters were sent to </a:t>
            </a:r>
            <a:r>
              <a:rPr lang="en-US" dirty="0" smtClean="0"/>
              <a:t>seven labs </a:t>
            </a:r>
            <a:r>
              <a:rPr lang="en-US" dirty="0" smtClean="0"/>
              <a:t>and activity was measured in RPUs following a standard 5-step procedure</a:t>
            </a:r>
          </a:p>
        </p:txBody>
      </p:sp>
      <p:pic>
        <p:nvPicPr>
          <p:cNvPr id="4" name="Picture 3" descr="Screen shot 2011-04-05 at 9.42.29 A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9498" y="3032109"/>
            <a:ext cx="7322065" cy="3289201"/>
          </a:xfrm>
          <a:prstGeom prst="rect">
            <a:avLst/>
          </a:prstGeom>
        </p:spPr>
      </p:pic>
    </p:spTree>
    <p:extLst>
      <p:ext uri="{BB962C8B-B14F-4D97-AF65-F5344CB8AC3E}">
        <p14:creationId xmlns:p14="http://schemas.microsoft.com/office/powerpoint/2010/main" val="1547676625"/>
      </p:ext>
    </p:extLst>
  </p:cSld>
  <p:clrMapOvr>
    <a:masterClrMapping/>
  </p:clrMapOvr>
  <mc:AlternateContent xmlns:mc="http://schemas.openxmlformats.org/markup-compatibility/2006">
    <mc:Choice xmlns:p14="http://schemas.microsoft.com/office/powerpoint/2010/main" Requires="p14">
      <p:transition spd="slow" p14:dur="2000" advTm="227618"/>
    </mc:Choice>
    <mc:Fallback>
      <p:transition xmlns:p14="http://schemas.microsoft.com/office/powerpoint/2010/main" spd="slow" advTm="227618"/>
    </mc:Fallback>
  </mc:AlternateContent>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4"/>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1924</TotalTime>
  <Words>1059</Words>
  <Application>Microsoft Macintosh PowerPoint</Application>
  <PresentationFormat>On-screen Show (4:3)</PresentationFormat>
  <Paragraphs>81</Paragraphs>
  <Slides>12</Slides>
  <Notes>8</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Measuring the Activity of BioBrick promoters using an in vivo reference standard</vt:lpstr>
      <vt:lpstr>Introduction to BioBrick Biological Parts</vt:lpstr>
      <vt:lpstr>Standardization of Activity of BioBrick Promoters</vt:lpstr>
      <vt:lpstr>Promoter Activity</vt:lpstr>
      <vt:lpstr>Promoter Response to Environmental Variations was correlated</vt:lpstr>
      <vt:lpstr>Derivation of Relative Promoter Unit (RPU)</vt:lpstr>
      <vt:lpstr>RPU decreases variance</vt:lpstr>
      <vt:lpstr>Characterization of 7 BioBrick Promoters </vt:lpstr>
      <vt:lpstr>Lab-Lab Variation</vt:lpstr>
      <vt:lpstr>Construction of a Kit</vt:lpstr>
      <vt:lpstr>Conclusions</vt:lpstr>
      <vt:lpstr>Discussion Questions</vt:lpstr>
    </vt:vector>
  </TitlesOfParts>
  <Company>Massachusetts Institute of Technology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Measuring the Activity of BioBrick promoters using an in vivo reference standard</dc:title>
  <dc:creator>Nicholas Swenson</dc:creator>
  <cp:lastModifiedBy>Nicholas Swenson</cp:lastModifiedBy>
  <cp:revision>32</cp:revision>
  <dcterms:created xsi:type="dcterms:W3CDTF">2011-04-05T09:57:48Z</dcterms:created>
  <dcterms:modified xsi:type="dcterms:W3CDTF">2011-04-06T18:06:04Z</dcterms:modified>
</cp:coreProperties>
</file>