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6" r:id="rId8"/>
    <p:sldId id="265" r:id="rId9"/>
    <p:sldId id="262" r:id="rId10"/>
    <p:sldId id="267" r:id="rId11"/>
    <p:sldId id="263" r:id="rId12"/>
    <p:sldId id="264" r:id="rId13"/>
    <p:sldId id="268" r:id="rId14"/>
    <p:sldId id="272" r:id="rId15"/>
    <p:sldId id="269" r:id="rId16"/>
    <p:sldId id="273" r:id="rId17"/>
    <p:sldId id="270" r:id="rId18"/>
    <p:sldId id="274" r:id="rId19"/>
    <p:sldId id="278" r:id="rId20"/>
    <p:sldId id="271" r:id="rId21"/>
    <p:sldId id="276" r:id="rId22"/>
    <p:sldId id="275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32" d="100"/>
          <a:sy n="32" d="100"/>
        </p:scale>
        <p:origin x="684" y="1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2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98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4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1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7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9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1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7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5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A31EF-8B8B-4B81-B8DB-FFC52E7CACD3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B2ECB-C5FF-4632-998B-C1E0C02DF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2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19411" cy="14403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Optimal Feed Rate for Maximum </a:t>
            </a:r>
            <a:r>
              <a:rPr lang="en-US" sz="4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EtOH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Conor Keith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Loyola Marymount University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March 2, 2016</a:t>
            </a:r>
          </a:p>
        </p:txBody>
      </p:sp>
    </p:spTree>
    <p:extLst>
      <p:ext uri="{BB962C8B-B14F-4D97-AF65-F5344CB8AC3E}">
        <p14:creationId xmlns:p14="http://schemas.microsoft.com/office/powerpoint/2010/main" val="2893336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Outline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Chemostats</a:t>
            </a:r>
            <a:r>
              <a:rPr lang="en-US" sz="2400" b="1" dirty="0"/>
              <a:t> and industrial ethanol manufacturing </a:t>
            </a:r>
          </a:p>
          <a:p>
            <a:r>
              <a:rPr lang="en-US" sz="2400" b="1" i="1" dirty="0"/>
              <a:t>Saccharomyces cerevisiae </a:t>
            </a:r>
            <a:r>
              <a:rPr lang="en-US" sz="2400" b="1" dirty="0"/>
              <a:t>and the fermentation process </a:t>
            </a:r>
          </a:p>
          <a:p>
            <a:r>
              <a:rPr lang="en-US" sz="2400" b="1" dirty="0"/>
              <a:t>The role of glucose feed concentration in the fermentation process </a:t>
            </a:r>
          </a:p>
          <a:p>
            <a:r>
              <a:rPr lang="en-US" sz="2400" b="1" dirty="0"/>
              <a:t>A mathematical model of </a:t>
            </a:r>
            <a:r>
              <a:rPr lang="en-US" sz="2400" b="1" dirty="0" err="1"/>
              <a:t>EtOH</a:t>
            </a:r>
            <a:r>
              <a:rPr lang="en-US" sz="2400" b="1" dirty="0"/>
              <a:t> production  in a </a:t>
            </a:r>
            <a:r>
              <a:rPr lang="en-US" sz="2400" b="1" dirty="0" err="1"/>
              <a:t>chemostat</a:t>
            </a:r>
            <a:r>
              <a:rPr lang="en-US" sz="2400" b="1" dirty="0"/>
              <a:t> environment</a:t>
            </a:r>
          </a:p>
          <a:p>
            <a:r>
              <a:rPr lang="en-US" sz="2400" b="1" dirty="0"/>
              <a:t>Maximization of </a:t>
            </a:r>
            <a:r>
              <a:rPr lang="en-US" sz="2400" b="1" dirty="0" err="1"/>
              <a:t>EtOH</a:t>
            </a:r>
            <a:r>
              <a:rPr lang="en-US" sz="2400" b="1" dirty="0"/>
              <a:t> production using free final time optimal control problem </a:t>
            </a:r>
          </a:p>
          <a:p>
            <a:r>
              <a:rPr lang="en-US" sz="2400" b="1" dirty="0"/>
              <a:t>Optimal feed flow rate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151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A mathematical model of Ethanol Production in a Continuous Culture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𝒅𝑿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−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𝒅𝑺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𝝁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d>
                      <m:d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d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𝒅𝑷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𝝅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𝒅𝑽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endParaRPr lang="en-US" sz="3200" b="1" dirty="0"/>
              </a:p>
              <a:p>
                <a:pPr marL="0" indent="0">
                  <a:buNone/>
                </a:pPr>
                <a:endParaRPr lang="en-US" sz="24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360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Parameters and Constants in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X = Cell mass concentration </a:t>
            </a:r>
          </a:p>
          <a:p>
            <a:r>
              <a:rPr lang="en-US" b="1" dirty="0"/>
              <a:t>S = Glucose concentration </a:t>
            </a:r>
          </a:p>
          <a:p>
            <a:r>
              <a:rPr lang="en-US" b="1" dirty="0"/>
              <a:t>P = Ethanol concentration </a:t>
            </a:r>
          </a:p>
          <a:p>
            <a:r>
              <a:rPr lang="en-US" b="1" dirty="0"/>
              <a:t>μ = Specific growth rate </a:t>
            </a:r>
          </a:p>
          <a:p>
            <a:r>
              <a:rPr lang="en-US" b="1" dirty="0"/>
              <a:t>π = Specific productivity </a:t>
            </a:r>
          </a:p>
          <a:p>
            <a:r>
              <a:rPr lang="en-US" b="1" dirty="0"/>
              <a:t>F = Feed rate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Notation used in  Wang, et. al (1999) </a:t>
            </a:r>
          </a:p>
        </p:txBody>
      </p:sp>
    </p:spTree>
    <p:extLst>
      <p:ext uri="{BB962C8B-B14F-4D97-AF65-F5344CB8AC3E}">
        <p14:creationId xmlns:p14="http://schemas.microsoft.com/office/powerpoint/2010/main" val="2591419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Parameters and constants continued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𝝁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𝑲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sub>
                            </m:sSub>
                          </m:den>
                        </m:f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num>
                      <m:den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𝑲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𝝅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𝑲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sub>
                            </m:sSub>
                          </m:den>
                        </m:f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num>
                      <m:den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𝑲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n-US" sz="3200" b="1" dirty="0"/>
              </a:p>
              <a:p>
                <a:r>
                  <a:rPr lang="en-US" sz="2400" b="1" dirty="0">
                    <a:solidFill>
                      <a:srgbClr val="C00000"/>
                    </a:solidFill>
                  </a:rPr>
                  <a:t>Growth equations from Wang, et. al (2008). </a:t>
                </a:r>
              </a:p>
              <a:p>
                <a:endParaRPr lang="en-US" sz="24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2404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Outline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Chemostats</a:t>
            </a:r>
            <a:r>
              <a:rPr lang="en-US" sz="2400" b="1" dirty="0"/>
              <a:t> and industrial ethanol manufacturing </a:t>
            </a:r>
          </a:p>
          <a:p>
            <a:r>
              <a:rPr lang="en-US" sz="2400" b="1" i="1" dirty="0"/>
              <a:t>Saccharomyces cerevisiae </a:t>
            </a:r>
            <a:r>
              <a:rPr lang="en-US" sz="2400" b="1" dirty="0"/>
              <a:t>and the fermentation process </a:t>
            </a:r>
          </a:p>
          <a:p>
            <a:r>
              <a:rPr lang="en-US" sz="2400" b="1" dirty="0"/>
              <a:t>The role of glucose feed concentration in the fermentation process </a:t>
            </a:r>
          </a:p>
          <a:p>
            <a:r>
              <a:rPr lang="en-US" sz="2400" b="1" dirty="0"/>
              <a:t>A mathematical model of </a:t>
            </a:r>
            <a:r>
              <a:rPr lang="en-US" sz="2400" b="1" dirty="0" err="1"/>
              <a:t>EtOH</a:t>
            </a:r>
            <a:r>
              <a:rPr lang="en-US" sz="2400" b="1" dirty="0"/>
              <a:t> production  in a </a:t>
            </a:r>
            <a:r>
              <a:rPr lang="en-US" sz="2400" b="1" dirty="0" err="1"/>
              <a:t>chemostat</a:t>
            </a:r>
            <a:r>
              <a:rPr lang="en-US" sz="2400" b="1" dirty="0"/>
              <a:t> environment</a:t>
            </a:r>
          </a:p>
          <a:p>
            <a:r>
              <a:rPr lang="en-US" sz="2400" b="1" dirty="0"/>
              <a:t>Maximization of </a:t>
            </a:r>
            <a:r>
              <a:rPr lang="en-US" sz="2400" b="1" dirty="0" err="1"/>
              <a:t>EtOH</a:t>
            </a:r>
            <a:r>
              <a:rPr lang="en-US" sz="2400" b="1" dirty="0"/>
              <a:t> production using free final time optimal control problem </a:t>
            </a:r>
          </a:p>
          <a:p>
            <a:r>
              <a:rPr lang="en-US" sz="2400" b="1" dirty="0"/>
              <a:t>Optimal feed flow rate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739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Brief Explanation of Dynamic Optimization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eqArr>
                          <m:eqArr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begChr m:val="{"/>
                                <m:endChr m:val="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acc>
                                      <m:accPr>
                                        <m:chr m:val="̇"/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  <m:d>
                                      <m:dPr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d>
                                          <m:dPr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𝒕</m:t>
                                            </m:r>
                                          </m:e>
                                        </m:d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𝒖</m:t>
                                        </m:r>
                                        <m:d>
                                          <m:dPr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𝒕</m:t>
                                            </m:r>
                                          </m:e>
                                        </m:d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</m:e>
                                    </m:d>
                                  </m:e>
                                  <m:e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d>
                                      <m:dPr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e>
                                    </m:d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sSub>
                                      <m:sSubPr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e>
                                </m:eqArr>
                              </m:e>
                            </m:d>
                          </m:e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e>
                    </m:acc>
                  </m:oMath>
                </a14:m>
                <a:endParaRPr lang="en-US" sz="2400" b="1" dirty="0"/>
              </a:p>
              <a:p>
                <a:r>
                  <a:rPr lang="en-US" sz="2400" b="1" dirty="0"/>
                  <a:t>Goal: maximize objective function 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𝑱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𝒖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𝝀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</m:d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1" dirty="0"/>
              </a:p>
              <a:p>
                <a:r>
                  <a:rPr lang="en-US" sz="2400" b="1" dirty="0"/>
                  <a:t>State variable depends on control variable. </a:t>
                </a:r>
              </a:p>
              <a:p>
                <a:r>
                  <a:rPr lang="en-US" sz="2400" b="1" dirty="0"/>
                  <a:t>Decision maker chooses control variable at any given time </a:t>
                </a:r>
              </a:p>
              <a:p>
                <a:r>
                  <a:rPr lang="en-US" sz="2400" b="1" dirty="0"/>
                  <a:t>Road analogy  </a:t>
                </a:r>
              </a:p>
              <a:p>
                <a:endParaRPr lang="en-US" sz="2400" b="1" dirty="0"/>
              </a:p>
              <a:p>
                <a:endParaRPr lang="en-US" sz="2400" b="1" dirty="0"/>
              </a:p>
              <a:p>
                <a:endParaRPr lang="en-US" sz="2400" b="1" dirty="0"/>
              </a:p>
              <a:p>
                <a:pPr marL="0" indent="0">
                  <a:buNone/>
                </a:pPr>
                <a:endParaRPr lang="en-US" sz="2400" b="1" dirty="0"/>
              </a:p>
              <a:p>
                <a:endParaRPr lang="en-US" sz="3200" b="1" dirty="0"/>
              </a:p>
              <a:p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100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A mathematical model of Ethanol Production in a Continuous Culture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𝒅𝑿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−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𝒅𝑺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𝝁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d>
                      <m:d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d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𝒅𝑷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𝝅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𝒅𝑽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endParaRPr lang="en-US" sz="3200" b="1" dirty="0"/>
              </a:p>
              <a:p>
                <a:pPr marL="0" indent="0">
                  <a:buNone/>
                </a:pPr>
                <a:endParaRPr lang="en-US" sz="24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136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Optimal control of Fermentation Process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b="1" dirty="0"/>
                  <a:t>Goal is to find optimal feeding rate, feed concentration, initial glucose concentration, and initial volume such that the ethanol production rate is maximized at the minimum fermentation time. </a:t>
                </a:r>
              </a:p>
              <a:p>
                <a:r>
                  <a:rPr lang="en-US" sz="2400" b="1" dirty="0"/>
                  <a:t>The objective function is: 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</a:rPr>
                              <m:t>𝐦𝐚𝐱</m:t>
                            </m:r>
                          </m:e>
                          <m:lim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𝒐</m:t>
                                </m:r>
                              </m:sub>
                            </m:s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sub>
                            </m:s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sub>
                            </m:sSub>
                          </m:e>
                        </m:d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  <m:d>
                          <m:d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endParaRPr lang="en-US" sz="2400" b="1" dirty="0"/>
              </a:p>
              <a:p>
                <a:r>
                  <a:rPr lang="en-US" sz="2400" b="1" dirty="0"/>
                  <a:t>My model assumes initial values are fixed. </a:t>
                </a:r>
              </a:p>
              <a:p>
                <a:endParaRPr lang="en-US" sz="2400" b="1" dirty="0"/>
              </a:p>
              <a:p>
                <a:endParaRPr lang="en-US" sz="24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821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4690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Optimal Paths of State Variables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623" y="1452644"/>
            <a:ext cx="7355687" cy="5029200"/>
          </a:xfrm>
        </p:spPr>
      </p:pic>
    </p:spTree>
    <p:extLst>
      <p:ext uri="{BB962C8B-B14F-4D97-AF65-F5344CB8AC3E}">
        <p14:creationId xmlns:p14="http://schemas.microsoft.com/office/powerpoint/2010/main" val="2595618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Results from other  research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16" y="1501762"/>
            <a:ext cx="4365959" cy="420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3498" y="1594435"/>
            <a:ext cx="4166170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90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Outline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Chemostats</a:t>
            </a:r>
            <a:r>
              <a:rPr lang="en-US" sz="2400" b="1" dirty="0"/>
              <a:t> and industrial ethanol manufacturing </a:t>
            </a:r>
          </a:p>
          <a:p>
            <a:r>
              <a:rPr lang="en-US" sz="2400" b="1" i="1" dirty="0"/>
              <a:t>Saccharomyces cerevisiae </a:t>
            </a:r>
            <a:r>
              <a:rPr lang="en-US" sz="2400" b="1" dirty="0"/>
              <a:t>and the fermentation process </a:t>
            </a:r>
          </a:p>
          <a:p>
            <a:r>
              <a:rPr lang="en-US" sz="2400" b="1" dirty="0"/>
              <a:t>The role of glucose feed concentration in the fermentation process </a:t>
            </a:r>
          </a:p>
          <a:p>
            <a:r>
              <a:rPr lang="en-US" sz="2400" b="1" dirty="0"/>
              <a:t>A mathematical model of </a:t>
            </a:r>
            <a:r>
              <a:rPr lang="en-US" sz="2400" b="1" dirty="0" err="1"/>
              <a:t>EtOH</a:t>
            </a:r>
            <a:r>
              <a:rPr lang="en-US" sz="2400" b="1" dirty="0"/>
              <a:t> production  in a </a:t>
            </a:r>
            <a:r>
              <a:rPr lang="en-US" sz="2400" b="1" dirty="0" err="1"/>
              <a:t>chemostat</a:t>
            </a:r>
            <a:r>
              <a:rPr lang="en-US" sz="2400" b="1" dirty="0"/>
              <a:t> environment</a:t>
            </a:r>
          </a:p>
          <a:p>
            <a:r>
              <a:rPr lang="en-US" sz="2400" b="1" dirty="0"/>
              <a:t>Maximization of </a:t>
            </a:r>
            <a:r>
              <a:rPr lang="en-US" sz="2400" b="1" dirty="0" err="1"/>
              <a:t>EtOH</a:t>
            </a:r>
            <a:r>
              <a:rPr lang="en-US" sz="2400" b="1" dirty="0"/>
              <a:t> production using free final time optimal control problem </a:t>
            </a:r>
          </a:p>
          <a:p>
            <a:r>
              <a:rPr lang="en-US" sz="2400" b="1" dirty="0"/>
              <a:t>Optimal feed flow rate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52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Values for optimal feeding rate and final time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Optimal final time for my simulation was about 65 hours and the maximum ethanol production was 20,836.842 grams. </a:t>
            </a:r>
          </a:p>
          <a:p>
            <a:r>
              <a:rPr lang="en-US" sz="2400" b="1" dirty="0"/>
              <a:t>Values are similar to values obtained by previous researchers using a similar model but with higher number of collocation points. </a:t>
            </a:r>
          </a:p>
          <a:p>
            <a:r>
              <a:rPr lang="en-US" sz="2400" b="1" dirty="0"/>
              <a:t>The feed rate concentration had an optimal path similar to the paths found in other research. </a:t>
            </a:r>
          </a:p>
          <a:p>
            <a:r>
              <a:rPr lang="en-US" sz="2400" b="1" dirty="0"/>
              <a:t>Once </a:t>
            </a:r>
            <a:r>
              <a:rPr lang="en-US" sz="2400" b="1" dirty="0" err="1"/>
              <a:t>EtOH</a:t>
            </a:r>
            <a:r>
              <a:rPr lang="en-US" sz="2400" b="1" dirty="0"/>
              <a:t> concentration hits a critical point, biomass decreases sharply towards  initial point, but </a:t>
            </a:r>
            <a:r>
              <a:rPr lang="en-US" sz="2400" b="1" dirty="0" err="1"/>
              <a:t>EtOH</a:t>
            </a:r>
            <a:r>
              <a:rPr lang="en-US" sz="2400" b="1" dirty="0"/>
              <a:t> continues to increase. </a:t>
            </a:r>
          </a:p>
          <a:p>
            <a:r>
              <a:rPr lang="en-US" sz="2400" b="1" dirty="0"/>
              <a:t>This is consistent with (paper), which states that most </a:t>
            </a:r>
            <a:r>
              <a:rPr lang="en-US" sz="2400" b="1" dirty="0" err="1"/>
              <a:t>EtOH</a:t>
            </a:r>
            <a:r>
              <a:rPr lang="en-US" sz="2400" b="1" dirty="0"/>
              <a:t> is produced in the later stages of fermentation. </a:t>
            </a:r>
          </a:p>
        </p:txBody>
      </p:sp>
    </p:spTree>
    <p:extLst>
      <p:ext uri="{BB962C8B-B14F-4D97-AF65-F5344CB8AC3E}">
        <p14:creationId xmlns:p14="http://schemas.microsoft.com/office/powerpoint/2010/main" val="2914865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Conclusion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Under the model I selected, maximum ethanol production is attained by adjusting feed rate concentration of glucose according to optimal path determined by solution to control problem. </a:t>
            </a:r>
          </a:p>
          <a:p>
            <a:r>
              <a:rPr lang="en-US" sz="2400" b="1" dirty="0" err="1"/>
              <a:t>EtOH</a:t>
            </a:r>
            <a:r>
              <a:rPr lang="en-US" sz="2400" b="1" dirty="0"/>
              <a:t> concentration increases despite decreases in biomass concentration of yeast. </a:t>
            </a:r>
          </a:p>
          <a:p>
            <a:r>
              <a:rPr lang="en-US" sz="2400" b="1" dirty="0"/>
              <a:t>Feed rate and </a:t>
            </a:r>
            <a:r>
              <a:rPr lang="en-US" sz="2400" b="1" dirty="0" err="1"/>
              <a:t>EtOH</a:t>
            </a:r>
            <a:r>
              <a:rPr lang="en-US" sz="2400" b="1" dirty="0"/>
              <a:t> concentration are both constrained by total volume of </a:t>
            </a:r>
            <a:r>
              <a:rPr lang="en-US" sz="2400" b="1" dirty="0" err="1"/>
              <a:t>chemostat</a:t>
            </a:r>
            <a:r>
              <a:rPr lang="en-US" sz="2400" b="1" dirty="0"/>
              <a:t>/reactor. </a:t>
            </a:r>
          </a:p>
          <a:p>
            <a:pPr marL="0" indent="0">
              <a:buNone/>
            </a:pP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14178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Acknowledgments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 would like to thank Dr. Fitzpatrick, Dr. </a:t>
            </a:r>
            <a:r>
              <a:rPr lang="en-US" sz="2400" b="1" dirty="0" err="1"/>
              <a:t>Dahlquist</a:t>
            </a:r>
            <a:r>
              <a:rPr lang="en-US" sz="2400" b="1" dirty="0"/>
              <a:t>, and my fellow classmates. </a:t>
            </a:r>
          </a:p>
        </p:txBody>
      </p:sp>
    </p:spTree>
    <p:extLst>
      <p:ext uri="{BB962C8B-B14F-4D97-AF65-F5344CB8AC3E}">
        <p14:creationId xmlns:p14="http://schemas.microsoft.com/office/powerpoint/2010/main" val="4141679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dirty="0" err="1"/>
              <a:t>Brauer</a:t>
            </a:r>
            <a:r>
              <a:rPr lang="en-US" sz="1600" b="1" dirty="0"/>
              <a:t>, M. J., </a:t>
            </a:r>
            <a:r>
              <a:rPr lang="en-US" sz="1600" b="1" dirty="0" err="1"/>
              <a:t>Saldanha</a:t>
            </a:r>
            <a:r>
              <a:rPr lang="en-US" sz="1600" b="1" dirty="0"/>
              <a:t>, A. J., </a:t>
            </a:r>
            <a:r>
              <a:rPr lang="en-US" sz="1600" b="1" dirty="0" err="1"/>
              <a:t>Dolinski</a:t>
            </a:r>
            <a:r>
              <a:rPr lang="en-US" sz="1600" b="1" dirty="0"/>
              <a:t>, K., &amp; Botstein, D. (2005). Homeostatic adjustment and metabolic remodeling in glucose-limited yeast cultures. </a:t>
            </a:r>
            <a:r>
              <a:rPr lang="en-US" sz="1600" b="1" i="1" dirty="0"/>
              <a:t>Molecular biology of the cell</a:t>
            </a:r>
            <a:r>
              <a:rPr lang="en-US" sz="1600" b="1" dirty="0"/>
              <a:t>, </a:t>
            </a:r>
            <a:r>
              <a:rPr lang="en-US" sz="1600" b="1" i="1" dirty="0"/>
              <a:t>16</a:t>
            </a:r>
            <a:r>
              <a:rPr lang="en-US" sz="1600" b="1" dirty="0"/>
              <a:t>(5), 2503-2517.</a:t>
            </a:r>
          </a:p>
          <a:p>
            <a:r>
              <a:rPr lang="en-US" sz="1600" b="1" dirty="0"/>
              <a:t>Van den Brink, J., </a:t>
            </a:r>
            <a:r>
              <a:rPr lang="en-US" sz="1600" b="1" dirty="0" err="1"/>
              <a:t>Canelas</a:t>
            </a:r>
            <a:r>
              <a:rPr lang="en-US" sz="1600" b="1" dirty="0"/>
              <a:t>, A. B., Van </a:t>
            </a:r>
            <a:r>
              <a:rPr lang="en-US" sz="1600" b="1" dirty="0" err="1"/>
              <a:t>Gulik</a:t>
            </a:r>
            <a:r>
              <a:rPr lang="en-US" sz="1600" b="1" dirty="0"/>
              <a:t>, W. M., </a:t>
            </a:r>
            <a:r>
              <a:rPr lang="en-US" sz="1600" b="1" dirty="0" err="1"/>
              <a:t>Pronk</a:t>
            </a:r>
            <a:r>
              <a:rPr lang="en-US" sz="1600" b="1" dirty="0"/>
              <a:t>, J. T., </a:t>
            </a:r>
            <a:r>
              <a:rPr lang="en-US" sz="1600" b="1" dirty="0" err="1"/>
              <a:t>Heijnen</a:t>
            </a:r>
            <a:r>
              <a:rPr lang="en-US" sz="1600" b="1" dirty="0"/>
              <a:t>, J. J., De </a:t>
            </a:r>
            <a:r>
              <a:rPr lang="en-US" sz="1600" b="1" dirty="0" err="1"/>
              <a:t>Winde</a:t>
            </a:r>
            <a:r>
              <a:rPr lang="en-US" sz="1600" b="1" dirty="0"/>
              <a:t>, J. H., &amp; </a:t>
            </a:r>
            <a:r>
              <a:rPr lang="en-US" sz="1600" b="1" dirty="0" err="1"/>
              <a:t>Daran-Lapujade</a:t>
            </a:r>
            <a:r>
              <a:rPr lang="en-US" sz="1600" b="1" dirty="0"/>
              <a:t>, P. (2008). Dynamics of glycolytic regulation during adaptation of Saccharomyces cerevisiae to fermentative metabolism. </a:t>
            </a:r>
            <a:r>
              <a:rPr lang="en-US" sz="1600" b="1" i="1" dirty="0"/>
              <a:t>Applied and environmental microbiology</a:t>
            </a:r>
            <a:r>
              <a:rPr lang="en-US" sz="1600" b="1" dirty="0"/>
              <a:t>, </a:t>
            </a:r>
            <a:r>
              <a:rPr lang="en-US" sz="1600" b="1" i="1" dirty="0"/>
              <a:t>74</a:t>
            </a:r>
            <a:r>
              <a:rPr lang="en-US" sz="1600" b="1" dirty="0"/>
              <a:t>(18), 5710-5723.</a:t>
            </a:r>
          </a:p>
          <a:p>
            <a:r>
              <a:rPr lang="en-US" sz="1600" b="1" dirty="0"/>
              <a:t>Wang, F. S., &amp; Cheng, W. M. (1999). Simultaneous Optimization of Feeding Rate and Operation Parameters for Fed‐Batch Fermentation Processes. </a:t>
            </a:r>
            <a:r>
              <a:rPr lang="en-US" sz="1600" b="1" i="1" dirty="0"/>
              <a:t>Biotechnology Progress</a:t>
            </a:r>
            <a:r>
              <a:rPr lang="en-US" sz="1600" b="1" dirty="0"/>
              <a:t>, </a:t>
            </a:r>
            <a:r>
              <a:rPr lang="en-US" sz="1600" b="1" i="1" dirty="0"/>
              <a:t>15</a:t>
            </a:r>
            <a:r>
              <a:rPr lang="en-US" sz="1600" b="1" dirty="0"/>
              <a:t>(5), 949-952.</a:t>
            </a:r>
          </a:p>
          <a:p>
            <a:r>
              <a:rPr lang="en-US" sz="1600" b="1" dirty="0"/>
              <a:t>Vázquez-Lima, F., Silva, P., Barreiro, A., Martínez-Moreno, R., Morales, P., </a:t>
            </a:r>
            <a:r>
              <a:rPr lang="en-US" sz="1600" b="1" dirty="0" err="1"/>
              <a:t>Quirós</a:t>
            </a:r>
            <a:r>
              <a:rPr lang="en-US" sz="1600" b="1" dirty="0"/>
              <a:t>, M., ... &amp; Ferrer, P. (2014). Use of </a:t>
            </a:r>
            <a:r>
              <a:rPr lang="en-US" sz="1600" b="1" dirty="0" err="1"/>
              <a:t>chemostat</a:t>
            </a:r>
            <a:r>
              <a:rPr lang="en-US" sz="1600" b="1" dirty="0"/>
              <a:t> cultures mimicking different phases of wine fermentations as a tool for quantitative physiological analysis. </a:t>
            </a:r>
            <a:r>
              <a:rPr lang="en-US" sz="1600" b="1" i="1" dirty="0"/>
              <a:t>Microbial cell factories</a:t>
            </a:r>
            <a:r>
              <a:rPr lang="en-US" sz="1600" b="1" dirty="0"/>
              <a:t>, </a:t>
            </a:r>
            <a:r>
              <a:rPr lang="en-US" sz="1600" b="1" i="1" dirty="0"/>
              <a:t>13</a:t>
            </a:r>
            <a:r>
              <a:rPr lang="en-US" sz="1600" b="1" dirty="0"/>
              <a:t>(1), 85.</a:t>
            </a:r>
          </a:p>
          <a:p>
            <a:r>
              <a:rPr lang="en-US" sz="1600" b="1" dirty="0"/>
              <a:t>Gabriel, E., &amp; Carrillo, U. (1999). </a:t>
            </a:r>
            <a:r>
              <a:rPr lang="en-US" sz="1600" b="1" i="1" dirty="0"/>
              <a:t>Optimal control of fermentation processes</a:t>
            </a:r>
            <a:r>
              <a:rPr lang="en-US" sz="1600" b="1" dirty="0"/>
              <a:t> (Doctoral dissertation, PhD Thesis, City University, London).</a:t>
            </a:r>
          </a:p>
          <a:p>
            <a:r>
              <a:rPr lang="en-US" sz="1700" b="1" dirty="0" err="1"/>
              <a:t>Banga</a:t>
            </a:r>
            <a:r>
              <a:rPr lang="en-US" sz="1700" b="1" dirty="0"/>
              <a:t>, J. R., Balsa-Canto, E., Moles, C. G., &amp; Alonso, A. A. (2005). Dynamic optimization of bioprocesses: Efficient and robust numerical strategies. </a:t>
            </a:r>
            <a:r>
              <a:rPr lang="en-US" sz="1700" b="1" i="1" dirty="0"/>
              <a:t>Journal of Biotechnology</a:t>
            </a:r>
            <a:r>
              <a:rPr lang="en-US" sz="1700" b="1" dirty="0"/>
              <a:t>, </a:t>
            </a:r>
            <a:r>
              <a:rPr lang="en-US" sz="1700" b="1" i="1" dirty="0"/>
              <a:t>117</a:t>
            </a:r>
            <a:r>
              <a:rPr lang="en-US" sz="1700" b="1" dirty="0"/>
              <a:t>(4), 407-419.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9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How Ethanol is produced on the industrial level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/>
              <a:t>Ethanol fermentation produces ethanol for use in food, beverages, and fuel.</a:t>
            </a:r>
          </a:p>
          <a:p>
            <a:r>
              <a:rPr lang="en-US" sz="2400" b="1" dirty="0"/>
              <a:t>Yeast convert sugars, like glucose, into cellular energy .</a:t>
            </a:r>
          </a:p>
          <a:p>
            <a:r>
              <a:rPr lang="en-US" sz="2400" b="1" dirty="0"/>
              <a:t>Ethanol and carbon dioxide are by products of this process. </a:t>
            </a:r>
          </a:p>
          <a:p>
            <a:r>
              <a:rPr lang="en-US" sz="2400" b="1" dirty="0"/>
              <a:t>Fermentation occurs in large fermentation tanks.</a:t>
            </a:r>
          </a:p>
          <a:p>
            <a:r>
              <a:rPr lang="en-US" sz="2400" b="1" dirty="0"/>
              <a:t>The enzyme alpha-amylase is added to tanks to break down corn starch into shorter  carbohydrate chains called </a:t>
            </a:r>
            <a:r>
              <a:rPr lang="en-US" sz="2400" b="1" dirty="0" err="1"/>
              <a:t>dextrins</a:t>
            </a:r>
            <a:r>
              <a:rPr lang="en-US" sz="2400" b="1" dirty="0"/>
              <a:t>.</a:t>
            </a:r>
          </a:p>
          <a:p>
            <a:r>
              <a:rPr lang="en-US" sz="2400" b="1" dirty="0"/>
              <a:t>During </a:t>
            </a:r>
            <a:r>
              <a:rPr lang="en-US" sz="2400" b="1" dirty="0" err="1"/>
              <a:t>saccharification</a:t>
            </a:r>
            <a:r>
              <a:rPr lang="en-US" sz="2400" b="1" dirty="0"/>
              <a:t> process the enzyme </a:t>
            </a:r>
            <a:r>
              <a:rPr lang="en-US" sz="2400" b="1" dirty="0" err="1"/>
              <a:t>glucoamylase</a:t>
            </a:r>
            <a:r>
              <a:rPr lang="en-US" sz="2400" b="1" dirty="0"/>
              <a:t> is added to mixture to break down </a:t>
            </a:r>
            <a:r>
              <a:rPr lang="en-US" sz="2400" b="1" dirty="0" err="1"/>
              <a:t>dextrins</a:t>
            </a:r>
            <a:r>
              <a:rPr lang="en-US" sz="2400" b="1" dirty="0"/>
              <a:t> into glucose.</a:t>
            </a:r>
          </a:p>
          <a:p>
            <a:r>
              <a:rPr lang="en-US" sz="2400" b="1" dirty="0"/>
              <a:t>Starch is converted to simple sugars, yeast is  added to convert glucose into ethanol and carbon dioxide. </a:t>
            </a:r>
            <a:r>
              <a:rPr lang="en-US" sz="2400" b="1" dirty="0">
                <a:solidFill>
                  <a:srgbClr val="C00000"/>
                </a:solidFill>
              </a:rPr>
              <a:t>https://www.osha.gov/dts/osta/otm/otm_iv/descriptions.pdf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2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Chemostats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Can Be Used to Model Industrial Ethanol Production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Chemostat</a:t>
            </a:r>
            <a:r>
              <a:rPr lang="en-US" sz="2400" b="1" dirty="0"/>
              <a:t> cultures have been used by researchers as a tool to simulate the different stages of industrial ethanol production. </a:t>
            </a:r>
          </a:p>
          <a:p>
            <a:r>
              <a:rPr lang="en-US" sz="2400" b="1" dirty="0" err="1"/>
              <a:t>Chemostat</a:t>
            </a:r>
            <a:r>
              <a:rPr lang="en-US" sz="2400" b="1" dirty="0"/>
              <a:t> cultures allows scientists to gather data regarding metabolic processes of yeast cells 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0772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Outline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Chemostats</a:t>
            </a:r>
            <a:r>
              <a:rPr lang="en-US" sz="2400" b="1" dirty="0"/>
              <a:t> and industrial ethanol manufacturing </a:t>
            </a:r>
          </a:p>
          <a:p>
            <a:r>
              <a:rPr lang="en-US" sz="2400" b="1" i="1" dirty="0"/>
              <a:t>Saccharomyces cerevisiae </a:t>
            </a:r>
            <a:r>
              <a:rPr lang="en-US" sz="2400" b="1" dirty="0"/>
              <a:t>and the fermentation process </a:t>
            </a:r>
          </a:p>
          <a:p>
            <a:r>
              <a:rPr lang="en-US" sz="2400" b="1" dirty="0"/>
              <a:t>The role of glucose feed concentration in the fermentation process </a:t>
            </a:r>
          </a:p>
          <a:p>
            <a:r>
              <a:rPr lang="en-US" sz="2400" b="1" dirty="0"/>
              <a:t>A mathematical model of </a:t>
            </a:r>
            <a:r>
              <a:rPr lang="en-US" sz="2400" b="1" dirty="0" err="1"/>
              <a:t>EtOH</a:t>
            </a:r>
            <a:r>
              <a:rPr lang="en-US" sz="2400" b="1" dirty="0"/>
              <a:t> production  in a </a:t>
            </a:r>
            <a:r>
              <a:rPr lang="en-US" sz="2400" b="1" dirty="0" err="1"/>
              <a:t>chemostat</a:t>
            </a:r>
            <a:r>
              <a:rPr lang="en-US" sz="2400" b="1" dirty="0"/>
              <a:t> environment</a:t>
            </a:r>
          </a:p>
          <a:p>
            <a:r>
              <a:rPr lang="en-US" sz="2400" b="1" dirty="0"/>
              <a:t>Maximization of </a:t>
            </a:r>
            <a:r>
              <a:rPr lang="en-US" sz="2400" b="1" dirty="0" err="1"/>
              <a:t>EtOH</a:t>
            </a:r>
            <a:r>
              <a:rPr lang="en-US" sz="2400" b="1" dirty="0"/>
              <a:t> production using free final time optimal control problem </a:t>
            </a:r>
          </a:p>
          <a:p>
            <a:r>
              <a:rPr lang="en-US" sz="2400" b="1" dirty="0"/>
              <a:t>Optimal feed flow rate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0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</a:rPr>
              <a:t>Saccharomyces cerevisiae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is the most relevant yeast strain in Ethanol production </a:t>
            </a:r>
            <a:endParaRPr lang="en-US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i="1" dirty="0"/>
              <a:t>Saccharomyces cerevisiae </a:t>
            </a:r>
            <a:r>
              <a:rPr lang="en-US" sz="2400" b="1" dirty="0"/>
              <a:t>is commonly used in winemaking, banking and brewing </a:t>
            </a:r>
          </a:p>
          <a:p>
            <a:r>
              <a:rPr lang="en-US" sz="2400" b="1" i="1" dirty="0"/>
              <a:t>S. cerevisiae </a:t>
            </a:r>
            <a:r>
              <a:rPr lang="en-US" sz="2400" b="1" dirty="0"/>
              <a:t>perform the most common type of fermentation</a:t>
            </a:r>
          </a:p>
          <a:p>
            <a:r>
              <a:rPr lang="en-US" sz="2400" b="1" dirty="0"/>
              <a:t>Ethanol becomes toxic to yeast cells at high concentrations </a:t>
            </a:r>
          </a:p>
          <a:p>
            <a:r>
              <a:rPr lang="en-US" sz="2400" b="1" i="1" dirty="0"/>
              <a:t>S. cerevisiae </a:t>
            </a:r>
            <a:r>
              <a:rPr lang="en-US" sz="2400" b="1" dirty="0"/>
              <a:t>is a </a:t>
            </a:r>
            <a:r>
              <a:rPr lang="en-US" sz="2400" b="1" dirty="0" err="1"/>
              <a:t>preffered</a:t>
            </a:r>
            <a:r>
              <a:rPr lang="en-US" sz="2400" b="1" dirty="0"/>
              <a:t> yeast strain due to its high stress tolerance and its ability to efficiently use carbon and nitrogen resources </a:t>
            </a:r>
          </a:p>
          <a:p>
            <a:r>
              <a:rPr lang="en-US" sz="2400" b="1" dirty="0"/>
              <a:t>Goal of industrial ethanol production is to produce maximum ethanol in shortest period of time </a:t>
            </a:r>
          </a:p>
          <a:p>
            <a:r>
              <a:rPr lang="en-US" sz="2400" b="1" dirty="0"/>
              <a:t>Most ethanol is produced in later stages, i.e. at or near zero growth rates and stationary phase </a:t>
            </a:r>
          </a:p>
          <a:p>
            <a:endParaRPr lang="en-US" sz="1400" b="1" dirty="0"/>
          </a:p>
          <a:p>
            <a:pPr lvl="1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84642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The flexibility of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</a:rPr>
              <a:t>Saccharomyces cerevisiae 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i="1" dirty="0"/>
              <a:t>S. cerevisiae </a:t>
            </a:r>
            <a:r>
              <a:rPr lang="en-US" sz="2400" b="1" dirty="0"/>
              <a:t>can rapidly switch between respiratory and fermentative sugar metabolism in response to changes in availability of oxygen and fermentable sugars </a:t>
            </a:r>
          </a:p>
          <a:p>
            <a:r>
              <a:rPr lang="en-US" sz="2400" b="1" dirty="0"/>
              <a:t>S. cerevisiae can increase catabolic rates an start accumulating large amounts of ethanol upon this transfer</a:t>
            </a:r>
          </a:p>
          <a:p>
            <a:r>
              <a:rPr lang="en-US" sz="2400" b="1" dirty="0"/>
              <a:t>Glucose starved yeast can adapt when introduced to high glucose concentrations within minutes</a:t>
            </a:r>
            <a:r>
              <a:rPr lang="en-US" sz="2400" dirty="0"/>
              <a:t> </a:t>
            </a:r>
            <a:endParaRPr lang="en-US" sz="2400" b="1" dirty="0"/>
          </a:p>
          <a:p>
            <a:r>
              <a:rPr lang="en-US" sz="2400" b="1" dirty="0"/>
              <a:t>Pathways responsible for fermentation process can suddenly catalyze sugar at very high rates, which is why </a:t>
            </a:r>
            <a:r>
              <a:rPr lang="en-US" sz="2400" b="1" i="1" dirty="0"/>
              <a:t>S. cerevisiae </a:t>
            </a:r>
            <a:r>
              <a:rPr lang="en-US" sz="2400" b="1" dirty="0"/>
              <a:t>is the most preferred yeast in industrial ethanol production </a:t>
            </a:r>
            <a:r>
              <a:rPr lang="en-US" sz="2400" b="1" dirty="0">
                <a:solidFill>
                  <a:srgbClr val="C00000"/>
                </a:solidFill>
              </a:rPr>
              <a:t>(Van den Brink, et. al 2008). </a:t>
            </a:r>
          </a:p>
          <a:p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37091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Outline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Chemostats</a:t>
            </a:r>
            <a:r>
              <a:rPr lang="en-US" sz="2400" b="1" dirty="0"/>
              <a:t> and industrial ethanol manufacturing </a:t>
            </a:r>
          </a:p>
          <a:p>
            <a:r>
              <a:rPr lang="en-US" sz="2400" b="1" i="1" dirty="0"/>
              <a:t>Saccharomyces cerevisiae </a:t>
            </a:r>
            <a:r>
              <a:rPr lang="en-US" sz="2400" b="1" dirty="0"/>
              <a:t>and the fermentation process </a:t>
            </a:r>
          </a:p>
          <a:p>
            <a:r>
              <a:rPr lang="en-US" sz="2400" b="1" dirty="0"/>
              <a:t>The role of glucose feed concentration in the fermentation process </a:t>
            </a:r>
          </a:p>
          <a:p>
            <a:r>
              <a:rPr lang="en-US" sz="2400" b="1" dirty="0"/>
              <a:t>A mathematical model of </a:t>
            </a:r>
            <a:r>
              <a:rPr lang="en-US" sz="2400" b="1" dirty="0" err="1"/>
              <a:t>EtOH</a:t>
            </a:r>
            <a:r>
              <a:rPr lang="en-US" sz="2400" b="1" dirty="0"/>
              <a:t> production  in a </a:t>
            </a:r>
            <a:r>
              <a:rPr lang="en-US" sz="2400" b="1" dirty="0" err="1"/>
              <a:t>chemostat</a:t>
            </a:r>
            <a:r>
              <a:rPr lang="en-US" sz="2400" b="1" dirty="0"/>
              <a:t> environment</a:t>
            </a:r>
          </a:p>
          <a:p>
            <a:r>
              <a:rPr lang="en-US" sz="2400" b="1" dirty="0"/>
              <a:t>Maximization of </a:t>
            </a:r>
            <a:r>
              <a:rPr lang="en-US" sz="2400" b="1" dirty="0" err="1"/>
              <a:t>EtOH</a:t>
            </a:r>
            <a:r>
              <a:rPr lang="en-US" sz="2400" b="1" dirty="0"/>
              <a:t> production using free final time optimal control problem </a:t>
            </a:r>
          </a:p>
          <a:p>
            <a:r>
              <a:rPr lang="en-US" sz="2400" b="1" dirty="0"/>
              <a:t>Optimal feed flow rate </a:t>
            </a:r>
          </a:p>
          <a:p>
            <a:r>
              <a:rPr lang="en-US" sz="2400" b="1" dirty="0"/>
              <a:t>Conclusion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12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The role of Glucose in Ethanol fermentation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b="1" dirty="0"/>
                  <a:t>Yeast contain enzyme called </a:t>
                </a:r>
                <a:r>
                  <a:rPr lang="en-US" sz="2400" b="1" dirty="0" err="1"/>
                  <a:t>zymase</a:t>
                </a:r>
                <a:r>
                  <a:rPr lang="en-US" sz="2400" b="1" dirty="0"/>
                  <a:t> which catalyzes fermentation process </a:t>
                </a:r>
              </a:p>
              <a:p>
                <a:r>
                  <a:rPr lang="en-US" sz="2400" dirty="0"/>
                  <a:t> </a:t>
                </a:r>
                <a:r>
                  <a:rPr lang="en-US" sz="2400" b="1" dirty="0"/>
                  <a:t>Glucose </a:t>
                </a:r>
                <a:r>
                  <a:rPr lang="en-US" sz="2400" b="1" dirty="0" err="1"/>
                  <a:t>zymase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b="1" dirty="0"/>
                  <a:t> Ethanol + Carbon Dioxide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𝐎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</m:sSub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𝐚𝐪</m:t>
                        </m:r>
                      </m:e>
                    </m:d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𝟐</m:t>
                    </m:r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𝐎𝐇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𝐚𝐪</m:t>
                        </m:r>
                      </m:e>
                    </m:d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𝟐𝐂</m:t>
                    </m:r>
                    <m:sSub>
                      <m:sSub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𝐎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d>
                      <m:d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𝐠</m:t>
                        </m:r>
                      </m:e>
                    </m:d>
                  </m:oMath>
                </a14:m>
                <a:endParaRPr lang="en-US" sz="2400" b="1" dirty="0"/>
              </a:p>
              <a:p>
                <a:r>
                  <a:rPr lang="en-US" sz="2400" b="1" dirty="0"/>
                  <a:t>Glycolysis breaks down glucose to form pyruvate. </a:t>
                </a:r>
              </a:p>
              <a:p>
                <a:r>
                  <a:rPr lang="en-US" sz="2400" b="1" dirty="0"/>
                  <a:t>When oxygen is not present pyruvate </a:t>
                </a:r>
                <a:r>
                  <a:rPr lang="en-US" sz="2400" b="1"/>
                  <a:t>undergoes fermentation. </a:t>
                </a:r>
                <a:endParaRPr lang="en-US" sz="2400" b="1" dirty="0"/>
              </a:p>
              <a:p>
                <a:endParaRPr lang="en-US" sz="24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4768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1366</Words>
  <Application>Microsoft Office PowerPoint</Application>
  <PresentationFormat>Widescreen</PresentationFormat>
  <Paragraphs>131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Cambria Math</vt:lpstr>
      <vt:lpstr>Office Theme</vt:lpstr>
      <vt:lpstr>Optimal Feed Rate for Maximum EtOH Production </vt:lpstr>
      <vt:lpstr>Outline </vt:lpstr>
      <vt:lpstr>How Ethanol is produced on the industrial level </vt:lpstr>
      <vt:lpstr>Chemostats Can Be Used to Model Industrial Ethanol Production </vt:lpstr>
      <vt:lpstr>Outline </vt:lpstr>
      <vt:lpstr>Saccharomyces cerevisiae is the most relevant yeast strain in Ethanol production </vt:lpstr>
      <vt:lpstr>The flexibility of Saccharomyces cerevisiae </vt:lpstr>
      <vt:lpstr>Outline </vt:lpstr>
      <vt:lpstr>The role of Glucose in Ethanol fermentation</vt:lpstr>
      <vt:lpstr>Outline </vt:lpstr>
      <vt:lpstr>A mathematical model of Ethanol Production in a Continuous Culture </vt:lpstr>
      <vt:lpstr>Parameters and Constants in Model </vt:lpstr>
      <vt:lpstr>Parameters and constants continued </vt:lpstr>
      <vt:lpstr>Outline </vt:lpstr>
      <vt:lpstr>Brief Explanation of Dynamic Optimization </vt:lpstr>
      <vt:lpstr>A mathematical model of Ethanol Production in a Continuous Culture </vt:lpstr>
      <vt:lpstr>Optimal control of Fermentation Process </vt:lpstr>
      <vt:lpstr>Optimal Paths of State Variables </vt:lpstr>
      <vt:lpstr>Results from other  research </vt:lpstr>
      <vt:lpstr>Values for optimal feeding rate and final time </vt:lpstr>
      <vt:lpstr>Conclusion </vt:lpstr>
      <vt:lpstr>Acknowledgments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Feed Rate for Maximum EtOH Production </dc:title>
  <dc:creator>Conor Keith</dc:creator>
  <cp:lastModifiedBy>Conor Keith</cp:lastModifiedBy>
  <cp:revision>19</cp:revision>
  <dcterms:created xsi:type="dcterms:W3CDTF">2017-03-02T04:18:22Z</dcterms:created>
  <dcterms:modified xsi:type="dcterms:W3CDTF">2017-03-02T07:38:26Z</dcterms:modified>
</cp:coreProperties>
</file>