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6518753-9938-44D6-A2DB-EC48A86C0BB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BB7943-E7B2-4970-BAB6-E7A6CCB97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8753-9938-44D6-A2DB-EC48A86C0BB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B7943-E7B2-4970-BAB6-E7A6CCB97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8753-9938-44D6-A2DB-EC48A86C0BB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B7943-E7B2-4970-BAB6-E7A6CCB97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8753-9938-44D6-A2DB-EC48A86C0BB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B7943-E7B2-4970-BAB6-E7A6CCB97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6518753-9938-44D6-A2DB-EC48A86C0BB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BB7943-E7B2-4970-BAB6-E7A6CCB97E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8753-9938-44D6-A2DB-EC48A86C0BB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BB7943-E7B2-4970-BAB6-E7A6CCB97E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8753-9938-44D6-A2DB-EC48A86C0BB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BB7943-E7B2-4970-BAB6-E7A6CCB97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8753-9938-44D6-A2DB-EC48A86C0BB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B7943-E7B2-4970-BAB6-E7A6CCB97E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518753-9938-44D6-A2DB-EC48A86C0BB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BB7943-E7B2-4970-BAB6-E7A6CCB97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6518753-9938-44D6-A2DB-EC48A86C0BB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BB7943-E7B2-4970-BAB6-E7A6CCB97E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6518753-9938-44D6-A2DB-EC48A86C0BB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BB7943-E7B2-4970-BAB6-E7A6CCB97E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6518753-9938-44D6-A2DB-EC48A86C0BBC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FBB7943-E7B2-4970-BAB6-E7A6CCB97ED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ature/journal/v494/n7435/full/nature11875.html#ref1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ature/journal/v494/n7435/full/nature11875.html#ref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can we tell synthetic from native sequences?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352800"/>
            <a:ext cx="6560234" cy="1752600"/>
          </a:xfrm>
        </p:spPr>
        <p:txBody>
          <a:bodyPr/>
          <a:lstStyle/>
          <a:p>
            <a:r>
              <a:rPr lang="en-US" dirty="0" smtClean="0"/>
              <a:t>Watermarks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7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Synthetic bacteria project (JCVI)</a:t>
            </a:r>
            <a:br>
              <a:rPr lang="en-US" dirty="0" smtClean="0"/>
            </a:br>
            <a:r>
              <a:rPr lang="en-US" dirty="0" smtClean="0"/>
              <a:t>(Gibson, Science, 2010, 329:52)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038600" cy="45262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Four sequences, 1000 </a:t>
            </a:r>
            <a:r>
              <a:rPr lang="en-US" dirty="0" err="1" smtClean="0"/>
              <a:t>bp</a:t>
            </a:r>
            <a:r>
              <a:rPr lang="en-US" dirty="0" smtClean="0"/>
              <a:t> each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Inserted into noncoding regions of genome</a:t>
            </a:r>
          </a:p>
          <a:p>
            <a:r>
              <a:rPr lang="en-US" dirty="0" smtClean="0"/>
              <a:t>Translated into English using secret triplet nucleotide to character code</a:t>
            </a:r>
          </a:p>
          <a:p>
            <a:pPr lvl="1"/>
            <a:r>
              <a:rPr lang="en-US" dirty="0" smtClean="0"/>
              <a:t>Names of scientists</a:t>
            </a:r>
          </a:p>
          <a:p>
            <a:pPr lvl="1"/>
            <a:r>
              <a:rPr lang="en-US" altLang="en-US" dirty="0" smtClean="0">
                <a:latin typeface="+mj-lt"/>
              </a:rPr>
              <a:t>“To live, to err, to fall, to triumph, to recreate life out of life." "See things not as they are, but as they might be." "What I cannot build, I cannot understand."</a:t>
            </a:r>
            <a:r>
              <a:rPr lang="en-US" altLang="en-US" sz="700" dirty="0" smtClean="0">
                <a:latin typeface="+mj-lt"/>
              </a:rPr>
              <a:t> </a:t>
            </a:r>
            <a:endParaRPr lang="en-US" altLang="en-US" sz="5100" dirty="0" smtClean="0">
              <a:latin typeface="+mj-lt"/>
            </a:endParaRPr>
          </a:p>
          <a:p>
            <a:pPr lvl="1"/>
            <a:r>
              <a:rPr lang="en-US" dirty="0" smtClean="0"/>
              <a:t>Email address to send decoded sequences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874464"/>
            <a:ext cx="4139543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3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Synthetic Yeast Project (NYU)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Annalaru</a:t>
            </a:r>
            <a:r>
              <a:rPr lang="en-US" dirty="0" smtClean="0"/>
              <a:t>, Science, 2014, 344:58)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1148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Each gene &gt;500 </a:t>
            </a:r>
            <a:r>
              <a:rPr lang="en-US" dirty="0" err="1" smtClean="0"/>
              <a:t>bp</a:t>
            </a:r>
            <a:r>
              <a:rPr lang="en-US" dirty="0" smtClean="0"/>
              <a:t> was given a PCR Tag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GeneDesign</a:t>
            </a:r>
            <a:r>
              <a:rPr lang="en-US" dirty="0" smtClean="0"/>
              <a:t> program to </a:t>
            </a:r>
            <a:r>
              <a:rPr lang="en-US" dirty="0" smtClean="0">
                <a:solidFill>
                  <a:srgbClr val="FFFF00"/>
                </a:solidFill>
              </a:rPr>
              <a:t>recode a portion of gene to maximize difference </a:t>
            </a:r>
            <a:r>
              <a:rPr lang="en-US" dirty="0" smtClean="0"/>
              <a:t>(Avoid </a:t>
            </a:r>
            <a:r>
              <a:rPr lang="en-US" dirty="0"/>
              <a:t>first 100 bases of each </a:t>
            </a:r>
            <a:r>
              <a:rPr lang="en-US" dirty="0" smtClean="0"/>
              <a:t>gene)</a:t>
            </a:r>
          </a:p>
          <a:p>
            <a:pPr lvl="1"/>
            <a:r>
              <a:rPr lang="en-US" dirty="0" smtClean="0"/>
              <a:t>At least 33% of nucleotides recoded (target tags to regions where amino acids can vary at &gt;1 nucleotide)</a:t>
            </a:r>
          </a:p>
          <a:p>
            <a:pPr lvl="1"/>
            <a:r>
              <a:rPr lang="en-US" dirty="0" smtClean="0"/>
              <a:t>First and last nucleotides correspond to variable position</a:t>
            </a:r>
          </a:p>
          <a:p>
            <a:pPr lvl="1"/>
            <a:r>
              <a:rPr lang="en-US" dirty="0" smtClean="0"/>
              <a:t>Melting temperature between 58-60C</a:t>
            </a:r>
          </a:p>
          <a:p>
            <a:pPr lvl="1"/>
            <a:r>
              <a:rPr lang="en-US" dirty="0" smtClean="0"/>
              <a:t>Amplifies 200-500 </a:t>
            </a:r>
            <a:r>
              <a:rPr lang="en-US" dirty="0" err="1" smtClean="0"/>
              <a:t>bp</a:t>
            </a:r>
            <a:r>
              <a:rPr lang="en-US" dirty="0" smtClean="0"/>
              <a:t> fragment</a:t>
            </a:r>
          </a:p>
          <a:p>
            <a:pPr lvl="1"/>
            <a:r>
              <a:rPr lang="en-US" dirty="0" smtClean="0"/>
              <a:t>Primers will not amplify other genome sequence &lt;1000 nucleotides</a:t>
            </a:r>
          </a:p>
          <a:p>
            <a:r>
              <a:rPr lang="en-US" dirty="0" smtClean="0"/>
              <a:t>5-10% error 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905000"/>
            <a:ext cx="4373822" cy="39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0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Embedding watermarks into coding genes (</a:t>
            </a:r>
            <a:r>
              <a:rPr lang="en-US" sz="3200" dirty="0" err="1" smtClean="0"/>
              <a:t>Liss</a:t>
            </a:r>
            <a:r>
              <a:rPr lang="en-US" sz="3200" dirty="0" smtClean="0"/>
              <a:t>,  </a:t>
            </a:r>
            <a:r>
              <a:rPr lang="en-US" sz="3200" dirty="0" err="1" smtClean="0"/>
              <a:t>PLoS</a:t>
            </a:r>
            <a:r>
              <a:rPr lang="en-US" sz="3200" dirty="0" smtClean="0"/>
              <a:t> ONE, 2012, 7:e42465)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32130"/>
            <a:ext cx="8763000" cy="28194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Create codon usage table and convert to binary</a:t>
            </a:r>
          </a:p>
          <a:p>
            <a:r>
              <a:rPr lang="en-US" sz="2000" dirty="0" smtClean="0"/>
              <a:t>Convert watermark from English to binary</a:t>
            </a:r>
          </a:p>
          <a:p>
            <a:r>
              <a:rPr lang="en-US" sz="2000" dirty="0" smtClean="0"/>
              <a:t>Change the codons of your gene so that binary watermark is encoded in DNA (this will change the rankings of your codons)</a:t>
            </a:r>
          </a:p>
          <a:p>
            <a:r>
              <a:rPr lang="en-US" sz="2000" dirty="0" smtClean="0"/>
              <a:t>This method </a:t>
            </a:r>
            <a:r>
              <a:rPr lang="en-US" sz="2000" dirty="0" smtClean="0">
                <a:solidFill>
                  <a:srgbClr val="FFFF00"/>
                </a:solidFill>
              </a:rPr>
              <a:t>takes into account the frequency of the different codons</a:t>
            </a:r>
            <a:r>
              <a:rPr lang="en-US" sz="2000" dirty="0" smtClean="0"/>
              <a:t>, which will vary for each species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19" y="1584317"/>
            <a:ext cx="7091362" cy="31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3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BioCode</a:t>
            </a:r>
            <a:r>
              <a:rPr lang="en-US" sz="3200" dirty="0" smtClean="0"/>
              <a:t> algorithm for information storage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(Haughton, BMC Bioinformatics, 2013, 14:121)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NONCODING REGIONS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PROTEIN-CODING REGIONS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304800" y="2192228"/>
            <a:ext cx="4572000" cy="2362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Assign 2 bit sequence to each base</a:t>
            </a:r>
          </a:p>
          <a:p>
            <a:r>
              <a:rPr lang="en-US" sz="1600" dirty="0" smtClean="0"/>
              <a:t>Does not want to introduce cryptic start codons (ATG, CTG, TTG) or their complements (CAT, CAG, CAA)</a:t>
            </a:r>
          </a:p>
          <a:p>
            <a:r>
              <a:rPr lang="en-US" sz="1600" dirty="0" smtClean="0"/>
              <a:t>Examines the dinucleotides AT, CT, TT, CA and restricts the subsequent dinucleotide </a:t>
            </a:r>
            <a:endParaRPr lang="en-US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76800" y="2192228"/>
            <a:ext cx="4041775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Like previous paper, changes the codons, but retains the amino acid sequence</a:t>
            </a:r>
          </a:p>
          <a:p>
            <a:r>
              <a:rPr lang="en-US" dirty="0" smtClean="0"/>
              <a:t>Not only does it take into account the frequency of codons, </a:t>
            </a:r>
            <a:r>
              <a:rPr lang="en-US" dirty="0" smtClean="0">
                <a:solidFill>
                  <a:srgbClr val="FFFF00"/>
                </a:solidFill>
              </a:rPr>
              <a:t>it preserves the codon count for each </a:t>
            </a:r>
            <a:r>
              <a:rPr lang="en-US" dirty="0" smtClean="0"/>
              <a:t>(if a codon is used X number of times in the gene, once the recoded gene uses it X times, that codon can no longer be used)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0"/>
            <a:ext cx="3326421" cy="29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3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scale </a:t>
            </a:r>
            <a:r>
              <a:rPr lang="en-US" smtClean="0"/>
              <a:t>information encoding in DNA</a:t>
            </a:r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1447800" y="6122011"/>
            <a:ext cx="100333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altLang="en-US"/>
              <a:t>N Goldman </a:t>
            </a:r>
            <a:r>
              <a:rPr lang="en-GB" altLang="zh-CN" i="1">
                <a:ea typeface="宋体" panose="02010600030101010101" pitchFamily="2" charset="-122"/>
              </a:rPr>
              <a:t>et al. </a:t>
            </a:r>
            <a:r>
              <a:rPr lang="en-GB" altLang="en-US" i="1"/>
              <a:t>Nature </a:t>
            </a:r>
            <a:r>
              <a:rPr lang="en-US" altLang="zh-CN" b="1">
                <a:ea typeface="宋体" panose="02010600030101010101" pitchFamily="2" charset="-122"/>
              </a:rPr>
              <a:t>000</a:t>
            </a:r>
            <a:r>
              <a:rPr lang="en-GB" altLang="en-US"/>
              <a:t>, </a:t>
            </a:r>
            <a:r>
              <a:rPr lang="en-GB" altLang="zh-CN">
                <a:ea typeface="宋体" panose="02010600030101010101" pitchFamily="2" charset="-122"/>
              </a:rPr>
              <a:t>1</a:t>
            </a:r>
            <a:r>
              <a:rPr lang="en-GB" altLang="en-US"/>
              <a:t>-</a:t>
            </a:r>
            <a:r>
              <a:rPr lang="en-GB" altLang="zh-CN">
                <a:ea typeface="宋体" panose="02010600030101010101" pitchFamily="2" charset="-122"/>
              </a:rPr>
              <a:t>4</a:t>
            </a:r>
            <a:r>
              <a:rPr lang="en-GB" altLang="en-US"/>
              <a:t> (2013) doi:10.1038/nature</a:t>
            </a:r>
            <a:r>
              <a:rPr lang="en-GB" altLang="zh-CN">
                <a:ea typeface="宋体" panose="02010600030101010101" pitchFamily="2" charset="-122"/>
              </a:rPr>
              <a:t>11875</a:t>
            </a:r>
            <a:endParaRPr lang="en-GB" altLang="en-US">
              <a:ea typeface="宋体" panose="02010600030101010101" pitchFamily="2" charset="-122"/>
            </a:endParaRPr>
          </a:p>
        </p:txBody>
      </p:sp>
      <p:pic>
        <p:nvPicPr>
          <p:cNvPr id="5" name="Picture 4" descr="nature11875-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6" y="1747318"/>
            <a:ext cx="5702300" cy="401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1524000"/>
            <a:ext cx="2057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five files comprised all 154 of Shakespeare’s sonnets (ASCII text), a classic scientific paper</a:t>
            </a:r>
            <a:r>
              <a:rPr lang="en-US" sz="1400" baseline="30000" dirty="0">
                <a:hlinkClick r:id="rId3" tooltip="Watson, J. D. &amp; Crick, F. H. C. Molecular structure of nucleic acids. Nature 171, 737-738 (1953)"/>
              </a:rPr>
              <a:t>18</a:t>
            </a:r>
            <a:r>
              <a:rPr lang="en-US" sz="1400" dirty="0"/>
              <a:t> (PDF format), a medium-resolution </a:t>
            </a:r>
            <a:r>
              <a:rPr lang="en-US" sz="1400" dirty="0" err="1"/>
              <a:t>colour</a:t>
            </a:r>
            <a:r>
              <a:rPr lang="en-US" sz="1400" dirty="0"/>
              <a:t> photograph of the European Bioinformatics Institute (JPEG 2000 format), a 26-s excerpt from Martin Luther King’s 1963 ‘I have a dream’ speech (MP3 format) and a Huffman code</a:t>
            </a:r>
            <a:r>
              <a:rPr lang="en-US" sz="1400" baseline="30000" dirty="0">
                <a:hlinkClick r:id="rId4" tooltip="MacKay, D. J. C. Information Theory, Inference, and Learning Algorithms (Cambridge Univ. Press, 2003)"/>
              </a:rPr>
              <a:t>10</a:t>
            </a:r>
            <a:r>
              <a:rPr lang="en-US" sz="1400" dirty="0"/>
              <a:t> used in this study to convert bytes to base-3 digits (ASCII text), giving a total of 757,051 bytes or a Shannon information</a:t>
            </a:r>
            <a:r>
              <a:rPr lang="en-US" sz="1400" baseline="30000" dirty="0">
                <a:hlinkClick r:id="rId4" tooltip="MacKay, D. J. C. Information Theory, Inference, and Learning Algorithms (Cambridge Univ. Press, 2003)"/>
              </a:rPr>
              <a:t>10</a:t>
            </a:r>
            <a:r>
              <a:rPr lang="en-US" sz="1400" dirty="0"/>
              <a:t> of 5.2 × 10</a:t>
            </a:r>
            <a:r>
              <a:rPr lang="en-US" sz="1400" baseline="30000" dirty="0"/>
              <a:t>6</a:t>
            </a:r>
            <a:r>
              <a:rPr lang="en-US" sz="1400" dirty="0"/>
              <a:t> bits</a:t>
            </a:r>
          </a:p>
        </p:txBody>
      </p:sp>
    </p:spTree>
    <p:extLst>
      <p:ext uri="{BB962C8B-B14F-4D97-AF65-F5344CB8AC3E}">
        <p14:creationId xmlns:p14="http://schemas.microsoft.com/office/powerpoint/2010/main" val="1789999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550</TotalTime>
  <Words>474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SimSun</vt:lpstr>
      <vt:lpstr>Arial</vt:lpstr>
      <vt:lpstr>Rockwell</vt:lpstr>
      <vt:lpstr>Wingdings 2</vt:lpstr>
      <vt:lpstr>Foundry</vt:lpstr>
      <vt:lpstr>How can we tell synthetic from native sequences?</vt:lpstr>
      <vt:lpstr>Synthetic bacteria project (JCVI) (Gibson, Science, 2010, 329:52)</vt:lpstr>
      <vt:lpstr>Synthetic Yeast Project (NYU) (Annalaru, Science, 2014, 344:58) </vt:lpstr>
      <vt:lpstr>Embedding watermarks into coding genes (Liss,  PLoS ONE, 2012, 7:e42465)  </vt:lpstr>
      <vt:lpstr>BioCode algorithm for information storage (Haughton, BMC Bioinformatics, 2013, 14:121)</vt:lpstr>
      <vt:lpstr>Large scale information encoding in DNA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tell synthetic from native sequences?</dc:title>
  <dc:creator>Administrator</dc:creator>
  <cp:lastModifiedBy>Lisa Scheifele</cp:lastModifiedBy>
  <cp:revision>10</cp:revision>
  <dcterms:created xsi:type="dcterms:W3CDTF">2015-09-05T01:02:36Z</dcterms:created>
  <dcterms:modified xsi:type="dcterms:W3CDTF">2015-09-07T17:29:27Z</dcterms:modified>
</cp:coreProperties>
</file>