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5" r:id="rId2"/>
    <p:sldId id="292" r:id="rId3"/>
    <p:sldId id="277" r:id="rId4"/>
    <p:sldId id="275" r:id="rId5"/>
    <p:sldId id="267" r:id="rId6"/>
    <p:sldId id="268" r:id="rId7"/>
    <p:sldId id="269" r:id="rId8"/>
    <p:sldId id="302" r:id="rId9"/>
    <p:sldId id="287" r:id="rId10"/>
    <p:sldId id="282" r:id="rId11"/>
    <p:sldId id="289" r:id="rId12"/>
    <p:sldId id="283" r:id="rId13"/>
    <p:sldId id="285" r:id="rId14"/>
    <p:sldId id="286" r:id="rId15"/>
    <p:sldId id="281" r:id="rId16"/>
    <p:sldId id="271" r:id="rId17"/>
    <p:sldId id="293" r:id="rId18"/>
    <p:sldId id="278" r:id="rId19"/>
    <p:sldId id="270" r:id="rId20"/>
    <p:sldId id="295" r:id="rId21"/>
    <p:sldId id="297" r:id="rId22"/>
    <p:sldId id="298" r:id="rId23"/>
    <p:sldId id="299" r:id="rId24"/>
    <p:sldId id="300" r:id="rId25"/>
    <p:sldId id="291" r:id="rId26"/>
    <p:sldId id="301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05" autoAdjust="0"/>
  </p:normalViewPr>
  <p:slideViewPr>
    <p:cSldViewPr snapToGrid="0" snapToObjects="1">
      <p:cViewPr varScale="1">
        <p:scale>
          <a:sx n="176" d="100"/>
          <a:sy n="176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9BE19-6927-B54E-B706-6C75E0B94E3C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6E268-1F5B-B245-94DE-6C61366D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4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7C1128-9F60-D146-9197-22FA5685E062}" type="slidenum">
              <a:rPr lang="en-US"/>
              <a:pPr/>
              <a:t>16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FDC34-7CD1-B047-A0F0-B30F55ECAA36}" type="slidenum">
              <a:rPr lang="en-US"/>
              <a:pPr/>
              <a:t>18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94088-CC53-664F-B4D4-C5656EF9C4A4}" type="slidenum">
              <a:rPr lang="en-US"/>
              <a:pPr/>
              <a:t>19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1C286-11F3-ED4E-AAF1-340F96C801D7}" type="slidenum">
              <a:rPr lang="en-US"/>
              <a:pPr/>
              <a:t>22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Totipotency</a:t>
            </a:r>
            <a:r>
              <a:rPr lang="en-US" dirty="0"/>
              <a:t>: a mature metaphase II oocyte as in somatic cell nuclear transfer (</a:t>
            </a:r>
            <a:r>
              <a:rPr lang="en-US" dirty="0" err="1"/>
              <a:t>Wilmut</a:t>
            </a:r>
            <a:r>
              <a:rPr lang="en-US" dirty="0"/>
              <a:t> et al., 1997). </a:t>
            </a:r>
          </a:p>
          <a:p>
            <a:endParaRPr lang="en-US" dirty="0"/>
          </a:p>
          <a:p>
            <a:r>
              <a:rPr lang="en-US" dirty="0"/>
              <a:t>Direct reprogramming methods support reversion to </a:t>
            </a:r>
            <a:r>
              <a:rPr lang="en-US" dirty="0" err="1"/>
              <a:t>pluripotency</a:t>
            </a:r>
            <a:r>
              <a:rPr lang="en-US" dirty="0"/>
              <a:t>; though, vehicles and biotypes vary considerably in efficiencies (Takahashi and Yamanaka, 2006). </a:t>
            </a:r>
          </a:p>
          <a:p>
            <a:endParaRPr lang="en-US" dirty="0"/>
          </a:p>
          <a:p>
            <a:r>
              <a:rPr lang="en-US" dirty="0"/>
              <a:t>Viral-mediated transduction robustly supports dedifferentiation to </a:t>
            </a:r>
            <a:r>
              <a:rPr lang="en-US" dirty="0" err="1"/>
              <a:t>pluripotency</a:t>
            </a:r>
            <a:r>
              <a:rPr lang="en-US" dirty="0"/>
              <a:t> through retroviral or DNA-viral routes but carries the onus of </a:t>
            </a:r>
            <a:r>
              <a:rPr lang="en-US" dirty="0" err="1"/>
              <a:t>insertional</a:t>
            </a:r>
            <a:r>
              <a:rPr lang="en-US" dirty="0"/>
              <a:t> inactivation. </a:t>
            </a:r>
          </a:p>
          <a:p>
            <a:endParaRPr lang="en-US" dirty="0"/>
          </a:p>
          <a:p>
            <a:r>
              <a:rPr lang="en-US" dirty="0"/>
              <a:t>While protein-mediated transduction supports reprogramming adult cells to </a:t>
            </a:r>
            <a:r>
              <a:rPr lang="en-US" dirty="0" err="1"/>
              <a:t>pluripotency</a:t>
            </a:r>
            <a:r>
              <a:rPr lang="en-US" dirty="0"/>
              <a:t>, the method is cumbersome and requires recombinant protein expression and purification expertise, and reprograms albeit at very low frequencies (Kim et al., 2009). </a:t>
            </a:r>
          </a:p>
          <a:p>
            <a:endParaRPr lang="en-US"/>
          </a:p>
          <a:p>
            <a:r>
              <a:rPr lang="en-US"/>
              <a:t>No </a:t>
            </a:r>
            <a:r>
              <a:rPr lang="en-US" dirty="0"/>
              <a:t>cocktail has been identified to completely reprogram adult cells to </a:t>
            </a:r>
            <a:r>
              <a:rPr lang="en-US" dirty="0" err="1"/>
              <a:t>totipotency</a:t>
            </a:r>
            <a:r>
              <a:rPr lang="en-US" dirty="0"/>
              <a:t> or </a:t>
            </a:r>
            <a:r>
              <a:rPr lang="en-US" dirty="0" err="1"/>
              <a:t>pluripotency</a:t>
            </a:r>
            <a:r>
              <a:rPr lang="en-US" dirty="0"/>
              <a:t>, but many examples exist that improve the overall efficiency of the process and can supplant one or more genes by direct reprogramming routes (</a:t>
            </a:r>
            <a:r>
              <a:rPr lang="en-US" dirty="0" err="1"/>
              <a:t>Feng</a:t>
            </a:r>
            <a:r>
              <a:rPr lang="en-US" dirty="0"/>
              <a:t> et al., 2009; Zhu et al., 2010).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2619E-CC5C-4A4C-B650-5272A9B8B0DC}" type="slidenum">
              <a:rPr lang="en-US"/>
              <a:pPr/>
              <a:t>3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3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C0BCF-F8AC-0947-AFF0-B07E7CD7F507}" type="slidenum">
              <a:rPr lang="en-US"/>
              <a:pPr/>
              <a:t>5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17762-6055-DD46-BCDE-F20F95FFC4EF}" type="slidenum">
              <a:rPr lang="en-US"/>
              <a:pPr/>
              <a:t>6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BBB63-8F09-F243-8D97-138EDAD74DB6}" type="slidenum">
              <a:rPr lang="en-US"/>
              <a:pPr/>
              <a:t>7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06621-E0CD-9147-B6BD-FAD34D4584F4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2" y="4343716"/>
            <a:ext cx="5030456" cy="41138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3EEED5-5CD0-AD40-874D-81E963ECC4AD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EGF effect depends strongly upon other culture conditions: serum, adhesion conditions, concentration, type of MSC cell line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D327-1DC2-4E4C-81F9-8673B41226D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wmf"/><Relationship Id="rId8" Type="http://schemas.openxmlformats.org/officeDocument/2006/relationships/image" Target="../media/image13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/>
              <a:t>Intro to Stem Cells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ChemEng</a:t>
            </a:r>
            <a:r>
              <a:rPr lang="en-US" dirty="0"/>
              <a:t> 575: Tissue Engineering</a:t>
            </a:r>
          </a:p>
          <a:p>
            <a:r>
              <a:rPr lang="en-US" dirty="0"/>
              <a:t>Lecture 2</a:t>
            </a:r>
          </a:p>
          <a:p>
            <a:r>
              <a:rPr lang="en-US" dirty="0"/>
              <a:t>January 28</a:t>
            </a:r>
            <a:r>
              <a:rPr lang="en-US" baseline="30000" dirty="0"/>
              <a:t>th</a:t>
            </a:r>
            <a:r>
              <a:rPr lang="en-US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21426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Differentiation Potential of Mesenchymal Stem Cells</a:t>
            </a:r>
          </a:p>
        </p:txBody>
      </p:sp>
      <p:pic>
        <p:nvPicPr>
          <p:cNvPr id="4" name="Picture 3" descr="MSC differenti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7" y="1201216"/>
            <a:ext cx="8799818" cy="5576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6195" y="6532481"/>
            <a:ext cx="252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Discovery medicine 2015</a:t>
            </a:r>
          </a:p>
        </p:txBody>
      </p:sp>
    </p:spTree>
    <p:extLst>
      <p:ext uri="{BB962C8B-B14F-4D97-AF65-F5344CB8AC3E}">
        <p14:creationId xmlns:p14="http://schemas.microsoft.com/office/powerpoint/2010/main" val="144169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55"/>
            <a:ext cx="9144000" cy="1429278"/>
          </a:xfrm>
        </p:spPr>
        <p:txBody>
          <a:bodyPr>
            <a:normAutofit/>
          </a:bodyPr>
          <a:lstStyle/>
          <a:p>
            <a:r>
              <a:rPr lang="en-US" dirty="0"/>
              <a:t>What do Mesenchymal Stem Cells do?</a:t>
            </a:r>
            <a:br>
              <a:rPr lang="en-US" dirty="0"/>
            </a:br>
            <a:r>
              <a:rPr lang="en-US" sz="3200" dirty="0"/>
              <a:t>(while still stem cells, not differentiated)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Migrate </a:t>
            </a:r>
            <a:r>
              <a:rPr lang="en-US" dirty="0" smtClean="0"/>
              <a:t>to </a:t>
            </a:r>
            <a:r>
              <a:rPr lang="en-US" dirty="0"/>
              <a:t>injured sites</a:t>
            </a:r>
          </a:p>
          <a:p>
            <a:r>
              <a:rPr lang="en-US" dirty="0"/>
              <a:t>Secretion of growth factors (VEGF, PDGF), these growth factors make blood vessels.</a:t>
            </a:r>
          </a:p>
          <a:p>
            <a:r>
              <a:rPr lang="en-US" dirty="0"/>
              <a:t>Modulate immune responses (Sometimes good, sometimes bad)</a:t>
            </a:r>
          </a:p>
          <a:p>
            <a:pPr lvl="1"/>
            <a:r>
              <a:rPr lang="en-US" dirty="0"/>
              <a:t>PGE2, TGFβ – inhibit </a:t>
            </a:r>
            <a:r>
              <a:rPr lang="en-US" dirty="0" smtClean="0"/>
              <a:t>Natural Killer cell </a:t>
            </a:r>
            <a:r>
              <a:rPr lang="en-US" dirty="0"/>
              <a:t>proliferation</a:t>
            </a:r>
          </a:p>
          <a:p>
            <a:pPr lvl="1"/>
            <a:r>
              <a:rPr lang="en-US" dirty="0"/>
              <a:t>IL-10, IL-1, M-CSF suppresses </a:t>
            </a:r>
            <a:r>
              <a:rPr lang="en-US" dirty="0" err="1"/>
              <a:t>dendritic</a:t>
            </a:r>
            <a:r>
              <a:rPr lang="en-US" dirty="0"/>
              <a:t> cell differentiation</a:t>
            </a:r>
          </a:p>
          <a:p>
            <a:pPr lvl="1"/>
            <a:r>
              <a:rPr lang="en-US" dirty="0"/>
              <a:t>CCL5, IL-17B - Promote cell motility</a:t>
            </a:r>
          </a:p>
        </p:txBody>
      </p:sp>
    </p:spTree>
    <p:extLst>
      <p:ext uri="{BB962C8B-B14F-4D97-AF65-F5344CB8AC3E}">
        <p14:creationId xmlns:p14="http://schemas.microsoft.com/office/powerpoint/2010/main" val="244588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fld id="{67339283-449F-A547-AD89-DFAD4BFC0C62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2700" y="-30162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/>
              <a:t>How we get and differentiate MSCs from</a:t>
            </a:r>
          </a:p>
          <a:p>
            <a:pPr algn="ctr"/>
            <a:r>
              <a:rPr lang="en-US" sz="3600" dirty="0"/>
              <a:t>fresh marrow</a:t>
            </a:r>
          </a:p>
        </p:txBody>
      </p:sp>
      <p:grpSp>
        <p:nvGrpSpPr>
          <p:cNvPr id="11269" name="Group 4"/>
          <p:cNvGrpSpPr>
            <a:grpSpLocks/>
          </p:cNvGrpSpPr>
          <p:nvPr/>
        </p:nvGrpSpPr>
        <p:grpSpPr bwMode="auto">
          <a:xfrm>
            <a:off x="76200" y="3048000"/>
            <a:ext cx="8610600" cy="3048000"/>
            <a:chOff x="0" y="1152"/>
            <a:chExt cx="5424" cy="1920"/>
          </a:xfrm>
        </p:grpSpPr>
        <p:grpSp>
          <p:nvGrpSpPr>
            <p:cNvPr id="11318" name="Group 5"/>
            <p:cNvGrpSpPr>
              <a:grpSpLocks/>
            </p:cNvGrpSpPr>
            <p:nvPr/>
          </p:nvGrpSpPr>
          <p:grpSpPr bwMode="auto">
            <a:xfrm>
              <a:off x="2544" y="1824"/>
              <a:ext cx="2880" cy="500"/>
              <a:chOff x="2256" y="1824"/>
              <a:chExt cx="2880" cy="500"/>
            </a:xfrm>
          </p:grpSpPr>
          <p:sp>
            <p:nvSpPr>
              <p:cNvPr id="11336" name="Oval 6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8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7" name="Oval 7"/>
              <p:cNvSpPr>
                <a:spLocks noChangeArrowheads="1"/>
              </p:cNvSpPr>
              <p:nvPr/>
            </p:nvSpPr>
            <p:spPr bwMode="auto">
              <a:xfrm>
                <a:off x="4560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804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8" name="Oval 8"/>
              <p:cNvSpPr>
                <a:spLocks noChangeArrowheads="1"/>
              </p:cNvSpPr>
              <p:nvPr/>
            </p:nvSpPr>
            <p:spPr bwMode="auto">
              <a:xfrm>
                <a:off x="3600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8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9" name="Text Box 9"/>
              <p:cNvSpPr txBox="1">
                <a:spLocks noChangeArrowheads="1"/>
              </p:cNvSpPr>
              <p:nvPr/>
            </p:nvSpPr>
            <p:spPr bwMode="auto">
              <a:xfrm>
                <a:off x="2256" y="2112"/>
                <a:ext cx="1008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pre-osteoblast</a:t>
                </a:r>
              </a:p>
            </p:txBody>
          </p:sp>
          <p:sp>
            <p:nvSpPr>
              <p:cNvPr id="11340" name="Text Box 10"/>
              <p:cNvSpPr txBox="1">
                <a:spLocks noChangeArrowheads="1"/>
              </p:cNvSpPr>
              <p:nvPr/>
            </p:nvSpPr>
            <p:spPr bwMode="auto">
              <a:xfrm>
                <a:off x="3264" y="2112"/>
                <a:ext cx="864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osteoblast</a:t>
                </a:r>
              </a:p>
            </p:txBody>
          </p:sp>
          <p:sp>
            <p:nvSpPr>
              <p:cNvPr id="11341" name="Text Box 11"/>
              <p:cNvSpPr txBox="1">
                <a:spLocks noChangeArrowheads="1"/>
              </p:cNvSpPr>
              <p:nvPr/>
            </p:nvSpPr>
            <p:spPr bwMode="auto">
              <a:xfrm>
                <a:off x="4272" y="2112"/>
                <a:ext cx="864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osteocyte</a:t>
                </a:r>
              </a:p>
            </p:txBody>
          </p:sp>
          <p:sp>
            <p:nvSpPr>
              <p:cNvPr id="11342" name="Line 12"/>
              <p:cNvSpPr>
                <a:spLocks noChangeShapeType="1"/>
              </p:cNvSpPr>
              <p:nvPr/>
            </p:nvSpPr>
            <p:spPr bwMode="auto">
              <a:xfrm>
                <a:off x="2256" y="196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3" name="Line 13"/>
              <p:cNvSpPr>
                <a:spLocks noChangeShapeType="1"/>
              </p:cNvSpPr>
              <p:nvPr/>
            </p:nvSpPr>
            <p:spPr bwMode="auto">
              <a:xfrm>
                <a:off x="3024" y="1968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4" name="Line 14"/>
              <p:cNvSpPr>
                <a:spLocks noChangeShapeType="1"/>
              </p:cNvSpPr>
              <p:nvPr/>
            </p:nvSpPr>
            <p:spPr bwMode="auto">
              <a:xfrm>
                <a:off x="3936" y="1968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319" name="Group 15"/>
            <p:cNvGrpSpPr>
              <a:grpSpLocks/>
            </p:cNvGrpSpPr>
            <p:nvPr/>
          </p:nvGrpSpPr>
          <p:grpSpPr bwMode="auto">
            <a:xfrm>
              <a:off x="0" y="1152"/>
              <a:ext cx="3120" cy="1920"/>
              <a:chOff x="0" y="1152"/>
              <a:chExt cx="3120" cy="1920"/>
            </a:xfrm>
          </p:grpSpPr>
          <p:sp>
            <p:nvSpPr>
              <p:cNvPr id="11320" name="Text Box 16"/>
              <p:cNvSpPr txBox="1">
                <a:spLocks noChangeArrowheads="1"/>
              </p:cNvSpPr>
              <p:nvPr/>
            </p:nvSpPr>
            <p:spPr bwMode="auto">
              <a:xfrm>
                <a:off x="192" y="2112"/>
                <a:ext cx="768" cy="2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chemeClr val="bg1"/>
                    </a:solidFill>
                  </a:rPr>
                  <a:t>Mesenchymal stem cell</a:t>
                </a:r>
              </a:p>
            </p:txBody>
          </p:sp>
          <p:sp>
            <p:nvSpPr>
              <p:cNvPr id="11321" name="Text Box 17"/>
              <p:cNvSpPr txBox="1">
                <a:spLocks noChangeArrowheads="1"/>
              </p:cNvSpPr>
              <p:nvPr/>
            </p:nvSpPr>
            <p:spPr bwMode="auto">
              <a:xfrm>
                <a:off x="1200" y="2064"/>
                <a:ext cx="1152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osteoprogenitor</a:t>
                </a:r>
              </a:p>
            </p:txBody>
          </p:sp>
          <p:sp>
            <p:nvSpPr>
              <p:cNvPr id="11322" name="Oval 18"/>
              <p:cNvSpPr>
                <a:spLocks noChangeArrowheads="1"/>
              </p:cNvSpPr>
              <p:nvPr/>
            </p:nvSpPr>
            <p:spPr bwMode="auto">
              <a:xfrm>
                <a:off x="76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9181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3" name="Line 19"/>
              <p:cNvSpPr>
                <a:spLocks noChangeShapeType="1"/>
              </p:cNvSpPr>
              <p:nvPr/>
            </p:nvSpPr>
            <p:spPr bwMode="auto">
              <a:xfrm flipV="1">
                <a:off x="1008" y="1632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4" name="Line 20"/>
              <p:cNvSpPr>
                <a:spLocks noChangeShapeType="1"/>
              </p:cNvSpPr>
              <p:nvPr/>
            </p:nvSpPr>
            <p:spPr bwMode="auto">
              <a:xfrm flipV="1">
                <a:off x="1344" y="1296"/>
                <a:ext cx="576" cy="288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5" name="Text Box 21"/>
              <p:cNvSpPr txBox="1">
                <a:spLocks noChangeArrowheads="1"/>
              </p:cNvSpPr>
              <p:nvPr/>
            </p:nvSpPr>
            <p:spPr bwMode="auto">
              <a:xfrm>
                <a:off x="2256" y="1152"/>
                <a:ext cx="864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folHlink"/>
                    </a:solidFill>
                  </a:rPr>
                  <a:t>chondrocytes</a:t>
                </a:r>
              </a:p>
            </p:txBody>
          </p:sp>
          <p:sp>
            <p:nvSpPr>
              <p:cNvPr id="11326" name="Text Box 22"/>
              <p:cNvSpPr txBox="1">
                <a:spLocks noChangeArrowheads="1"/>
              </p:cNvSpPr>
              <p:nvPr/>
            </p:nvSpPr>
            <p:spPr bwMode="auto">
              <a:xfrm>
                <a:off x="1920" y="2880"/>
                <a:ext cx="720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bg2"/>
                    </a:solidFill>
                  </a:rPr>
                  <a:t>adipocytes</a:t>
                </a:r>
              </a:p>
            </p:txBody>
          </p:sp>
          <p:sp>
            <p:nvSpPr>
              <p:cNvPr id="11327" name="Line 23"/>
              <p:cNvSpPr>
                <a:spLocks noChangeShapeType="1"/>
              </p:cNvSpPr>
              <p:nvPr/>
            </p:nvSpPr>
            <p:spPr bwMode="auto">
              <a:xfrm>
                <a:off x="1104" y="1968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8" name="Line 24"/>
              <p:cNvSpPr>
                <a:spLocks noChangeShapeType="1"/>
              </p:cNvSpPr>
              <p:nvPr/>
            </p:nvSpPr>
            <p:spPr bwMode="auto">
              <a:xfrm>
                <a:off x="1872" y="1968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9" name="Oval 25"/>
              <p:cNvSpPr>
                <a:spLocks noChangeArrowheads="1"/>
              </p:cNvSpPr>
              <p:nvPr/>
            </p:nvSpPr>
            <p:spPr bwMode="auto">
              <a:xfrm>
                <a:off x="148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8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0" name="Oval 2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1" name="Oval 27"/>
              <p:cNvSpPr>
                <a:spLocks noChangeArrowheads="1"/>
              </p:cNvSpPr>
              <p:nvPr/>
            </p:nvSpPr>
            <p:spPr bwMode="auto">
              <a:xfrm>
                <a:off x="1968" y="2688"/>
                <a:ext cx="192" cy="192"/>
              </a:xfrm>
              <a:prstGeom prst="ellipse">
                <a:avLst/>
              </a:prstGeom>
              <a:solidFill>
                <a:srgbClr val="808000"/>
              </a:solidFill>
              <a:ln w="9525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2" name="Line 28"/>
              <p:cNvSpPr>
                <a:spLocks noChangeShapeType="1"/>
              </p:cNvSpPr>
              <p:nvPr/>
            </p:nvSpPr>
            <p:spPr bwMode="auto">
              <a:xfrm>
                <a:off x="1008" y="2112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3" name="Line 29"/>
              <p:cNvSpPr>
                <a:spLocks noChangeShapeType="1"/>
              </p:cNvSpPr>
              <p:nvPr/>
            </p:nvSpPr>
            <p:spPr bwMode="auto">
              <a:xfrm>
                <a:off x="1344" y="2400"/>
                <a:ext cx="576" cy="336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4" name="Rectangle 30"/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2160" cy="115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5" name="Text Box 31"/>
              <p:cNvSpPr txBox="1">
                <a:spLocks noChangeArrowheads="1"/>
              </p:cNvSpPr>
              <p:nvPr/>
            </p:nvSpPr>
            <p:spPr bwMode="auto">
              <a:xfrm>
                <a:off x="0" y="1296"/>
                <a:ext cx="1440" cy="3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rgbClr val="FF0000"/>
                    </a:solidFill>
                  </a:rPr>
                  <a:t>About 1:20,000 cells in marrow aspirate</a:t>
                </a:r>
                <a:endParaRPr lang="en-US" sz="160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1270" name="Group 32"/>
          <p:cNvGrpSpPr>
            <a:grpSpLocks/>
          </p:cNvGrpSpPr>
          <p:nvPr/>
        </p:nvGrpSpPr>
        <p:grpSpPr bwMode="auto">
          <a:xfrm>
            <a:off x="15317" y="1178144"/>
            <a:ext cx="2286000" cy="1401762"/>
            <a:chOff x="2064" y="816"/>
            <a:chExt cx="1440" cy="883"/>
          </a:xfrm>
        </p:grpSpPr>
        <p:sp>
          <p:nvSpPr>
            <p:cNvPr id="11272" name="Oval 33"/>
            <p:cNvSpPr>
              <a:spLocks noChangeAspect="1" noChangeArrowheads="1"/>
            </p:cNvSpPr>
            <p:nvPr/>
          </p:nvSpPr>
          <p:spPr bwMode="auto">
            <a:xfrm>
              <a:off x="2640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8000"/>
                </a:gs>
                <a:gs pos="100000">
                  <a:srgbClr val="804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Oval 34"/>
            <p:cNvSpPr>
              <a:spLocks noChangeAspect="1" noChangeArrowheads="1"/>
            </p:cNvSpPr>
            <p:nvPr/>
          </p:nvSpPr>
          <p:spPr bwMode="auto">
            <a:xfrm>
              <a:off x="2947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Oval 35"/>
            <p:cNvSpPr>
              <a:spLocks noChangeAspect="1" noChangeArrowheads="1"/>
            </p:cNvSpPr>
            <p:nvPr/>
          </p:nvSpPr>
          <p:spPr bwMode="auto">
            <a:xfrm>
              <a:off x="3283" y="1296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5" name="Oval 36"/>
            <p:cNvSpPr>
              <a:spLocks noChangeAspect="1" noChangeArrowheads="1"/>
            </p:cNvSpPr>
            <p:nvPr/>
          </p:nvSpPr>
          <p:spPr bwMode="auto">
            <a:xfrm>
              <a:off x="2467" y="1440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4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Oval 37"/>
            <p:cNvSpPr>
              <a:spLocks noChangeAspect="1" noChangeArrowheads="1"/>
            </p:cNvSpPr>
            <p:nvPr/>
          </p:nvSpPr>
          <p:spPr bwMode="auto">
            <a:xfrm>
              <a:off x="2659" y="1008"/>
              <a:ext cx="134" cy="134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Oval 38"/>
            <p:cNvSpPr>
              <a:spLocks noChangeAspect="1" noChangeArrowheads="1"/>
            </p:cNvSpPr>
            <p:nvPr/>
          </p:nvSpPr>
          <p:spPr bwMode="auto">
            <a:xfrm>
              <a:off x="3379" y="1200"/>
              <a:ext cx="77" cy="77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4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Oval 39"/>
            <p:cNvSpPr>
              <a:spLocks noChangeAspect="1" noChangeArrowheads="1"/>
            </p:cNvSpPr>
            <p:nvPr/>
          </p:nvSpPr>
          <p:spPr bwMode="auto">
            <a:xfrm>
              <a:off x="2947" y="134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Oval 40"/>
            <p:cNvSpPr>
              <a:spLocks noChangeAspect="1" noChangeArrowheads="1"/>
            </p:cNvSpPr>
            <p:nvPr/>
          </p:nvSpPr>
          <p:spPr bwMode="auto">
            <a:xfrm>
              <a:off x="2467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Oval 41"/>
            <p:cNvSpPr>
              <a:spLocks noChangeAspect="1" noChangeArrowheads="1"/>
            </p:cNvSpPr>
            <p:nvPr/>
          </p:nvSpPr>
          <p:spPr bwMode="auto">
            <a:xfrm>
              <a:off x="3091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1" name="Oval 42"/>
            <p:cNvSpPr>
              <a:spLocks noChangeAspect="1" noChangeArrowheads="1"/>
            </p:cNvSpPr>
            <p:nvPr/>
          </p:nvSpPr>
          <p:spPr bwMode="auto">
            <a:xfrm>
              <a:off x="2563" y="1584"/>
              <a:ext cx="77" cy="77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Oval 43"/>
            <p:cNvSpPr>
              <a:spLocks noChangeAspect="1" noChangeArrowheads="1"/>
            </p:cNvSpPr>
            <p:nvPr/>
          </p:nvSpPr>
          <p:spPr bwMode="auto">
            <a:xfrm>
              <a:off x="3408" y="91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Oval 44"/>
            <p:cNvSpPr>
              <a:spLocks noChangeAspect="1" noChangeArrowheads="1"/>
            </p:cNvSpPr>
            <p:nvPr/>
          </p:nvSpPr>
          <p:spPr bwMode="auto">
            <a:xfrm>
              <a:off x="3235" y="1008"/>
              <a:ext cx="134" cy="115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Oval 45"/>
            <p:cNvSpPr>
              <a:spLocks noChangeAspect="1" noChangeArrowheads="1"/>
            </p:cNvSpPr>
            <p:nvPr/>
          </p:nvSpPr>
          <p:spPr bwMode="auto">
            <a:xfrm>
              <a:off x="3283" y="1584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Oval 46"/>
            <p:cNvSpPr>
              <a:spLocks noChangeAspect="1" noChangeArrowheads="1"/>
            </p:cNvSpPr>
            <p:nvPr/>
          </p:nvSpPr>
          <p:spPr bwMode="auto">
            <a:xfrm>
              <a:off x="2083" y="1488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6" name="Oval 47"/>
            <p:cNvSpPr>
              <a:spLocks noChangeAspect="1" noChangeArrowheads="1"/>
            </p:cNvSpPr>
            <p:nvPr/>
          </p:nvSpPr>
          <p:spPr bwMode="auto">
            <a:xfrm>
              <a:off x="2803" y="1488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7" name="Oval 48"/>
            <p:cNvSpPr>
              <a:spLocks noChangeAspect="1" noChangeArrowheads="1"/>
            </p:cNvSpPr>
            <p:nvPr/>
          </p:nvSpPr>
          <p:spPr bwMode="auto">
            <a:xfrm>
              <a:off x="3235" y="115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Oval 49"/>
            <p:cNvSpPr>
              <a:spLocks noChangeAspect="1" noChangeArrowheads="1"/>
            </p:cNvSpPr>
            <p:nvPr/>
          </p:nvSpPr>
          <p:spPr bwMode="auto">
            <a:xfrm>
              <a:off x="3379" y="144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Oval 50"/>
            <p:cNvSpPr>
              <a:spLocks noChangeAspect="1" noChangeArrowheads="1"/>
            </p:cNvSpPr>
            <p:nvPr/>
          </p:nvSpPr>
          <p:spPr bwMode="auto">
            <a:xfrm>
              <a:off x="2275" y="86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Oval 51"/>
            <p:cNvSpPr>
              <a:spLocks noChangeAspect="1" noChangeArrowheads="1"/>
            </p:cNvSpPr>
            <p:nvPr/>
          </p:nvSpPr>
          <p:spPr bwMode="auto">
            <a:xfrm>
              <a:off x="2880" y="816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Oval 52"/>
            <p:cNvSpPr>
              <a:spLocks noChangeAspect="1" noChangeArrowheads="1"/>
            </p:cNvSpPr>
            <p:nvPr/>
          </p:nvSpPr>
          <p:spPr bwMode="auto">
            <a:xfrm>
              <a:off x="2707" y="86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Oval 53"/>
            <p:cNvSpPr>
              <a:spLocks noChangeAspect="1" noChangeArrowheads="1"/>
            </p:cNvSpPr>
            <p:nvPr/>
          </p:nvSpPr>
          <p:spPr bwMode="auto">
            <a:xfrm>
              <a:off x="2179" y="134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Oval 54"/>
            <p:cNvSpPr>
              <a:spLocks noChangeAspect="1" noChangeArrowheads="1"/>
            </p:cNvSpPr>
            <p:nvPr/>
          </p:nvSpPr>
          <p:spPr bwMode="auto">
            <a:xfrm>
              <a:off x="3139" y="158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Oval 55"/>
            <p:cNvSpPr>
              <a:spLocks noChangeAspect="1" noChangeArrowheads="1"/>
            </p:cNvSpPr>
            <p:nvPr/>
          </p:nvSpPr>
          <p:spPr bwMode="auto">
            <a:xfrm>
              <a:off x="2688" y="1488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Oval 56"/>
            <p:cNvSpPr>
              <a:spLocks noChangeAspect="1" noChangeArrowheads="1"/>
            </p:cNvSpPr>
            <p:nvPr/>
          </p:nvSpPr>
          <p:spPr bwMode="auto">
            <a:xfrm>
              <a:off x="2707" y="134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Oval 57"/>
            <p:cNvSpPr>
              <a:spLocks noChangeAspect="1" noChangeArrowheads="1"/>
            </p:cNvSpPr>
            <p:nvPr/>
          </p:nvSpPr>
          <p:spPr bwMode="auto">
            <a:xfrm>
              <a:off x="2803" y="115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Oval 58"/>
            <p:cNvSpPr>
              <a:spLocks noChangeAspect="1" noChangeArrowheads="1"/>
            </p:cNvSpPr>
            <p:nvPr/>
          </p:nvSpPr>
          <p:spPr bwMode="auto">
            <a:xfrm>
              <a:off x="3427" y="110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8" name="Oval 59"/>
            <p:cNvSpPr>
              <a:spLocks noChangeAspect="1" noChangeArrowheads="1"/>
            </p:cNvSpPr>
            <p:nvPr/>
          </p:nvSpPr>
          <p:spPr bwMode="auto">
            <a:xfrm>
              <a:off x="2256" y="1056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Oval 60"/>
            <p:cNvSpPr>
              <a:spLocks noChangeAspect="1" noChangeArrowheads="1"/>
            </p:cNvSpPr>
            <p:nvPr/>
          </p:nvSpPr>
          <p:spPr bwMode="auto">
            <a:xfrm>
              <a:off x="2256" y="148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Oval 61"/>
            <p:cNvSpPr>
              <a:spLocks noChangeAspect="1" noChangeArrowheads="1"/>
            </p:cNvSpPr>
            <p:nvPr/>
          </p:nvSpPr>
          <p:spPr bwMode="auto">
            <a:xfrm>
              <a:off x="2275" y="1200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1" name="Oval 62"/>
            <p:cNvSpPr>
              <a:spLocks noChangeAspect="1" noChangeArrowheads="1"/>
            </p:cNvSpPr>
            <p:nvPr/>
          </p:nvSpPr>
          <p:spPr bwMode="auto">
            <a:xfrm>
              <a:off x="2995" y="110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63" name="Oval 63"/>
            <p:cNvSpPr>
              <a:spLocks noChangeAspect="1" noChangeArrowheads="1"/>
            </p:cNvSpPr>
            <p:nvPr/>
          </p:nvSpPr>
          <p:spPr bwMode="auto">
            <a:xfrm>
              <a:off x="3139" y="86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88864" name="Oval 64"/>
            <p:cNvSpPr>
              <a:spLocks noChangeAspect="1" noChangeArrowheads="1"/>
            </p:cNvSpPr>
            <p:nvPr/>
          </p:nvSpPr>
          <p:spPr bwMode="auto">
            <a:xfrm>
              <a:off x="2467" y="81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04" name="Oval 65"/>
            <p:cNvSpPr>
              <a:spLocks noChangeAspect="1" noChangeArrowheads="1"/>
            </p:cNvSpPr>
            <p:nvPr/>
          </p:nvSpPr>
          <p:spPr bwMode="auto">
            <a:xfrm>
              <a:off x="2467" y="105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Oval 66"/>
            <p:cNvSpPr>
              <a:spLocks noChangeAspect="1" noChangeArrowheads="1"/>
            </p:cNvSpPr>
            <p:nvPr/>
          </p:nvSpPr>
          <p:spPr bwMode="auto">
            <a:xfrm>
              <a:off x="2803" y="129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918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Oval 67"/>
            <p:cNvSpPr>
              <a:spLocks noChangeAspect="1" noChangeArrowheads="1"/>
            </p:cNvSpPr>
            <p:nvPr/>
          </p:nvSpPr>
          <p:spPr bwMode="auto">
            <a:xfrm>
              <a:off x="2371" y="129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68" name="Oval 68"/>
            <p:cNvSpPr>
              <a:spLocks noChangeAspect="1" noChangeArrowheads="1"/>
            </p:cNvSpPr>
            <p:nvPr/>
          </p:nvSpPr>
          <p:spPr bwMode="auto">
            <a:xfrm>
              <a:off x="2563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08" name="Oval 69"/>
            <p:cNvSpPr>
              <a:spLocks noChangeAspect="1" noChangeArrowheads="1"/>
            </p:cNvSpPr>
            <p:nvPr/>
          </p:nvSpPr>
          <p:spPr bwMode="auto">
            <a:xfrm>
              <a:off x="2832" y="960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Oval 70"/>
            <p:cNvSpPr>
              <a:spLocks noChangeAspect="1" noChangeArrowheads="1"/>
            </p:cNvSpPr>
            <p:nvPr/>
          </p:nvSpPr>
          <p:spPr bwMode="auto">
            <a:xfrm>
              <a:off x="2352" y="960"/>
              <a:ext cx="134" cy="134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Oval 71"/>
            <p:cNvSpPr>
              <a:spLocks noChangeAspect="1" noChangeArrowheads="1"/>
            </p:cNvSpPr>
            <p:nvPr/>
          </p:nvSpPr>
          <p:spPr bwMode="auto">
            <a:xfrm>
              <a:off x="3120" y="1440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Oval 72"/>
            <p:cNvSpPr>
              <a:spLocks noChangeAspect="1" noChangeArrowheads="1"/>
            </p:cNvSpPr>
            <p:nvPr/>
          </p:nvSpPr>
          <p:spPr bwMode="auto">
            <a:xfrm>
              <a:off x="2784" y="158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Oval 73"/>
            <p:cNvSpPr>
              <a:spLocks noChangeAspect="1" noChangeArrowheads="1"/>
            </p:cNvSpPr>
            <p:nvPr/>
          </p:nvSpPr>
          <p:spPr bwMode="auto">
            <a:xfrm>
              <a:off x="3024" y="148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Oval 74"/>
            <p:cNvSpPr>
              <a:spLocks noChangeAspect="1" noChangeArrowheads="1"/>
            </p:cNvSpPr>
            <p:nvPr/>
          </p:nvSpPr>
          <p:spPr bwMode="auto">
            <a:xfrm>
              <a:off x="3293" y="115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75" name="Oval 75"/>
            <p:cNvSpPr>
              <a:spLocks noChangeAspect="1" noChangeArrowheads="1"/>
            </p:cNvSpPr>
            <p:nvPr/>
          </p:nvSpPr>
          <p:spPr bwMode="auto">
            <a:xfrm>
              <a:off x="3120" y="110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15" name="Oval 76"/>
            <p:cNvSpPr>
              <a:spLocks noChangeAspect="1" noChangeArrowheads="1"/>
            </p:cNvSpPr>
            <p:nvPr/>
          </p:nvSpPr>
          <p:spPr bwMode="auto">
            <a:xfrm>
              <a:off x="3072" y="96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Oval 77"/>
            <p:cNvSpPr>
              <a:spLocks noChangeAspect="1" noChangeArrowheads="1"/>
            </p:cNvSpPr>
            <p:nvPr/>
          </p:nvSpPr>
          <p:spPr bwMode="auto">
            <a:xfrm>
              <a:off x="2928" y="120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7" name="Oval 78"/>
            <p:cNvSpPr>
              <a:spLocks noChangeAspect="1" noChangeArrowheads="1"/>
            </p:cNvSpPr>
            <p:nvPr/>
          </p:nvSpPr>
          <p:spPr bwMode="auto">
            <a:xfrm>
              <a:off x="2064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918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Text Box 79"/>
          <p:cNvSpPr txBox="1">
            <a:spLocks noChangeArrowheads="1"/>
          </p:cNvSpPr>
          <p:nvPr/>
        </p:nvSpPr>
        <p:spPr bwMode="auto">
          <a:xfrm>
            <a:off x="2523960" y="1112838"/>
            <a:ext cx="3329186" cy="14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Marrow Aspirate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Mesenchymal stem cells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Hematopoietic stem cells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Immune Cells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Red Blood Cells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250" y="2963333"/>
            <a:ext cx="164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Efficient!!!!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0963" y="3797300"/>
            <a:ext cx="484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one, possible desired differentiation pathway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4667" y="5482167"/>
            <a:ext cx="1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unwanted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084233" y="3048000"/>
            <a:ext cx="1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unwanted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2083" y="4942417"/>
            <a:ext cx="314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Expensive and time consuming!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55474"/>
            <a:ext cx="2300326" cy="15090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2975"/>
            <a:ext cx="8377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openwetware.org</a:t>
            </a:r>
            <a:r>
              <a:rPr lang="en-US" sz="1200" dirty="0"/>
              <a:t>/wiki/Bone_Marrow_Transplants%2C_by_Erinn_Dandley%2C_Max_Nowak_and_Jean_Smith</a:t>
            </a:r>
          </a:p>
        </p:txBody>
      </p:sp>
    </p:spTree>
    <p:extLst>
      <p:ext uri="{BB962C8B-B14F-4D97-AF65-F5344CB8AC3E}">
        <p14:creationId xmlns:p14="http://schemas.microsoft.com/office/powerpoint/2010/main" val="98224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/>
            <a:fld id="{A1D60AB8-F7BE-644E-BBE3-C3B56E3C3A82}" type="slidenum">
              <a:rPr lang="en-US">
                <a:solidFill>
                  <a:srgbClr val="000000"/>
                </a:solidFill>
              </a:rPr>
              <a:pPr eaLnBrk="1" hangingPunct="1"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Arial" charset="0"/>
              </a:rPr>
              <a:t>Where cost and time comes from: Finding Right Growth Factor Cocktail to get right cell type</a:t>
            </a:r>
          </a:p>
        </p:txBody>
      </p:sp>
      <p:grpSp>
        <p:nvGrpSpPr>
          <p:cNvPr id="16388" name="Group 98"/>
          <p:cNvGrpSpPr>
            <a:grpSpLocks/>
          </p:cNvGrpSpPr>
          <p:nvPr/>
        </p:nvGrpSpPr>
        <p:grpSpPr bwMode="auto">
          <a:xfrm>
            <a:off x="-44452" y="838200"/>
            <a:ext cx="8959852" cy="5048250"/>
            <a:chOff x="-28" y="528"/>
            <a:chExt cx="5644" cy="3180"/>
          </a:xfrm>
        </p:grpSpPr>
        <p:grpSp>
          <p:nvGrpSpPr>
            <p:cNvPr id="16390" name="Group 40"/>
            <p:cNvGrpSpPr>
              <a:grpSpLocks/>
            </p:cNvGrpSpPr>
            <p:nvPr/>
          </p:nvGrpSpPr>
          <p:grpSpPr bwMode="auto">
            <a:xfrm>
              <a:off x="144" y="1536"/>
              <a:ext cx="432" cy="432"/>
              <a:chOff x="960" y="1440"/>
              <a:chExt cx="432" cy="432"/>
            </a:xfrm>
          </p:grpSpPr>
          <p:sp>
            <p:nvSpPr>
              <p:cNvPr id="16433" name="Oval 4"/>
              <p:cNvSpPr>
                <a:spLocks noChangeAspect="1" noChangeArrowheads="1"/>
              </p:cNvSpPr>
              <p:nvPr/>
            </p:nvSpPr>
            <p:spPr bwMode="auto">
              <a:xfrm>
                <a:off x="960" y="1440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4" name="Text Box 5"/>
              <p:cNvSpPr txBox="1">
                <a:spLocks noChangeArrowheads="1"/>
              </p:cNvSpPr>
              <p:nvPr/>
            </p:nvSpPr>
            <p:spPr bwMode="auto">
              <a:xfrm>
                <a:off x="972" y="1545"/>
                <a:ext cx="42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</p:grpSp>
        <p:grpSp>
          <p:nvGrpSpPr>
            <p:cNvPr id="16391" name="Group 41"/>
            <p:cNvGrpSpPr>
              <a:grpSpLocks/>
            </p:cNvGrpSpPr>
            <p:nvPr/>
          </p:nvGrpSpPr>
          <p:grpSpPr bwMode="auto">
            <a:xfrm>
              <a:off x="4368" y="1344"/>
              <a:ext cx="1248" cy="1124"/>
              <a:chOff x="288" y="2908"/>
              <a:chExt cx="1248" cy="1124"/>
            </a:xfrm>
          </p:grpSpPr>
          <p:sp>
            <p:nvSpPr>
              <p:cNvPr id="16429" name="Oval 21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0" name="Text Box 22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Osteocytes</a:t>
                </a:r>
              </a:p>
            </p:txBody>
          </p:sp>
          <p:sp>
            <p:nvSpPr>
              <p:cNvPr id="16431" name="Oval 23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2" name="Oval 24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2" name="Group 42"/>
            <p:cNvGrpSpPr>
              <a:grpSpLocks/>
            </p:cNvGrpSpPr>
            <p:nvPr/>
          </p:nvGrpSpPr>
          <p:grpSpPr bwMode="auto">
            <a:xfrm>
              <a:off x="240" y="2832"/>
              <a:ext cx="864" cy="876"/>
              <a:chOff x="2112" y="2880"/>
              <a:chExt cx="1248" cy="1266"/>
            </a:xfrm>
          </p:grpSpPr>
          <p:sp>
            <p:nvSpPr>
              <p:cNvPr id="16425" name="Oval 25"/>
              <p:cNvSpPr>
                <a:spLocks noChangeAspect="1" noChangeArrowheads="1"/>
              </p:cNvSpPr>
              <p:nvPr/>
            </p:nvSpPr>
            <p:spPr bwMode="auto">
              <a:xfrm>
                <a:off x="2496" y="3360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6" name="Text Box 26"/>
              <p:cNvSpPr txBox="1">
                <a:spLocks noChangeArrowheads="1"/>
              </p:cNvSpPr>
              <p:nvPr/>
            </p:nvSpPr>
            <p:spPr bwMode="auto">
              <a:xfrm>
                <a:off x="2112" y="3840"/>
                <a:ext cx="1248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Adipocytes</a:t>
                </a:r>
              </a:p>
            </p:txBody>
          </p:sp>
          <p:sp>
            <p:nvSpPr>
              <p:cNvPr id="16427" name="Oval 27"/>
              <p:cNvSpPr>
                <a:spLocks noChangeAspect="1" noChangeArrowheads="1"/>
              </p:cNvSpPr>
              <p:nvPr/>
            </p:nvSpPr>
            <p:spPr bwMode="auto">
              <a:xfrm>
                <a:off x="2544" y="2880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8" name="Oval 28"/>
              <p:cNvSpPr>
                <a:spLocks noChangeAspect="1" noChangeArrowheads="1"/>
              </p:cNvSpPr>
              <p:nvPr/>
            </p:nvSpPr>
            <p:spPr bwMode="auto">
              <a:xfrm>
                <a:off x="2112" y="3024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3" name="Group 43"/>
            <p:cNvGrpSpPr>
              <a:grpSpLocks/>
            </p:cNvGrpSpPr>
            <p:nvPr/>
          </p:nvGrpSpPr>
          <p:grpSpPr bwMode="auto">
            <a:xfrm>
              <a:off x="1296" y="2784"/>
              <a:ext cx="912" cy="913"/>
              <a:chOff x="3888" y="2880"/>
              <a:chExt cx="1248" cy="1250"/>
            </a:xfrm>
          </p:grpSpPr>
          <p:sp>
            <p:nvSpPr>
              <p:cNvPr id="16421" name="Oval 29"/>
              <p:cNvSpPr>
                <a:spLocks noChangeAspect="1" noChangeArrowheads="1"/>
              </p:cNvSpPr>
              <p:nvPr/>
            </p:nvSpPr>
            <p:spPr bwMode="auto">
              <a:xfrm>
                <a:off x="4272" y="3360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2" name="Text Box 30"/>
              <p:cNvSpPr txBox="1">
                <a:spLocks noChangeArrowheads="1"/>
              </p:cNvSpPr>
              <p:nvPr/>
            </p:nvSpPr>
            <p:spPr bwMode="auto">
              <a:xfrm>
                <a:off x="3888" y="3840"/>
                <a:ext cx="1248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Chondrocytes</a:t>
                </a:r>
              </a:p>
            </p:txBody>
          </p:sp>
          <p:sp>
            <p:nvSpPr>
              <p:cNvPr id="16423" name="Oval 31"/>
              <p:cNvSpPr>
                <a:spLocks noChangeAspect="1" noChangeArrowheads="1"/>
              </p:cNvSpPr>
              <p:nvPr/>
            </p:nvSpPr>
            <p:spPr bwMode="auto">
              <a:xfrm>
                <a:off x="4320" y="2880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4" name="Oval 32"/>
              <p:cNvSpPr>
                <a:spLocks noChangeAspect="1" noChangeArrowheads="1"/>
              </p:cNvSpPr>
              <p:nvPr/>
            </p:nvSpPr>
            <p:spPr bwMode="auto">
              <a:xfrm>
                <a:off x="3888" y="3024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394" name="Text Box 49"/>
            <p:cNvSpPr txBox="1">
              <a:spLocks noChangeArrowheads="1"/>
            </p:cNvSpPr>
            <p:nvPr/>
          </p:nvSpPr>
          <p:spPr bwMode="auto">
            <a:xfrm>
              <a:off x="96" y="1056"/>
              <a:ext cx="960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HB-EGF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FGF-2</a:t>
              </a:r>
            </a:p>
          </p:txBody>
        </p:sp>
        <p:sp>
          <p:nvSpPr>
            <p:cNvPr id="16395" name="Text Box 50"/>
            <p:cNvSpPr txBox="1">
              <a:spLocks noChangeArrowheads="1"/>
            </p:cNvSpPr>
            <p:nvPr/>
          </p:nvSpPr>
          <p:spPr bwMode="auto">
            <a:xfrm>
              <a:off x="2352" y="1177"/>
              <a:ext cx="960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Time + 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PDGF</a:t>
              </a:r>
            </a:p>
          </p:txBody>
        </p:sp>
        <p:sp>
          <p:nvSpPr>
            <p:cNvPr id="16396" name="Text Box 52"/>
            <p:cNvSpPr txBox="1">
              <a:spLocks noChangeArrowheads="1"/>
            </p:cNvSpPr>
            <p:nvPr/>
          </p:nvSpPr>
          <p:spPr bwMode="auto">
            <a:xfrm>
              <a:off x="672" y="2023"/>
              <a:ext cx="960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Time +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TGF-</a:t>
              </a:r>
              <a:r>
                <a:rPr lang="el-GR" sz="1400" dirty="0">
                  <a:solidFill>
                    <a:srgbClr val="000000"/>
                  </a:solidFill>
                  <a:cs typeface="Arial" charset="0"/>
                </a:rPr>
                <a:t>β</a:t>
              </a:r>
            </a:p>
          </p:txBody>
        </p:sp>
        <p:grpSp>
          <p:nvGrpSpPr>
            <p:cNvPr id="16397" name="Group 68"/>
            <p:cNvGrpSpPr>
              <a:grpSpLocks/>
            </p:cNvGrpSpPr>
            <p:nvPr/>
          </p:nvGrpSpPr>
          <p:grpSpPr bwMode="auto">
            <a:xfrm>
              <a:off x="480" y="528"/>
              <a:ext cx="624" cy="678"/>
              <a:chOff x="4224" y="1248"/>
              <a:chExt cx="864" cy="912"/>
            </a:xfrm>
          </p:grpSpPr>
          <p:sp>
            <p:nvSpPr>
              <p:cNvPr id="16415" name="Oval 69"/>
              <p:cNvSpPr>
                <a:spLocks noChangeAspect="1" noChangeArrowheads="1"/>
              </p:cNvSpPr>
              <p:nvPr/>
            </p:nvSpPr>
            <p:spPr bwMode="auto">
              <a:xfrm>
                <a:off x="4224" y="1536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6" name="Text Box 70"/>
              <p:cNvSpPr txBox="1">
                <a:spLocks noChangeArrowheads="1"/>
              </p:cNvSpPr>
              <p:nvPr/>
            </p:nvSpPr>
            <p:spPr bwMode="auto">
              <a:xfrm>
                <a:off x="4236" y="1641"/>
                <a:ext cx="420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  <p:sp>
            <p:nvSpPr>
              <p:cNvPr id="16417" name="Oval 71"/>
              <p:cNvSpPr>
                <a:spLocks noChangeAspect="1" noChangeArrowheads="1"/>
              </p:cNvSpPr>
              <p:nvPr/>
            </p:nvSpPr>
            <p:spPr bwMode="auto">
              <a:xfrm>
                <a:off x="4656" y="1248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8" name="Text Box 72"/>
              <p:cNvSpPr txBox="1">
                <a:spLocks noChangeArrowheads="1"/>
              </p:cNvSpPr>
              <p:nvPr/>
            </p:nvSpPr>
            <p:spPr bwMode="auto">
              <a:xfrm>
                <a:off x="4668" y="1353"/>
                <a:ext cx="420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  <p:sp>
            <p:nvSpPr>
              <p:cNvPr id="16419" name="Oval 73"/>
              <p:cNvSpPr>
                <a:spLocks noChangeAspect="1" noChangeArrowheads="1"/>
              </p:cNvSpPr>
              <p:nvPr/>
            </p:nvSpPr>
            <p:spPr bwMode="auto">
              <a:xfrm>
                <a:off x="4656" y="1728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0" name="Text Box 74"/>
              <p:cNvSpPr txBox="1">
                <a:spLocks noChangeArrowheads="1"/>
              </p:cNvSpPr>
              <p:nvPr/>
            </p:nvSpPr>
            <p:spPr bwMode="auto">
              <a:xfrm>
                <a:off x="4668" y="1833"/>
                <a:ext cx="420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>
                    <a:solidFill>
                      <a:srgbClr val="000000"/>
                    </a:solidFill>
                  </a:rPr>
                  <a:t>CFC</a:t>
                </a:r>
              </a:p>
            </p:txBody>
          </p:sp>
        </p:grpSp>
        <p:grpSp>
          <p:nvGrpSpPr>
            <p:cNvPr id="16398" name="Group 77"/>
            <p:cNvGrpSpPr>
              <a:grpSpLocks/>
            </p:cNvGrpSpPr>
            <p:nvPr/>
          </p:nvGrpSpPr>
          <p:grpSpPr bwMode="auto">
            <a:xfrm>
              <a:off x="2784" y="1344"/>
              <a:ext cx="1248" cy="1124"/>
              <a:chOff x="288" y="2908"/>
              <a:chExt cx="1248" cy="1124"/>
            </a:xfrm>
          </p:grpSpPr>
          <p:sp>
            <p:nvSpPr>
              <p:cNvPr id="16411" name="Oval 78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2" name="Text Box 79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Osteoblasts</a:t>
                </a:r>
              </a:p>
            </p:txBody>
          </p:sp>
          <p:sp>
            <p:nvSpPr>
              <p:cNvPr id="16413" name="Oval 80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4" name="Oval 81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9" name="Group 82"/>
            <p:cNvGrpSpPr>
              <a:grpSpLocks/>
            </p:cNvGrpSpPr>
            <p:nvPr/>
          </p:nvGrpSpPr>
          <p:grpSpPr bwMode="auto">
            <a:xfrm>
              <a:off x="1200" y="1344"/>
              <a:ext cx="1248" cy="1124"/>
              <a:chOff x="288" y="2908"/>
              <a:chExt cx="1248" cy="1124"/>
            </a:xfrm>
          </p:grpSpPr>
          <p:sp>
            <p:nvSpPr>
              <p:cNvPr id="16407" name="Oval 83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8" name="Text Box 84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Osteoprogenitors</a:t>
                </a:r>
              </a:p>
            </p:txBody>
          </p:sp>
          <p:sp>
            <p:nvSpPr>
              <p:cNvPr id="16409" name="Oval 85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0" name="Oval 86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00" name="Line 87"/>
            <p:cNvSpPr>
              <a:spLocks noChangeShapeType="1"/>
            </p:cNvSpPr>
            <p:nvPr/>
          </p:nvSpPr>
          <p:spPr bwMode="auto">
            <a:xfrm flipV="1">
              <a:off x="432" y="1104"/>
              <a:ext cx="288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Line 88"/>
            <p:cNvSpPr>
              <a:spLocks noChangeShapeType="1"/>
            </p:cNvSpPr>
            <p:nvPr/>
          </p:nvSpPr>
          <p:spPr bwMode="auto">
            <a:xfrm>
              <a:off x="384" y="2016"/>
              <a:ext cx="48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2" name="Line 89"/>
            <p:cNvSpPr>
              <a:spLocks noChangeShapeType="1"/>
            </p:cNvSpPr>
            <p:nvPr/>
          </p:nvSpPr>
          <p:spPr bwMode="auto">
            <a:xfrm>
              <a:off x="384" y="2016"/>
              <a:ext cx="864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3" name="Line 90"/>
            <p:cNvSpPr>
              <a:spLocks noChangeShapeType="1"/>
            </p:cNvSpPr>
            <p:nvPr/>
          </p:nvSpPr>
          <p:spPr bwMode="auto">
            <a:xfrm flipV="1">
              <a:off x="624" y="1728"/>
              <a:ext cx="76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4" name="Line 91"/>
            <p:cNvSpPr>
              <a:spLocks noChangeShapeType="1"/>
            </p:cNvSpPr>
            <p:nvPr/>
          </p:nvSpPr>
          <p:spPr bwMode="auto">
            <a:xfrm flipV="1">
              <a:off x="2304" y="1728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5" name="Line 92"/>
            <p:cNvSpPr>
              <a:spLocks noChangeShapeType="1"/>
            </p:cNvSpPr>
            <p:nvPr/>
          </p:nvSpPr>
          <p:spPr bwMode="auto">
            <a:xfrm flipV="1">
              <a:off x="3888" y="1728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6" name="Text Box 94"/>
            <p:cNvSpPr txBox="1">
              <a:spLocks noChangeArrowheads="1"/>
            </p:cNvSpPr>
            <p:nvPr/>
          </p:nvSpPr>
          <p:spPr bwMode="auto">
            <a:xfrm>
              <a:off x="-28" y="2256"/>
              <a:ext cx="960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Time +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PDGF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1905000" y="962119"/>
            <a:ext cx="1212273" cy="76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65135" y="777453"/>
            <a:ext cx="587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“Colony forming cell”</a:t>
            </a:r>
          </a:p>
          <a:p>
            <a:r>
              <a:rPr lang="en-US" dirty="0"/>
              <a:t>i.e. cells that stick to the dish and grow (therefore is an MSC)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0799" y="2177534"/>
            <a:ext cx="71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74866" y="1983629"/>
            <a:ext cx="1331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Ascorbic acid</a:t>
            </a:r>
          </a:p>
          <a:p>
            <a:r>
              <a:rPr lang="en-US" sz="1100" dirty="0"/>
              <a:t>Dexamethasone</a:t>
            </a:r>
          </a:p>
          <a:p>
            <a:r>
              <a:rPr lang="en-US" sz="1100" dirty="0"/>
              <a:t>Serum</a:t>
            </a:r>
          </a:p>
          <a:p>
            <a:r>
              <a:rPr lang="en-US" sz="1100" dirty="0"/>
              <a:t>B-</a:t>
            </a:r>
            <a:r>
              <a:rPr lang="en-US" sz="1100" dirty="0" err="1"/>
              <a:t>glycerophosphate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9398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fld id="{16C481F9-3F89-5643-A4C3-68935F3CF79C}" type="slidenum">
              <a:rPr lang="en-US"/>
              <a:pPr eaLnBrk="1" hangingPunct="1"/>
              <a:t>14</a:t>
            </a:fld>
            <a:endParaRPr lang="en-US"/>
          </a:p>
        </p:txBody>
      </p:sp>
      <p:pic>
        <p:nvPicPr>
          <p:cNvPr id="39939" name="Picture 49" descr="CFE_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2025" r="7826" b="6963"/>
          <a:stretch>
            <a:fillRect/>
          </a:stretch>
        </p:blipFill>
        <p:spPr bwMode="auto">
          <a:xfrm>
            <a:off x="228600" y="1143000"/>
            <a:ext cx="845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0" y="126744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Even With Extensive Cues, Just getting the first set of MSCs from marrow is Patient-Specific and Heterogeneous</a:t>
            </a:r>
          </a:p>
        </p:txBody>
      </p:sp>
      <p:grpSp>
        <p:nvGrpSpPr>
          <p:cNvPr id="39941" name="Group 41"/>
          <p:cNvGrpSpPr>
            <a:grpSpLocks/>
          </p:cNvGrpSpPr>
          <p:nvPr/>
        </p:nvGrpSpPr>
        <p:grpSpPr bwMode="auto">
          <a:xfrm>
            <a:off x="1781175" y="5949950"/>
            <a:ext cx="6670675" cy="908050"/>
            <a:chOff x="1122" y="3748"/>
            <a:chExt cx="4202" cy="572"/>
          </a:xfrm>
        </p:grpSpPr>
        <p:pic>
          <p:nvPicPr>
            <p:cNvPr id="3995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" y="3840"/>
              <a:ext cx="60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840"/>
              <a:ext cx="5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40"/>
              <a:ext cx="60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3840"/>
              <a:ext cx="5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5" name="Picture 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" y="3748"/>
              <a:ext cx="554" cy="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774"/>
              <a:ext cx="572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50" name="Text Box 58"/>
          <p:cNvSpPr txBox="1">
            <a:spLocks noChangeArrowheads="1"/>
          </p:cNvSpPr>
          <p:nvPr/>
        </p:nvSpPr>
        <p:spPr bwMode="auto">
          <a:xfrm>
            <a:off x="6972300" y="4495800"/>
            <a:ext cx="1479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n=9 patients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75144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plate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8413" y="5481374"/>
            <a:ext cx="945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Griffith, MIT</a:t>
            </a:r>
          </a:p>
        </p:txBody>
      </p:sp>
    </p:spTree>
    <p:extLst>
      <p:ext uri="{BB962C8B-B14F-4D97-AF65-F5344CB8AC3E}">
        <p14:creationId xmlns:p14="http://schemas.microsoft.com/office/powerpoint/2010/main" val="366043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Insoluble Cues: Stiffness of Microenvironment Effects MSC Differentiation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57" y="1141732"/>
            <a:ext cx="6273800" cy="227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70807"/>
            <a:ext cx="7001643" cy="3387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6207" y="6488668"/>
            <a:ext cx="22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Engler</a:t>
            </a:r>
            <a:r>
              <a:rPr lang="en-US" dirty="0"/>
              <a:t> et al., Cell 2006</a:t>
            </a:r>
          </a:p>
        </p:txBody>
      </p:sp>
    </p:spTree>
    <p:extLst>
      <p:ext uri="{BB962C8B-B14F-4D97-AF65-F5344CB8AC3E}">
        <p14:creationId xmlns:p14="http://schemas.microsoft.com/office/powerpoint/2010/main" val="31503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figure 23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98" y="1150748"/>
            <a:ext cx="6080575" cy="532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23-42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185"/>
            <a:ext cx="9144000" cy="856044"/>
          </a:xfrm>
        </p:spPr>
        <p:txBody>
          <a:bodyPr>
            <a:noAutofit/>
          </a:bodyPr>
          <a:lstStyle/>
          <a:p>
            <a:r>
              <a:rPr lang="en-US" sz="3600" dirty="0"/>
              <a:t>Stem Cell Type 2: Hematopoietic Stem Cells</a:t>
            </a:r>
            <a:br>
              <a:rPr lang="en-US" sz="3600" dirty="0"/>
            </a:br>
            <a:r>
              <a:rPr lang="en-US" sz="3600" dirty="0"/>
              <a:t>(Immune System, blood)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49613"/>
            <a:ext cx="2317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Also from marrow and cord blood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Don’t stick to plastic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Characterized by different surface markers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Clinically used for more than 60 years </a:t>
            </a:r>
          </a:p>
        </p:txBody>
      </p:sp>
    </p:spTree>
    <p:extLst>
      <p:ext uri="{BB962C8B-B14F-4D97-AF65-F5344CB8AC3E}">
        <p14:creationId xmlns:p14="http://schemas.microsoft.com/office/powerpoint/2010/main" val="207750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Stem Cell Type 3: Tissue-Specific Stem Cells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6366"/>
            <a:ext cx="8229600" cy="57869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EVERY tissue has a specific set of “stem cells” in it.</a:t>
            </a:r>
          </a:p>
          <a:p>
            <a:r>
              <a:rPr lang="en-US" dirty="0"/>
              <a:t>What are these?</a:t>
            </a:r>
          </a:p>
          <a:p>
            <a:pPr lvl="1"/>
            <a:r>
              <a:rPr lang="en-US" dirty="0"/>
              <a:t>Some “committed” but not “completely differentiated” cell</a:t>
            </a:r>
          </a:p>
          <a:p>
            <a:pPr lvl="1"/>
            <a:r>
              <a:rPr lang="en-US" dirty="0"/>
              <a:t>Somewhere downstream of a mesenchymal or hematopoietic stem cell</a:t>
            </a:r>
          </a:p>
          <a:p>
            <a:pPr lvl="1"/>
            <a:r>
              <a:rPr lang="en-US" dirty="0"/>
              <a:t>Already reside in the matched tissue, but not yet totally differentiated.</a:t>
            </a:r>
          </a:p>
          <a:p>
            <a:pPr lvl="1"/>
            <a:r>
              <a:rPr lang="en-US" dirty="0"/>
              <a:t>Respond to inflammation and participate in local wound healing.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What activates this mobilization?</a:t>
            </a:r>
          </a:p>
          <a:p>
            <a:r>
              <a:rPr lang="en-US" dirty="0"/>
              <a:t>Examples: </a:t>
            </a:r>
          </a:p>
          <a:p>
            <a:pPr lvl="1"/>
            <a:r>
              <a:rPr lang="en-US" dirty="0" smtClean="0"/>
              <a:t>Neuronal progenitor cells </a:t>
            </a:r>
            <a:r>
              <a:rPr lang="en-US" dirty="0"/>
              <a:t>(neurons don’t grow!)</a:t>
            </a:r>
          </a:p>
          <a:p>
            <a:pPr lvl="1"/>
            <a:r>
              <a:rPr lang="en-US" dirty="0"/>
              <a:t>Lung stem cells (produce 1-3 different lung cells)</a:t>
            </a:r>
          </a:p>
          <a:p>
            <a:pPr lvl="1"/>
            <a:r>
              <a:rPr lang="en-US" dirty="0"/>
              <a:t>Skin stem cells </a:t>
            </a:r>
            <a:r>
              <a:rPr lang="en-US" dirty="0" smtClean="0"/>
              <a:t>(skin </a:t>
            </a:r>
            <a:r>
              <a:rPr lang="en-US" dirty="0"/>
              <a:t>replenished every 2-3 months)</a:t>
            </a:r>
          </a:p>
          <a:p>
            <a:pPr lvl="1"/>
            <a:r>
              <a:rPr lang="en-US" dirty="0"/>
              <a:t>Skeletal muscle stem cells (they activate when we exercise)</a:t>
            </a:r>
          </a:p>
        </p:txBody>
      </p:sp>
    </p:spTree>
    <p:extLst>
      <p:ext uri="{BB962C8B-B14F-4D97-AF65-F5344CB8AC3E}">
        <p14:creationId xmlns:p14="http://schemas.microsoft.com/office/powerpoint/2010/main" val="356527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ure 23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74" y="659147"/>
            <a:ext cx="7137653" cy="589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23-7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809"/>
          </a:xfrm>
        </p:spPr>
        <p:txBody>
          <a:bodyPr>
            <a:normAutofit fontScale="90000"/>
          </a:bodyPr>
          <a:lstStyle/>
          <a:p>
            <a:r>
              <a:rPr lang="en-US" dirty="0"/>
              <a:t>Lots of stem cells in EVERY epithelial layer</a:t>
            </a:r>
          </a:p>
        </p:txBody>
      </p:sp>
      <p:sp>
        <p:nvSpPr>
          <p:cNvPr id="3" name="Oval 2"/>
          <p:cNvSpPr/>
          <p:nvPr/>
        </p:nvSpPr>
        <p:spPr>
          <a:xfrm>
            <a:off x="4587394" y="2386061"/>
            <a:ext cx="1177636" cy="15932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6" idx="3"/>
            <a:endCxn id="3" idx="2"/>
          </p:cNvCxnSpPr>
          <p:nvPr/>
        </p:nvCxnSpPr>
        <p:spPr>
          <a:xfrm>
            <a:off x="1686578" y="3182697"/>
            <a:ext cx="29008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576" y="2998031"/>
            <a:ext cx="162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Skin stem cells!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38251"/>
            <a:ext cx="164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1: Skin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612" b="4445"/>
          <a:stretch/>
        </p:blipFill>
        <p:spPr>
          <a:xfrm>
            <a:off x="61576" y="4233332"/>
            <a:ext cx="2785849" cy="1917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9750" y="5513916"/>
            <a:ext cx="8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“crypt”</a:t>
            </a:r>
          </a:p>
        </p:txBody>
      </p:sp>
    </p:spTree>
    <p:extLst>
      <p:ext uri="{BB962C8B-B14F-4D97-AF65-F5344CB8AC3E}">
        <p14:creationId xmlns:p14="http://schemas.microsoft.com/office/powerpoint/2010/main" val="127825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56195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23-24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pic>
        <p:nvPicPr>
          <p:cNvPr id="142341" name="Picture 5" descr="figure 23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1" y="961809"/>
            <a:ext cx="7821669" cy="555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18"/>
            <a:ext cx="9144000" cy="946791"/>
          </a:xfrm>
        </p:spPr>
        <p:txBody>
          <a:bodyPr>
            <a:normAutofit fontScale="90000"/>
          </a:bodyPr>
          <a:lstStyle/>
          <a:p>
            <a:r>
              <a:rPr lang="en-US" dirty="0"/>
              <a:t>Your gut is also an area of intense renewal</a:t>
            </a:r>
          </a:p>
        </p:txBody>
      </p:sp>
      <p:cxnSp>
        <p:nvCxnSpPr>
          <p:cNvPr id="4" name="Straight Arrow Connector 3"/>
          <p:cNvCxnSpPr>
            <a:stCxn id="5" idx="3"/>
          </p:cNvCxnSpPr>
          <p:nvPr/>
        </p:nvCxnSpPr>
        <p:spPr>
          <a:xfrm>
            <a:off x="1226134" y="5872680"/>
            <a:ext cx="40024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195" y="5549514"/>
            <a:ext cx="116993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Gut stem cells!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2546" y="5916924"/>
            <a:ext cx="211145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Extracellular factor controlling differentiation after division</a:t>
            </a:r>
          </a:p>
        </p:txBody>
      </p:sp>
      <p:sp>
        <p:nvSpPr>
          <p:cNvPr id="7" name="Freeform 6"/>
          <p:cNvSpPr/>
          <p:nvPr/>
        </p:nvSpPr>
        <p:spPr>
          <a:xfrm>
            <a:off x="8547725" y="4132557"/>
            <a:ext cx="589567" cy="1937136"/>
          </a:xfrm>
          <a:custGeom>
            <a:avLst/>
            <a:gdLst>
              <a:gd name="connsiteX0" fmla="*/ 290584 w 589567"/>
              <a:gd name="connsiteY0" fmla="*/ 1937136 h 1937136"/>
              <a:gd name="connsiteX1" fmla="*/ 581169 w 589567"/>
              <a:gd name="connsiteY1" fmla="*/ 656474 h 1937136"/>
              <a:gd name="connsiteX2" fmla="*/ 0 w 589567"/>
              <a:gd name="connsiteY2" fmla="*/ 0 h 1937136"/>
              <a:gd name="connsiteX3" fmla="*/ 0 w 589567"/>
              <a:gd name="connsiteY3" fmla="*/ 0 h 193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67" h="1937136">
                <a:moveTo>
                  <a:pt x="290584" y="1937136"/>
                </a:moveTo>
                <a:cubicBezTo>
                  <a:pt x="460092" y="1458233"/>
                  <a:pt x="629600" y="979330"/>
                  <a:pt x="581169" y="656474"/>
                </a:cubicBezTo>
                <a:cubicBezTo>
                  <a:pt x="532738" y="33361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8375526" y="4132557"/>
            <a:ext cx="1721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2138"/>
            <a:ext cx="1019249" cy="10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9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Chapter 2 of the Wiki Textbook.</a:t>
            </a:r>
          </a:p>
        </p:txBody>
      </p:sp>
    </p:spTree>
    <p:extLst>
      <p:ext uri="{BB962C8B-B14F-4D97-AF65-F5344CB8AC3E}">
        <p14:creationId xmlns:p14="http://schemas.microsoft.com/office/powerpoint/2010/main" val="423008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/>
              <a:t>Embryonic and Reprogrammed Stem Cells</a:t>
            </a:r>
          </a:p>
        </p:txBody>
      </p:sp>
    </p:spTree>
    <p:extLst>
      <p:ext uri="{BB962C8B-B14F-4D97-AF65-F5344CB8AC3E}">
        <p14:creationId xmlns:p14="http://schemas.microsoft.com/office/powerpoint/2010/main" val="214929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695" y="1070429"/>
            <a:ext cx="4908305" cy="5787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15" y="6422571"/>
            <a:ext cx="2414652" cy="435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464" t="7423" r="8796" b="38865"/>
          <a:stretch/>
        </p:blipFill>
        <p:spPr>
          <a:xfrm>
            <a:off x="0" y="1049689"/>
            <a:ext cx="4235695" cy="29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0173" y="714046"/>
            <a:ext cx="295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 </a:t>
            </a:r>
            <a:r>
              <a:rPr lang="en-US" dirty="0" err="1"/>
              <a:t>teratomas</a:t>
            </a:r>
            <a:r>
              <a:rPr lang="en-US" dirty="0"/>
              <a:t> in nude mice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045"/>
          </a:xfrm>
        </p:spPr>
        <p:txBody>
          <a:bodyPr>
            <a:normAutofit fontScale="90000"/>
          </a:bodyPr>
          <a:lstStyle/>
          <a:p>
            <a:r>
              <a:rPr lang="en-US" dirty="0"/>
              <a:t>Embryonic Stem Cells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5695" y="1083378"/>
            <a:ext cx="191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Gut-like structures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3516" y="1097208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Neural epithelium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5695" y="3669973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3516" y="3669973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cartilage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5695" y="6422571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muscle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3516" y="6483477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Fetal glomeruli</a:t>
            </a:r>
          </a:p>
        </p:txBody>
      </p:sp>
    </p:spTree>
    <p:extLst>
      <p:ext uri="{BB962C8B-B14F-4D97-AF65-F5344CB8AC3E}">
        <p14:creationId xmlns:p14="http://schemas.microsoft.com/office/powerpoint/2010/main" val="67034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figure 23-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828"/>
            <a:ext cx="853122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ea typeface="ヒラギノ角ゴ Pro W3" charset="0"/>
                <a:cs typeface="ヒラギノ角ゴ Pro W3" charset="0"/>
              </a:rPr>
              <a:t>Figure 23-68 </a:t>
            </a:r>
            <a:r>
              <a:rPr lang="en-US" sz="1100" i="1">
                <a:latin typeface="Arial" charset="0"/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>
                <a:latin typeface="Arial" charset="0"/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6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Chemical Factors for ESC differentiation known</a:t>
            </a:r>
          </a:p>
        </p:txBody>
      </p:sp>
    </p:spTree>
    <p:extLst>
      <p:ext uri="{BB962C8B-B14F-4D97-AF65-F5344CB8AC3E}">
        <p14:creationId xmlns:p14="http://schemas.microsoft.com/office/powerpoint/2010/main" val="100913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6545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Impact of ESCs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5687"/>
            <a:ext cx="731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 Corporation: Using ESCs to heal acute and chronic spinal cord injuries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05" y="2973475"/>
            <a:ext cx="2609495" cy="3574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85019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ESCs differentiated into </a:t>
            </a:r>
            <a:r>
              <a:rPr lang="en-US" dirty="0" err="1"/>
              <a:t>oligodendrocytes</a:t>
            </a:r>
            <a:r>
              <a:rPr lang="en-US" dirty="0"/>
              <a:t>, and re-</a:t>
            </a:r>
            <a:r>
              <a:rPr lang="en-US" dirty="0" err="1"/>
              <a:t>myelinated</a:t>
            </a:r>
            <a:r>
              <a:rPr lang="en-US" dirty="0"/>
              <a:t> nerve bundles in injured rats. </a:t>
            </a:r>
          </a:p>
          <a:p>
            <a:r>
              <a:rPr lang="en-US" dirty="0"/>
              <a:t>	Impact: acute spinal cord injury and multiple sclerosis </a:t>
            </a:r>
          </a:p>
          <a:p>
            <a:endParaRPr lang="en-US" dirty="0"/>
          </a:p>
          <a:p>
            <a:r>
              <a:rPr lang="en-US" dirty="0"/>
              <a:t>Rats regained motor function after acute spinal cord injury.</a:t>
            </a:r>
          </a:p>
          <a:p>
            <a:endParaRPr lang="en-US" dirty="0"/>
          </a:p>
          <a:p>
            <a:r>
              <a:rPr lang="en-US" dirty="0"/>
              <a:t>Clinical trials for human patients began, but ended prematurely.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6547617"/>
            <a:ext cx="3441700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3677" y="4996156"/>
            <a:ext cx="23057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Ischemic </a:t>
            </a:r>
            <a:r>
              <a:rPr lang="en-US" dirty="0"/>
              <a:t>heart </a:t>
            </a:r>
            <a:r>
              <a:rPr lang="en-US" dirty="0" smtClean="0"/>
              <a:t>disease</a:t>
            </a:r>
          </a:p>
          <a:p>
            <a:r>
              <a:rPr lang="en-US" dirty="0" smtClean="0"/>
              <a:t>Infertility</a:t>
            </a:r>
            <a:endParaRPr lang="en-US" dirty="0"/>
          </a:p>
          <a:p>
            <a:r>
              <a:rPr lang="en-US" dirty="0"/>
              <a:t>Macular degeneration</a:t>
            </a:r>
          </a:p>
          <a:p>
            <a:r>
              <a:rPr lang="en-US" dirty="0"/>
              <a:t>Muscular </a:t>
            </a:r>
            <a:r>
              <a:rPr lang="en-US" dirty="0" smtClean="0"/>
              <a:t>dystrophy</a:t>
            </a:r>
          </a:p>
          <a:p>
            <a:r>
              <a:rPr lang="en-US" dirty="0" smtClean="0"/>
              <a:t>Ischemia</a:t>
            </a:r>
            <a:endParaRPr lang="en-US" dirty="0"/>
          </a:p>
        </p:txBody>
      </p:sp>
      <p:pic>
        <p:nvPicPr>
          <p:cNvPr id="3" name="Picture 2" descr="Screen Shot 2017-01-25 at 10.58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3" y="3051294"/>
            <a:ext cx="4013200" cy="952500"/>
          </a:xfrm>
          <a:prstGeom prst="rect">
            <a:avLst/>
          </a:prstGeom>
        </p:spPr>
      </p:pic>
      <p:pic>
        <p:nvPicPr>
          <p:cNvPr id="8" name="Picture 7" descr="Screen Shot 2017-01-25 at 10.57.5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2" y="4003794"/>
            <a:ext cx="4267200" cy="1041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084" y="1336109"/>
            <a:ext cx="2916916" cy="16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differentiation_Methods_(2010)_-_Bischoff,_Steven_R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0"/>
          <a:stretch/>
        </p:blipFill>
        <p:spPr>
          <a:xfrm>
            <a:off x="0" y="751206"/>
            <a:ext cx="9157951" cy="44026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085"/>
            <a:ext cx="8229600" cy="566886"/>
          </a:xfrm>
        </p:spPr>
        <p:txBody>
          <a:bodyPr>
            <a:normAutofit fontScale="90000"/>
          </a:bodyPr>
          <a:lstStyle/>
          <a:p>
            <a:r>
              <a:rPr lang="en-US" dirty="0"/>
              <a:t>Induced Pluripotent Stem Cells (</a:t>
            </a:r>
            <a:r>
              <a:rPr lang="en-US" dirty="0" err="1"/>
              <a:t>iPSCs</a:t>
            </a:r>
            <a:r>
              <a:rPr lang="en-US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533" y="5281868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 Nobel </a:t>
            </a:r>
            <a:r>
              <a:rPr lang="en-US" dirty="0" smtClean="0"/>
              <a:t>Prize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94287" y="5932936"/>
            <a:ext cx="4821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Autism, Drug </a:t>
            </a:r>
            <a:r>
              <a:rPr lang="en-US" dirty="0"/>
              <a:t>addiction, </a:t>
            </a:r>
            <a:r>
              <a:rPr lang="en-US" dirty="0" err="1"/>
              <a:t>Neurodegeneration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Liver </a:t>
            </a:r>
            <a:r>
              <a:rPr lang="en-US" dirty="0"/>
              <a:t>disease</a:t>
            </a:r>
            <a:r>
              <a:rPr lang="en-US" dirty="0" smtClean="0"/>
              <a:t>, Retinoblastoma, </a:t>
            </a:r>
          </a:p>
          <a:p>
            <a:r>
              <a:rPr lang="en-US" dirty="0" smtClean="0"/>
              <a:t>Ischemic </a:t>
            </a:r>
            <a:r>
              <a:rPr lang="en-US" dirty="0"/>
              <a:t>heart disease</a:t>
            </a:r>
            <a:r>
              <a:rPr lang="en-US" dirty="0" smtClean="0"/>
              <a:t>, Multiple </a:t>
            </a:r>
            <a:r>
              <a:rPr lang="en-US" dirty="0"/>
              <a:t>Sclerosis, Cancer</a:t>
            </a:r>
          </a:p>
        </p:txBody>
      </p:sp>
      <p:pic>
        <p:nvPicPr>
          <p:cNvPr id="7" name="Picture 6" descr="Screen Shot 2017-01-25 at 11.02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34" y="5225909"/>
            <a:ext cx="4457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6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083" y="205006"/>
            <a:ext cx="921808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Stem Cells are all over the literature…. </a:t>
            </a:r>
            <a:br>
              <a:rPr lang="en-US" dirty="0"/>
            </a:br>
            <a:r>
              <a:rPr lang="en-US" dirty="0"/>
              <a:t>With conflicting evidence and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How do you parse through the literature?</a:t>
            </a:r>
          </a:p>
          <a:p>
            <a:pPr>
              <a:buNone/>
            </a:pPr>
            <a:r>
              <a:rPr lang="en-US" dirty="0"/>
              <a:t>Pay particular attention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Cell isolation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Cell populations and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Different animal sources/model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Dose of stem cells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Timing of stem cell delivery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Patient environment (genetic, disease states, exposures)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    Probably others as well</a:t>
            </a:r>
          </a:p>
        </p:txBody>
      </p:sp>
    </p:spTree>
    <p:extLst>
      <p:ext uri="{BB962C8B-B14F-4D97-AF65-F5344CB8AC3E}">
        <p14:creationId xmlns:p14="http://schemas.microsoft.com/office/powerpoint/2010/main" val="2511057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3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for you to consider if using stem cells in your grant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29"/>
            <a:ext cx="8229600" cy="4137034"/>
          </a:xfrm>
        </p:spPr>
        <p:txBody>
          <a:bodyPr/>
          <a:lstStyle/>
          <a:p>
            <a:r>
              <a:rPr lang="en-US" dirty="0"/>
              <a:t>Do you need the cells to proliferate a lot to build up the tissue?</a:t>
            </a:r>
          </a:p>
          <a:p>
            <a:r>
              <a:rPr lang="en-US" dirty="0"/>
              <a:t>How many cell types do you need?</a:t>
            </a:r>
          </a:p>
          <a:p>
            <a:r>
              <a:rPr lang="en-US" dirty="0"/>
              <a:t>Is the differentiation to that cell type known?</a:t>
            </a:r>
          </a:p>
          <a:p>
            <a:r>
              <a:rPr lang="en-US" dirty="0"/>
              <a:t>How expensive and/or time consuming will the differentiation process be?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33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99"/>
            <a:ext cx="8229600" cy="855433"/>
          </a:xfrm>
        </p:spPr>
        <p:txBody>
          <a:bodyPr/>
          <a:lstStyle/>
          <a:p>
            <a:r>
              <a:rPr lang="en-US" dirty="0" smtClean="0"/>
              <a:t>In class problem set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932"/>
            <a:ext cx="8229600" cy="593884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i="1" dirty="0" smtClean="0"/>
              <a:t>Clinical Trials for mesenchymal stem cells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Go to </a:t>
            </a:r>
            <a:r>
              <a:rPr lang="en-US" dirty="0" err="1" smtClean="0"/>
              <a:t>clinicaltrials.gov</a:t>
            </a:r>
            <a:r>
              <a:rPr lang="en-US" dirty="0" smtClean="0"/>
              <a:t> and search for mesenchymal stem cells.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many OPEN studies are there?</a:t>
            </a:r>
          </a:p>
          <a:p>
            <a:pPr marL="514350" indent="-514350">
              <a:buAutoNum type="arabicPeriod"/>
            </a:pPr>
            <a:r>
              <a:rPr lang="en-US" dirty="0" smtClean="0"/>
              <a:t>Pick one that is currently RECRUITING.</a:t>
            </a:r>
          </a:p>
          <a:p>
            <a:pPr marL="514350" indent="-514350">
              <a:buAutoNum type="arabicPeriod"/>
            </a:pPr>
            <a:r>
              <a:rPr lang="en-US" dirty="0" smtClean="0"/>
              <a:t>Where is this trial taking place and how many patients are they recruiting?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is the application and what does that disease involve?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is the current gold standard treatment that disease has?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could, in your opinion, stem cells do to help treatment of this disease?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Turn in your 1-page report before you leave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7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5857" y="152400"/>
            <a:ext cx="858157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Reminder: Tissue Replacement Strategy</a:t>
            </a:r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6488"/>
            <a:ext cx="8077200" cy="52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007478" y="3713788"/>
            <a:ext cx="2256037" cy="209572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517" y="3452091"/>
            <a:ext cx="147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can be stem cells!</a:t>
            </a:r>
          </a:p>
        </p:txBody>
      </p:sp>
    </p:spTree>
    <p:extLst>
      <p:ext uri="{BB962C8B-B14F-4D97-AF65-F5344CB8AC3E}">
        <p14:creationId xmlns:p14="http://schemas.microsoft.com/office/powerpoint/2010/main" val="1989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8"/>
            <a:ext cx="8229600" cy="922791"/>
          </a:xfrm>
        </p:spPr>
        <p:txBody>
          <a:bodyPr/>
          <a:lstStyle/>
          <a:p>
            <a:r>
              <a:rPr lang="en-US" dirty="0"/>
              <a:t>Stem Cells vs. Primary Cells in 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95351"/>
            <a:ext cx="4040188" cy="639762"/>
          </a:xfrm>
        </p:spPr>
        <p:txBody>
          <a:bodyPr/>
          <a:lstStyle/>
          <a:p>
            <a:r>
              <a:rPr lang="en-US" dirty="0"/>
              <a:t>Primary 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535112"/>
            <a:ext cx="4497388" cy="4560887"/>
          </a:xfrm>
        </p:spPr>
        <p:txBody>
          <a:bodyPr>
            <a:normAutofit/>
          </a:bodyPr>
          <a:lstStyle/>
          <a:p>
            <a:r>
              <a:rPr lang="en-US" dirty="0"/>
              <a:t>What is a primary cell?</a:t>
            </a:r>
          </a:p>
          <a:p>
            <a:r>
              <a:rPr lang="en-US" dirty="0"/>
              <a:t>PRO: Harvest and grow cell type of interest</a:t>
            </a:r>
          </a:p>
          <a:p>
            <a:r>
              <a:rPr lang="en-US" dirty="0"/>
              <a:t>CON: Not all cell types expand well in culture</a:t>
            </a:r>
          </a:p>
          <a:p>
            <a:pPr lvl="1"/>
            <a:r>
              <a:rPr lang="en-US" dirty="0"/>
              <a:t>e.g. Smooth muscle, </a:t>
            </a:r>
            <a:r>
              <a:rPr lang="en-US" dirty="0" smtClean="0"/>
              <a:t>Neurons, </a:t>
            </a:r>
            <a:r>
              <a:rPr lang="en-US" dirty="0" err="1"/>
              <a:t>Cardiomyocytes</a:t>
            </a:r>
            <a:endParaRPr lang="en-US" dirty="0"/>
          </a:p>
          <a:p>
            <a:r>
              <a:rPr lang="en-US" dirty="0"/>
              <a:t>CON: Difficult to find a good source for all cells</a:t>
            </a:r>
          </a:p>
          <a:p>
            <a:pPr lvl="1"/>
            <a:r>
              <a:rPr lang="en-US" dirty="0"/>
              <a:t>Limited number, what if those cells aren’t healthy?  Donor?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895351"/>
            <a:ext cx="4041775" cy="639762"/>
          </a:xfrm>
        </p:spPr>
        <p:txBody>
          <a:bodyPr/>
          <a:lstStyle/>
          <a:p>
            <a:pPr algn="r"/>
            <a:r>
              <a:rPr lang="en-US" dirty="0"/>
              <a:t>Stem Cells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1535113"/>
            <a:ext cx="4041775" cy="47060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is a stem cell?</a:t>
            </a:r>
          </a:p>
          <a:p>
            <a:r>
              <a:rPr lang="en-US" dirty="0"/>
              <a:t>PRO: Theoretically possible to make any cell of interest</a:t>
            </a:r>
          </a:p>
          <a:p>
            <a:r>
              <a:rPr lang="en-US" dirty="0"/>
              <a:t>CON?: Can be differentiated down correct pathway? </a:t>
            </a:r>
          </a:p>
          <a:p>
            <a:pPr lvl="1"/>
            <a:r>
              <a:rPr lang="en-US" dirty="0"/>
              <a:t>Depends on the cell derived and the stem cell source</a:t>
            </a:r>
          </a:p>
          <a:p>
            <a:r>
              <a:rPr lang="en-US" dirty="0"/>
              <a:t>CON?: Expansion properties known, but often loss of “</a:t>
            </a:r>
            <a:r>
              <a:rPr lang="en-US" dirty="0" err="1"/>
              <a:t>stemness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Start to differentiate (lose </a:t>
            </a:r>
            <a:r>
              <a:rPr lang="en-US" dirty="0" err="1"/>
              <a:t>stemness</a:t>
            </a:r>
            <a:r>
              <a:rPr lang="en-US" dirty="0"/>
              <a:t>) immediately in culture</a:t>
            </a:r>
          </a:p>
          <a:p>
            <a:r>
              <a:rPr lang="en-US" dirty="0"/>
              <a:t>CON: Sources of some stem cells are controversial within public eye</a:t>
            </a:r>
          </a:p>
        </p:txBody>
      </p:sp>
    </p:spTree>
    <p:extLst>
      <p:ext uri="{BB962C8B-B14F-4D97-AF65-F5344CB8AC3E}">
        <p14:creationId xmlns:p14="http://schemas.microsoft.com/office/powerpoint/2010/main" val="52874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23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66" y="1007692"/>
            <a:ext cx="2931120" cy="546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23-5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174"/>
            <a:ext cx="8229600" cy="1011866"/>
          </a:xfrm>
        </p:spPr>
        <p:txBody>
          <a:bodyPr/>
          <a:lstStyle/>
          <a:p>
            <a:r>
              <a:rPr lang="en-US" dirty="0"/>
              <a:t>Stem cells asymmetrically divide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0000" y="5037667"/>
            <a:ext cx="182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steps here!</a:t>
            </a: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5683250" y="5207000"/>
            <a:ext cx="666750" cy="15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26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 23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68" y="1135737"/>
            <a:ext cx="6199254" cy="533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23-6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283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dictates this asymmetric division?</a:t>
            </a:r>
          </a:p>
        </p:txBody>
      </p:sp>
      <p:sp>
        <p:nvSpPr>
          <p:cNvPr id="3" name="Rectangle 2"/>
          <p:cNvSpPr/>
          <p:nvPr/>
        </p:nvSpPr>
        <p:spPr>
          <a:xfrm>
            <a:off x="899583" y="952837"/>
            <a:ext cx="3841750" cy="552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09985" y="1921417"/>
            <a:ext cx="2034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Intracellular proteins go to only one cell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6548" y="3271608"/>
            <a:ext cx="1211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types of proteins might these be?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825606"/>
            <a:ext cx="1625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types of factors might these be?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11" y="2068403"/>
            <a:ext cx="1754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daughter cells are in contact with different factors after division</a:t>
            </a:r>
          </a:p>
        </p:txBody>
      </p:sp>
    </p:spTree>
    <p:extLst>
      <p:ext uri="{BB962C8B-B14F-4D97-AF65-F5344CB8AC3E}">
        <p14:creationId xmlns:p14="http://schemas.microsoft.com/office/powerpoint/2010/main" val="280997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 23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9" y="919195"/>
            <a:ext cx="7233657" cy="563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23-8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9195"/>
          </a:xfrm>
        </p:spPr>
        <p:txBody>
          <a:bodyPr>
            <a:normAutofit fontScale="90000"/>
          </a:bodyPr>
          <a:lstStyle/>
          <a:p>
            <a:r>
              <a:rPr lang="en-US" dirty="0"/>
              <a:t>Many steps between stem cell and differentiated cell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333" y="4562283"/>
            <a:ext cx="5718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Advantage: this is great for differentiated cells that don’t grow!  </a:t>
            </a:r>
            <a:r>
              <a:rPr lang="en-US" dirty="0" smtClean="0"/>
              <a:t>e.g.</a:t>
            </a:r>
            <a:r>
              <a:rPr lang="en-US" dirty="0" smtClean="0"/>
              <a:t> neurons, </a:t>
            </a:r>
            <a:r>
              <a:rPr lang="en-US" dirty="0" err="1"/>
              <a:t>cardiomyocytes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Engineering design challenge: how do you get cells to go through all these different steps??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Are all these steps in culture?  Does a biomaterial you want to use cause these steps?  Or, do you “let the body” do the work? (</a:t>
            </a:r>
            <a:r>
              <a:rPr lang="en-US" i="1" dirty="0"/>
              <a:t>in vivo </a:t>
            </a:r>
            <a:r>
              <a:rPr lang="en-US" dirty="0"/>
              <a:t>bioreactor)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7250" y="2482334"/>
            <a:ext cx="94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4858" y="2132568"/>
            <a:ext cx="131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Factors 2&amp;3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6066" y="970511"/>
            <a:ext cx="94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 4</a:t>
            </a:r>
          </a:p>
        </p:txBody>
      </p:sp>
    </p:spTree>
    <p:extLst>
      <p:ext uri="{BB962C8B-B14F-4D97-AF65-F5344CB8AC3E}">
        <p14:creationId xmlns:p14="http://schemas.microsoft.com/office/powerpoint/2010/main" val="29861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/>
              <a:t>Mesenchymal and Tissue-Specific Stem Cells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1143000"/>
          </a:xfrm>
        </p:spPr>
        <p:txBody>
          <a:bodyPr>
            <a:normAutofit/>
          </a:bodyPr>
          <a:lstStyle/>
          <a:p>
            <a:r>
              <a:rPr lang="en-US" sz="3900" dirty="0"/>
              <a:t>Stem Cell Type 1: Mesenchymal Stem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898"/>
            <a:ext cx="8229600" cy="53942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Loose definition: Mesenchyme is a cell surrounded by matrix – derived from the mesoderm germ layer.</a:t>
            </a:r>
          </a:p>
          <a:p>
            <a:r>
              <a:rPr lang="en-US" dirty="0"/>
              <a:t>Found everywhere in your body at low levels.</a:t>
            </a:r>
          </a:p>
          <a:p>
            <a:r>
              <a:rPr lang="en-US" dirty="0"/>
              <a:t>Found at very high levels in:</a:t>
            </a:r>
          </a:p>
          <a:p>
            <a:pPr lvl="1"/>
            <a:r>
              <a:rPr lang="en-US" dirty="0"/>
              <a:t>Bone marrow </a:t>
            </a:r>
          </a:p>
          <a:p>
            <a:pPr lvl="1"/>
            <a:r>
              <a:rPr lang="en-US" dirty="0"/>
              <a:t>Cord blood</a:t>
            </a:r>
          </a:p>
          <a:p>
            <a:pPr lvl="1"/>
            <a:r>
              <a:rPr lang="en-US" dirty="0"/>
              <a:t>Adipose </a:t>
            </a:r>
          </a:p>
          <a:p>
            <a:r>
              <a:rPr lang="en-US" dirty="0"/>
              <a:t>Characterized, classically by Surface Markers</a:t>
            </a:r>
          </a:p>
          <a:p>
            <a:pPr lvl="1"/>
            <a:r>
              <a:rPr lang="en-US" dirty="0"/>
              <a:t>CD105, CD73, CD90</a:t>
            </a:r>
          </a:p>
          <a:p>
            <a:pPr lvl="1"/>
            <a:r>
              <a:rPr lang="en-US" dirty="0"/>
              <a:t>CD44. CD71, CD106, CD166, CD129 (also accepted)</a:t>
            </a:r>
          </a:p>
          <a:p>
            <a:pPr lvl="1"/>
            <a:r>
              <a:rPr lang="en-US" dirty="0"/>
              <a:t>Not CD34, CD14, CD45, CD11a, CD31 (vascular and hematopoietic progenitors)</a:t>
            </a:r>
          </a:p>
          <a:p>
            <a:r>
              <a:rPr lang="en-US" dirty="0"/>
              <a:t>Also characterized by: ability to adhere to plastic dish</a:t>
            </a:r>
          </a:p>
          <a:p>
            <a:r>
              <a:rPr lang="en-US" dirty="0"/>
              <a:t>Finally characterized by: ability to differentiate into different cell types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04529" y="1948989"/>
            <a:ext cx="2145244" cy="1647004"/>
            <a:chOff x="6483349" y="1263410"/>
            <a:chExt cx="2145244" cy="1647004"/>
          </a:xfrm>
        </p:grpSpPr>
        <p:sp>
          <p:nvSpPr>
            <p:cNvPr id="4" name="Oval 3"/>
            <p:cNvSpPr/>
            <p:nvPr/>
          </p:nvSpPr>
          <p:spPr>
            <a:xfrm>
              <a:off x="6709833" y="1727200"/>
              <a:ext cx="1767417" cy="97155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196667" y="2116667"/>
              <a:ext cx="391583" cy="3175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6625167" y="1727200"/>
              <a:ext cx="306916" cy="304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535333" y="1401233"/>
              <a:ext cx="52917" cy="397933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163983" y="1799166"/>
              <a:ext cx="313267" cy="177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8089900" y="2381249"/>
              <a:ext cx="306916" cy="304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ie 13"/>
            <p:cNvSpPr/>
            <p:nvPr/>
          </p:nvSpPr>
          <p:spPr>
            <a:xfrm rot="16736327">
              <a:off x="6413499" y="1568451"/>
              <a:ext cx="338666" cy="198966"/>
            </a:xfrm>
            <a:prstGeom prst="pie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tored Data 14"/>
            <p:cNvSpPr/>
            <p:nvPr/>
          </p:nvSpPr>
          <p:spPr>
            <a:xfrm rot="16676378">
              <a:off x="7506000" y="1251650"/>
              <a:ext cx="210530" cy="234049"/>
            </a:xfrm>
            <a:prstGeom prst="flowChartOnlineStorage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-Shape 15"/>
            <p:cNvSpPr/>
            <p:nvPr/>
          </p:nvSpPr>
          <p:spPr>
            <a:xfrm>
              <a:off x="8396816" y="1600200"/>
              <a:ext cx="165101" cy="250469"/>
            </a:xfrm>
            <a:prstGeom prst="corner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ross 16"/>
            <p:cNvSpPr/>
            <p:nvPr/>
          </p:nvSpPr>
          <p:spPr>
            <a:xfrm rot="19185751">
              <a:off x="8262409" y="2592914"/>
              <a:ext cx="366184" cy="317500"/>
            </a:xfrm>
            <a:prstGeom prst="plus">
              <a:avLst>
                <a:gd name="adj" fmla="val 39113"/>
              </a:avLst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97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4540</TotalTime>
  <Words>1485</Words>
  <Application>Microsoft Macintosh PowerPoint</Application>
  <PresentationFormat>On-screen Show (4:3)</PresentationFormat>
  <Paragraphs>232</Paragraphs>
  <Slides>27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Intro to Stem Cells</vt:lpstr>
      <vt:lpstr>Reading</vt:lpstr>
      <vt:lpstr>Reminder: Tissue Replacement Strategy</vt:lpstr>
      <vt:lpstr>Stem Cells vs. Primary Cells in TE</vt:lpstr>
      <vt:lpstr>Stem cells asymmetrically divide</vt:lpstr>
      <vt:lpstr>What dictates this asymmetric division?</vt:lpstr>
      <vt:lpstr>Many steps between stem cell and differentiated cell</vt:lpstr>
      <vt:lpstr>Mesenchymal and Tissue-Specific Stem Cells</vt:lpstr>
      <vt:lpstr>Stem Cell Type 1: Mesenchymal Stem Cells</vt:lpstr>
      <vt:lpstr>Differentiation Potential of Mesenchymal Stem Cells</vt:lpstr>
      <vt:lpstr>What do Mesenchymal Stem Cells do? (while still stem cells, not differentiated)</vt:lpstr>
      <vt:lpstr>PowerPoint Presentation</vt:lpstr>
      <vt:lpstr>Where cost and time comes from: Finding Right Growth Factor Cocktail to get right cell type</vt:lpstr>
      <vt:lpstr>PowerPoint Presentation</vt:lpstr>
      <vt:lpstr>Insoluble Cues: Stiffness of Microenvironment Effects MSC Differentiation</vt:lpstr>
      <vt:lpstr>Stem Cell Type 2: Hematopoietic Stem Cells (Immune System, blood)</vt:lpstr>
      <vt:lpstr>Stem Cell Type 3: Tissue-Specific Stem Cells </vt:lpstr>
      <vt:lpstr>Lots of stem cells in EVERY epithelial layer</vt:lpstr>
      <vt:lpstr>Your gut is also an area of intense renewal</vt:lpstr>
      <vt:lpstr>Embryonic and Reprogrammed Stem Cells</vt:lpstr>
      <vt:lpstr>Embryonic Stem Cells</vt:lpstr>
      <vt:lpstr>Some Chemical Factors for ESC differentiation known</vt:lpstr>
      <vt:lpstr>Clinical Impact of ESCs</vt:lpstr>
      <vt:lpstr>Induced Pluripotent Stem Cells (iPSCs)</vt:lpstr>
      <vt:lpstr>Stem Cells are all over the literature….  With conflicting evidence and advice</vt:lpstr>
      <vt:lpstr>Factors for you to consider if using stem cells in your grant project</vt:lpstr>
      <vt:lpstr>In class problem set 1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Shelly Peyton</dc:creator>
  <cp:lastModifiedBy>Shelly Peyton</cp:lastModifiedBy>
  <cp:revision>94</cp:revision>
  <dcterms:created xsi:type="dcterms:W3CDTF">2011-03-15T20:55:42Z</dcterms:created>
  <dcterms:modified xsi:type="dcterms:W3CDTF">2017-01-25T16:08:56Z</dcterms:modified>
</cp:coreProperties>
</file>