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1" r:id="rId3"/>
    <p:sldId id="258" r:id="rId4"/>
    <p:sldId id="259" r:id="rId5"/>
    <p:sldId id="260" r:id="rId6"/>
    <p:sldId id="261" r:id="rId7"/>
    <p:sldId id="273" r:id="rId8"/>
    <p:sldId id="263" r:id="rId9"/>
    <p:sldId id="264" r:id="rId10"/>
    <p:sldId id="265" r:id="rId11"/>
    <p:sldId id="266" r:id="rId12"/>
    <p:sldId id="267" r:id="rId13"/>
    <p:sldId id="274" r:id="rId14"/>
    <p:sldId id="268" r:id="rId15"/>
    <p:sldId id="269" r:id="rId16"/>
    <p:sldId id="270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3"/>
    <p:restoredTop sz="94643"/>
  </p:normalViewPr>
  <p:slideViewPr>
    <p:cSldViewPr snapToGrid="0" snapToObjects="1">
      <p:cViewPr varScale="1">
        <p:scale>
          <a:sx n="120" d="100"/>
          <a:sy n="120" d="100"/>
        </p:scale>
        <p:origin x="138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24231-EF54-0346-8EE5-90C0952C1847}" type="datetimeFigureOut">
              <a:rPr lang="en-US" smtClean="0"/>
              <a:t>2/12/16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EE45E-D90E-4645-B498-6FB808EE3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683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24231-EF54-0346-8EE5-90C0952C1847}" type="datetimeFigureOut">
              <a:rPr lang="en-US" smtClean="0"/>
              <a:t>2/12/16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EE45E-D90E-4645-B498-6FB808EE3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61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24231-EF54-0346-8EE5-90C0952C1847}" type="datetimeFigureOut">
              <a:rPr lang="en-US" smtClean="0"/>
              <a:t>2/12/16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EE45E-D90E-4645-B498-6FB808EE3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605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24231-EF54-0346-8EE5-90C0952C1847}" type="datetimeFigureOut">
              <a:rPr lang="en-US" smtClean="0"/>
              <a:t>2/12/16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EE45E-D90E-4645-B498-6FB808EE3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198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24231-EF54-0346-8EE5-90C0952C1847}" type="datetimeFigureOut">
              <a:rPr lang="en-US" smtClean="0"/>
              <a:t>2/12/16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EE45E-D90E-4645-B498-6FB808EE3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282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24231-EF54-0346-8EE5-90C0952C1847}" type="datetimeFigureOut">
              <a:rPr lang="en-US" smtClean="0"/>
              <a:t>2/12/16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EE45E-D90E-4645-B498-6FB808EE3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164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24231-EF54-0346-8EE5-90C0952C1847}" type="datetimeFigureOut">
              <a:rPr lang="en-US" smtClean="0"/>
              <a:t>2/12/16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EE45E-D90E-4645-B498-6FB808EE3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501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24231-EF54-0346-8EE5-90C0952C1847}" type="datetimeFigureOut">
              <a:rPr lang="en-US" smtClean="0"/>
              <a:t>2/12/16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EE45E-D90E-4645-B498-6FB808EE3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461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24231-EF54-0346-8EE5-90C0952C1847}" type="datetimeFigureOut">
              <a:rPr lang="en-US" smtClean="0"/>
              <a:t>2/12/16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EE45E-D90E-4645-B498-6FB808EE3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957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24231-EF54-0346-8EE5-90C0952C1847}" type="datetimeFigureOut">
              <a:rPr lang="en-US" smtClean="0"/>
              <a:t>2/12/16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EE45E-D90E-4645-B498-6FB808EE3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397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24231-EF54-0346-8EE5-90C0952C1847}" type="datetimeFigureOut">
              <a:rPr lang="en-US" smtClean="0"/>
              <a:t>2/12/16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EE45E-D90E-4645-B498-6FB808EE3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364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724231-EF54-0346-8EE5-90C0952C1847}" type="datetimeFigureOut">
              <a:rPr lang="en-US" smtClean="0"/>
              <a:t>2/12/16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9EE45E-D90E-4645-B498-6FB808EE3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604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Relationship Id="rId3" Type="http://schemas.openxmlformats.org/officeDocument/2006/relationships/image" Target="../media/image17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3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575 Lecture 5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199"/>
            <a:ext cx="6400800" cy="2531037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Paper Review</a:t>
            </a:r>
          </a:p>
          <a:p>
            <a:r>
              <a:rPr lang="en-US" dirty="0"/>
              <a:t>Physical plasticity of the nucleus in stem</a:t>
            </a:r>
          </a:p>
          <a:p>
            <a:r>
              <a:rPr lang="en-US" dirty="0"/>
              <a:t>cell </a:t>
            </a:r>
            <a:r>
              <a:rPr lang="en-US" dirty="0" smtClean="0"/>
              <a:t>differentiation</a:t>
            </a:r>
          </a:p>
          <a:p>
            <a:r>
              <a:rPr lang="en-US" dirty="0" smtClean="0"/>
              <a:t>2/9/16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75740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1128"/>
          </a:xfrm>
        </p:spPr>
        <p:txBody>
          <a:bodyPr>
            <a:normAutofit/>
          </a:bodyPr>
          <a:lstStyle/>
          <a:p>
            <a:r>
              <a:rPr lang="en-US" dirty="0" smtClean="0"/>
              <a:t>Figure 3: </a:t>
            </a:r>
            <a:r>
              <a:rPr lang="en-US" dirty="0" err="1" smtClean="0"/>
              <a:t>Shayna</a:t>
            </a:r>
            <a:r>
              <a:rPr lang="en-US" dirty="0" smtClean="0"/>
              <a:t> Nolan</a:t>
            </a:r>
            <a:endParaRPr lang="en-US" dirty="0"/>
          </a:p>
        </p:txBody>
      </p:sp>
      <p:pic>
        <p:nvPicPr>
          <p:cNvPr id="4" name="Picture 3" descr="Screen Shot 2016-02-08 at 12.59.25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783315"/>
            <a:ext cx="9090503" cy="3809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22556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32188"/>
          </a:xfrm>
        </p:spPr>
        <p:txBody>
          <a:bodyPr>
            <a:normAutofit/>
          </a:bodyPr>
          <a:lstStyle/>
          <a:p>
            <a:r>
              <a:rPr lang="en-US" dirty="0" smtClean="0"/>
              <a:t>Figure 4: Emma </a:t>
            </a:r>
            <a:r>
              <a:rPr lang="en-US" dirty="0" err="1" smtClean="0"/>
              <a:t>Klinkhamer</a:t>
            </a:r>
            <a:endParaRPr lang="en-US" dirty="0"/>
          </a:p>
        </p:txBody>
      </p:sp>
      <p:pic>
        <p:nvPicPr>
          <p:cNvPr id="4" name="Picture 3" descr="Screen Shot 2016-02-08 at 1.00.03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7991" y="844330"/>
            <a:ext cx="6983038" cy="6013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09699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5168"/>
          </a:xfrm>
        </p:spPr>
        <p:txBody>
          <a:bodyPr>
            <a:normAutofit/>
          </a:bodyPr>
          <a:lstStyle/>
          <a:p>
            <a:r>
              <a:rPr lang="en-US" dirty="0" smtClean="0"/>
              <a:t>Figure 5: Megan Greiner</a:t>
            </a:r>
            <a:endParaRPr lang="en-US" dirty="0"/>
          </a:p>
        </p:txBody>
      </p:sp>
      <p:pic>
        <p:nvPicPr>
          <p:cNvPr id="4" name="Picture 3" descr="Screen Shot 2016-02-08 at 1.00.50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59585"/>
            <a:ext cx="9194518" cy="4125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94700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Figure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Figure 5A: Applied four different aspiration stresses to nuclei at short and long timescales</a:t>
            </a:r>
          </a:p>
          <a:p>
            <a:r>
              <a:rPr lang="en-US" dirty="0" smtClean="0"/>
              <a:t>α=1 simple fluid, α=0 simple elastic solid</a:t>
            </a:r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Screen Shot 2016-02-08 at 8.18.28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106" y="3160854"/>
            <a:ext cx="6474878" cy="319230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27106" y="6279197"/>
            <a:ext cx="70392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err="1"/>
              <a:t>Pajerowski</a:t>
            </a:r>
            <a:r>
              <a:rPr lang="en-US" sz="1000" dirty="0"/>
              <a:t>, J. David, et al. "Physical plasticity of the nucleus in stem cell differentiation." </a:t>
            </a:r>
            <a:r>
              <a:rPr lang="en-US" sz="1000" i="1" dirty="0"/>
              <a:t>Proceedings of the National Academy of Sciences</a:t>
            </a:r>
            <a:r>
              <a:rPr lang="en-US" sz="1000" dirty="0"/>
              <a:t> 104.40 (2007): 15619-15624.</a:t>
            </a:r>
          </a:p>
        </p:txBody>
      </p:sp>
    </p:spTree>
    <p:extLst>
      <p:ext uri="{BB962C8B-B14F-4D97-AF65-F5344CB8AC3E}">
        <p14:creationId xmlns:p14="http://schemas.microsoft.com/office/powerpoint/2010/main" val="28931210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64638"/>
          </a:xfrm>
        </p:spPr>
        <p:txBody>
          <a:bodyPr>
            <a:normAutofit/>
          </a:bodyPr>
          <a:lstStyle/>
          <a:p>
            <a:r>
              <a:rPr lang="en-US" dirty="0" smtClean="0"/>
              <a:t>Figure 6a: Jeremy Keys</a:t>
            </a:r>
            <a:endParaRPr lang="en-US" dirty="0"/>
          </a:p>
        </p:txBody>
      </p:sp>
      <p:pic>
        <p:nvPicPr>
          <p:cNvPr id="4" name="Picture 3" descr="Screen Shot 2016-02-08 at 1.01.28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37453"/>
            <a:ext cx="9145358" cy="2093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14278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78148"/>
          </a:xfrm>
        </p:spPr>
        <p:txBody>
          <a:bodyPr>
            <a:normAutofit/>
          </a:bodyPr>
          <a:lstStyle/>
          <a:p>
            <a:r>
              <a:rPr lang="en-US" dirty="0" smtClean="0"/>
              <a:t>Figure 6b-d: Steven </a:t>
            </a:r>
            <a:r>
              <a:rPr lang="en-US" dirty="0" err="1" smtClean="0"/>
              <a:t>Ayotte</a:t>
            </a:r>
            <a:endParaRPr lang="en-US" dirty="0"/>
          </a:p>
        </p:txBody>
      </p:sp>
      <p:pic>
        <p:nvPicPr>
          <p:cNvPr id="4" name="Picture 3" descr="Screen Shot 2016-02-08 at 1.02.02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78684"/>
            <a:ext cx="9099895" cy="2233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78075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1128"/>
          </a:xfrm>
        </p:spPr>
        <p:txBody>
          <a:bodyPr>
            <a:normAutofit/>
          </a:bodyPr>
          <a:lstStyle/>
          <a:p>
            <a:r>
              <a:rPr lang="en-US" dirty="0" smtClean="0"/>
              <a:t>Figure 7: Julie </a:t>
            </a:r>
            <a:r>
              <a:rPr lang="en-US" dirty="0" err="1" smtClean="0"/>
              <a:t>Boshar</a:t>
            </a:r>
            <a:endParaRPr lang="en-US" dirty="0"/>
          </a:p>
        </p:txBody>
      </p:sp>
      <p:pic>
        <p:nvPicPr>
          <p:cNvPr id="4" name="Picture 3" descr="Screen Shot 2016-02-08 at 1.02.47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1165" y="851128"/>
            <a:ext cx="6186134" cy="4450104"/>
          </a:xfrm>
          <a:prstGeom prst="rect">
            <a:avLst/>
          </a:prstGeom>
        </p:spPr>
      </p:pic>
      <p:pic>
        <p:nvPicPr>
          <p:cNvPr id="3" name="Picture 2" descr="Screen Shot 2016-02-09 at 7.57.11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386" y="5214850"/>
            <a:ext cx="7874719" cy="1643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7585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Conclusions, from paper and from class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17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Nuclei of undifferentiated stem cells and </a:t>
            </a:r>
            <a:r>
              <a:rPr lang="en-US" dirty="0" err="1" smtClean="0"/>
              <a:t>Lamin</a:t>
            </a:r>
            <a:r>
              <a:rPr lang="en-US" dirty="0" smtClean="0"/>
              <a:t> A/C knockdown shows a more fluid-like behavior than solid.</a:t>
            </a:r>
          </a:p>
          <a:p>
            <a:r>
              <a:rPr lang="en-US" dirty="0" smtClean="0"/>
              <a:t>Stress impacts the nuclei display showing a more solid-like behavior.</a:t>
            </a:r>
          </a:p>
          <a:p>
            <a:r>
              <a:rPr lang="en-US" dirty="0" smtClean="0"/>
              <a:t>Cell differentiations seems to have a direct impact in the physical plasticity of the nucleus.</a:t>
            </a:r>
          </a:p>
          <a:p>
            <a:r>
              <a:rPr lang="en-US" dirty="0" smtClean="0"/>
              <a:t>Cells that undergo deformation retain memory of the nucleus shape change.</a:t>
            </a:r>
          </a:p>
          <a:p>
            <a:r>
              <a:rPr lang="en-US" dirty="0" smtClean="0"/>
              <a:t>Proposed future experiments:</a:t>
            </a:r>
          </a:p>
          <a:p>
            <a:pPr lvl="1"/>
            <a:r>
              <a:rPr lang="en-US" smtClean="0"/>
              <a:t>Time-lapse </a:t>
            </a:r>
            <a:r>
              <a:rPr lang="en-US" dirty="0" smtClean="0"/>
              <a:t>experiments through cells undergoing differentiation to monitor change in nucleus </a:t>
            </a:r>
            <a:r>
              <a:rPr lang="en-US" smtClean="0"/>
              <a:t>under stress.</a:t>
            </a:r>
            <a:endParaRPr lang="en-US" dirty="0" smtClean="0"/>
          </a:p>
          <a:p>
            <a:pPr lvl="1"/>
            <a:r>
              <a:rPr lang="en-US" dirty="0" smtClean="0"/>
              <a:t>Use a more complicated platform than micropipette to simulate the migration of cells through narrow channels.</a:t>
            </a:r>
          </a:p>
          <a:p>
            <a:pPr lvl="1"/>
            <a:r>
              <a:rPr lang="en-US" dirty="0" smtClean="0"/>
              <a:t>Effect of substrate on the cell deformation behavior.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383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91658"/>
          </a:xfrm>
        </p:spPr>
        <p:txBody>
          <a:bodyPr/>
          <a:lstStyle/>
          <a:p>
            <a:r>
              <a:rPr lang="en-US" dirty="0" smtClean="0"/>
              <a:t>Introduction to Paper/Motivation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80798"/>
            <a:ext cx="8229600" cy="5579619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DNA is in the nucleus.</a:t>
            </a:r>
          </a:p>
          <a:p>
            <a:r>
              <a:rPr lang="en-US" dirty="0" smtClean="0"/>
              <a:t>Gene transcription (DNA to RNA) happens in the nucleus.</a:t>
            </a:r>
          </a:p>
          <a:p>
            <a:r>
              <a:rPr lang="en-US" dirty="0" smtClean="0"/>
              <a:t>Chromosomes need to structurally rearrange, at least a bit, for RNA transcription to functionally occur.</a:t>
            </a:r>
          </a:p>
          <a:p>
            <a:r>
              <a:rPr lang="en-US" dirty="0" smtClean="0"/>
              <a:t>PIs’ hypothesis is that an undifferentiated cell (a stem cell) would need a more pliable nucleus than a differentiated cell to make lots of different genes be available for transcription.</a:t>
            </a:r>
          </a:p>
          <a:p>
            <a:r>
              <a:rPr lang="en-US" dirty="0" smtClean="0"/>
              <a:t>They will focus on a particular method (micropipette aspiration) and a particular nuclear crosslinking protein (</a:t>
            </a:r>
            <a:r>
              <a:rPr lang="en-US" dirty="0" err="1" smtClean="0"/>
              <a:t>Lamin</a:t>
            </a:r>
            <a:r>
              <a:rPr lang="en-US" dirty="0" smtClean="0"/>
              <a:t>) to test this hypothesis.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35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97"/>
            <a:ext cx="8229600" cy="847431"/>
          </a:xfrm>
        </p:spPr>
        <p:txBody>
          <a:bodyPr>
            <a:normAutofit/>
          </a:bodyPr>
          <a:lstStyle/>
          <a:p>
            <a:r>
              <a:rPr lang="en-US" dirty="0" smtClean="0"/>
              <a:t>Figure 1a: Jake </a:t>
            </a:r>
            <a:r>
              <a:rPr lang="en-US" dirty="0" err="1" smtClean="0"/>
              <a:t>Kellett</a:t>
            </a:r>
            <a:endParaRPr lang="en-US" dirty="0"/>
          </a:p>
        </p:txBody>
      </p:sp>
      <p:pic>
        <p:nvPicPr>
          <p:cNvPr id="4" name="Picture 3" descr="Screen Shot 2016-02-08 at 12.32.23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161" y="1016944"/>
            <a:ext cx="8253665" cy="5841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6300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32188"/>
          </a:xfrm>
        </p:spPr>
        <p:txBody>
          <a:bodyPr>
            <a:normAutofit/>
          </a:bodyPr>
          <a:lstStyle/>
          <a:p>
            <a:r>
              <a:rPr lang="en-US" dirty="0" smtClean="0"/>
              <a:t>Figure 1b: Daniel </a:t>
            </a:r>
            <a:r>
              <a:rPr lang="en-US" dirty="0" err="1" smtClean="0"/>
              <a:t>Kosteva</a:t>
            </a:r>
            <a:endParaRPr lang="en-US" dirty="0"/>
          </a:p>
        </p:txBody>
      </p:sp>
      <p:pic>
        <p:nvPicPr>
          <p:cNvPr id="4" name="Picture 3" descr="Screen Shot 2016-02-08 at 12.33.2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721" y="1026758"/>
            <a:ext cx="7363842" cy="5776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4147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5168"/>
          </a:xfrm>
        </p:spPr>
        <p:txBody>
          <a:bodyPr>
            <a:normAutofit/>
          </a:bodyPr>
          <a:lstStyle/>
          <a:p>
            <a:r>
              <a:rPr lang="en-US" dirty="0" smtClean="0"/>
              <a:t>Figure 2a-b: Vinnie La</a:t>
            </a:r>
            <a:endParaRPr lang="en-US" dirty="0"/>
          </a:p>
        </p:txBody>
      </p:sp>
      <p:pic>
        <p:nvPicPr>
          <p:cNvPr id="4" name="Picture 3" descr="Screen Shot 2016-02-08 at 12.55.49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01535"/>
            <a:ext cx="9141068" cy="5504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1586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8678"/>
          </a:xfrm>
        </p:spPr>
        <p:txBody>
          <a:bodyPr/>
          <a:lstStyle/>
          <a:p>
            <a:r>
              <a:rPr lang="en-US" dirty="0" smtClean="0"/>
              <a:t>Micropipette Aspiration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71460" y="1861161"/>
            <a:ext cx="3272540" cy="4351338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Small diameter glass pipette brought into contact with cell</a:t>
            </a:r>
          </a:p>
          <a:p>
            <a:r>
              <a:rPr lang="en-US" dirty="0" smtClean="0"/>
              <a:t>Known suction pressure applied</a:t>
            </a:r>
          </a:p>
          <a:p>
            <a:r>
              <a:rPr lang="en-US" dirty="0" smtClean="0"/>
              <a:t>Mesenchymal stem cells should deform to a similar degree as HSCs</a:t>
            </a:r>
            <a:endParaRPr lang="en-US" dirty="0"/>
          </a:p>
        </p:txBody>
      </p:sp>
      <p:pic>
        <p:nvPicPr>
          <p:cNvPr id="1026" name="Picture 2" descr="http://static-content.springer.com/image/art%3A10.1186%2F1471-2121-9-40/MediaObjects/12860_2008_Article_318_Fig1_HTM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492237"/>
            <a:ext cx="5029213" cy="4627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72767" y="6119336"/>
            <a:ext cx="872802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Tan, S. C.; Pan, W. X.; Ma, G.; </a:t>
            </a:r>
            <a:r>
              <a:rPr lang="en-US" sz="1400" dirty="0" err="1"/>
              <a:t>Cai</a:t>
            </a:r>
            <a:r>
              <a:rPr lang="en-US" sz="1400" dirty="0"/>
              <a:t>, N.; Leong, K. W.; Liao, K. </a:t>
            </a:r>
            <a:endParaRPr lang="en-US" sz="1400" dirty="0" smtClean="0"/>
          </a:p>
          <a:p>
            <a:r>
              <a:rPr lang="en-US" sz="1400" dirty="0" smtClean="0"/>
              <a:t>Viscoelastic </a:t>
            </a:r>
            <a:r>
              <a:rPr lang="en-US" sz="1400" dirty="0" err="1"/>
              <a:t>Behaviour</a:t>
            </a:r>
            <a:r>
              <a:rPr lang="en-US" sz="1400" dirty="0"/>
              <a:t> of Human Mesenchymal Stem Cells. </a:t>
            </a:r>
            <a:endParaRPr lang="en-US" sz="1400" dirty="0" smtClean="0"/>
          </a:p>
          <a:p>
            <a:r>
              <a:rPr lang="en-US" sz="1400" i="1" dirty="0" smtClean="0"/>
              <a:t>BMC </a:t>
            </a:r>
            <a:r>
              <a:rPr lang="en-US" sz="1400" i="1" dirty="0"/>
              <a:t>Cell </a:t>
            </a:r>
            <a:r>
              <a:rPr lang="en-US" sz="1400" i="1" dirty="0" err="1"/>
              <a:t>Biol</a:t>
            </a:r>
            <a:r>
              <a:rPr lang="en-US" sz="1400" i="1" dirty="0"/>
              <a:t> BMC Cell Biology</a:t>
            </a:r>
            <a:r>
              <a:rPr lang="en-US" sz="1400" dirty="0"/>
              <a:t>. </a:t>
            </a:r>
            <a:r>
              <a:rPr lang="en-US" sz="1400" b="1" dirty="0"/>
              <a:t>2008</a:t>
            </a:r>
            <a:r>
              <a:rPr lang="en-US" sz="1400" dirty="0"/>
              <a:t>, </a:t>
            </a:r>
            <a:r>
              <a:rPr lang="en-US" sz="1400" i="1" dirty="0"/>
              <a:t>9</a:t>
            </a:r>
            <a:r>
              <a:rPr lang="en-US" sz="1400" dirty="0"/>
              <a:t>, 40. </a:t>
            </a:r>
          </a:p>
        </p:txBody>
      </p:sp>
    </p:spTree>
    <p:extLst>
      <p:ext uri="{BB962C8B-B14F-4D97-AF65-F5344CB8AC3E}">
        <p14:creationId xmlns:p14="http://schemas.microsoft.com/office/powerpoint/2010/main" val="4203763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5800" y="1040268"/>
            <a:ext cx="4970744" cy="484182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95931" y="733248"/>
                <a:ext cx="4009869" cy="61247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400" dirty="0" smtClean="0"/>
                  <a:t>Micropipette aspiration of Stem cell nuclei exhibit greater deformation than fibroblast nuclei at same stress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1400" dirty="0" smtClean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400" dirty="0" smtClean="0"/>
                  <a:t>A549 </a:t>
                </a:r>
                <a:r>
                  <a:rPr lang="en-US" sz="1400" dirty="0" err="1" smtClean="0"/>
                  <a:t>Lamin</a:t>
                </a:r>
                <a:r>
                  <a:rPr lang="en-US" sz="1400" dirty="0" smtClean="0"/>
                  <a:t> A/C knockdowns exhibit a nuclear</a:t>
                </a:r>
              </a:p>
              <a:p>
                <a:r>
                  <a:rPr lang="en-US" sz="1400" dirty="0"/>
                  <a:t> </a:t>
                </a:r>
                <a:r>
                  <a:rPr lang="en-US" sz="1400" dirty="0" smtClean="0"/>
                  <a:t>     rheology that is identical from that of   HSCs              </a:t>
                </a:r>
              </a:p>
              <a:p>
                <a:r>
                  <a:rPr lang="en-US" sz="1400" dirty="0" smtClean="0"/>
                  <a:t>     ,whereas the rheological properties of untreated   </a:t>
                </a:r>
                <a:br>
                  <a:rPr lang="en-US" sz="1400" dirty="0" smtClean="0"/>
                </a:br>
                <a:r>
                  <a:rPr lang="en-US" sz="1400" dirty="0" smtClean="0"/>
                  <a:t>     A549 cells prove very similar to those of committed   </a:t>
                </a:r>
              </a:p>
              <a:p>
                <a:r>
                  <a:rPr lang="en-US" sz="1400" dirty="0" smtClean="0"/>
                  <a:t>     fibroblasts. Changes in </a:t>
                </a:r>
                <a:r>
                  <a:rPr lang="en-US" sz="1400" dirty="0" err="1" smtClean="0"/>
                  <a:t>Lamin</a:t>
                </a:r>
                <a:r>
                  <a:rPr lang="en-US" sz="1400" dirty="0" smtClean="0"/>
                  <a:t> A/C are therefore      </a:t>
                </a:r>
              </a:p>
              <a:p>
                <a:r>
                  <a:rPr lang="en-US" sz="1400" dirty="0"/>
                  <a:t> </a:t>
                </a:r>
                <a:r>
                  <a:rPr lang="en-US" sz="1400" dirty="0" smtClean="0"/>
                  <a:t>    sufficient to cause a 2-fold difference in stiffness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1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400" dirty="0" smtClean="0"/>
                  <a:t>Lamin </a:t>
                </a:r>
                <a:r>
                  <a:rPr lang="en-US" sz="1400" dirty="0"/>
                  <a:t>A/C-knockdown results split into two phases below </a:t>
                </a:r>
                <a:r>
                  <a:rPr lang="en-US" sz="1400" dirty="0" smtClean="0"/>
                  <a:t>and above </a:t>
                </a:r>
                <a:r>
                  <a:rPr lang="en-US" sz="1400" dirty="0"/>
                  <a:t>10 </a:t>
                </a:r>
                <a:r>
                  <a:rPr lang="en-US" sz="1400" dirty="0" smtClean="0"/>
                  <a:t>sec.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1400" dirty="0" smtClean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400" dirty="0"/>
                  <a:t>In the </a:t>
                </a:r>
                <a:r>
                  <a:rPr lang="en-US" sz="1400" dirty="0" smtClean="0"/>
                  <a:t>initial phase</a:t>
                </a:r>
                <a:r>
                  <a:rPr lang="en-US" sz="1400" dirty="0"/>
                  <a:t>, HSC results fit with </a:t>
                </a:r>
                <a:r>
                  <a:rPr lang="en-US" sz="1400" dirty="0" smtClean="0"/>
                  <a:t> = 0.60, indicating </a:t>
                </a:r>
                <a:r>
                  <a:rPr lang="en-US" sz="1400" dirty="0"/>
                  <a:t>greater </a:t>
                </a:r>
                <a:r>
                  <a:rPr lang="en-US" sz="1400" dirty="0" smtClean="0"/>
                  <a:t>fluidity than </a:t>
                </a:r>
                <a:r>
                  <a:rPr lang="en-US" sz="1400" dirty="0"/>
                  <a:t>fibroblasts with </a:t>
                </a:r>
                <a:r>
                  <a:rPr lang="en-US" sz="1400" dirty="0" smtClean="0"/>
                  <a:t> = 0.41. </a:t>
                </a:r>
                <a:r>
                  <a:rPr lang="en-US" sz="1400" dirty="0"/>
                  <a:t>Beyond 10 sec, </a:t>
                </a:r>
                <a:r>
                  <a:rPr lang="en-US" sz="1400" dirty="0" smtClean="0"/>
                  <a:t>the creep </a:t>
                </a:r>
                <a:r>
                  <a:rPr lang="en-US" sz="1400" dirty="0"/>
                  <a:t>slows for both types of nuclei, and   </a:t>
                </a:r>
                <a:r>
                  <a:rPr lang="en-US" sz="1400" dirty="0" smtClean="0"/>
                  <a:t>=0.2 </a:t>
                </a:r>
                <a:r>
                  <a:rPr lang="en-US" sz="1400" dirty="0"/>
                  <a:t>indicates a </a:t>
                </a:r>
                <a:r>
                  <a:rPr lang="en-US" sz="1400" dirty="0" smtClean="0"/>
                  <a:t>more solid-like </a:t>
                </a:r>
                <a:r>
                  <a:rPr lang="en-US" sz="1400" dirty="0"/>
                  <a:t>behavior. </a:t>
                </a:r>
                <a:endParaRPr lang="en-US" sz="1400" dirty="0" smtClean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1400" dirty="0" smtClean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400" dirty="0" smtClean="0"/>
                  <a:t>After 200 sec of aspiration, HSC nuclei have deformed 2.2-fold more than fibroblast nuclei. Therefore fibroblast nuclei are stiffer. A549 cells are equally compliant by knockdown of </a:t>
                </a:r>
                <a:r>
                  <a:rPr lang="en-US" sz="1400" dirty="0" err="1" smtClean="0"/>
                  <a:t>Lamin</a:t>
                </a:r>
                <a:r>
                  <a:rPr lang="en-US" sz="1400" dirty="0" smtClean="0"/>
                  <a:t> A/C.</a:t>
                </a:r>
              </a:p>
              <a:p>
                <a:endParaRPr lang="en-US" sz="1400" dirty="0" smtClean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1400" dirty="0" smtClean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931" y="733248"/>
                <a:ext cx="4009869" cy="612475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itle 1"/>
          <p:cNvSpPr txBox="1">
            <a:spLocks/>
          </p:cNvSpPr>
          <p:nvPr/>
        </p:nvSpPr>
        <p:spPr>
          <a:xfrm>
            <a:off x="457200" y="0"/>
            <a:ext cx="8229600" cy="851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Figure 2c: Md Shafium Hossain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7265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111"/>
            <a:ext cx="8229600" cy="906077"/>
          </a:xfrm>
        </p:spPr>
        <p:txBody>
          <a:bodyPr>
            <a:normAutofit/>
          </a:bodyPr>
          <a:lstStyle/>
          <a:p>
            <a:r>
              <a:rPr lang="en-US" dirty="0" smtClean="0"/>
              <a:t>Figure 2d: Andrew Mason</a:t>
            </a:r>
            <a:endParaRPr lang="en-US" dirty="0"/>
          </a:p>
        </p:txBody>
      </p:sp>
      <p:pic>
        <p:nvPicPr>
          <p:cNvPr id="4" name="Picture 3" descr="Screen Shot 2016-02-08 at 12.57.39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60" y="1403645"/>
            <a:ext cx="8911400" cy="4243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21854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909"/>
            <a:ext cx="8229600" cy="825017"/>
          </a:xfrm>
        </p:spPr>
        <p:txBody>
          <a:bodyPr>
            <a:normAutofit/>
          </a:bodyPr>
          <a:lstStyle/>
          <a:p>
            <a:r>
              <a:rPr lang="en-US" dirty="0" smtClean="0"/>
              <a:t>Equations 1-2: Chelsea </a:t>
            </a:r>
            <a:r>
              <a:rPr lang="en-US" dirty="0" err="1" smtClean="0"/>
              <a:t>Orefice</a:t>
            </a:r>
            <a:endParaRPr lang="en-US" dirty="0"/>
          </a:p>
        </p:txBody>
      </p:sp>
      <p:pic>
        <p:nvPicPr>
          <p:cNvPr id="4" name="Picture 3" descr="Screen Shot 2016-02-08 at 12.58.33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5220" y="4030962"/>
            <a:ext cx="5917764" cy="1280710"/>
          </a:xfrm>
          <a:prstGeom prst="rect">
            <a:avLst/>
          </a:prstGeom>
        </p:spPr>
      </p:pic>
      <p:pic>
        <p:nvPicPr>
          <p:cNvPr id="5" name="Picture 4" descr="Screen Shot 2016-02-08 at 12.58.30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728" y="1345847"/>
            <a:ext cx="6540256" cy="2018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16769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456</Words>
  <Application>Microsoft Macintosh PowerPoint</Application>
  <PresentationFormat>On-screen Show (4:3)</PresentationFormat>
  <Paragraphs>57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Calibri</vt:lpstr>
      <vt:lpstr>Arial</vt:lpstr>
      <vt:lpstr>Office Theme</vt:lpstr>
      <vt:lpstr>575 Lecture 5</vt:lpstr>
      <vt:lpstr>Introduction to Paper/Motivation</vt:lpstr>
      <vt:lpstr>Figure 1a: Jake Kellett</vt:lpstr>
      <vt:lpstr>Figure 1b: Daniel Kosteva</vt:lpstr>
      <vt:lpstr>Figure 2a-b: Vinnie La</vt:lpstr>
      <vt:lpstr>Micropipette Aspiration</vt:lpstr>
      <vt:lpstr>PowerPoint Presentation</vt:lpstr>
      <vt:lpstr>Figure 2d: Andrew Mason</vt:lpstr>
      <vt:lpstr>Equations 1-2: Chelsea Orefice</vt:lpstr>
      <vt:lpstr>Figure 3: Shayna Nolan</vt:lpstr>
      <vt:lpstr>Figure 4: Emma Klinkhamer</vt:lpstr>
      <vt:lpstr>Figure 5: Megan Greiner</vt:lpstr>
      <vt:lpstr>Figure 5</vt:lpstr>
      <vt:lpstr>Figure 6a: Jeremy Keys</vt:lpstr>
      <vt:lpstr>Figure 6b-d: Steven Ayotte</vt:lpstr>
      <vt:lpstr>Figure 7: Julie Boshar</vt:lpstr>
      <vt:lpstr>Conclusions, from paper and from class discussion</vt:lpstr>
    </vt:vector>
  </TitlesOfParts>
  <Company>University of Massachusetts, Amherst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575 Lecture 5</dc:title>
  <dc:creator>Shelly Peyton</dc:creator>
  <cp:lastModifiedBy>Sualyneth Galarza</cp:lastModifiedBy>
  <cp:revision>8</cp:revision>
  <dcterms:created xsi:type="dcterms:W3CDTF">2016-02-08T17:30:12Z</dcterms:created>
  <dcterms:modified xsi:type="dcterms:W3CDTF">2016-02-12T23:21:28Z</dcterms:modified>
</cp:coreProperties>
</file>