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mov" ContentType="video/unknown"/>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8" r:id="rId3"/>
    <p:sldId id="259" r:id="rId4"/>
    <p:sldId id="260" r:id="rId5"/>
    <p:sldId id="261" r:id="rId6"/>
    <p:sldId id="262" r:id="rId7"/>
    <p:sldId id="274" r:id="rId8"/>
    <p:sldId id="276" r:id="rId9"/>
    <p:sldId id="281" r:id="rId10"/>
    <p:sldId id="282" r:id="rId11"/>
    <p:sldId id="283" r:id="rId12"/>
    <p:sldId id="284" r:id="rId13"/>
    <p:sldId id="285" r:id="rId14"/>
    <p:sldId id="287" r:id="rId15"/>
    <p:sldId id="277" r:id="rId16"/>
    <p:sldId id="265" r:id="rId17"/>
    <p:sldId id="266" r:id="rId18"/>
    <p:sldId id="273" r:id="rId19"/>
    <p:sldId id="272" r:id="rId20"/>
    <p:sldId id="27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7" d="100"/>
          <a:sy n="107" d="100"/>
        </p:scale>
        <p:origin x="-2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3C84E9-F779-1C45-9C09-C13BB78FCD3E}" type="datetimeFigureOut">
              <a:rPr lang="en-US" smtClean="0"/>
              <a:t>2/14/14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59156-F771-F844-BE41-5A79ABCD24D9}" type="slidenum">
              <a:rPr lang="en-US" smtClean="0"/>
              <a:t>‹#›</a:t>
            </a:fld>
            <a:endParaRPr lang="en-US"/>
          </a:p>
        </p:txBody>
      </p:sp>
    </p:spTree>
    <p:extLst>
      <p:ext uri="{BB962C8B-B14F-4D97-AF65-F5344CB8AC3E}">
        <p14:creationId xmlns:p14="http://schemas.microsoft.com/office/powerpoint/2010/main" val="1225320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259156-F771-F844-BE41-5A79ABCD24D9}" type="slidenum">
              <a:rPr lang="en-US" smtClean="0"/>
              <a:t>8</a:t>
            </a:fld>
            <a:endParaRPr lang="en-US"/>
          </a:p>
        </p:txBody>
      </p:sp>
    </p:spTree>
    <p:extLst>
      <p:ext uri="{BB962C8B-B14F-4D97-AF65-F5344CB8AC3E}">
        <p14:creationId xmlns:p14="http://schemas.microsoft.com/office/powerpoint/2010/main" val="368821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A5902-13C7-ED4E-B0BF-03EBD4EB0CA0}" type="slidenum">
              <a:rPr lang="en-US"/>
              <a:pPr/>
              <a:t>13</a:t>
            </a:fld>
            <a:endParaRPr lang="en-US"/>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EC4340-C8FB-4B4B-BB00-83137F848AE9}" type="slidenum">
              <a:rPr lang="en-US"/>
              <a:pPr/>
              <a:t>14</a:t>
            </a:fld>
            <a:endParaRPr lang="en-US"/>
          </a:p>
        </p:txBody>
      </p:sp>
      <p:sp>
        <p:nvSpPr>
          <p:cNvPr id="30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1CD730-7662-E044-AFFE-DAE1E2BF9201}" type="slidenum">
              <a:rPr lang="en-US" sz="1200"/>
              <a:pPr/>
              <a:t>15</a:t>
            </a:fld>
            <a:endParaRPr lang="en-US" sz="1200"/>
          </a:p>
        </p:txBody>
      </p:sp>
      <p:sp>
        <p:nvSpPr>
          <p:cNvPr id="583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9730" tIns="44865" rIns="89730" bIns="44865"/>
          <a:lstStyle/>
          <a:p>
            <a:pPr eaLnBrk="1" hangingPunct="1"/>
            <a:r>
              <a:rPr lang="en-US"/>
              <a:t>So in summary of my work so far at Irvine, we hypothesize that ECM mechanics regulates cytoskeletal assembly and, in turn, signaling cascades that mediate SMC motility, proliferation, matrix deposition, and differentiation.  </a:t>
            </a:r>
          </a:p>
          <a:p>
            <a:pPr eaLnBrk="1" hangingPunct="1"/>
            <a:endParaRPr lang="en-US"/>
          </a:p>
          <a:p>
            <a:pPr eaLnBrk="1" hangingPunct="1"/>
            <a:r>
              <a:rPr lang="en-US"/>
              <a:t>This picture that Dr. Putnam and I created for a review paper outlines what we think is happening to cells as a function of chemistry and mechanics.  On a substrate, a cell makes attachments to the substrate through integrins and adhesions and accordingly sets up a cytoskeletal network.  When we increase rigidity of the substrate, a cell adjusts the force balance by polymerizing additional f-actin, increasing RhoA activity and increasing proliferation.  In contrast, if the substratum is weaker, the cell depolymerizes some of its actin, leading to lower RhoA activity and less proliferation.  These changes in RhoA activity can also alter some other cellular processes downstream.  Similar things happen when you alter the ligand density of the matrix as well, which are the pictures on the left side.</a:t>
            </a:r>
          </a:p>
          <a:p>
            <a:pPr eaLnBrk="1" hangingPunct="1"/>
            <a:endParaRPr lang="en-US"/>
          </a:p>
          <a:p>
            <a:pPr eaLnBrk="1" hangingPunct="1"/>
            <a:r>
              <a:rPr lang="en-US"/>
              <a:t>By building a 3-D model system that closely mimics SMC</a:t>
            </a:r>
            <a:r>
              <a:rPr lang="ja-JP" altLang="en-US"/>
              <a:t>’</a:t>
            </a:r>
            <a:r>
              <a:rPr lang="en-US" altLang="ja-JP"/>
              <a:t>s surroundings </a:t>
            </a:r>
            <a:r>
              <a:rPr lang="en-US" altLang="ja-JP" i="1"/>
              <a:t>in vivo</a:t>
            </a:r>
            <a:r>
              <a:rPr lang="en-US" altLang="ja-JP"/>
              <a:t>, we</a:t>
            </a:r>
            <a:r>
              <a:rPr lang="ja-JP" altLang="en-US"/>
              <a:t>’</a:t>
            </a:r>
            <a:r>
              <a:rPr lang="en-US" altLang="ja-JP"/>
              <a:t>re hoping to gain a better understanding of the relationship between SMCs and their environment with relevance to treatment of cardiovascular disease.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244158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7250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392795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06116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5F61E9-0388-4049-8130-7A7AC7CA6228}" type="datetimeFigureOut">
              <a:rPr lang="en-US" smtClean="0"/>
              <a:t>2/14/14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330608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5F61E9-0388-4049-8130-7A7AC7CA6228}" type="datetimeFigureOut">
              <a:rPr lang="en-US" smtClean="0"/>
              <a:t>2/14/14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38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5F61E9-0388-4049-8130-7A7AC7CA6228}" type="datetimeFigureOut">
              <a:rPr lang="en-US" smtClean="0"/>
              <a:t>2/14/14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341012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5F61E9-0388-4049-8130-7A7AC7CA6228}" type="datetimeFigureOut">
              <a:rPr lang="en-US" smtClean="0"/>
              <a:t>2/14/14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21590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F61E9-0388-4049-8130-7A7AC7CA6228}" type="datetimeFigureOut">
              <a:rPr lang="en-US" smtClean="0"/>
              <a:t>2/14/14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57177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5F61E9-0388-4049-8130-7A7AC7CA6228}" type="datetimeFigureOut">
              <a:rPr lang="en-US" smtClean="0"/>
              <a:t>2/14/14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227227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5F61E9-0388-4049-8130-7A7AC7CA6228}" type="datetimeFigureOut">
              <a:rPr lang="en-US" smtClean="0"/>
              <a:t>2/14/14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1800266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F61E9-0388-4049-8130-7A7AC7CA6228}" type="datetimeFigureOut">
              <a:rPr lang="en-US" smtClean="0"/>
              <a:t>2/14/14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5FEAE-B84B-3540-BF6D-D7D8C9890F56}" type="slidenum">
              <a:rPr lang="en-US" smtClean="0"/>
              <a:t>‹#›</a:t>
            </a:fld>
            <a:endParaRPr lang="en-US"/>
          </a:p>
        </p:txBody>
      </p:sp>
    </p:spTree>
    <p:extLst>
      <p:ext uri="{BB962C8B-B14F-4D97-AF65-F5344CB8AC3E}">
        <p14:creationId xmlns:p14="http://schemas.microsoft.com/office/powerpoint/2010/main" val="69005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6.mov"/><Relationship Id="rId2" Type="http://schemas.openxmlformats.org/officeDocument/2006/relationships/video" Target="../media/media6.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2.png"/><Relationship Id="rId1" Type="http://schemas.microsoft.com/office/2007/relationships/media" Target="../media/media7.avi"/><Relationship Id="rId2" Type="http://schemas.openxmlformats.org/officeDocument/2006/relationships/video" Target="../media/media7.avi"/></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image" Target="../media/image1.png"/><Relationship Id="rId7" Type="http://schemas.openxmlformats.org/officeDocument/2006/relationships/image" Target="../media/image2.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ov"/><Relationship Id="rId2" Type="http://schemas.openxmlformats.org/officeDocument/2006/relationships/video" Target="../media/media3.mov"/></Relationships>
</file>

<file path=ppt/slides/_rels/slide4.xml.rels><?xml version="1.0" encoding="UTF-8" standalone="yes"?>
<Relationships xmlns="http://schemas.openxmlformats.org/package/2006/relationships"><Relationship Id="rId3" Type="http://schemas.microsoft.com/office/2007/relationships/media" Target="../media/media5.mov"/><Relationship Id="rId4" Type="http://schemas.openxmlformats.org/officeDocument/2006/relationships/video" Target="../media/media5.mov"/><Relationship Id="rId5" Type="http://schemas.openxmlformats.org/officeDocument/2006/relationships/slideLayout" Target="../slideLayouts/slideLayout2.xml"/><Relationship Id="rId6" Type="http://schemas.openxmlformats.org/officeDocument/2006/relationships/image" Target="../media/image4.png"/><Relationship Id="rId7" Type="http://schemas.openxmlformats.org/officeDocument/2006/relationships/image" Target="../media/image5.png"/><Relationship Id="rId1" Type="http://schemas.microsoft.com/office/2007/relationships/media" Target="../media/media4.mov"/><Relationship Id="rId2" Type="http://schemas.openxmlformats.org/officeDocument/2006/relationships/video" Target="../media/media4.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tiff"/><Relationship Id="rId6" Type="http://schemas.openxmlformats.org/officeDocument/2006/relationships/image" Target="../media/image8.png"/><Relationship Id="rId1" Type="http://schemas.microsoft.com/office/2007/relationships/media" Target="file://localhost/Users/shellypeyton/Dropbox/MenaHiresSlow.avi" TargetMode="External"/><Relationship Id="rId2" Type="http://schemas.openxmlformats.org/officeDocument/2006/relationships/video" Target="file://localhost/Users/shellypeyton/Dropbox/MenaHiresSlow.avi"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0.jpeg"/><Relationship Id="rId1" Type="http://schemas.microsoft.com/office/2007/relationships/media" Target="file://localhost/Users/shellypeyton/Dropbox/dxnl%20lammell.mov" TargetMode="External"/><Relationship Id="rId2" Type="http://schemas.openxmlformats.org/officeDocument/2006/relationships/video" Target="file://localhost/Users/shellypeyton/Dropbox/dxnl%20lammell.m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046" y="2130425"/>
            <a:ext cx="8441603" cy="1470025"/>
          </a:xfrm>
        </p:spPr>
        <p:txBody>
          <a:bodyPr>
            <a:normAutofit/>
          </a:bodyPr>
          <a:lstStyle/>
          <a:p>
            <a:r>
              <a:rPr lang="en-US" sz="3600" dirty="0" smtClean="0"/>
              <a:t>Cell Migration and the Cytoskeleton;</a:t>
            </a:r>
            <a:br>
              <a:rPr lang="en-US" sz="3600" dirty="0" smtClean="0"/>
            </a:br>
            <a:r>
              <a:rPr lang="en-US" sz="3600" dirty="0" smtClean="0"/>
              <a:t>Haptotaxis</a:t>
            </a:r>
            <a:endParaRPr lang="en-US" sz="3600" dirty="0"/>
          </a:p>
        </p:txBody>
      </p:sp>
      <p:sp>
        <p:nvSpPr>
          <p:cNvPr id="3" name="Subtitle 2"/>
          <p:cNvSpPr>
            <a:spLocks noGrp="1"/>
          </p:cNvSpPr>
          <p:nvPr>
            <p:ph type="subTitle" idx="1"/>
          </p:nvPr>
        </p:nvSpPr>
        <p:spPr/>
        <p:txBody>
          <a:bodyPr/>
          <a:lstStyle/>
          <a:p>
            <a:r>
              <a:rPr lang="en-US" dirty="0"/>
              <a:t>4</a:t>
            </a:r>
            <a:r>
              <a:rPr lang="en-US" dirty="0" smtClean="0"/>
              <a:t>/</a:t>
            </a:r>
            <a:r>
              <a:rPr lang="en-US" dirty="0"/>
              <a:t>1</a:t>
            </a:r>
            <a:r>
              <a:rPr lang="en-US" dirty="0" smtClean="0"/>
              <a:t>/14</a:t>
            </a:r>
            <a:endParaRPr lang="en-US" dirty="0" smtClean="0"/>
          </a:p>
          <a:p>
            <a:r>
              <a:rPr lang="en-US" dirty="0" smtClean="0"/>
              <a:t>Lecture </a:t>
            </a:r>
            <a:r>
              <a:rPr lang="en-US" dirty="0" smtClean="0"/>
              <a:t>12</a:t>
            </a:r>
            <a:r>
              <a:rPr lang="en-US" dirty="0" smtClean="0"/>
              <a:t>, </a:t>
            </a:r>
            <a:r>
              <a:rPr lang="en-US" dirty="0" err="1" smtClean="0"/>
              <a:t>ChE</a:t>
            </a:r>
            <a:r>
              <a:rPr lang="en-US" dirty="0" smtClean="0"/>
              <a:t> </a:t>
            </a:r>
            <a:r>
              <a:rPr lang="en-US" dirty="0" smtClean="0"/>
              <a:t>575</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1</a:t>
            </a:fld>
            <a:endParaRPr lang="en-US"/>
          </a:p>
        </p:txBody>
      </p:sp>
    </p:spTree>
    <p:extLst>
      <p:ext uri="{BB962C8B-B14F-4D97-AF65-F5344CB8AC3E}">
        <p14:creationId xmlns:p14="http://schemas.microsoft.com/office/powerpoint/2010/main" val="2906226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Actin filaments: double helix with 5-9nm diameter, connect to </a:t>
            </a:r>
            <a:r>
              <a:rPr lang="en-US" dirty="0" err="1" smtClean="0"/>
              <a:t>integrins</a:t>
            </a:r>
            <a:r>
              <a:rPr lang="en-US" dirty="0" smtClean="0"/>
              <a:t> (indirectly via focal adhesion proteins)</a:t>
            </a:r>
            <a:endParaRPr lang="en-US" dirty="0"/>
          </a:p>
        </p:txBody>
      </p:sp>
      <p:pic>
        <p:nvPicPr>
          <p:cNvPr id="4" name="Picture 3"/>
          <p:cNvPicPr>
            <a:picLocks noChangeAspect="1"/>
          </p:cNvPicPr>
          <p:nvPr/>
        </p:nvPicPr>
        <p:blipFill>
          <a:blip r:embed="rId2"/>
          <a:stretch>
            <a:fillRect/>
          </a:stretch>
        </p:blipFill>
        <p:spPr>
          <a:xfrm>
            <a:off x="0" y="2154767"/>
            <a:ext cx="9144000" cy="3932644"/>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10</a:t>
            </a:fld>
            <a:endParaRPr lang="en-US"/>
          </a:p>
        </p:txBody>
      </p:sp>
    </p:spTree>
    <p:extLst>
      <p:ext uri="{BB962C8B-B14F-4D97-AF65-F5344CB8AC3E}">
        <p14:creationId xmlns:p14="http://schemas.microsoft.com/office/powerpoint/2010/main" val="1268518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Microtubules: cylinders, 25nm diameter, critical role in mitosis</a:t>
            </a:r>
            <a:endParaRPr lang="en-US" dirty="0"/>
          </a:p>
        </p:txBody>
      </p:sp>
      <p:pic>
        <p:nvPicPr>
          <p:cNvPr id="4" name="Picture 3"/>
          <p:cNvPicPr>
            <a:picLocks noChangeAspect="1"/>
          </p:cNvPicPr>
          <p:nvPr/>
        </p:nvPicPr>
        <p:blipFill>
          <a:blip r:embed="rId2"/>
          <a:stretch>
            <a:fillRect/>
          </a:stretch>
        </p:blipFill>
        <p:spPr>
          <a:xfrm>
            <a:off x="0" y="2442634"/>
            <a:ext cx="9144000" cy="4031618"/>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11</a:t>
            </a:fld>
            <a:endParaRPr lang="en-US"/>
          </a:p>
        </p:txBody>
      </p:sp>
    </p:spTree>
    <p:extLst>
      <p:ext uri="{BB962C8B-B14F-4D97-AF65-F5344CB8AC3E}">
        <p14:creationId xmlns:p14="http://schemas.microsoft.com/office/powerpoint/2010/main" val="30145465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Intermediate Filaments: 10nm ropes, cell-cell junctions</a:t>
            </a:r>
            <a:endParaRPr lang="en-US" dirty="0"/>
          </a:p>
        </p:txBody>
      </p:sp>
      <p:pic>
        <p:nvPicPr>
          <p:cNvPr id="4" name="Picture 3"/>
          <p:cNvPicPr>
            <a:picLocks noChangeAspect="1"/>
          </p:cNvPicPr>
          <p:nvPr/>
        </p:nvPicPr>
        <p:blipFill>
          <a:blip r:embed="rId2"/>
          <a:stretch>
            <a:fillRect/>
          </a:stretch>
        </p:blipFill>
        <p:spPr>
          <a:xfrm>
            <a:off x="0" y="2142067"/>
            <a:ext cx="9144000" cy="4161847"/>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12</a:t>
            </a:fld>
            <a:endParaRPr lang="en-US"/>
          </a:p>
        </p:txBody>
      </p:sp>
    </p:spTree>
    <p:extLst>
      <p:ext uri="{BB962C8B-B14F-4D97-AF65-F5344CB8AC3E}">
        <p14:creationId xmlns:p14="http://schemas.microsoft.com/office/powerpoint/2010/main" val="25601324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gure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81000"/>
            <a:ext cx="8050213"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0" y="2530532"/>
            <a:ext cx="5384800" cy="2308324"/>
          </a:xfrm>
          <a:prstGeom prst="rect">
            <a:avLst/>
          </a:prstGeom>
          <a:noFill/>
        </p:spPr>
        <p:txBody>
          <a:bodyPr wrap="square" rtlCol="0">
            <a:spAutoFit/>
          </a:bodyPr>
          <a:lstStyle/>
          <a:p>
            <a:pPr marL="285750" indent="-285750">
              <a:buFont typeface="Arial"/>
              <a:buChar char="•"/>
            </a:pPr>
            <a:r>
              <a:rPr lang="en-US" sz="2400" dirty="0" smtClean="0"/>
              <a:t>Each class of filaments is a polymer:</a:t>
            </a:r>
          </a:p>
          <a:p>
            <a:r>
              <a:rPr lang="en-US" sz="2400" dirty="0" smtClean="0"/>
              <a:t>	- made up of smaller, soluble subunits</a:t>
            </a:r>
          </a:p>
          <a:p>
            <a:endParaRPr lang="en-US" sz="2400" dirty="0" smtClean="0"/>
          </a:p>
          <a:p>
            <a:pPr marL="285750" indent="-285750">
              <a:buFont typeface="Arial"/>
              <a:buChar char="•"/>
            </a:pPr>
            <a:r>
              <a:rPr lang="en-US" sz="2400" dirty="0" smtClean="0"/>
              <a:t>Cells using ATP energy to polymerize and depolymerize monomers when needed</a:t>
            </a:r>
            <a:endParaRPr lang="en-US" sz="2400" dirty="0"/>
          </a:p>
        </p:txBody>
      </p:sp>
      <p:sp>
        <p:nvSpPr>
          <p:cNvPr id="2" name="Slide Number Placeholder 1"/>
          <p:cNvSpPr>
            <a:spLocks noGrp="1"/>
          </p:cNvSpPr>
          <p:nvPr>
            <p:ph type="sldNum" sz="quarter" idx="12"/>
          </p:nvPr>
        </p:nvSpPr>
        <p:spPr/>
        <p:txBody>
          <a:bodyPr/>
          <a:lstStyle/>
          <a:p>
            <a:fld id="{4047B586-F103-AC40-AF45-907A29A9C8AD}" type="slidenum">
              <a:rPr lang="en-US" smtClean="0"/>
              <a:t>13</a:t>
            </a:fld>
            <a:endParaRPr lang="en-US"/>
          </a:p>
        </p:txBody>
      </p:sp>
    </p:spTree>
    <p:extLst>
      <p:ext uri="{BB962C8B-B14F-4D97-AF65-F5344CB8AC3E}">
        <p14:creationId xmlns:p14="http://schemas.microsoft.com/office/powerpoint/2010/main" val="21131332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igure 16-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8700"/>
            <a:ext cx="8531225" cy="480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0051" name="Text Box 3"/>
          <p:cNvSpPr txBox="1">
            <a:spLocks noChangeArrowheads="1"/>
          </p:cNvSpPr>
          <p:nvPr/>
        </p:nvSpPr>
        <p:spPr bwMode="auto">
          <a:xfrm>
            <a:off x="0" y="65532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100">
                <a:latin typeface="Arial" charset="0"/>
              </a:rPr>
              <a:t>Figure 16-12 </a:t>
            </a:r>
            <a:r>
              <a:rPr lang="en-US" sz="1100" i="1">
                <a:latin typeface="Arial" charset="0"/>
              </a:rPr>
              <a:t> Molecular Biology of the Cell</a:t>
            </a:r>
            <a:r>
              <a:rPr lang="en-US" sz="1100">
                <a:latin typeface="Arial" charset="0"/>
              </a:rPr>
              <a:t> (© Garland Science 2008)</a:t>
            </a:r>
          </a:p>
        </p:txBody>
      </p:sp>
      <p:sp>
        <p:nvSpPr>
          <p:cNvPr id="4" name="TextBox 3"/>
          <p:cNvSpPr txBox="1"/>
          <p:nvPr/>
        </p:nvSpPr>
        <p:spPr>
          <a:xfrm>
            <a:off x="1016000" y="169333"/>
            <a:ext cx="6019597" cy="584776"/>
          </a:xfrm>
          <a:prstGeom prst="rect">
            <a:avLst/>
          </a:prstGeom>
          <a:noFill/>
        </p:spPr>
        <p:txBody>
          <a:bodyPr wrap="none" rtlCol="0">
            <a:spAutoFit/>
          </a:bodyPr>
          <a:lstStyle/>
          <a:p>
            <a:r>
              <a:rPr lang="en-US" sz="3200" dirty="0" smtClean="0"/>
              <a:t>Actin subunits make up single helix</a:t>
            </a:r>
            <a:endParaRPr lang="en-US" sz="3200" dirty="0"/>
          </a:p>
        </p:txBody>
      </p:sp>
      <p:sp>
        <p:nvSpPr>
          <p:cNvPr id="2" name="Slide Number Placeholder 1"/>
          <p:cNvSpPr>
            <a:spLocks noGrp="1"/>
          </p:cNvSpPr>
          <p:nvPr>
            <p:ph type="sldNum" sz="quarter" idx="12"/>
          </p:nvPr>
        </p:nvSpPr>
        <p:spPr/>
        <p:txBody>
          <a:bodyPr/>
          <a:lstStyle/>
          <a:p>
            <a:fld id="{4047B586-F103-AC40-AF45-907A29A9C8AD}" type="slidenum">
              <a:rPr lang="en-US" smtClean="0"/>
              <a:t>14</a:t>
            </a:fld>
            <a:endParaRPr lang="en-US"/>
          </a:p>
        </p:txBody>
      </p:sp>
    </p:spTree>
    <p:extLst>
      <p:ext uri="{BB962C8B-B14F-4D97-AF65-F5344CB8AC3E}">
        <p14:creationId xmlns:p14="http://schemas.microsoft.com/office/powerpoint/2010/main" val="22992468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0" y="-228600"/>
            <a:ext cx="9144000" cy="1143000"/>
          </a:xfrm>
        </p:spPr>
        <p:txBody>
          <a:bodyPr>
            <a:normAutofit/>
          </a:bodyPr>
          <a:lstStyle/>
          <a:p>
            <a:pPr eaLnBrk="1" hangingPunct="1"/>
            <a:r>
              <a:rPr lang="en-US" sz="3200" dirty="0" smtClean="0">
                <a:latin typeface="Optima" charset="0"/>
                <a:ea typeface="ＭＳ Ｐゴシック" charset="0"/>
                <a:cs typeface="ＭＳ Ｐゴシック" charset="0"/>
              </a:rPr>
              <a:t>How does actin transmit force and movement?</a:t>
            </a:r>
            <a:endParaRPr lang="en-US" sz="3200" dirty="0">
              <a:latin typeface="Arial" charset="0"/>
              <a:ea typeface="ＭＳ Ｐゴシック" charset="0"/>
              <a:cs typeface="ＭＳ Ｐゴシック" charset="0"/>
            </a:endParaRPr>
          </a:p>
        </p:txBody>
      </p:sp>
      <p:sp>
        <p:nvSpPr>
          <p:cNvPr id="33794" name="Rectangle 3"/>
          <p:cNvSpPr>
            <a:spLocks noGrp="1" noChangeArrowheads="1"/>
          </p:cNvSpPr>
          <p:nvPr>
            <p:ph type="body" idx="1"/>
          </p:nvPr>
        </p:nvSpPr>
        <p:spPr>
          <a:xfrm>
            <a:off x="0" y="609600"/>
            <a:ext cx="9144000" cy="1938338"/>
          </a:xfrm>
        </p:spPr>
        <p:txBody>
          <a:bodyPr/>
          <a:lstStyle/>
          <a:p>
            <a:pPr eaLnBrk="1" hangingPunct="1"/>
            <a:r>
              <a:rPr lang="en-US" sz="2000" dirty="0" smtClean="0">
                <a:latin typeface="Optima" charset="0"/>
                <a:ea typeface="ＭＳ Ｐゴシック" charset="0"/>
                <a:cs typeface="ＭＳ Ｐゴシック" charset="0"/>
              </a:rPr>
              <a:t>Ligand Density </a:t>
            </a:r>
            <a:r>
              <a:rPr lang="en-US" sz="2000" dirty="0">
                <a:latin typeface="Optima" charset="0"/>
                <a:ea typeface="ＭＳ Ｐゴシック" charset="0"/>
                <a:cs typeface="ＭＳ Ｐゴシック" charset="0"/>
              </a:rPr>
              <a:t>of the ECM </a:t>
            </a:r>
            <a:r>
              <a:rPr lang="en-US" sz="2000" dirty="0" smtClean="0">
                <a:latin typeface="Optima" charset="0"/>
                <a:ea typeface="ＭＳ Ｐゴシック" charset="0"/>
                <a:cs typeface="ＭＳ Ｐゴシック" charset="0"/>
              </a:rPr>
              <a:t>Regulates cell motility</a:t>
            </a:r>
            <a:endParaRPr lang="en-US" sz="2000" dirty="0">
              <a:latin typeface="Optima" charset="0"/>
              <a:ea typeface="ＭＳ Ｐゴシック" charset="0"/>
              <a:cs typeface="ＭＳ Ｐゴシック" charset="0"/>
            </a:endParaRPr>
          </a:p>
          <a:p>
            <a:pPr lvl="1" eaLnBrk="1" hangingPunct="1"/>
            <a:r>
              <a:rPr lang="en-US" sz="2000" dirty="0">
                <a:latin typeface="Optima" charset="0"/>
                <a:ea typeface="ＭＳ Ｐゴシック" charset="0"/>
              </a:rPr>
              <a:t>L</a:t>
            </a:r>
            <a:r>
              <a:rPr lang="en-US" sz="2000" dirty="0" smtClean="0">
                <a:latin typeface="Optima" charset="0"/>
                <a:ea typeface="ＭＳ Ｐゴシック" charset="0"/>
              </a:rPr>
              <a:t>igand </a:t>
            </a:r>
            <a:r>
              <a:rPr lang="en-US" sz="2000" dirty="0">
                <a:latin typeface="Optima" charset="0"/>
                <a:ea typeface="ＭＳ Ｐゴシック" charset="0"/>
              </a:rPr>
              <a:t>density of ECM alter contractility</a:t>
            </a:r>
          </a:p>
          <a:p>
            <a:pPr lvl="1" eaLnBrk="1" hangingPunct="1"/>
            <a:r>
              <a:rPr lang="en-US" sz="2000" dirty="0">
                <a:latin typeface="Optima" charset="0"/>
                <a:ea typeface="ＭＳ Ｐゴシック" charset="0"/>
              </a:rPr>
              <a:t>Contractility defines behavior</a:t>
            </a:r>
            <a:endParaRPr lang="en-US" dirty="0">
              <a:latin typeface="Optima" charset="0"/>
              <a:ea typeface="ＭＳ Ｐゴシック" charset="0"/>
            </a:endParaRPr>
          </a:p>
        </p:txBody>
      </p:sp>
      <p:pic>
        <p:nvPicPr>
          <p:cNvPr id="33795" name="Picture 4" descr="illustration rev"/>
          <p:cNvPicPr>
            <a:picLocks noChangeAspect="1" noChangeArrowheads="1"/>
          </p:cNvPicPr>
          <p:nvPr/>
        </p:nvPicPr>
        <p:blipFill rotWithShape="1">
          <a:blip r:embed="rId3">
            <a:extLst>
              <a:ext uri="{28A0092B-C50C-407E-A947-70E740481C1C}">
                <a14:useLocalDpi xmlns:a14="http://schemas.microsoft.com/office/drawing/2010/main" val="0"/>
              </a:ext>
            </a:extLst>
          </a:blip>
          <a:srcRect r="36129"/>
          <a:stretch/>
        </p:blipFill>
        <p:spPr bwMode="auto">
          <a:xfrm>
            <a:off x="1775373" y="1685925"/>
            <a:ext cx="4818306"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28934" y="1904906"/>
            <a:ext cx="1148489" cy="1405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81334" y="5704999"/>
            <a:ext cx="1148489" cy="1405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129582" y="2086273"/>
            <a:ext cx="3800481" cy="923330"/>
          </a:xfrm>
          <a:prstGeom prst="rect">
            <a:avLst/>
          </a:prstGeom>
          <a:noFill/>
        </p:spPr>
        <p:txBody>
          <a:bodyPr wrap="square" rtlCol="0">
            <a:spAutoFit/>
          </a:bodyPr>
          <a:lstStyle/>
          <a:p>
            <a:r>
              <a:rPr lang="en-US" dirty="0" smtClean="0"/>
              <a:t>If more, or </a:t>
            </a:r>
            <a:r>
              <a:rPr lang="en-US" i="1" dirty="0" smtClean="0"/>
              <a:t>stronger</a:t>
            </a:r>
            <a:r>
              <a:rPr lang="en-US" dirty="0" smtClean="0"/>
              <a:t>, focal adhesions on one side of cell, induce polarization, haptotaxis</a:t>
            </a:r>
            <a:endParaRPr lang="en-US" dirty="0"/>
          </a:p>
        </p:txBody>
      </p:sp>
    </p:spTree>
    <p:extLst>
      <p:ext uri="{BB962C8B-B14F-4D97-AF65-F5344CB8AC3E}">
        <p14:creationId xmlns:p14="http://schemas.microsoft.com/office/powerpoint/2010/main" val="7735502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p:cNvSpPr>
          <p:nvPr/>
        </p:nvSpPr>
        <p:spPr bwMode="auto">
          <a:xfrm>
            <a:off x="2256978" y="1392941"/>
            <a:ext cx="2814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Rat mammary carcinoma cells</a:t>
            </a:r>
          </a:p>
        </p:txBody>
      </p:sp>
      <p:sp>
        <p:nvSpPr>
          <p:cNvPr id="17411" name="Rectangle 3"/>
          <p:cNvSpPr>
            <a:spLocks/>
          </p:cNvSpPr>
          <p:nvPr/>
        </p:nvSpPr>
        <p:spPr bwMode="auto">
          <a:xfrm>
            <a:off x="2056061" y="4911238"/>
            <a:ext cx="30831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10 min, images every 20 seconds</a:t>
            </a:r>
          </a:p>
        </p:txBody>
      </p:sp>
      <p:sp>
        <p:nvSpPr>
          <p:cNvPr id="17412" name="Rectangle 4"/>
          <p:cNvSpPr>
            <a:spLocks/>
          </p:cNvSpPr>
          <p:nvPr/>
        </p:nvSpPr>
        <p:spPr bwMode="auto">
          <a:xfrm>
            <a:off x="239986" y="6389191"/>
            <a:ext cx="29596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a:ea typeface="ＭＳ Ｐゴシック" charset="0"/>
                <a:cs typeface="Gill Sans" charset="0"/>
              </a:rPr>
              <a:t>Michele Balsamo, Gertler lab MIT</a:t>
            </a:r>
          </a:p>
        </p:txBody>
      </p:sp>
      <p:sp>
        <p:nvSpPr>
          <p:cNvPr id="17413" name="Rectangle 5"/>
          <p:cNvSpPr>
            <a:spLocks/>
          </p:cNvSpPr>
          <p:nvPr/>
        </p:nvSpPr>
        <p:spPr bwMode="auto">
          <a:xfrm>
            <a:off x="3446859" y="198269"/>
            <a:ext cx="2254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3400" u="sng">
                <a:ea typeface="ＭＳ Ｐゴシック" charset="0"/>
                <a:cs typeface="Gill Sans" charset="0"/>
              </a:rPr>
              <a:t>Lamellipodia</a:t>
            </a:r>
          </a:p>
        </p:txBody>
      </p:sp>
      <p:pic>
        <p:nvPicPr>
          <p:cNvPr id="2" name="MTLn3-Mena-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6978" y="1669940"/>
            <a:ext cx="4337656" cy="3253242"/>
          </a:xfrm>
          <a:prstGeom prst="rect">
            <a:avLst/>
          </a:prstGeom>
        </p:spPr>
      </p:pic>
    </p:spTree>
    <p:extLst>
      <p:ext uri="{BB962C8B-B14F-4D97-AF65-F5344CB8AC3E}">
        <p14:creationId xmlns:p14="http://schemas.microsoft.com/office/powerpoint/2010/main" val="111299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7" name="Group 5"/>
          <p:cNvGrpSpPr>
            <a:grpSpLocks/>
          </p:cNvGrpSpPr>
          <p:nvPr/>
        </p:nvGrpSpPr>
        <p:grpSpPr bwMode="auto">
          <a:xfrm>
            <a:off x="2467445" y="1150814"/>
            <a:ext cx="4415731" cy="5232797"/>
            <a:chOff x="0" y="3"/>
            <a:chExt cx="3956" cy="4688"/>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3017" cy="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6" name="Rectangle 4"/>
            <p:cNvSpPr>
              <a:spLocks/>
            </p:cNvSpPr>
            <p:nvPr/>
          </p:nvSpPr>
          <p:spPr bwMode="auto">
            <a:xfrm>
              <a:off x="3160" y="107"/>
              <a:ext cx="79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rgbClr val="FFFFFF"/>
                  </a:solidFill>
                  <a:ea typeface="ＭＳ Ｐゴシック" charset="0"/>
                  <a:cs typeface="Gill Sans" charset="0"/>
                </a:rPr>
                <a:t>Mena11a</a:t>
              </a:r>
            </a:p>
          </p:txBody>
        </p:sp>
      </p:grpSp>
      <p:sp>
        <p:nvSpPr>
          <p:cNvPr id="18438" name="Rectangle 6"/>
          <p:cNvSpPr>
            <a:spLocks/>
          </p:cNvSpPr>
          <p:nvPr/>
        </p:nvSpPr>
        <p:spPr bwMode="auto">
          <a:xfrm>
            <a:off x="219899" y="129108"/>
            <a:ext cx="872196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dirty="0">
                <a:ea typeface="ＭＳ Ｐゴシック" charset="0"/>
                <a:cs typeface="Gill Sans" charset="0"/>
              </a:rPr>
              <a:t>Electron Micrograph view of the Actin </a:t>
            </a:r>
            <a:r>
              <a:rPr lang="en-US" sz="2500" dirty="0" smtClean="0">
                <a:ea typeface="ＭＳ Ｐゴシック" charset="0"/>
                <a:cs typeface="Gill Sans" charset="0"/>
              </a:rPr>
              <a:t>cytoskeleton in </a:t>
            </a:r>
            <a:r>
              <a:rPr lang="en-US" sz="2500" dirty="0" err="1" smtClean="0">
                <a:ea typeface="ＭＳ Ｐゴシック" charset="0"/>
                <a:cs typeface="Gill Sans" charset="0"/>
              </a:rPr>
              <a:t>Lamelipodia</a:t>
            </a:r>
            <a:endParaRPr lang="en-US" sz="2500" dirty="0">
              <a:ea typeface="ＭＳ Ｐゴシック" charset="0"/>
              <a:cs typeface="Gill Sans" charset="0"/>
            </a:endParaRPr>
          </a:p>
        </p:txBody>
      </p:sp>
      <p:sp>
        <p:nvSpPr>
          <p:cNvPr id="18439" name="Rectangle 7"/>
          <p:cNvSpPr>
            <a:spLocks/>
          </p:cNvSpPr>
          <p:nvPr/>
        </p:nvSpPr>
        <p:spPr bwMode="auto">
          <a:xfrm>
            <a:off x="1796376" y="6389191"/>
            <a:ext cx="551854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ea typeface="ＭＳ Ｐゴシック" charset="0"/>
                <a:cs typeface="Gill Sans" charset="0"/>
              </a:rPr>
              <a:t>Michele Balsamo &amp; Leslie Mebane, </a:t>
            </a:r>
            <a:r>
              <a:rPr lang="en-US" sz="2000" dirty="0" err="1">
                <a:ea typeface="ＭＳ Ｐゴシック" charset="0"/>
                <a:cs typeface="Gill Sans" charset="0"/>
              </a:rPr>
              <a:t>Gertler</a:t>
            </a:r>
            <a:r>
              <a:rPr lang="en-US" sz="2000" dirty="0">
                <a:ea typeface="ＭＳ Ｐゴシック" charset="0"/>
                <a:cs typeface="Gill Sans" charset="0"/>
              </a:rPr>
              <a:t> Lab, MIT</a:t>
            </a:r>
          </a:p>
        </p:txBody>
      </p:sp>
    </p:spTree>
    <p:extLst>
      <p:ext uri="{BB962C8B-B14F-4D97-AF65-F5344CB8AC3E}">
        <p14:creationId xmlns:p14="http://schemas.microsoft.com/office/powerpoint/2010/main" val="37802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ll 2006 Gupt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16163"/>
            <a:ext cx="9144001" cy="3078162"/>
          </a:xfrm>
          <a:prstGeom prst="rect">
            <a:avLst/>
          </a:prstGeom>
        </p:spPr>
      </p:pic>
      <p:sp>
        <p:nvSpPr>
          <p:cNvPr id="3" name="TextBox 2"/>
          <p:cNvSpPr txBox="1"/>
          <p:nvPr/>
        </p:nvSpPr>
        <p:spPr>
          <a:xfrm>
            <a:off x="0" y="213522"/>
            <a:ext cx="9144001" cy="523220"/>
          </a:xfrm>
          <a:prstGeom prst="rect">
            <a:avLst/>
          </a:prstGeom>
          <a:noFill/>
        </p:spPr>
        <p:txBody>
          <a:bodyPr wrap="square" rtlCol="0">
            <a:spAutoFit/>
          </a:bodyPr>
          <a:lstStyle/>
          <a:p>
            <a:pPr algn="ctr"/>
            <a:r>
              <a:rPr lang="en-US" sz="2800" dirty="0" smtClean="0"/>
              <a:t>Actin dynamics are regulated by density of matrix proteins</a:t>
            </a:r>
          </a:p>
        </p:txBody>
      </p:sp>
      <p:sp>
        <p:nvSpPr>
          <p:cNvPr id="4" name="Slide Number Placeholder 3"/>
          <p:cNvSpPr>
            <a:spLocks noGrp="1"/>
          </p:cNvSpPr>
          <p:nvPr>
            <p:ph type="sldNum" sz="quarter" idx="12"/>
          </p:nvPr>
        </p:nvSpPr>
        <p:spPr/>
        <p:txBody>
          <a:bodyPr/>
          <a:lstStyle/>
          <a:p>
            <a:fld id="{4047B586-F103-AC40-AF45-907A29A9C8AD}" type="slidenum">
              <a:rPr lang="en-US" smtClean="0"/>
              <a:t>18</a:t>
            </a:fld>
            <a:endParaRPr lang="en-US"/>
          </a:p>
        </p:txBody>
      </p:sp>
      <p:sp>
        <p:nvSpPr>
          <p:cNvPr id="5" name="TextBox 4"/>
          <p:cNvSpPr txBox="1"/>
          <p:nvPr/>
        </p:nvSpPr>
        <p:spPr>
          <a:xfrm>
            <a:off x="220684" y="5525676"/>
            <a:ext cx="8746542" cy="646331"/>
          </a:xfrm>
          <a:prstGeom prst="rect">
            <a:avLst/>
          </a:prstGeom>
          <a:noFill/>
        </p:spPr>
        <p:txBody>
          <a:bodyPr wrap="none" rtlCol="0">
            <a:spAutoFit/>
          </a:bodyPr>
          <a:lstStyle/>
          <a:p>
            <a:r>
              <a:rPr lang="en-US" dirty="0" smtClean="0"/>
              <a:t>Speckle Microscopy: Individual actin monomers are stained at sub-maximum concentration</a:t>
            </a:r>
          </a:p>
          <a:p>
            <a:r>
              <a:rPr lang="en-US" dirty="0" smtClean="0"/>
              <a:t>Can see individual monomers move within a filament to watch dynamics</a:t>
            </a:r>
            <a:endParaRPr lang="en-US" dirty="0"/>
          </a:p>
        </p:txBody>
      </p:sp>
    </p:spTree>
    <p:extLst>
      <p:ext uri="{BB962C8B-B14F-4D97-AF65-F5344CB8AC3E}">
        <p14:creationId xmlns:p14="http://schemas.microsoft.com/office/powerpoint/2010/main" val="1173124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1498"/>
          </a:xfrm>
        </p:spPr>
        <p:txBody>
          <a:bodyPr/>
          <a:lstStyle/>
          <a:p>
            <a:r>
              <a:rPr lang="en-US" dirty="0" err="1" smtClean="0"/>
              <a:t>Hapto</a:t>
            </a:r>
            <a:r>
              <a:rPr lang="en-US" i="1" u="sng" dirty="0" err="1" smtClean="0"/>
              <a:t>kinesis</a:t>
            </a:r>
            <a:r>
              <a:rPr lang="en-US" dirty="0"/>
              <a:t> </a:t>
            </a:r>
            <a:r>
              <a:rPr lang="en-US" dirty="0" err="1" smtClean="0"/>
              <a:t>vs</a:t>
            </a:r>
            <a:r>
              <a:rPr lang="en-US" dirty="0" smtClean="0"/>
              <a:t> Hapto</a:t>
            </a:r>
            <a:r>
              <a:rPr lang="en-US" i="1" u="sng" dirty="0" smtClean="0"/>
              <a:t>taxis</a:t>
            </a:r>
            <a:endParaRPr lang="en-US" u="sng" dirty="0"/>
          </a:p>
        </p:txBody>
      </p:sp>
      <p:sp>
        <p:nvSpPr>
          <p:cNvPr id="4" name="Slide Number Placeholder 3"/>
          <p:cNvSpPr>
            <a:spLocks noGrp="1"/>
          </p:cNvSpPr>
          <p:nvPr>
            <p:ph type="sldNum" sz="quarter" idx="12"/>
          </p:nvPr>
        </p:nvSpPr>
        <p:spPr/>
        <p:txBody>
          <a:bodyPr/>
          <a:lstStyle/>
          <a:p>
            <a:fld id="{4047B586-F103-AC40-AF45-907A29A9C8AD}" type="slidenum">
              <a:rPr lang="en-US" smtClean="0"/>
              <a:t>19</a:t>
            </a:fld>
            <a:endParaRPr lang="en-US"/>
          </a:p>
        </p:txBody>
      </p:sp>
      <p:sp>
        <p:nvSpPr>
          <p:cNvPr id="5" name="TextBox 4"/>
          <p:cNvSpPr txBox="1"/>
          <p:nvPr/>
        </p:nvSpPr>
        <p:spPr>
          <a:xfrm>
            <a:off x="6768457" y="4259026"/>
            <a:ext cx="2317048" cy="369332"/>
          </a:xfrm>
          <a:prstGeom prst="rect">
            <a:avLst/>
          </a:prstGeom>
          <a:noFill/>
        </p:spPr>
        <p:txBody>
          <a:bodyPr wrap="none" rtlCol="0">
            <a:spAutoFit/>
          </a:bodyPr>
          <a:lstStyle/>
          <a:p>
            <a:r>
              <a:rPr lang="en-US" dirty="0" err="1" smtClean="0"/>
              <a:t>DiMilla</a:t>
            </a:r>
            <a:r>
              <a:rPr lang="en-US" dirty="0" smtClean="0"/>
              <a:t> et al., JCB 1993</a:t>
            </a:r>
            <a:endParaRPr lang="en-US" dirty="0"/>
          </a:p>
        </p:txBody>
      </p:sp>
      <p:pic>
        <p:nvPicPr>
          <p:cNvPr id="6" name="Picture 5"/>
          <p:cNvPicPr>
            <a:picLocks noChangeAspect="1"/>
          </p:cNvPicPr>
          <p:nvPr/>
        </p:nvPicPr>
        <p:blipFill>
          <a:blip r:embed="rId2"/>
          <a:stretch>
            <a:fillRect/>
          </a:stretch>
        </p:blipFill>
        <p:spPr>
          <a:xfrm>
            <a:off x="4701038" y="1282423"/>
            <a:ext cx="4114800" cy="2032000"/>
          </a:xfrm>
          <a:prstGeom prst="rect">
            <a:avLst/>
          </a:prstGeom>
        </p:spPr>
      </p:pic>
      <p:sp>
        <p:nvSpPr>
          <p:cNvPr id="7" name="TextBox 6"/>
          <p:cNvSpPr txBox="1"/>
          <p:nvPr/>
        </p:nvSpPr>
        <p:spPr>
          <a:xfrm>
            <a:off x="5543000" y="3391734"/>
            <a:ext cx="3272838" cy="646331"/>
          </a:xfrm>
          <a:prstGeom prst="rect">
            <a:avLst/>
          </a:prstGeom>
          <a:noFill/>
        </p:spPr>
        <p:txBody>
          <a:bodyPr wrap="none" rtlCol="0">
            <a:spAutoFit/>
          </a:bodyPr>
          <a:lstStyle/>
          <a:p>
            <a:pPr algn="ctr"/>
            <a:r>
              <a:rPr lang="en-US" dirty="0" smtClean="0"/>
              <a:t>Increasing Protein Concentration</a:t>
            </a:r>
          </a:p>
          <a:p>
            <a:pPr algn="ctr"/>
            <a:r>
              <a:rPr lang="en-US" dirty="0" smtClean="0"/>
              <a:t>(FN or Collagen IV)</a:t>
            </a:r>
            <a:endParaRPr lang="en-US" dirty="0"/>
          </a:p>
        </p:txBody>
      </p:sp>
      <p:pic>
        <p:nvPicPr>
          <p:cNvPr id="8" name="Picture 7" descr=":figs for review paper:haptotaxis.png"/>
          <p:cNvPicPr/>
          <p:nvPr/>
        </p:nvPicPr>
        <p:blipFill>
          <a:blip r:embed="rId3"/>
          <a:srcRect/>
          <a:stretch>
            <a:fillRect/>
          </a:stretch>
        </p:blipFill>
        <p:spPr bwMode="auto">
          <a:xfrm>
            <a:off x="287505" y="1015364"/>
            <a:ext cx="4266102" cy="5009221"/>
          </a:xfrm>
          <a:prstGeom prst="rect">
            <a:avLst/>
          </a:prstGeom>
          <a:noFill/>
          <a:ln w="9525">
            <a:noFill/>
            <a:miter lim="800000"/>
            <a:headEnd/>
            <a:tailEnd/>
          </a:ln>
        </p:spPr>
      </p:pic>
      <p:cxnSp>
        <p:nvCxnSpPr>
          <p:cNvPr id="9" name="Straight Arrow Connector 8"/>
          <p:cNvCxnSpPr/>
          <p:nvPr/>
        </p:nvCxnSpPr>
        <p:spPr>
          <a:xfrm>
            <a:off x="5718361" y="3419494"/>
            <a:ext cx="285918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2514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54"/>
            <a:ext cx="9144000" cy="840716"/>
          </a:xfrm>
        </p:spPr>
        <p:txBody>
          <a:bodyPr>
            <a:normAutofit fontScale="90000"/>
          </a:bodyPr>
          <a:lstStyle/>
          <a:p>
            <a:r>
              <a:rPr lang="en-US" dirty="0" smtClean="0"/>
              <a:t>When, Where, Why do cells migrate?</a:t>
            </a:r>
            <a:br>
              <a:rPr lang="en-US" dirty="0" smtClean="0"/>
            </a:br>
            <a:r>
              <a:rPr lang="en-US" dirty="0" smtClean="0"/>
              <a:t>1. Neutrophil Migration to Battle Infection</a:t>
            </a:r>
            <a:endParaRPr lang="en-US" dirty="0"/>
          </a:p>
        </p:txBody>
      </p:sp>
      <p:pic>
        <p:nvPicPr>
          <p:cNvPr id="3" name="16.2-neutrophil_cha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2009624"/>
            <a:ext cx="4235150" cy="3176363"/>
          </a:xfrm>
          <a:prstGeom prst="rect">
            <a:avLst/>
          </a:prstGeom>
        </p:spPr>
      </p:pic>
      <p:pic>
        <p:nvPicPr>
          <p:cNvPr id="5" name="15.2-chemotaxis.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19273" y="1943469"/>
            <a:ext cx="4324727" cy="3243545"/>
          </a:xfrm>
          <a:prstGeom prst="rect">
            <a:avLst/>
          </a:prstGeom>
        </p:spPr>
      </p:pic>
      <p:sp>
        <p:nvSpPr>
          <p:cNvPr id="4" name="Slide Number Placeholder 3"/>
          <p:cNvSpPr>
            <a:spLocks noGrp="1"/>
          </p:cNvSpPr>
          <p:nvPr>
            <p:ph type="sldNum" sz="quarter" idx="12"/>
          </p:nvPr>
        </p:nvSpPr>
        <p:spPr/>
        <p:txBody>
          <a:bodyPr/>
          <a:lstStyle/>
          <a:p>
            <a:fld id="{4047B586-F103-AC40-AF45-907A29A9C8AD}" type="slidenum">
              <a:rPr lang="en-US" smtClean="0"/>
              <a:t>2</a:t>
            </a:fld>
            <a:endParaRPr lang="en-US"/>
          </a:p>
        </p:txBody>
      </p:sp>
    </p:spTree>
    <p:extLst>
      <p:ext uri="{BB962C8B-B14F-4D97-AF65-F5344CB8AC3E}">
        <p14:creationId xmlns:p14="http://schemas.microsoft.com/office/powerpoint/2010/main" val="3997190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33" fill="hold"/>
                                        <p:tgtEl>
                                          <p:spTgt spid="3"/>
                                        </p:tgtEl>
                                      </p:cBhvr>
                                    </p:cmd>
                                  </p:childTnLst>
                                </p:cTn>
                              </p:par>
                            </p:childTnLst>
                          </p:cTn>
                        </p:par>
                        <p:par>
                          <p:cTn id="7" fill="hold">
                            <p:stCondLst>
                              <p:cond delay="58633"/>
                            </p:stCondLst>
                            <p:childTnLst>
                              <p:par>
                                <p:cTn id="8" presetID="1" presetClass="mediacall" presetSubtype="0" fill="hold" nodeType="afterEffect">
                                  <p:stCondLst>
                                    <p:cond delay="0"/>
                                  </p:stCondLst>
                                  <p:childTnLst>
                                    <p:cmd type="call" cmd="playFrom(0.0)">
                                      <p:cBhvr>
                                        <p:cTn id="9" dur="6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mute="1">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5957"/>
          </a:xfrm>
        </p:spPr>
        <p:txBody>
          <a:bodyPr>
            <a:noAutofit/>
          </a:bodyPr>
          <a:lstStyle/>
          <a:p>
            <a:r>
              <a:rPr lang="en-US" sz="3200" dirty="0" smtClean="0"/>
              <a:t>Adapting microfluidics to create </a:t>
            </a:r>
            <a:r>
              <a:rPr lang="en-US" sz="3200" dirty="0" err="1" smtClean="0"/>
              <a:t>haptotaxic</a:t>
            </a:r>
            <a:r>
              <a:rPr lang="en-US" sz="3200" dirty="0" smtClean="0"/>
              <a:t> gradients</a:t>
            </a:r>
            <a:endParaRPr lang="en-US" sz="3200" dirty="0"/>
          </a:p>
        </p:txBody>
      </p:sp>
      <p:sp>
        <p:nvSpPr>
          <p:cNvPr id="4" name="Slide Number Placeholder 3"/>
          <p:cNvSpPr>
            <a:spLocks noGrp="1"/>
          </p:cNvSpPr>
          <p:nvPr>
            <p:ph type="sldNum" sz="quarter" idx="12"/>
          </p:nvPr>
        </p:nvSpPr>
        <p:spPr/>
        <p:txBody>
          <a:bodyPr/>
          <a:lstStyle/>
          <a:p>
            <a:fld id="{4047B586-F103-AC40-AF45-907A29A9C8AD}" type="slidenum">
              <a:rPr lang="en-US" smtClean="0"/>
              <a:t>20</a:t>
            </a:fld>
            <a:endParaRPr lang="en-US"/>
          </a:p>
        </p:txBody>
      </p:sp>
      <p:pic>
        <p:nvPicPr>
          <p:cNvPr id="5" name="Picture 4"/>
          <p:cNvPicPr>
            <a:picLocks noChangeAspect="1"/>
          </p:cNvPicPr>
          <p:nvPr/>
        </p:nvPicPr>
        <p:blipFill>
          <a:blip r:embed="rId2"/>
          <a:stretch>
            <a:fillRect/>
          </a:stretch>
        </p:blipFill>
        <p:spPr>
          <a:xfrm>
            <a:off x="526608" y="743394"/>
            <a:ext cx="8160192" cy="5447694"/>
          </a:xfrm>
          <a:prstGeom prst="rect">
            <a:avLst/>
          </a:prstGeom>
        </p:spPr>
      </p:pic>
      <p:sp>
        <p:nvSpPr>
          <p:cNvPr id="6" name="TextBox 5"/>
          <p:cNvSpPr txBox="1"/>
          <p:nvPr/>
        </p:nvSpPr>
        <p:spPr>
          <a:xfrm>
            <a:off x="0" y="6501791"/>
            <a:ext cx="2916183" cy="369332"/>
          </a:xfrm>
          <a:prstGeom prst="rect">
            <a:avLst/>
          </a:prstGeom>
          <a:noFill/>
        </p:spPr>
        <p:txBody>
          <a:bodyPr wrap="none" rtlCol="0">
            <a:spAutoFit/>
          </a:bodyPr>
          <a:lstStyle/>
          <a:p>
            <a:r>
              <a:rPr lang="en-US" dirty="0" smtClean="0"/>
              <a:t>Burdick et al., Langmuir 2004</a:t>
            </a:r>
            <a:endParaRPr lang="en-US" dirty="0"/>
          </a:p>
        </p:txBody>
      </p:sp>
    </p:spTree>
    <p:extLst>
      <p:ext uri="{BB962C8B-B14F-4D97-AF65-F5344CB8AC3E}">
        <p14:creationId xmlns:p14="http://schemas.microsoft.com/office/powerpoint/2010/main" val="13266792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7398"/>
          </a:xfrm>
        </p:spPr>
        <p:txBody>
          <a:bodyPr/>
          <a:lstStyle/>
          <a:p>
            <a:r>
              <a:rPr lang="en-US" dirty="0" smtClean="0"/>
              <a:t>2. Development</a:t>
            </a:r>
            <a:endParaRPr lang="en-US" dirty="0"/>
          </a:p>
        </p:txBody>
      </p:sp>
      <p:pic>
        <p:nvPicPr>
          <p:cNvPr id="4" name="22.3-gastrul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9254" y="1560900"/>
            <a:ext cx="5940156" cy="4455117"/>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3</a:t>
            </a:fld>
            <a:endParaRPr lang="en-US"/>
          </a:p>
        </p:txBody>
      </p:sp>
    </p:spTree>
    <p:extLst>
      <p:ext uri="{BB962C8B-B14F-4D97-AF65-F5344CB8AC3E}">
        <p14:creationId xmlns:p14="http://schemas.microsoft.com/office/powerpoint/2010/main" val="3830225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89"/>
            <a:ext cx="8229600" cy="905846"/>
          </a:xfrm>
        </p:spPr>
        <p:txBody>
          <a:bodyPr/>
          <a:lstStyle/>
          <a:p>
            <a:r>
              <a:rPr lang="en-US" dirty="0" smtClean="0"/>
              <a:t>3. Wound Healing</a:t>
            </a:r>
            <a:endParaRPr lang="en-US" dirty="0"/>
          </a:p>
        </p:txBody>
      </p:sp>
      <p:pic>
        <p:nvPicPr>
          <p:cNvPr id="4" name="23.9-wound_heal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55298" y="2236788"/>
            <a:ext cx="4064000" cy="3048000"/>
          </a:xfrm>
          <a:prstGeom prst="rect">
            <a:avLst/>
          </a:prstGeom>
        </p:spPr>
      </p:pic>
      <p:pic>
        <p:nvPicPr>
          <p:cNvPr id="5" name="23.10-lymphocyte_homing.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6271" y="2236788"/>
            <a:ext cx="4064000" cy="3048000"/>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4</a:t>
            </a:fld>
            <a:endParaRPr lang="en-US"/>
          </a:p>
        </p:txBody>
      </p:sp>
    </p:spTree>
    <p:extLst>
      <p:ext uri="{BB962C8B-B14F-4D97-AF65-F5344CB8AC3E}">
        <p14:creationId xmlns:p14="http://schemas.microsoft.com/office/powerpoint/2010/main" val="5884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0" fill="hold"/>
                                        <p:tgtEl>
                                          <p:spTgt spid="5"/>
                                        </p:tgtEl>
                                      </p:cBhvr>
                                    </p:cmd>
                                  </p:childTnLst>
                                </p:cTn>
                              </p:par>
                            </p:childTnLst>
                          </p:cTn>
                        </p:par>
                        <p:par>
                          <p:cTn id="7" fill="hold">
                            <p:stCondLst>
                              <p:cond delay="59300"/>
                            </p:stCondLst>
                            <p:childTnLst>
                              <p:par>
                                <p:cTn id="8" presetID="1" presetClass="mediacall" presetSubtype="0" fill="hold" nodeType="afterEffect">
                                  <p:stCondLst>
                                    <p:cond delay="0"/>
                                  </p:stCondLst>
                                  <p:childTnLst>
                                    <p:cmd type="call" cmd="playFrom(0.0)">
                                      <p:cBhvr>
                                        <p:cTn id="9" dur="5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887">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5800"/>
          </a:xfrm>
        </p:spPr>
        <p:txBody>
          <a:bodyPr/>
          <a:lstStyle/>
          <a:p>
            <a:r>
              <a:rPr lang="en-US" dirty="0" smtClean="0"/>
              <a:t>4. Disease</a:t>
            </a:r>
            <a:endParaRPr lang="en-US" dirty="0"/>
          </a:p>
        </p:txBody>
      </p:sp>
      <p:pic>
        <p:nvPicPr>
          <p:cNvPr id="4" name="Picture 9" descr="/Users/speyton/Desktop/Shared Documents/DALLGG Lab/Meetings/Group Meeting 2 4:15:08.ppt_media/MenaHiresSlow-1.mov">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5317888" y="935991"/>
            <a:ext cx="3826112" cy="3340590"/>
          </a:xfrm>
          <a:prstGeom prst="rect">
            <a:avLst/>
          </a:prstGeom>
          <a:noFill/>
        </p:spPr>
      </p:pic>
      <p:sp>
        <p:nvSpPr>
          <p:cNvPr id="5" name="Rectangle 10"/>
          <p:cNvSpPr>
            <a:spLocks/>
          </p:cNvSpPr>
          <p:nvPr/>
        </p:nvSpPr>
        <p:spPr bwMode="auto">
          <a:xfrm>
            <a:off x="7071934" y="4282052"/>
            <a:ext cx="2072066" cy="442364"/>
          </a:xfrm>
          <a:prstGeom prst="rect">
            <a:avLst/>
          </a:prstGeom>
          <a:noFill/>
          <a:ln w="9525">
            <a:noFill/>
            <a:miter lim="800000"/>
            <a:headEnd type="none" w="med" len="med"/>
            <a:tailEnd type="none" w="med" len="med"/>
          </a:ln>
        </p:spPr>
        <p:txBody>
          <a:bodyPr lIns="0" tIns="0" rIns="0" bIns="0" anchor="ctr">
            <a:prstTxWarp prst="textNoShape">
              <a:avLst/>
            </a:prstTxWarp>
          </a:bodyPr>
          <a:lstStyle/>
          <a:p>
            <a:r>
              <a:rPr lang="en-US" sz="1400" dirty="0" smtClean="0">
                <a:latin typeface="Arial" charset="0"/>
                <a:ea typeface="Arial" charset="0"/>
                <a:cs typeface="Arial" charset="0"/>
                <a:sym typeface="Arial" charset="0"/>
              </a:rPr>
              <a:t>Tumor cell metastasis</a:t>
            </a:r>
          </a:p>
          <a:p>
            <a:r>
              <a:rPr lang="en-US" sz="1400" i="1" dirty="0" smtClean="0">
                <a:latin typeface="Arial" charset="0"/>
                <a:ea typeface="Arial" charset="0"/>
                <a:cs typeface="Arial" charset="0"/>
                <a:sym typeface="Arial" charset="0"/>
              </a:rPr>
              <a:t>Courtesy E. Roussos</a:t>
            </a:r>
            <a:endParaRPr lang="en-US" sz="1400" i="1" dirty="0">
              <a:latin typeface="Arial" charset="0"/>
              <a:ea typeface="Arial" charset="0"/>
              <a:cs typeface="Arial" charset="0"/>
              <a:sym typeface="Arial" charset="0"/>
            </a:endParaRPr>
          </a:p>
        </p:txBody>
      </p:sp>
      <p:pic>
        <p:nvPicPr>
          <p:cNvPr id="6" name="Picture 5" descr="cancer migration.tiff"/>
          <p:cNvPicPr>
            <a:picLocks noChangeAspect="1"/>
          </p:cNvPicPr>
          <p:nvPr/>
        </p:nvPicPr>
        <p:blipFill>
          <a:blip r:embed="rId5"/>
          <a:stretch>
            <a:fillRect/>
          </a:stretch>
        </p:blipFill>
        <p:spPr>
          <a:xfrm>
            <a:off x="0" y="1323815"/>
            <a:ext cx="5317888" cy="2309946"/>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5</a:t>
            </a:fld>
            <a:endParaRPr lang="en-US"/>
          </a:p>
        </p:txBody>
      </p:sp>
      <p:pic>
        <p:nvPicPr>
          <p:cNvPr id="7" name="Picture 6" descr="shellypeyton:Documents:AHA January 2012:Athero_Overview.png"/>
          <p:cNvPicPr/>
          <p:nvPr/>
        </p:nvPicPr>
        <p:blipFill rotWithShape="1">
          <a:blip r:embed="rId6">
            <a:extLst>
              <a:ext uri="{28A0092B-C50C-407E-A947-70E740481C1C}">
                <a14:useLocalDpi xmlns:a14="http://schemas.microsoft.com/office/drawing/2010/main" val="0"/>
              </a:ext>
            </a:extLst>
          </a:blip>
          <a:srcRect r="52182"/>
          <a:stretch/>
        </p:blipFill>
        <p:spPr bwMode="auto">
          <a:xfrm>
            <a:off x="267074" y="3633761"/>
            <a:ext cx="4781808" cy="32242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254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 y="0"/>
            <a:ext cx="9140336" cy="1001376"/>
          </a:xfrm>
        </p:spPr>
        <p:txBody>
          <a:bodyPr>
            <a:normAutofit fontScale="90000"/>
          </a:bodyPr>
          <a:lstStyle/>
          <a:p>
            <a:r>
              <a:rPr lang="en-US" dirty="0" smtClean="0"/>
              <a:t>Basic Migratory Process Observed through Time-Lapse microscopy</a:t>
            </a:r>
            <a:endParaRPr lang="en-US" dirty="0"/>
          </a:p>
        </p:txBody>
      </p:sp>
      <p:pic>
        <p:nvPicPr>
          <p:cNvPr id="4" name="dxnl lammell.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1736266"/>
            <a:ext cx="4457700" cy="3343275"/>
          </a:xfrm>
          <a:prstGeom prst="rect">
            <a:avLst/>
          </a:prstGeom>
        </p:spPr>
      </p:pic>
      <p:sp>
        <p:nvSpPr>
          <p:cNvPr id="5" name="Rectangle 10"/>
          <p:cNvSpPr>
            <a:spLocks/>
          </p:cNvSpPr>
          <p:nvPr/>
        </p:nvSpPr>
        <p:spPr bwMode="auto">
          <a:xfrm>
            <a:off x="0" y="5076196"/>
            <a:ext cx="2264985" cy="442364"/>
          </a:xfrm>
          <a:prstGeom prst="rect">
            <a:avLst/>
          </a:prstGeom>
          <a:noFill/>
          <a:ln w="9525">
            <a:noFill/>
            <a:miter lim="800000"/>
            <a:headEnd type="none" w="med" len="med"/>
            <a:tailEnd type="none" w="med" len="med"/>
          </a:ln>
        </p:spPr>
        <p:txBody>
          <a:bodyPr lIns="0" tIns="0" rIns="0" bIns="0" anchor="ctr">
            <a:prstTxWarp prst="textNoShape">
              <a:avLst/>
            </a:prstTxWarp>
          </a:bodyPr>
          <a:lstStyle/>
          <a:p>
            <a:r>
              <a:rPr lang="en-US" sz="1400" dirty="0" smtClean="0">
                <a:latin typeface="Arial" charset="0"/>
                <a:ea typeface="Arial" charset="0"/>
                <a:cs typeface="Arial" charset="0"/>
                <a:sym typeface="Arial" charset="0"/>
              </a:rPr>
              <a:t>Migrating </a:t>
            </a:r>
            <a:r>
              <a:rPr lang="en-US" sz="1400" dirty="0" err="1" smtClean="0">
                <a:latin typeface="Arial" charset="0"/>
                <a:ea typeface="Arial" charset="0"/>
                <a:cs typeface="Arial" charset="0"/>
                <a:sym typeface="Arial" charset="0"/>
              </a:rPr>
              <a:t>Keratinocyte</a:t>
            </a:r>
            <a:endParaRPr lang="en-US" sz="1400" dirty="0" smtClean="0">
              <a:latin typeface="Arial" charset="0"/>
              <a:ea typeface="Arial" charset="0"/>
              <a:cs typeface="Arial" charset="0"/>
              <a:sym typeface="Arial" charset="0"/>
            </a:endParaRPr>
          </a:p>
          <a:p>
            <a:r>
              <a:rPr lang="en-US" sz="1400" i="1" dirty="0" smtClean="0">
                <a:latin typeface="Arial" charset="0"/>
                <a:ea typeface="Arial" charset="0"/>
                <a:cs typeface="Arial" charset="0"/>
                <a:sym typeface="Arial" charset="0"/>
              </a:rPr>
              <a:t>Molecular Biology of the Cell</a:t>
            </a:r>
            <a:endParaRPr lang="en-US" sz="1400" i="1" dirty="0">
              <a:latin typeface="Arial" charset="0"/>
              <a:ea typeface="Arial" charset="0"/>
              <a:cs typeface="Arial" charset="0"/>
              <a:sym typeface="Arial" charset="0"/>
            </a:endParaRPr>
          </a:p>
        </p:txBody>
      </p:sp>
      <p:pic>
        <p:nvPicPr>
          <p:cNvPr id="6" name="Picture 2" descr="figure 16-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919" y="1310744"/>
            <a:ext cx="4186972" cy="42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12"/>
          </p:nvPr>
        </p:nvSpPr>
        <p:spPr/>
        <p:txBody>
          <a:bodyPr/>
          <a:lstStyle/>
          <a:p>
            <a:fld id="{4047B586-F103-AC40-AF45-907A29A9C8AD}" type="slidenum">
              <a:rPr lang="en-US" smtClean="0"/>
              <a:t>6</a:t>
            </a:fld>
            <a:endParaRPr lang="en-US"/>
          </a:p>
        </p:txBody>
      </p:sp>
      <p:sp>
        <p:nvSpPr>
          <p:cNvPr id="9" name="TextBox 8"/>
          <p:cNvSpPr txBox="1"/>
          <p:nvPr/>
        </p:nvSpPr>
        <p:spPr>
          <a:xfrm>
            <a:off x="3664" y="1089935"/>
            <a:ext cx="2769809" cy="646331"/>
          </a:xfrm>
          <a:prstGeom prst="rect">
            <a:avLst/>
          </a:prstGeom>
          <a:noFill/>
        </p:spPr>
        <p:txBody>
          <a:bodyPr wrap="none" rtlCol="0">
            <a:spAutoFit/>
          </a:bodyPr>
          <a:lstStyle/>
          <a:p>
            <a:r>
              <a:rPr lang="en-US" dirty="0" smtClean="0"/>
              <a:t>Longer </a:t>
            </a:r>
            <a:r>
              <a:rPr lang="en-US" dirty="0" err="1" smtClean="0"/>
              <a:t>timepoints</a:t>
            </a:r>
            <a:r>
              <a:rPr lang="en-US" dirty="0" smtClean="0"/>
              <a:t> (min-</a:t>
            </a:r>
            <a:r>
              <a:rPr lang="en-US" dirty="0" err="1" smtClean="0"/>
              <a:t>hr</a:t>
            </a:r>
            <a:r>
              <a:rPr lang="en-US" dirty="0" smtClean="0"/>
              <a:t>):</a:t>
            </a:r>
          </a:p>
          <a:p>
            <a:r>
              <a:rPr lang="en-US" dirty="0" smtClean="0"/>
              <a:t>Cell locomotion observed</a:t>
            </a:r>
            <a:endParaRPr lang="en-US" dirty="0"/>
          </a:p>
        </p:txBody>
      </p:sp>
    </p:spTree>
    <p:extLst>
      <p:ext uri="{BB962C8B-B14F-4D97-AF65-F5344CB8AC3E}">
        <p14:creationId xmlns:p14="http://schemas.microsoft.com/office/powerpoint/2010/main" val="1651540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repeatCount="indefinite" fill="hold" display="0">
                  <p:stCondLst>
                    <p:cond delay="indefinite"/>
                  </p:stCondLst>
                  <p:endCondLst>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0"/>
            <a:ext cx="8229600" cy="1143000"/>
          </a:xfrm>
        </p:spPr>
        <p:txBody>
          <a:bodyPr>
            <a:normAutofit fontScale="90000"/>
          </a:bodyPr>
          <a:lstStyle/>
          <a:p>
            <a:r>
              <a:rPr lang="en-US" dirty="0" smtClean="0"/>
              <a:t>Reminder: Integrins connect to ECM</a:t>
            </a:r>
            <a:endParaRPr lang="en-US" dirty="0"/>
          </a:p>
        </p:txBody>
      </p:sp>
      <p:pic>
        <p:nvPicPr>
          <p:cNvPr id="4" name="Picture 4" descr="figure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711" y="1086434"/>
            <a:ext cx="4460177" cy="44964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047B586-F103-AC40-AF45-907A29A9C8AD}" type="slidenum">
              <a:rPr lang="en-US" smtClean="0"/>
              <a:t>7</a:t>
            </a:fld>
            <a:endParaRPr lang="en-US"/>
          </a:p>
        </p:txBody>
      </p:sp>
      <p:sp>
        <p:nvSpPr>
          <p:cNvPr id="7" name="Donut 6"/>
          <p:cNvSpPr/>
          <p:nvPr/>
        </p:nvSpPr>
        <p:spPr>
          <a:xfrm>
            <a:off x="2286001" y="3640667"/>
            <a:ext cx="4664364" cy="2386061"/>
          </a:xfrm>
          <a:prstGeom prst="donut">
            <a:avLst>
              <a:gd name="adj" fmla="val 274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150485" y="3486727"/>
            <a:ext cx="1662545" cy="1754327"/>
          </a:xfrm>
          <a:prstGeom prst="rect">
            <a:avLst/>
          </a:prstGeom>
          <a:noFill/>
        </p:spPr>
        <p:txBody>
          <a:bodyPr wrap="square" rtlCol="0">
            <a:spAutoFit/>
          </a:bodyPr>
          <a:lstStyle/>
          <a:p>
            <a:r>
              <a:rPr lang="en-US" dirty="0" smtClean="0"/>
              <a:t>Transmit force and movement in cell via cytoskeleton and focal adhesions</a:t>
            </a:r>
            <a:endParaRPr lang="en-US" dirty="0"/>
          </a:p>
        </p:txBody>
      </p:sp>
    </p:spTree>
    <p:extLst>
      <p:ext uri="{BB962C8B-B14F-4D97-AF65-F5344CB8AC3E}">
        <p14:creationId xmlns:p14="http://schemas.microsoft.com/office/powerpoint/2010/main" val="3967547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225"/>
            <a:ext cx="8229600" cy="1143000"/>
          </a:xfrm>
        </p:spPr>
        <p:txBody>
          <a:bodyPr>
            <a:normAutofit fontScale="90000"/>
          </a:bodyPr>
          <a:lstStyle/>
          <a:p>
            <a:r>
              <a:rPr lang="en-US" dirty="0" smtClean="0"/>
              <a:t>Focal Adhesions: Connect </a:t>
            </a:r>
            <a:r>
              <a:rPr lang="en-US" dirty="0" err="1" smtClean="0"/>
              <a:t>Integrins</a:t>
            </a:r>
            <a:r>
              <a:rPr lang="en-US" dirty="0" smtClean="0"/>
              <a:t> to Cytoskeleton</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8</a:t>
            </a:fld>
            <a:endParaRPr lang="en-US"/>
          </a:p>
        </p:txBody>
      </p:sp>
      <p:pic>
        <p:nvPicPr>
          <p:cNvPr id="5" name="Picture 4"/>
          <p:cNvPicPr>
            <a:picLocks noChangeAspect="1"/>
          </p:cNvPicPr>
          <p:nvPr/>
        </p:nvPicPr>
        <p:blipFill rotWithShape="1">
          <a:blip r:embed="rId3"/>
          <a:srcRect t="7353"/>
          <a:stretch/>
        </p:blipFill>
        <p:spPr>
          <a:xfrm>
            <a:off x="1397000" y="1944413"/>
            <a:ext cx="6350000" cy="4777061"/>
          </a:xfrm>
          <a:prstGeom prst="rect">
            <a:avLst/>
          </a:prstGeom>
        </p:spPr>
      </p:pic>
      <p:pic>
        <p:nvPicPr>
          <p:cNvPr id="6" name="Picture 5"/>
          <p:cNvPicPr>
            <a:picLocks noChangeAspect="1"/>
          </p:cNvPicPr>
          <p:nvPr/>
        </p:nvPicPr>
        <p:blipFill>
          <a:blip r:embed="rId4"/>
          <a:stretch>
            <a:fillRect/>
          </a:stretch>
        </p:blipFill>
        <p:spPr>
          <a:xfrm>
            <a:off x="0" y="946369"/>
            <a:ext cx="2540000" cy="2565400"/>
          </a:xfrm>
          <a:prstGeom prst="rect">
            <a:avLst/>
          </a:prstGeom>
        </p:spPr>
      </p:pic>
      <p:sp>
        <p:nvSpPr>
          <p:cNvPr id="7" name="TextBox 6"/>
          <p:cNvSpPr txBox="1"/>
          <p:nvPr/>
        </p:nvSpPr>
        <p:spPr>
          <a:xfrm>
            <a:off x="0" y="3504481"/>
            <a:ext cx="1483499" cy="584776"/>
          </a:xfrm>
          <a:prstGeom prst="rect">
            <a:avLst/>
          </a:prstGeom>
          <a:noFill/>
        </p:spPr>
        <p:txBody>
          <a:bodyPr wrap="none" rtlCol="0">
            <a:spAutoFit/>
          </a:bodyPr>
          <a:lstStyle/>
          <a:p>
            <a:r>
              <a:rPr lang="en-US" sz="1600" dirty="0" err="1" smtClean="0"/>
              <a:t>Zyxin</a:t>
            </a:r>
            <a:r>
              <a:rPr lang="en-US" sz="1600" dirty="0" smtClean="0"/>
              <a:t> staining</a:t>
            </a:r>
          </a:p>
          <a:p>
            <a:r>
              <a:rPr lang="en-US" sz="1600" dirty="0" smtClean="0"/>
              <a:t>Wang lab, CMU</a:t>
            </a:r>
            <a:endParaRPr lang="en-US" sz="1600" dirty="0"/>
          </a:p>
        </p:txBody>
      </p:sp>
      <p:grpSp>
        <p:nvGrpSpPr>
          <p:cNvPr id="18" name="Group 17"/>
          <p:cNvGrpSpPr/>
          <p:nvPr/>
        </p:nvGrpSpPr>
        <p:grpSpPr>
          <a:xfrm>
            <a:off x="1650271" y="959072"/>
            <a:ext cx="7270975" cy="4261060"/>
            <a:chOff x="1650271" y="959072"/>
            <a:chExt cx="7270975" cy="4261060"/>
          </a:xfrm>
        </p:grpSpPr>
        <p:sp>
          <p:nvSpPr>
            <p:cNvPr id="3" name="TextBox 2"/>
            <p:cNvSpPr txBox="1"/>
            <p:nvPr/>
          </p:nvSpPr>
          <p:spPr>
            <a:xfrm>
              <a:off x="7605975" y="959072"/>
              <a:ext cx="1315271" cy="646331"/>
            </a:xfrm>
            <a:prstGeom prst="rect">
              <a:avLst/>
            </a:prstGeom>
            <a:noFill/>
          </p:spPr>
          <p:txBody>
            <a:bodyPr wrap="none" rtlCol="0">
              <a:spAutoFit/>
            </a:bodyPr>
            <a:lstStyle/>
            <a:p>
              <a:r>
                <a:rPr lang="en-US" dirty="0" smtClean="0">
                  <a:solidFill>
                    <a:srgbClr val="FF0000"/>
                  </a:solidFill>
                </a:rPr>
                <a:t>S=structural</a:t>
              </a:r>
            </a:p>
            <a:p>
              <a:r>
                <a:rPr lang="en-US" dirty="0" smtClean="0">
                  <a:solidFill>
                    <a:srgbClr val="FF0000"/>
                  </a:solidFill>
                </a:rPr>
                <a:t>P=signaler</a:t>
              </a:r>
              <a:endParaRPr lang="en-US" dirty="0">
                <a:solidFill>
                  <a:srgbClr val="FF0000"/>
                </a:solidFill>
              </a:endParaRPr>
            </a:p>
          </p:txBody>
        </p:sp>
        <p:sp>
          <p:nvSpPr>
            <p:cNvPr id="8" name="TextBox 7"/>
            <p:cNvSpPr txBox="1"/>
            <p:nvPr/>
          </p:nvSpPr>
          <p:spPr>
            <a:xfrm>
              <a:off x="4079832" y="2067981"/>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9" name="TextBox 8"/>
            <p:cNvSpPr txBox="1"/>
            <p:nvPr/>
          </p:nvSpPr>
          <p:spPr>
            <a:xfrm>
              <a:off x="6723606" y="2532660"/>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0" name="TextBox 9"/>
            <p:cNvSpPr txBox="1"/>
            <p:nvPr/>
          </p:nvSpPr>
          <p:spPr>
            <a:xfrm>
              <a:off x="1802228" y="4756284"/>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1" name="TextBox 10"/>
            <p:cNvSpPr txBox="1"/>
            <p:nvPr/>
          </p:nvSpPr>
          <p:spPr>
            <a:xfrm>
              <a:off x="2691581" y="2546537"/>
              <a:ext cx="303914" cy="369332"/>
            </a:xfrm>
            <a:prstGeom prst="rect">
              <a:avLst/>
            </a:prstGeom>
            <a:noFill/>
          </p:spPr>
          <p:txBody>
            <a:bodyPr wrap="none" rtlCol="0">
              <a:spAutoFit/>
            </a:bodyPr>
            <a:lstStyle/>
            <a:p>
              <a:r>
                <a:rPr lang="en-US" dirty="0" smtClean="0">
                  <a:solidFill>
                    <a:srgbClr val="FF0000"/>
                  </a:solidFill>
                </a:rPr>
                <a:t>P</a:t>
              </a:r>
              <a:endParaRPr lang="en-US" dirty="0">
                <a:solidFill>
                  <a:srgbClr val="FF0000"/>
                </a:solidFill>
              </a:endParaRPr>
            </a:p>
          </p:txBody>
        </p:sp>
        <p:sp>
          <p:nvSpPr>
            <p:cNvPr id="12" name="TextBox 11"/>
            <p:cNvSpPr txBox="1"/>
            <p:nvPr/>
          </p:nvSpPr>
          <p:spPr>
            <a:xfrm>
              <a:off x="1650271" y="3671345"/>
              <a:ext cx="303914" cy="369332"/>
            </a:xfrm>
            <a:prstGeom prst="rect">
              <a:avLst/>
            </a:prstGeom>
            <a:noFill/>
          </p:spPr>
          <p:txBody>
            <a:bodyPr wrap="none" rtlCol="0">
              <a:spAutoFit/>
            </a:bodyPr>
            <a:lstStyle/>
            <a:p>
              <a:r>
                <a:rPr lang="en-US" dirty="0" smtClean="0">
                  <a:solidFill>
                    <a:srgbClr val="FF0000"/>
                  </a:solidFill>
                </a:rPr>
                <a:t>P</a:t>
              </a:r>
              <a:endParaRPr lang="en-US" dirty="0">
                <a:solidFill>
                  <a:srgbClr val="FF0000"/>
                </a:solidFill>
              </a:endParaRPr>
            </a:p>
          </p:txBody>
        </p:sp>
        <p:sp>
          <p:nvSpPr>
            <p:cNvPr id="13" name="TextBox 12"/>
            <p:cNvSpPr txBox="1"/>
            <p:nvPr/>
          </p:nvSpPr>
          <p:spPr>
            <a:xfrm>
              <a:off x="4703490" y="4850800"/>
              <a:ext cx="303914" cy="369332"/>
            </a:xfrm>
            <a:prstGeom prst="rect">
              <a:avLst/>
            </a:prstGeom>
            <a:noFill/>
          </p:spPr>
          <p:txBody>
            <a:bodyPr wrap="none" rtlCol="0">
              <a:spAutoFit/>
            </a:bodyPr>
            <a:lstStyle/>
            <a:p>
              <a:r>
                <a:rPr lang="en-US" dirty="0" smtClean="0">
                  <a:solidFill>
                    <a:srgbClr val="FF0000"/>
                  </a:solidFill>
                </a:rPr>
                <a:t>P</a:t>
              </a:r>
              <a:endParaRPr lang="en-US" dirty="0">
                <a:solidFill>
                  <a:srgbClr val="FF0000"/>
                </a:solidFill>
              </a:endParaRPr>
            </a:p>
          </p:txBody>
        </p:sp>
        <p:sp>
          <p:nvSpPr>
            <p:cNvPr id="15" name="TextBox 14"/>
            <p:cNvSpPr txBox="1"/>
            <p:nvPr/>
          </p:nvSpPr>
          <p:spPr>
            <a:xfrm>
              <a:off x="7245850" y="3504481"/>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6" name="TextBox 15"/>
            <p:cNvSpPr txBox="1"/>
            <p:nvPr/>
          </p:nvSpPr>
          <p:spPr>
            <a:xfrm>
              <a:off x="7100486" y="4142363"/>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7" name="TextBox 16"/>
            <p:cNvSpPr txBox="1"/>
            <p:nvPr/>
          </p:nvSpPr>
          <p:spPr>
            <a:xfrm>
              <a:off x="6617940" y="4756284"/>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grpSp>
    </p:spTree>
    <p:extLst>
      <p:ext uri="{BB962C8B-B14F-4D97-AF65-F5344CB8AC3E}">
        <p14:creationId xmlns:p14="http://schemas.microsoft.com/office/powerpoint/2010/main" val="4144652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899"/>
            <a:ext cx="7772400" cy="1064951"/>
          </a:xfrm>
        </p:spPr>
        <p:txBody>
          <a:bodyPr/>
          <a:lstStyle/>
          <a:p>
            <a:r>
              <a:rPr lang="en-US" dirty="0" smtClean="0"/>
              <a:t>The Cytoskeleton</a:t>
            </a:r>
            <a:endParaRPr lang="en-US" dirty="0"/>
          </a:p>
        </p:txBody>
      </p:sp>
      <p:pic>
        <p:nvPicPr>
          <p:cNvPr id="6" name="Picture 4" descr="figure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996" y="1788394"/>
            <a:ext cx="4460177" cy="449646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95437" y="5427962"/>
            <a:ext cx="2135333" cy="1303610"/>
          </a:xfrm>
          <a:prstGeom prst="ellipse">
            <a:avLst/>
          </a:prstGeom>
          <a:noFill/>
          <a:ln w="5715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047B586-F103-AC40-AF45-907A29A9C8AD}" type="slidenum">
              <a:rPr lang="en-US" smtClean="0"/>
              <a:t>9</a:t>
            </a:fld>
            <a:endParaRPr lang="en-US"/>
          </a:p>
        </p:txBody>
      </p:sp>
      <p:cxnSp>
        <p:nvCxnSpPr>
          <p:cNvPr id="8" name="Straight Connector 7"/>
          <p:cNvCxnSpPr/>
          <p:nvPr/>
        </p:nvCxnSpPr>
        <p:spPr>
          <a:xfrm>
            <a:off x="6553200" y="2131208"/>
            <a:ext cx="77570" cy="182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630770" y="1737080"/>
            <a:ext cx="259620" cy="57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12616" y="3086460"/>
            <a:ext cx="77570" cy="182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190186" y="2692332"/>
            <a:ext cx="259620" cy="57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72535" y="4816739"/>
            <a:ext cx="77570" cy="182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50105" y="4422611"/>
            <a:ext cx="259620" cy="57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154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TotalTime>
  <Words>576</Words>
  <Application>Microsoft Macintosh PowerPoint</Application>
  <PresentationFormat>On-screen Show (4:3)</PresentationFormat>
  <Paragraphs>87</Paragraphs>
  <Slides>20</Slides>
  <Notes>4</Notes>
  <HiddenSlides>0</HiddenSlides>
  <MMClips>9</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Cell Migration and the Cytoskeleton; Haptotaxis</vt:lpstr>
      <vt:lpstr>When, Where, Why do cells migrate? 1. Neutrophil Migration to Battle Infection</vt:lpstr>
      <vt:lpstr>2. Development</vt:lpstr>
      <vt:lpstr>3. Wound Healing</vt:lpstr>
      <vt:lpstr>4. Disease</vt:lpstr>
      <vt:lpstr>Basic Migratory Process Observed through Time-Lapse microscopy</vt:lpstr>
      <vt:lpstr>Reminder: Integrins connect to ECM</vt:lpstr>
      <vt:lpstr>Focal Adhesions: Connect Integrins to Cytoskeleton</vt:lpstr>
      <vt:lpstr>The Cytoskeleton</vt:lpstr>
      <vt:lpstr>Actin filaments: double helix with 5-9nm diameter, connect to integrins (indirectly via focal adhesion proteins)</vt:lpstr>
      <vt:lpstr>Microtubules: cylinders, 25nm diameter, critical role in mitosis</vt:lpstr>
      <vt:lpstr>Intermediate Filaments: 10nm ropes, cell-cell junctions</vt:lpstr>
      <vt:lpstr>PowerPoint Presentation</vt:lpstr>
      <vt:lpstr>PowerPoint Presentation</vt:lpstr>
      <vt:lpstr>How does actin transmit force and movement?</vt:lpstr>
      <vt:lpstr>PowerPoint Presentation</vt:lpstr>
      <vt:lpstr>PowerPoint Presentation</vt:lpstr>
      <vt:lpstr>PowerPoint Presentation</vt:lpstr>
      <vt:lpstr>Haptokinesis vs Haptotaxis</vt:lpstr>
      <vt:lpstr>Adapting microfluidics to create haptotaxic gradients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Migration and the Cytoskeleton Haptotaxis</dc:title>
  <dc:creator>Shelly Peyton</dc:creator>
  <cp:lastModifiedBy>Shelly Peyton</cp:lastModifiedBy>
  <cp:revision>6</cp:revision>
  <dcterms:created xsi:type="dcterms:W3CDTF">2013-02-27T16:43:11Z</dcterms:created>
  <dcterms:modified xsi:type="dcterms:W3CDTF">2014-02-14T18:22:57Z</dcterms:modified>
</cp:coreProperties>
</file>