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5" r:id="rId2"/>
    <p:sldId id="272" r:id="rId3"/>
    <p:sldId id="279" r:id="rId4"/>
    <p:sldId id="280" r:id="rId5"/>
    <p:sldId id="295" r:id="rId6"/>
    <p:sldId id="281" r:id="rId7"/>
    <p:sldId id="294" r:id="rId8"/>
    <p:sldId id="282" r:id="rId9"/>
    <p:sldId id="283" r:id="rId10"/>
    <p:sldId id="284" r:id="rId11"/>
    <p:sldId id="277" r:id="rId12"/>
    <p:sldId id="278" r:id="rId13"/>
    <p:sldId id="285" r:id="rId14"/>
    <p:sldId id="291" r:id="rId15"/>
    <p:sldId id="292" r:id="rId16"/>
    <p:sldId id="286" r:id="rId17"/>
    <p:sldId id="287" r:id="rId18"/>
    <p:sldId id="288" r:id="rId19"/>
    <p:sldId id="276" r:id="rId20"/>
    <p:sldId id="289" r:id="rId21"/>
    <p:sldId id="293" r:id="rId22"/>
    <p:sldId id="273" r:id="rId23"/>
    <p:sldId id="274" r:id="rId24"/>
    <p:sldId id="275" r:id="rId25"/>
    <p:sldId id="290" r:id="rId26"/>
    <p:sldId id="307" r:id="rId27"/>
    <p:sldId id="296" r:id="rId28"/>
    <p:sldId id="297" r:id="rId29"/>
    <p:sldId id="300" r:id="rId30"/>
    <p:sldId id="298" r:id="rId31"/>
    <p:sldId id="303" r:id="rId32"/>
    <p:sldId id="304" r:id="rId33"/>
    <p:sldId id="305" r:id="rId34"/>
    <p:sldId id="301" r:id="rId35"/>
    <p:sldId id="302" r:id="rId36"/>
    <p:sldId id="30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40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09BE19-6927-B54E-B706-6C75E0B94E3C}" type="datetimeFigureOut">
              <a:rPr lang="en-US" smtClean="0"/>
              <a:t>1/30/14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6E268-1F5B-B245-94DE-6C61366DA477}" type="slidenum">
              <a:rPr lang="en-US" smtClean="0"/>
              <a:t>‹#›</a:t>
            </a:fld>
            <a:endParaRPr lang="en-US"/>
          </a:p>
        </p:txBody>
      </p:sp>
    </p:spTree>
    <p:extLst>
      <p:ext uri="{BB962C8B-B14F-4D97-AF65-F5344CB8AC3E}">
        <p14:creationId xmlns:p14="http://schemas.microsoft.com/office/powerpoint/2010/main" val="34503464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163E6-6A45-1A44-A758-66903D2EB3CC}" type="slidenum">
              <a:rPr lang="en-US" smtClean="0"/>
              <a:t>19</a:t>
            </a:fld>
            <a:endParaRPr lang="en-US"/>
          </a:p>
        </p:txBody>
      </p:sp>
    </p:spTree>
    <p:extLst>
      <p:ext uri="{BB962C8B-B14F-4D97-AF65-F5344CB8AC3E}">
        <p14:creationId xmlns:p14="http://schemas.microsoft.com/office/powerpoint/2010/main" val="394204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6D327-1DC2-4E4C-81F9-8673B41226D5}" type="datetimeFigureOut">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6D327-1DC2-4E4C-81F9-8673B41226D5}" type="datetimeFigureOut">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6D327-1DC2-4E4C-81F9-8673B41226D5}" type="datetimeFigureOut">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16D327-1DC2-4E4C-81F9-8673B41226D5}" type="datetimeFigureOut">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6D327-1DC2-4E4C-81F9-8673B41226D5}" type="datetimeFigureOut">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16D327-1DC2-4E4C-81F9-8673B41226D5}" type="datetimeFigureOut">
              <a:rPr lang="en-US" smtClean="0"/>
              <a:t>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6D327-1DC2-4E4C-81F9-8673B41226D5}" type="datetimeFigureOut">
              <a:rPr lang="en-US" smtClean="0"/>
              <a:t>1/30/14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6D327-1DC2-4E4C-81F9-8673B41226D5}" type="datetimeFigureOut">
              <a:rPr lang="en-US" smtClean="0"/>
              <a:t>1/30/14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6D327-1DC2-4E4C-81F9-8673B41226D5}" type="datetimeFigureOut">
              <a:rPr lang="en-US" smtClean="0"/>
              <a:t>1/30/14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6D327-1DC2-4E4C-81F9-8673B41226D5}" type="datetimeFigureOut">
              <a:rPr lang="en-US" smtClean="0"/>
              <a:t>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6D327-1DC2-4E4C-81F9-8673B41226D5}" type="datetimeFigureOut">
              <a:rPr lang="en-US" smtClean="0"/>
              <a:t>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BF9F5-F26B-704E-8930-A70C9585DD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6D327-1DC2-4E4C-81F9-8673B41226D5}" type="datetimeFigureOut">
              <a:rPr lang="en-US" smtClean="0"/>
              <a:t>1/30/14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BF9F5-F26B-704E-8930-A70C9585DDA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www.youtube.com/watch?v=PFeAhLJ1vL0" TargetMode="External"/><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4182" y="2130425"/>
            <a:ext cx="8027939" cy="1470025"/>
          </a:xfrm>
        </p:spPr>
        <p:txBody>
          <a:bodyPr/>
          <a:lstStyle/>
          <a:p>
            <a:r>
              <a:rPr lang="en-US" dirty="0" smtClean="0"/>
              <a:t>Organs and Organ Systems</a:t>
            </a:r>
            <a:endParaRPr lang="en-US" dirty="0"/>
          </a:p>
        </p:txBody>
      </p:sp>
      <p:sp>
        <p:nvSpPr>
          <p:cNvPr id="5" name="Subtitle 4"/>
          <p:cNvSpPr>
            <a:spLocks noGrp="1"/>
          </p:cNvSpPr>
          <p:nvPr>
            <p:ph type="subTitle" idx="1"/>
          </p:nvPr>
        </p:nvSpPr>
        <p:spPr/>
        <p:txBody>
          <a:bodyPr/>
          <a:lstStyle/>
          <a:p>
            <a:r>
              <a:rPr lang="en-US" dirty="0" err="1" smtClean="0"/>
              <a:t>ChemEng</a:t>
            </a:r>
            <a:r>
              <a:rPr lang="en-US" dirty="0" smtClean="0"/>
              <a:t> 575: Tissue Engineering</a:t>
            </a:r>
          </a:p>
          <a:p>
            <a:r>
              <a:rPr lang="en-US" dirty="0" smtClean="0"/>
              <a:t>Lecture 3</a:t>
            </a:r>
          </a:p>
          <a:p>
            <a:r>
              <a:rPr lang="en-US" dirty="0" smtClean="0"/>
              <a:t>January 30</a:t>
            </a:r>
            <a:r>
              <a:rPr lang="en-US" baseline="30000" dirty="0" smtClean="0"/>
              <a:t>th</a:t>
            </a:r>
            <a:r>
              <a:rPr lang="en-US" dirty="0" smtClean="0"/>
              <a:t>, 2014</a:t>
            </a:r>
            <a:endParaRPr lang="en-US" dirty="0"/>
          </a:p>
        </p:txBody>
      </p:sp>
    </p:spTree>
    <p:extLst>
      <p:ext uri="{BB962C8B-B14F-4D97-AF65-F5344CB8AC3E}">
        <p14:creationId xmlns:p14="http://schemas.microsoft.com/office/powerpoint/2010/main" val="12142621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2376"/>
          </a:xfrm>
        </p:spPr>
        <p:txBody>
          <a:bodyPr/>
          <a:lstStyle/>
          <a:p>
            <a:r>
              <a:rPr lang="en-US" dirty="0" smtClean="0"/>
              <a:t>Endocrine System</a:t>
            </a:r>
            <a:endParaRPr lang="en-US" dirty="0"/>
          </a:p>
        </p:txBody>
      </p:sp>
      <p:pic>
        <p:nvPicPr>
          <p:cNvPr id="4" name="Picture 3"/>
          <p:cNvPicPr>
            <a:picLocks noChangeAspect="1"/>
          </p:cNvPicPr>
          <p:nvPr/>
        </p:nvPicPr>
        <p:blipFill>
          <a:blip r:embed="rId2"/>
          <a:stretch>
            <a:fillRect/>
          </a:stretch>
        </p:blipFill>
        <p:spPr>
          <a:xfrm>
            <a:off x="205489" y="798289"/>
            <a:ext cx="6731000" cy="5080000"/>
          </a:xfrm>
          <a:prstGeom prst="rect">
            <a:avLst/>
          </a:prstGeom>
        </p:spPr>
      </p:pic>
      <p:sp>
        <p:nvSpPr>
          <p:cNvPr id="5" name="TextBox 4"/>
          <p:cNvSpPr txBox="1"/>
          <p:nvPr/>
        </p:nvSpPr>
        <p:spPr>
          <a:xfrm>
            <a:off x="931925" y="6011701"/>
            <a:ext cx="7966723" cy="923330"/>
          </a:xfrm>
          <a:prstGeom prst="rect">
            <a:avLst/>
          </a:prstGeom>
          <a:noFill/>
        </p:spPr>
        <p:txBody>
          <a:bodyPr wrap="square" rtlCol="0">
            <a:spAutoFit/>
          </a:bodyPr>
          <a:lstStyle/>
          <a:p>
            <a:r>
              <a:rPr lang="en-US" dirty="0" smtClean="0"/>
              <a:t>A major regulatory system that influences metabolism, growth, reproduction, and many other functions.  Consists of glands, such as the pituitary, that secrete hormones</a:t>
            </a:r>
            <a:endParaRPr lang="en-US" dirty="0"/>
          </a:p>
        </p:txBody>
      </p:sp>
      <p:sp>
        <p:nvSpPr>
          <p:cNvPr id="6" name="TextBox 5"/>
          <p:cNvSpPr txBox="1"/>
          <p:nvPr/>
        </p:nvSpPr>
        <p:spPr>
          <a:xfrm>
            <a:off x="6471580" y="2830951"/>
            <a:ext cx="2672420" cy="2585323"/>
          </a:xfrm>
          <a:prstGeom prst="rect">
            <a:avLst/>
          </a:prstGeom>
          <a:noFill/>
        </p:spPr>
        <p:txBody>
          <a:bodyPr wrap="square" rtlCol="0">
            <a:spAutoFit/>
          </a:bodyPr>
          <a:lstStyle/>
          <a:p>
            <a:r>
              <a:rPr lang="en-US" b="1" dirty="0" smtClean="0"/>
              <a:t>GRANT THOUGHT</a:t>
            </a:r>
          </a:p>
          <a:p>
            <a:endParaRPr lang="en-US" dirty="0"/>
          </a:p>
          <a:p>
            <a:r>
              <a:rPr lang="en-US" dirty="0" smtClean="0"/>
              <a:t>Not truly engineered yet.  </a:t>
            </a:r>
            <a:endParaRPr lang="en-US" dirty="0"/>
          </a:p>
          <a:p>
            <a:r>
              <a:rPr lang="en-US" dirty="0" smtClean="0"/>
              <a:t>Typically treated with repeated injections of hormones or daily pills.  Can be adapted to a patch or implanted, permanent device?</a:t>
            </a:r>
          </a:p>
        </p:txBody>
      </p:sp>
    </p:spTree>
    <p:extLst>
      <p:ext uri="{BB962C8B-B14F-4D97-AF65-F5344CB8AC3E}">
        <p14:creationId xmlns:p14="http://schemas.microsoft.com/office/powerpoint/2010/main" val="1465519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48"/>
            <a:ext cx="8229600" cy="884749"/>
          </a:xfrm>
        </p:spPr>
        <p:txBody>
          <a:bodyPr/>
          <a:lstStyle/>
          <a:p>
            <a:r>
              <a:rPr lang="en-US" dirty="0" smtClean="0"/>
              <a:t>Pancreas Function</a:t>
            </a:r>
            <a:endParaRPr lang="en-US" dirty="0"/>
          </a:p>
        </p:txBody>
      </p:sp>
      <p:pic>
        <p:nvPicPr>
          <p:cNvPr id="4" name="Picture 3"/>
          <p:cNvPicPr>
            <a:picLocks noChangeAspect="1"/>
          </p:cNvPicPr>
          <p:nvPr/>
        </p:nvPicPr>
        <p:blipFill>
          <a:blip r:embed="rId2"/>
          <a:stretch>
            <a:fillRect/>
          </a:stretch>
        </p:blipFill>
        <p:spPr>
          <a:xfrm>
            <a:off x="73742" y="1270000"/>
            <a:ext cx="3336822" cy="3336822"/>
          </a:xfrm>
          <a:prstGeom prst="rect">
            <a:avLst/>
          </a:prstGeom>
        </p:spPr>
      </p:pic>
      <p:pic>
        <p:nvPicPr>
          <p:cNvPr id="5" name="Picture 4"/>
          <p:cNvPicPr>
            <a:picLocks noChangeAspect="1"/>
          </p:cNvPicPr>
          <p:nvPr/>
        </p:nvPicPr>
        <p:blipFill>
          <a:blip r:embed="rId3"/>
          <a:stretch>
            <a:fillRect/>
          </a:stretch>
        </p:blipFill>
        <p:spPr>
          <a:xfrm>
            <a:off x="4596581" y="1270000"/>
            <a:ext cx="4309806" cy="3569956"/>
          </a:xfrm>
          <a:prstGeom prst="rect">
            <a:avLst/>
          </a:prstGeom>
        </p:spPr>
      </p:pic>
      <p:sp>
        <p:nvSpPr>
          <p:cNvPr id="3" name="TextBox 2"/>
          <p:cNvSpPr txBox="1"/>
          <p:nvPr/>
        </p:nvSpPr>
        <p:spPr>
          <a:xfrm>
            <a:off x="804448" y="5237508"/>
            <a:ext cx="7654259" cy="923330"/>
          </a:xfrm>
          <a:prstGeom prst="rect">
            <a:avLst/>
          </a:prstGeom>
          <a:noFill/>
        </p:spPr>
        <p:txBody>
          <a:bodyPr wrap="none" rtlCol="0">
            <a:spAutoFit/>
          </a:bodyPr>
          <a:lstStyle/>
          <a:p>
            <a:r>
              <a:rPr lang="en-US" dirty="0" smtClean="0"/>
              <a:t>Produces many enzymes (including insulin) to break down food (carbohydrates)</a:t>
            </a:r>
          </a:p>
          <a:p>
            <a:r>
              <a:rPr lang="en-US" dirty="0" smtClean="0"/>
              <a:t>Secretes enzymes into the small intestine after measuring carbohydrate levels.</a:t>
            </a:r>
          </a:p>
          <a:p>
            <a:r>
              <a:rPr lang="en-US" dirty="0" smtClean="0"/>
              <a:t>Different islet cells produce different enzymes.</a:t>
            </a:r>
            <a:endParaRPr lang="en-US" dirty="0"/>
          </a:p>
        </p:txBody>
      </p:sp>
    </p:spTree>
    <p:extLst>
      <p:ext uri="{BB962C8B-B14F-4D97-AF65-F5344CB8AC3E}">
        <p14:creationId xmlns:p14="http://schemas.microsoft.com/office/powerpoint/2010/main" val="1420898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Hydrogel culture of islet cells</a:t>
            </a:r>
            <a:endParaRPr lang="en-US" dirty="0"/>
          </a:p>
        </p:txBody>
      </p:sp>
      <p:pic>
        <p:nvPicPr>
          <p:cNvPr id="4" name="Picture 3"/>
          <p:cNvPicPr>
            <a:picLocks noChangeAspect="1"/>
          </p:cNvPicPr>
          <p:nvPr/>
        </p:nvPicPr>
        <p:blipFill>
          <a:blip r:embed="rId2"/>
          <a:stretch>
            <a:fillRect/>
          </a:stretch>
        </p:blipFill>
        <p:spPr>
          <a:xfrm>
            <a:off x="4572000" y="2007420"/>
            <a:ext cx="4572000" cy="3609474"/>
          </a:xfrm>
          <a:prstGeom prst="rect">
            <a:avLst/>
          </a:prstGeom>
        </p:spPr>
      </p:pic>
      <p:sp>
        <p:nvSpPr>
          <p:cNvPr id="5" name="TextBox 4"/>
          <p:cNvSpPr txBox="1"/>
          <p:nvPr/>
        </p:nvSpPr>
        <p:spPr>
          <a:xfrm>
            <a:off x="4572000" y="1638088"/>
            <a:ext cx="3595856" cy="369332"/>
          </a:xfrm>
          <a:prstGeom prst="rect">
            <a:avLst/>
          </a:prstGeom>
          <a:noFill/>
        </p:spPr>
        <p:txBody>
          <a:bodyPr wrap="none" rtlCol="0">
            <a:spAutoFit/>
          </a:bodyPr>
          <a:lstStyle/>
          <a:p>
            <a:r>
              <a:rPr lang="en-US" dirty="0" smtClean="0"/>
              <a:t>Stem cell differentiation to islet cells</a:t>
            </a:r>
            <a:endParaRPr lang="en-US" dirty="0"/>
          </a:p>
        </p:txBody>
      </p:sp>
      <p:pic>
        <p:nvPicPr>
          <p:cNvPr id="6" name="Picture 5"/>
          <p:cNvPicPr>
            <a:picLocks noChangeAspect="1"/>
          </p:cNvPicPr>
          <p:nvPr/>
        </p:nvPicPr>
        <p:blipFill>
          <a:blip r:embed="rId3"/>
          <a:stretch>
            <a:fillRect/>
          </a:stretch>
        </p:blipFill>
        <p:spPr>
          <a:xfrm>
            <a:off x="0" y="2326967"/>
            <a:ext cx="4469728" cy="2941894"/>
          </a:xfrm>
          <a:prstGeom prst="rect">
            <a:avLst/>
          </a:prstGeom>
        </p:spPr>
      </p:pic>
      <p:sp>
        <p:nvSpPr>
          <p:cNvPr id="3" name="TextBox 2"/>
          <p:cNvSpPr txBox="1"/>
          <p:nvPr/>
        </p:nvSpPr>
        <p:spPr>
          <a:xfrm>
            <a:off x="185195" y="5384531"/>
            <a:ext cx="3249608" cy="369332"/>
          </a:xfrm>
          <a:prstGeom prst="rect">
            <a:avLst/>
          </a:prstGeom>
          <a:noFill/>
        </p:spPr>
        <p:txBody>
          <a:bodyPr wrap="none" rtlCol="0">
            <a:spAutoFit/>
          </a:bodyPr>
          <a:lstStyle/>
          <a:p>
            <a:r>
              <a:rPr lang="en-US" dirty="0" smtClean="0"/>
              <a:t>e.g. Roberts lab, UMass Amherst</a:t>
            </a:r>
            <a:endParaRPr lang="en-US" dirty="0"/>
          </a:p>
        </p:txBody>
      </p:sp>
    </p:spTree>
    <p:extLst>
      <p:ext uri="{BB962C8B-B14F-4D97-AF65-F5344CB8AC3E}">
        <p14:creationId xmlns:p14="http://schemas.microsoft.com/office/powerpoint/2010/main" val="27345934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5172"/>
          </a:xfrm>
        </p:spPr>
        <p:txBody>
          <a:bodyPr/>
          <a:lstStyle/>
          <a:p>
            <a:r>
              <a:rPr lang="en-US" dirty="0" smtClean="0"/>
              <a:t>Cardiovascular System</a:t>
            </a:r>
            <a:endParaRPr lang="en-US" dirty="0"/>
          </a:p>
        </p:txBody>
      </p:sp>
      <p:pic>
        <p:nvPicPr>
          <p:cNvPr id="4" name="Picture 3"/>
          <p:cNvPicPr>
            <a:picLocks noChangeAspect="1"/>
          </p:cNvPicPr>
          <p:nvPr/>
        </p:nvPicPr>
        <p:blipFill>
          <a:blip r:embed="rId2"/>
          <a:stretch>
            <a:fillRect/>
          </a:stretch>
        </p:blipFill>
        <p:spPr>
          <a:xfrm>
            <a:off x="1077052" y="775172"/>
            <a:ext cx="7008689" cy="5256517"/>
          </a:xfrm>
          <a:prstGeom prst="rect">
            <a:avLst/>
          </a:prstGeom>
        </p:spPr>
      </p:pic>
      <p:sp>
        <p:nvSpPr>
          <p:cNvPr id="5" name="TextBox 4"/>
          <p:cNvSpPr txBox="1"/>
          <p:nvPr/>
        </p:nvSpPr>
        <p:spPr>
          <a:xfrm>
            <a:off x="206178" y="6003115"/>
            <a:ext cx="8849165" cy="923330"/>
          </a:xfrm>
          <a:prstGeom prst="rect">
            <a:avLst/>
          </a:prstGeom>
          <a:noFill/>
        </p:spPr>
        <p:txBody>
          <a:bodyPr wrap="square" rtlCol="0">
            <a:spAutoFit/>
          </a:bodyPr>
          <a:lstStyle/>
          <a:p>
            <a:r>
              <a:rPr lang="en-US" dirty="0" smtClean="0"/>
              <a:t>Transports nutrients, waste products, gases, and hormones throughout the body; plays a role in the immune response and the regulation of body temperature.  Consists of the heart, blood vessels, and blood.</a:t>
            </a:r>
            <a:endParaRPr lang="en-US" dirty="0"/>
          </a:p>
        </p:txBody>
      </p:sp>
    </p:spTree>
    <p:extLst>
      <p:ext uri="{BB962C8B-B14F-4D97-AF65-F5344CB8AC3E}">
        <p14:creationId xmlns:p14="http://schemas.microsoft.com/office/powerpoint/2010/main" val="3040437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9829"/>
            <a:ext cx="9144000" cy="943295"/>
          </a:xfrm>
        </p:spPr>
        <p:txBody>
          <a:bodyPr>
            <a:normAutofit/>
          </a:bodyPr>
          <a:lstStyle/>
          <a:p>
            <a:r>
              <a:rPr lang="en-US" dirty="0" smtClean="0"/>
              <a:t>Lots of active TE in cardiovascular area!</a:t>
            </a:r>
            <a:endParaRPr lang="en-US" dirty="0"/>
          </a:p>
        </p:txBody>
      </p:sp>
      <p:pic>
        <p:nvPicPr>
          <p:cNvPr id="2" name="Picture 1"/>
          <p:cNvPicPr>
            <a:picLocks noChangeAspect="1"/>
          </p:cNvPicPr>
          <p:nvPr/>
        </p:nvPicPr>
        <p:blipFill>
          <a:blip r:embed="rId2"/>
          <a:stretch>
            <a:fillRect/>
          </a:stretch>
        </p:blipFill>
        <p:spPr>
          <a:xfrm>
            <a:off x="135121" y="830107"/>
            <a:ext cx="4714971" cy="2717590"/>
          </a:xfrm>
          <a:prstGeom prst="rect">
            <a:avLst/>
          </a:prstGeom>
        </p:spPr>
      </p:pic>
      <p:sp>
        <p:nvSpPr>
          <p:cNvPr id="5" name="TextBox 4"/>
          <p:cNvSpPr txBox="1"/>
          <p:nvPr/>
        </p:nvSpPr>
        <p:spPr>
          <a:xfrm>
            <a:off x="707483" y="3470990"/>
            <a:ext cx="3846313" cy="369332"/>
          </a:xfrm>
          <a:prstGeom prst="rect">
            <a:avLst/>
          </a:prstGeom>
          <a:noFill/>
        </p:spPr>
        <p:txBody>
          <a:bodyPr wrap="none" rtlCol="0">
            <a:spAutoFit/>
          </a:bodyPr>
          <a:lstStyle/>
          <a:p>
            <a:r>
              <a:rPr lang="en-US" dirty="0" smtClean="0"/>
              <a:t>Heart Valves, from cadavers or animals</a:t>
            </a:r>
            <a:endParaRPr lang="en-US" dirty="0"/>
          </a:p>
        </p:txBody>
      </p:sp>
      <p:pic>
        <p:nvPicPr>
          <p:cNvPr id="6" name="Picture 5"/>
          <p:cNvPicPr>
            <a:picLocks noChangeAspect="1"/>
          </p:cNvPicPr>
          <p:nvPr/>
        </p:nvPicPr>
        <p:blipFill>
          <a:blip r:embed="rId3"/>
          <a:stretch>
            <a:fillRect/>
          </a:stretch>
        </p:blipFill>
        <p:spPr>
          <a:xfrm>
            <a:off x="6300112" y="1133589"/>
            <a:ext cx="2386688" cy="2711278"/>
          </a:xfrm>
          <a:prstGeom prst="rect">
            <a:avLst/>
          </a:prstGeom>
        </p:spPr>
      </p:pic>
      <p:sp>
        <p:nvSpPr>
          <p:cNvPr id="7" name="TextBox 6"/>
          <p:cNvSpPr txBox="1"/>
          <p:nvPr/>
        </p:nvSpPr>
        <p:spPr>
          <a:xfrm>
            <a:off x="7040730" y="3844867"/>
            <a:ext cx="1056700" cy="369332"/>
          </a:xfrm>
          <a:prstGeom prst="rect">
            <a:avLst/>
          </a:prstGeom>
          <a:noFill/>
        </p:spPr>
        <p:txBody>
          <a:bodyPr wrap="none" rtlCol="0">
            <a:spAutoFit/>
          </a:bodyPr>
          <a:lstStyle/>
          <a:p>
            <a:r>
              <a:rPr lang="en-US" dirty="0" smtClean="0"/>
              <a:t>Rat heart</a:t>
            </a:r>
            <a:endParaRPr lang="en-US" dirty="0"/>
          </a:p>
        </p:txBody>
      </p:sp>
      <p:pic>
        <p:nvPicPr>
          <p:cNvPr id="8" name="Picture 7"/>
          <p:cNvPicPr>
            <a:picLocks noChangeAspect="1"/>
          </p:cNvPicPr>
          <p:nvPr/>
        </p:nvPicPr>
        <p:blipFill>
          <a:blip r:embed="rId4"/>
          <a:stretch>
            <a:fillRect/>
          </a:stretch>
        </p:blipFill>
        <p:spPr>
          <a:xfrm>
            <a:off x="4739814" y="4286360"/>
            <a:ext cx="4208137" cy="2571639"/>
          </a:xfrm>
          <a:prstGeom prst="rect">
            <a:avLst/>
          </a:prstGeom>
        </p:spPr>
      </p:pic>
      <p:sp>
        <p:nvSpPr>
          <p:cNvPr id="10" name="TextBox 9"/>
          <p:cNvSpPr txBox="1"/>
          <p:nvPr/>
        </p:nvSpPr>
        <p:spPr>
          <a:xfrm>
            <a:off x="1946339" y="6526296"/>
            <a:ext cx="684803" cy="369332"/>
          </a:xfrm>
          <a:prstGeom prst="rect">
            <a:avLst/>
          </a:prstGeom>
          <a:noFill/>
        </p:spPr>
        <p:txBody>
          <a:bodyPr wrap="none" rtlCol="0">
            <a:spAutoFit/>
          </a:bodyPr>
          <a:lstStyle/>
          <a:p>
            <a:r>
              <a:rPr lang="en-US" dirty="0" smtClean="0"/>
              <a:t>lungs</a:t>
            </a:r>
            <a:endParaRPr lang="en-US" dirty="0"/>
          </a:p>
        </p:txBody>
      </p:sp>
      <p:pic>
        <p:nvPicPr>
          <p:cNvPr id="11" name="Picture 10"/>
          <p:cNvPicPr>
            <a:picLocks noChangeAspect="1"/>
          </p:cNvPicPr>
          <p:nvPr/>
        </p:nvPicPr>
        <p:blipFill>
          <a:blip r:embed="rId5"/>
          <a:stretch>
            <a:fillRect/>
          </a:stretch>
        </p:blipFill>
        <p:spPr>
          <a:xfrm>
            <a:off x="537005" y="4214199"/>
            <a:ext cx="3584647" cy="2312097"/>
          </a:xfrm>
          <a:prstGeom prst="rect">
            <a:avLst/>
          </a:prstGeom>
        </p:spPr>
      </p:pic>
    </p:spTree>
    <p:extLst>
      <p:ext uri="{BB962C8B-B14F-4D97-AF65-F5344CB8AC3E}">
        <p14:creationId xmlns:p14="http://schemas.microsoft.com/office/powerpoint/2010/main" val="606715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0508"/>
          </a:xfrm>
        </p:spPr>
        <p:txBody>
          <a:bodyPr/>
          <a:lstStyle/>
          <a:p>
            <a:r>
              <a:rPr lang="en-US" dirty="0" smtClean="0"/>
              <a:t>Preview to wiki?  Organs on a chip</a:t>
            </a:r>
            <a:endParaRPr lang="en-US" dirty="0"/>
          </a:p>
        </p:txBody>
      </p:sp>
      <p:pic>
        <p:nvPicPr>
          <p:cNvPr id="7" name="Picture 6"/>
          <p:cNvPicPr>
            <a:picLocks noChangeAspect="1"/>
          </p:cNvPicPr>
          <p:nvPr/>
        </p:nvPicPr>
        <p:blipFill>
          <a:blip r:embed="rId2"/>
          <a:stretch>
            <a:fillRect/>
          </a:stretch>
        </p:blipFill>
        <p:spPr>
          <a:xfrm>
            <a:off x="60428" y="1022498"/>
            <a:ext cx="9060134" cy="3977965"/>
          </a:xfrm>
          <a:prstGeom prst="rect">
            <a:avLst/>
          </a:prstGeom>
        </p:spPr>
      </p:pic>
      <p:sp>
        <p:nvSpPr>
          <p:cNvPr id="8" name="TextBox 7"/>
          <p:cNvSpPr txBox="1"/>
          <p:nvPr/>
        </p:nvSpPr>
        <p:spPr>
          <a:xfrm>
            <a:off x="60428" y="5006138"/>
            <a:ext cx="2491312" cy="646331"/>
          </a:xfrm>
          <a:prstGeom prst="rect">
            <a:avLst/>
          </a:prstGeom>
          <a:noFill/>
        </p:spPr>
        <p:txBody>
          <a:bodyPr wrap="none" rtlCol="0">
            <a:spAutoFit/>
          </a:bodyPr>
          <a:lstStyle/>
          <a:p>
            <a:r>
              <a:rPr lang="en-US" dirty="0" smtClean="0"/>
              <a:t>Lung on a chip</a:t>
            </a:r>
          </a:p>
          <a:p>
            <a:r>
              <a:rPr lang="en-US" i="1" dirty="0" smtClean="0"/>
              <a:t>Weiss Institute, Harvard</a:t>
            </a:r>
            <a:endParaRPr lang="en-US" i="1" dirty="0"/>
          </a:p>
        </p:txBody>
      </p:sp>
    </p:spTree>
    <p:extLst>
      <p:ext uri="{BB962C8B-B14F-4D97-AF65-F5344CB8AC3E}">
        <p14:creationId xmlns:p14="http://schemas.microsoft.com/office/powerpoint/2010/main" val="20520802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586" y="7486"/>
            <a:ext cx="5086414" cy="1394420"/>
          </a:xfrm>
        </p:spPr>
        <p:txBody>
          <a:bodyPr/>
          <a:lstStyle/>
          <a:p>
            <a:r>
              <a:rPr lang="en-US" dirty="0" smtClean="0"/>
              <a:t>Lymphatic System</a:t>
            </a:r>
            <a:endParaRPr lang="en-US" dirty="0"/>
          </a:p>
        </p:txBody>
      </p:sp>
      <p:pic>
        <p:nvPicPr>
          <p:cNvPr id="4" name="Picture 3"/>
          <p:cNvPicPr>
            <a:picLocks noChangeAspect="1"/>
          </p:cNvPicPr>
          <p:nvPr/>
        </p:nvPicPr>
        <p:blipFill>
          <a:blip r:embed="rId2"/>
          <a:stretch>
            <a:fillRect/>
          </a:stretch>
        </p:blipFill>
        <p:spPr>
          <a:xfrm>
            <a:off x="0" y="0"/>
            <a:ext cx="3897630" cy="6858000"/>
          </a:xfrm>
          <a:prstGeom prst="rect">
            <a:avLst/>
          </a:prstGeom>
        </p:spPr>
      </p:pic>
      <p:sp>
        <p:nvSpPr>
          <p:cNvPr id="5" name="TextBox 4"/>
          <p:cNvSpPr txBox="1"/>
          <p:nvPr/>
        </p:nvSpPr>
        <p:spPr>
          <a:xfrm>
            <a:off x="4197787" y="1649300"/>
            <a:ext cx="4849309" cy="1477328"/>
          </a:xfrm>
          <a:prstGeom prst="rect">
            <a:avLst/>
          </a:prstGeom>
          <a:noFill/>
        </p:spPr>
        <p:txBody>
          <a:bodyPr wrap="square" rtlCol="0">
            <a:spAutoFit/>
          </a:bodyPr>
          <a:lstStyle/>
          <a:p>
            <a:r>
              <a:rPr lang="en-US" dirty="0" smtClean="0"/>
              <a:t>Removes foreign substances from the blood and lymph, combats disease, maintains tissue fluid balance, and absorbs fats from the digestive tract.  Consists of the lymphatic </a:t>
            </a:r>
            <a:r>
              <a:rPr lang="en-US" dirty="0" err="1" smtClean="0"/>
              <a:t>vesssels</a:t>
            </a:r>
            <a:r>
              <a:rPr lang="en-US" dirty="0" smtClean="0"/>
              <a:t>, lymph nodes, and other lymphatic organs.</a:t>
            </a:r>
            <a:endParaRPr lang="en-US" dirty="0"/>
          </a:p>
        </p:txBody>
      </p:sp>
      <p:sp>
        <p:nvSpPr>
          <p:cNvPr id="6" name="TextBox 5"/>
          <p:cNvSpPr txBox="1"/>
          <p:nvPr/>
        </p:nvSpPr>
        <p:spPr>
          <a:xfrm>
            <a:off x="4273837" y="3545303"/>
            <a:ext cx="4466653" cy="1200329"/>
          </a:xfrm>
          <a:prstGeom prst="rect">
            <a:avLst/>
          </a:prstGeom>
          <a:noFill/>
        </p:spPr>
        <p:txBody>
          <a:bodyPr wrap="square" rtlCol="0">
            <a:spAutoFit/>
          </a:bodyPr>
          <a:lstStyle/>
          <a:p>
            <a:r>
              <a:rPr lang="en-US" dirty="0" smtClean="0"/>
              <a:t>Only bioengineer (Chemical Engineer) working on this is Melody Swartz, EPFL.  She studies flow patterns to the lymph using principles of fluid dynamics.  </a:t>
            </a:r>
            <a:endParaRPr lang="en-US" dirty="0"/>
          </a:p>
        </p:txBody>
      </p:sp>
    </p:spTree>
    <p:extLst>
      <p:ext uri="{BB962C8B-B14F-4D97-AF65-F5344CB8AC3E}">
        <p14:creationId xmlns:p14="http://schemas.microsoft.com/office/powerpoint/2010/main" val="2354346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86"/>
            <a:ext cx="8229600" cy="858397"/>
          </a:xfrm>
        </p:spPr>
        <p:txBody>
          <a:bodyPr/>
          <a:lstStyle/>
          <a:p>
            <a:r>
              <a:rPr lang="en-US" dirty="0" smtClean="0"/>
              <a:t>Respiratory System</a:t>
            </a:r>
            <a:endParaRPr lang="en-US" dirty="0"/>
          </a:p>
        </p:txBody>
      </p:sp>
      <p:pic>
        <p:nvPicPr>
          <p:cNvPr id="4" name="Picture 3"/>
          <p:cNvPicPr>
            <a:picLocks noChangeAspect="1"/>
          </p:cNvPicPr>
          <p:nvPr/>
        </p:nvPicPr>
        <p:blipFill>
          <a:blip r:embed="rId2"/>
          <a:stretch>
            <a:fillRect/>
          </a:stretch>
        </p:blipFill>
        <p:spPr>
          <a:xfrm>
            <a:off x="955794" y="807397"/>
            <a:ext cx="6985000" cy="4876800"/>
          </a:xfrm>
          <a:prstGeom prst="rect">
            <a:avLst/>
          </a:prstGeom>
        </p:spPr>
      </p:pic>
      <p:sp>
        <p:nvSpPr>
          <p:cNvPr id="5" name="TextBox 4"/>
          <p:cNvSpPr txBox="1"/>
          <p:nvPr/>
        </p:nvSpPr>
        <p:spPr>
          <a:xfrm>
            <a:off x="420603" y="5929236"/>
            <a:ext cx="8568763" cy="646331"/>
          </a:xfrm>
          <a:prstGeom prst="rect">
            <a:avLst/>
          </a:prstGeom>
          <a:noFill/>
        </p:spPr>
        <p:txBody>
          <a:bodyPr wrap="square" rtlCol="0">
            <a:spAutoFit/>
          </a:bodyPr>
          <a:lstStyle/>
          <a:p>
            <a:r>
              <a:rPr lang="en-US" dirty="0" smtClean="0"/>
              <a:t>Exchanges oxygen and carbon dioxide between the blood and air and regulates blood pH.  Consists of the lungs and respiratory passages.</a:t>
            </a:r>
            <a:endParaRPr lang="en-US" dirty="0"/>
          </a:p>
        </p:txBody>
      </p:sp>
      <p:sp>
        <p:nvSpPr>
          <p:cNvPr id="6" name="TextBox 5"/>
          <p:cNvSpPr txBox="1"/>
          <p:nvPr/>
        </p:nvSpPr>
        <p:spPr>
          <a:xfrm>
            <a:off x="6471580" y="3748144"/>
            <a:ext cx="2672420" cy="923330"/>
          </a:xfrm>
          <a:prstGeom prst="rect">
            <a:avLst/>
          </a:prstGeom>
          <a:noFill/>
        </p:spPr>
        <p:txBody>
          <a:bodyPr wrap="square" rtlCol="0">
            <a:spAutoFit/>
          </a:bodyPr>
          <a:lstStyle/>
          <a:p>
            <a:r>
              <a:rPr lang="en-US" dirty="0" smtClean="0"/>
              <a:t>Same engineering principles as cardiovascular system</a:t>
            </a:r>
            <a:endParaRPr lang="en-US" dirty="0"/>
          </a:p>
        </p:txBody>
      </p:sp>
    </p:spTree>
    <p:extLst>
      <p:ext uri="{BB962C8B-B14F-4D97-AF65-F5344CB8AC3E}">
        <p14:creationId xmlns:p14="http://schemas.microsoft.com/office/powerpoint/2010/main" val="3108362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2384" y="7486"/>
            <a:ext cx="3334416" cy="1171764"/>
          </a:xfrm>
        </p:spPr>
        <p:txBody>
          <a:bodyPr>
            <a:normAutofit fontScale="90000"/>
          </a:bodyPr>
          <a:lstStyle/>
          <a:p>
            <a:r>
              <a:rPr lang="en-US" dirty="0" smtClean="0"/>
              <a:t>Digestive System</a:t>
            </a:r>
            <a:endParaRPr lang="en-US" dirty="0"/>
          </a:p>
        </p:txBody>
      </p:sp>
      <p:pic>
        <p:nvPicPr>
          <p:cNvPr id="4" name="Picture 3"/>
          <p:cNvPicPr>
            <a:picLocks noChangeAspect="1"/>
          </p:cNvPicPr>
          <p:nvPr/>
        </p:nvPicPr>
        <p:blipFill>
          <a:blip r:embed="rId2"/>
          <a:stretch>
            <a:fillRect/>
          </a:stretch>
        </p:blipFill>
        <p:spPr>
          <a:xfrm>
            <a:off x="-418714" y="0"/>
            <a:ext cx="5158781" cy="6858000"/>
          </a:xfrm>
          <a:prstGeom prst="rect">
            <a:avLst/>
          </a:prstGeom>
        </p:spPr>
      </p:pic>
      <p:sp>
        <p:nvSpPr>
          <p:cNvPr id="5" name="TextBox 4"/>
          <p:cNvSpPr txBox="1"/>
          <p:nvPr/>
        </p:nvSpPr>
        <p:spPr>
          <a:xfrm>
            <a:off x="5286408" y="1525602"/>
            <a:ext cx="3669970" cy="3970318"/>
          </a:xfrm>
          <a:prstGeom prst="rect">
            <a:avLst/>
          </a:prstGeom>
          <a:noFill/>
        </p:spPr>
        <p:txBody>
          <a:bodyPr wrap="square" rtlCol="0">
            <a:spAutoFit/>
          </a:bodyPr>
          <a:lstStyle/>
          <a:p>
            <a:r>
              <a:rPr lang="en-US" dirty="0" smtClean="0"/>
              <a:t>Performs the mechanical and chemical processes of digestion, absorption of nutrients, and elimination of wastes.  Consists of the mouth, esophagus, stomach, intestines, and accessory organs.</a:t>
            </a:r>
          </a:p>
          <a:p>
            <a:endParaRPr lang="en-US" dirty="0"/>
          </a:p>
          <a:p>
            <a:r>
              <a:rPr lang="en-US" dirty="0" smtClean="0"/>
              <a:t>Teeth are part of the digestive system – lots of obvious TE activity </a:t>
            </a:r>
            <a:r>
              <a:rPr lang="en-US" dirty="0" err="1" smtClean="0"/>
              <a:t>w.r.t</a:t>
            </a:r>
            <a:r>
              <a:rPr lang="en-US" dirty="0" smtClean="0"/>
              <a:t> dental implants.</a:t>
            </a:r>
          </a:p>
          <a:p>
            <a:endParaRPr lang="en-US" dirty="0"/>
          </a:p>
          <a:p>
            <a:r>
              <a:rPr lang="en-US" dirty="0" smtClean="0"/>
              <a:t>Some work in liver.  Check out Linda Griffith and </a:t>
            </a:r>
            <a:r>
              <a:rPr lang="en-US" dirty="0" err="1" smtClean="0"/>
              <a:t>Sangeeta</a:t>
            </a:r>
            <a:r>
              <a:rPr lang="en-US" dirty="0" smtClean="0"/>
              <a:t> Bhatia (both at MIT).</a:t>
            </a:r>
            <a:endParaRPr lang="en-US" dirty="0"/>
          </a:p>
        </p:txBody>
      </p:sp>
    </p:spTree>
    <p:extLst>
      <p:ext uri="{BB962C8B-B14F-4D97-AF65-F5344CB8AC3E}">
        <p14:creationId xmlns:p14="http://schemas.microsoft.com/office/powerpoint/2010/main" val="2645583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85" y="52040"/>
            <a:ext cx="8680826" cy="877637"/>
          </a:xfrm>
        </p:spPr>
        <p:txBody>
          <a:bodyPr>
            <a:normAutofit/>
          </a:bodyPr>
          <a:lstStyle/>
          <a:p>
            <a:r>
              <a:rPr lang="en-US" dirty="0" smtClean="0"/>
              <a:t>Artificial Liver Device</a:t>
            </a:r>
            <a:endParaRPr lang="en-US" dirty="0"/>
          </a:p>
        </p:txBody>
      </p:sp>
      <p:pic>
        <p:nvPicPr>
          <p:cNvPr id="7" name="Picture 6"/>
          <p:cNvPicPr>
            <a:picLocks noChangeAspect="1"/>
          </p:cNvPicPr>
          <p:nvPr/>
        </p:nvPicPr>
        <p:blipFill>
          <a:blip r:embed="rId3"/>
          <a:stretch>
            <a:fillRect/>
          </a:stretch>
        </p:blipFill>
        <p:spPr>
          <a:xfrm>
            <a:off x="0" y="838019"/>
            <a:ext cx="2565336" cy="2673730"/>
          </a:xfrm>
          <a:prstGeom prst="rect">
            <a:avLst/>
          </a:prstGeom>
        </p:spPr>
      </p:pic>
      <p:pic>
        <p:nvPicPr>
          <p:cNvPr id="10" name="Picture 9"/>
          <p:cNvPicPr>
            <a:picLocks noChangeAspect="1"/>
          </p:cNvPicPr>
          <p:nvPr/>
        </p:nvPicPr>
        <p:blipFill>
          <a:blip r:embed="rId4"/>
          <a:stretch>
            <a:fillRect/>
          </a:stretch>
        </p:blipFill>
        <p:spPr>
          <a:xfrm>
            <a:off x="1242907" y="3666329"/>
            <a:ext cx="6311900" cy="2019300"/>
          </a:xfrm>
          <a:prstGeom prst="rect">
            <a:avLst/>
          </a:prstGeom>
        </p:spPr>
      </p:pic>
      <p:cxnSp>
        <p:nvCxnSpPr>
          <p:cNvPr id="14" name="Straight Arrow Connector 13"/>
          <p:cNvCxnSpPr/>
          <p:nvPr/>
        </p:nvCxnSpPr>
        <p:spPr>
          <a:xfrm>
            <a:off x="6572814" y="5274607"/>
            <a:ext cx="0" cy="879592"/>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93334" y="5089941"/>
            <a:ext cx="1166380" cy="369332"/>
          </a:xfrm>
          <a:prstGeom prst="rect">
            <a:avLst/>
          </a:prstGeom>
          <a:noFill/>
        </p:spPr>
        <p:txBody>
          <a:bodyPr wrap="none" rtlCol="0">
            <a:spAutoFit/>
          </a:bodyPr>
          <a:lstStyle/>
          <a:p>
            <a:r>
              <a:rPr lang="en-US" dirty="0" smtClean="0"/>
              <a:t>(2) Filtrate</a:t>
            </a:r>
          </a:p>
        </p:txBody>
      </p:sp>
      <p:sp>
        <p:nvSpPr>
          <p:cNvPr id="19" name="TextBox 18"/>
          <p:cNvSpPr txBox="1"/>
          <p:nvPr/>
        </p:nvSpPr>
        <p:spPr>
          <a:xfrm>
            <a:off x="7157512" y="3803341"/>
            <a:ext cx="1980267" cy="369332"/>
          </a:xfrm>
          <a:prstGeom prst="rect">
            <a:avLst/>
          </a:prstGeom>
          <a:noFill/>
        </p:spPr>
        <p:txBody>
          <a:bodyPr wrap="none" rtlCol="0">
            <a:spAutoFit/>
          </a:bodyPr>
          <a:lstStyle/>
          <a:p>
            <a:r>
              <a:rPr lang="en-US" dirty="0" smtClean="0"/>
              <a:t>(3) Clean blood out</a:t>
            </a:r>
            <a:endParaRPr lang="en-US" dirty="0"/>
          </a:p>
        </p:txBody>
      </p:sp>
      <p:sp>
        <p:nvSpPr>
          <p:cNvPr id="20" name="TextBox 19"/>
          <p:cNvSpPr txBox="1"/>
          <p:nvPr/>
        </p:nvSpPr>
        <p:spPr>
          <a:xfrm>
            <a:off x="22089" y="3657282"/>
            <a:ext cx="1220819" cy="646331"/>
          </a:xfrm>
          <a:prstGeom prst="rect">
            <a:avLst/>
          </a:prstGeom>
          <a:noFill/>
        </p:spPr>
        <p:txBody>
          <a:bodyPr wrap="square" rtlCol="0">
            <a:spAutoFit/>
          </a:bodyPr>
          <a:lstStyle/>
          <a:p>
            <a:r>
              <a:rPr lang="en-US" dirty="0" smtClean="0"/>
              <a:t>(1) Toxin + blood in</a:t>
            </a:r>
            <a:endParaRPr lang="en-US" dirty="0"/>
          </a:p>
        </p:txBody>
      </p:sp>
      <p:cxnSp>
        <p:nvCxnSpPr>
          <p:cNvPr id="21" name="Straight Arrow Connector 20"/>
          <p:cNvCxnSpPr/>
          <p:nvPr/>
        </p:nvCxnSpPr>
        <p:spPr>
          <a:xfrm>
            <a:off x="222585" y="4397426"/>
            <a:ext cx="1020322" cy="1"/>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565336" y="1086805"/>
            <a:ext cx="6338075" cy="923330"/>
          </a:xfrm>
          <a:prstGeom prst="rect">
            <a:avLst/>
          </a:prstGeom>
          <a:noFill/>
        </p:spPr>
        <p:txBody>
          <a:bodyPr wrap="square" rtlCol="0">
            <a:spAutoFit/>
          </a:bodyPr>
          <a:lstStyle/>
          <a:p>
            <a:r>
              <a:rPr lang="en-US" dirty="0" smtClean="0"/>
              <a:t>Synthetic Filter: retains very large compounds (&gt;100,000 g/</a:t>
            </a:r>
            <a:r>
              <a:rPr lang="en-US" dirty="0" err="1" smtClean="0"/>
              <a:t>mol</a:t>
            </a:r>
            <a:r>
              <a:rPr lang="en-US" dirty="0" smtClean="0"/>
              <a:t>)</a:t>
            </a:r>
          </a:p>
          <a:p>
            <a:r>
              <a:rPr lang="en-US" dirty="0" smtClean="0"/>
              <a:t>+ Hepatocytes: process bilirubin (reaction)</a:t>
            </a:r>
          </a:p>
          <a:p>
            <a:endParaRPr lang="en-US" dirty="0" smtClean="0"/>
          </a:p>
        </p:txBody>
      </p:sp>
      <p:sp>
        <p:nvSpPr>
          <p:cNvPr id="26" name="TextBox 25"/>
          <p:cNvSpPr txBox="1"/>
          <p:nvPr/>
        </p:nvSpPr>
        <p:spPr>
          <a:xfrm>
            <a:off x="2932889" y="4260007"/>
            <a:ext cx="2044149" cy="369332"/>
          </a:xfrm>
          <a:prstGeom prst="rect">
            <a:avLst/>
          </a:prstGeom>
          <a:noFill/>
        </p:spPr>
        <p:txBody>
          <a:bodyPr wrap="none" rtlCol="0">
            <a:spAutoFit/>
          </a:bodyPr>
          <a:lstStyle/>
          <a:p>
            <a:r>
              <a:rPr lang="en-US" dirty="0" smtClean="0"/>
              <a:t>Filter + hepatocytes</a:t>
            </a:r>
            <a:endParaRPr lang="en-US" dirty="0"/>
          </a:p>
        </p:txBody>
      </p:sp>
      <p:cxnSp>
        <p:nvCxnSpPr>
          <p:cNvPr id="41" name="Straight Arrow Connector 40"/>
          <p:cNvCxnSpPr/>
          <p:nvPr/>
        </p:nvCxnSpPr>
        <p:spPr>
          <a:xfrm flipH="1">
            <a:off x="2945982" y="6141105"/>
            <a:ext cx="5970523"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Elbow Connector 43"/>
          <p:cNvCxnSpPr/>
          <p:nvPr/>
        </p:nvCxnSpPr>
        <p:spPr>
          <a:xfrm rot="16200000" flipH="1">
            <a:off x="7350723" y="4601510"/>
            <a:ext cx="1756773" cy="1348604"/>
          </a:xfrm>
          <a:prstGeom prst="bentConnector3">
            <a:avLst>
              <a:gd name="adj1" fmla="val -683"/>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391152" y="6179034"/>
            <a:ext cx="1909823" cy="369332"/>
          </a:xfrm>
          <a:prstGeom prst="rect">
            <a:avLst/>
          </a:prstGeom>
          <a:noFill/>
        </p:spPr>
        <p:txBody>
          <a:bodyPr wrap="none" rtlCol="0">
            <a:spAutoFit/>
          </a:bodyPr>
          <a:lstStyle/>
          <a:p>
            <a:r>
              <a:rPr lang="en-US" dirty="0" smtClean="0"/>
              <a:t>(4) Back to patient</a:t>
            </a:r>
            <a:endParaRPr lang="en-US" dirty="0"/>
          </a:p>
        </p:txBody>
      </p:sp>
    </p:spTree>
    <p:extLst>
      <p:ext uri="{BB962C8B-B14F-4D97-AF65-F5344CB8AC3E}">
        <p14:creationId xmlns:p14="http://schemas.microsoft.com/office/powerpoint/2010/main" val="12022527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8158"/>
          </a:xfrm>
        </p:spPr>
        <p:txBody>
          <a:bodyPr>
            <a:normAutofit/>
          </a:bodyPr>
          <a:lstStyle/>
          <a:p>
            <a:r>
              <a:rPr lang="en-US" dirty="0" smtClean="0"/>
              <a:t>Definitions, top down</a:t>
            </a:r>
            <a:endParaRPr lang="en-US" dirty="0"/>
          </a:p>
        </p:txBody>
      </p:sp>
      <p:sp>
        <p:nvSpPr>
          <p:cNvPr id="3" name="Content Placeholder 2"/>
          <p:cNvSpPr>
            <a:spLocks noGrp="1"/>
          </p:cNvSpPr>
          <p:nvPr>
            <p:ph idx="1"/>
          </p:nvPr>
        </p:nvSpPr>
        <p:spPr>
          <a:xfrm>
            <a:off x="457200" y="973465"/>
            <a:ext cx="8229600" cy="5884535"/>
          </a:xfrm>
        </p:spPr>
        <p:txBody>
          <a:bodyPr>
            <a:normAutofit fontScale="77500" lnSpcReduction="20000"/>
          </a:bodyPr>
          <a:lstStyle/>
          <a:p>
            <a:r>
              <a:rPr lang="en-US" dirty="0" smtClean="0"/>
              <a:t>Organism: any living thing considered as a whole.</a:t>
            </a:r>
          </a:p>
          <a:p>
            <a:pPr lvl="1"/>
            <a:r>
              <a:rPr lang="en-US" dirty="0" smtClean="0"/>
              <a:t>E.g. Human.  Bacterium.</a:t>
            </a:r>
          </a:p>
          <a:p>
            <a:r>
              <a:rPr lang="en-US" dirty="0" smtClean="0"/>
              <a:t>Organ system:  group of organs that have a common function or set of functions and are therefore viewed as a unit.  Humans have 11 major organ systems</a:t>
            </a:r>
          </a:p>
          <a:p>
            <a:pPr lvl="1"/>
            <a:r>
              <a:rPr lang="en-US" dirty="0" smtClean="0"/>
              <a:t>Examples??</a:t>
            </a:r>
          </a:p>
          <a:p>
            <a:pPr lvl="1"/>
            <a:r>
              <a:rPr lang="en-US" dirty="0" smtClean="0"/>
              <a:t>E.g. respiratory, digestive.</a:t>
            </a:r>
            <a:endParaRPr lang="en-US" dirty="0" smtClean="0"/>
          </a:p>
          <a:p>
            <a:r>
              <a:rPr lang="en-US" dirty="0" smtClean="0"/>
              <a:t>Organ: composed of two or more tissue types that perform one or more common functions.</a:t>
            </a:r>
          </a:p>
          <a:p>
            <a:pPr lvl="1"/>
            <a:r>
              <a:rPr lang="en-US" dirty="0" smtClean="0"/>
              <a:t>E.g. bladder, heart, skin</a:t>
            </a:r>
          </a:p>
          <a:p>
            <a:r>
              <a:rPr lang="en-US" dirty="0" smtClean="0"/>
              <a:t>Tissue: group of similar cells and the materials surrounding them.</a:t>
            </a:r>
          </a:p>
          <a:p>
            <a:pPr lvl="1"/>
            <a:r>
              <a:rPr lang="en-US" dirty="0" smtClean="0"/>
              <a:t>E.g. epithelial, </a:t>
            </a:r>
            <a:r>
              <a:rPr lang="en-US" dirty="0" smtClean="0"/>
              <a:t>stellate cells, </a:t>
            </a:r>
            <a:r>
              <a:rPr lang="en-US" dirty="0" smtClean="0"/>
              <a:t>muscle</a:t>
            </a:r>
          </a:p>
          <a:p>
            <a:r>
              <a:rPr lang="en-US" dirty="0" smtClean="0"/>
              <a:t>Cell: the basic unit of all living things.  </a:t>
            </a:r>
          </a:p>
          <a:p>
            <a:r>
              <a:rPr lang="en-US" dirty="0" smtClean="0"/>
              <a:t>Organelles: combined of molecules, and make up the small structures that make up cells.</a:t>
            </a:r>
            <a:endParaRPr lang="en-US" dirty="0"/>
          </a:p>
        </p:txBody>
      </p:sp>
    </p:spTree>
    <p:extLst>
      <p:ext uri="{BB962C8B-B14F-4D97-AF65-F5344CB8AC3E}">
        <p14:creationId xmlns:p14="http://schemas.microsoft.com/office/powerpoint/2010/main" val="76540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8363"/>
          </a:xfrm>
        </p:spPr>
        <p:txBody>
          <a:bodyPr/>
          <a:lstStyle/>
          <a:p>
            <a:r>
              <a:rPr lang="en-US" dirty="0" smtClean="0"/>
              <a:t>Urinary System</a:t>
            </a:r>
            <a:endParaRPr lang="en-US" dirty="0"/>
          </a:p>
        </p:txBody>
      </p:sp>
      <p:pic>
        <p:nvPicPr>
          <p:cNvPr id="5" name="Picture 4"/>
          <p:cNvPicPr>
            <a:picLocks noChangeAspect="1"/>
          </p:cNvPicPr>
          <p:nvPr/>
        </p:nvPicPr>
        <p:blipFill>
          <a:blip r:embed="rId2"/>
          <a:stretch>
            <a:fillRect/>
          </a:stretch>
        </p:blipFill>
        <p:spPr>
          <a:xfrm>
            <a:off x="1321960" y="835898"/>
            <a:ext cx="6731000" cy="4711700"/>
          </a:xfrm>
          <a:prstGeom prst="rect">
            <a:avLst/>
          </a:prstGeom>
        </p:spPr>
      </p:pic>
      <p:sp>
        <p:nvSpPr>
          <p:cNvPr id="6" name="TextBox 5"/>
          <p:cNvSpPr txBox="1"/>
          <p:nvPr/>
        </p:nvSpPr>
        <p:spPr>
          <a:xfrm>
            <a:off x="593793" y="5681842"/>
            <a:ext cx="8093007" cy="1200329"/>
          </a:xfrm>
          <a:prstGeom prst="rect">
            <a:avLst/>
          </a:prstGeom>
          <a:noFill/>
        </p:spPr>
        <p:txBody>
          <a:bodyPr wrap="square" rtlCol="0">
            <a:spAutoFit/>
          </a:bodyPr>
          <a:lstStyle/>
          <a:p>
            <a:r>
              <a:rPr lang="en-US" dirty="0" smtClean="0"/>
              <a:t>Removes waste products from the blood and regulates blood pH, ion balance, and water balance.  Consists of the kidneys, urinary bladder, and ducts that carry urine.</a:t>
            </a:r>
          </a:p>
          <a:p>
            <a:endParaRPr lang="en-US" dirty="0"/>
          </a:p>
          <a:p>
            <a:r>
              <a:rPr lang="en-US" dirty="0" smtClean="0"/>
              <a:t>Tony </a:t>
            </a:r>
            <a:r>
              <a:rPr lang="en-US" dirty="0" err="1" smtClean="0"/>
              <a:t>Atala</a:t>
            </a:r>
            <a:r>
              <a:rPr lang="en-US" dirty="0" smtClean="0"/>
              <a:t> (wiki option) – has built replacement bladders.</a:t>
            </a:r>
            <a:endParaRPr lang="en-US" dirty="0"/>
          </a:p>
        </p:txBody>
      </p:sp>
    </p:spTree>
    <p:extLst>
      <p:ext uri="{BB962C8B-B14F-4D97-AF65-F5344CB8AC3E}">
        <p14:creationId xmlns:p14="http://schemas.microsoft.com/office/powerpoint/2010/main" val="4056735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762"/>
            <a:ext cx="8229600" cy="1143000"/>
          </a:xfrm>
        </p:spPr>
        <p:txBody>
          <a:bodyPr/>
          <a:lstStyle/>
          <a:p>
            <a:r>
              <a:rPr lang="en-US" dirty="0" smtClean="0"/>
              <a:t>Why is the salt balance important?</a:t>
            </a:r>
            <a:endParaRPr lang="en-US" dirty="0"/>
          </a:p>
        </p:txBody>
      </p:sp>
      <p:pic>
        <p:nvPicPr>
          <p:cNvPr id="4" name="Picture 3"/>
          <p:cNvPicPr>
            <a:picLocks noChangeAspect="1"/>
          </p:cNvPicPr>
          <p:nvPr/>
        </p:nvPicPr>
        <p:blipFill>
          <a:blip r:embed="rId2"/>
          <a:stretch>
            <a:fillRect/>
          </a:stretch>
        </p:blipFill>
        <p:spPr>
          <a:xfrm>
            <a:off x="1600200" y="1209783"/>
            <a:ext cx="5943600" cy="5461000"/>
          </a:xfrm>
          <a:prstGeom prst="rect">
            <a:avLst/>
          </a:prstGeom>
        </p:spPr>
      </p:pic>
    </p:spTree>
    <p:extLst>
      <p:ext uri="{BB962C8B-B14F-4D97-AF65-F5344CB8AC3E}">
        <p14:creationId xmlns:p14="http://schemas.microsoft.com/office/powerpoint/2010/main" val="16863404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7"/>
            <a:ext cx="8229600" cy="808751"/>
          </a:xfrm>
        </p:spPr>
        <p:txBody>
          <a:bodyPr>
            <a:normAutofit/>
          </a:bodyPr>
          <a:lstStyle/>
          <a:p>
            <a:r>
              <a:rPr lang="en-US" dirty="0" smtClean="0"/>
              <a:t>Kidney Function</a:t>
            </a:r>
            <a:endParaRPr lang="en-US" dirty="0"/>
          </a:p>
        </p:txBody>
      </p:sp>
      <p:pic>
        <p:nvPicPr>
          <p:cNvPr id="6" name="Picture 5"/>
          <p:cNvPicPr>
            <a:picLocks noChangeAspect="1"/>
          </p:cNvPicPr>
          <p:nvPr/>
        </p:nvPicPr>
        <p:blipFill rotWithShape="1">
          <a:blip r:embed="rId2"/>
          <a:srcRect r="50211"/>
          <a:stretch/>
        </p:blipFill>
        <p:spPr>
          <a:xfrm>
            <a:off x="5417394" y="1233326"/>
            <a:ext cx="3439832" cy="4165600"/>
          </a:xfrm>
          <a:prstGeom prst="rect">
            <a:avLst/>
          </a:prstGeom>
        </p:spPr>
      </p:pic>
      <p:pic>
        <p:nvPicPr>
          <p:cNvPr id="7" name="Picture 6"/>
          <p:cNvPicPr>
            <a:picLocks noChangeAspect="1"/>
          </p:cNvPicPr>
          <p:nvPr/>
        </p:nvPicPr>
        <p:blipFill>
          <a:blip r:embed="rId3"/>
          <a:stretch>
            <a:fillRect/>
          </a:stretch>
        </p:blipFill>
        <p:spPr>
          <a:xfrm>
            <a:off x="330200" y="1558003"/>
            <a:ext cx="4241800" cy="3975100"/>
          </a:xfrm>
          <a:prstGeom prst="rect">
            <a:avLst/>
          </a:prstGeom>
        </p:spPr>
      </p:pic>
    </p:spTree>
    <p:extLst>
      <p:ext uri="{BB962C8B-B14F-4D97-AF65-F5344CB8AC3E}">
        <p14:creationId xmlns:p14="http://schemas.microsoft.com/office/powerpoint/2010/main" val="7298294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
            <a:ext cx="9144000" cy="860169"/>
          </a:xfrm>
        </p:spPr>
        <p:txBody>
          <a:bodyPr>
            <a:normAutofit/>
          </a:bodyPr>
          <a:lstStyle/>
          <a:p>
            <a:r>
              <a:rPr lang="en-US" sz="3600" dirty="0" smtClean="0"/>
              <a:t>Dialysis given to patients with kidney failure</a:t>
            </a:r>
            <a:endParaRPr lang="en-US" sz="3600" dirty="0"/>
          </a:p>
        </p:txBody>
      </p:sp>
      <p:pic>
        <p:nvPicPr>
          <p:cNvPr id="4" name="Picture 3"/>
          <p:cNvPicPr>
            <a:picLocks noChangeAspect="1"/>
          </p:cNvPicPr>
          <p:nvPr/>
        </p:nvPicPr>
        <p:blipFill>
          <a:blip r:embed="rId2"/>
          <a:stretch>
            <a:fillRect/>
          </a:stretch>
        </p:blipFill>
        <p:spPr>
          <a:xfrm>
            <a:off x="370611" y="1233326"/>
            <a:ext cx="2921000" cy="5130800"/>
          </a:xfrm>
          <a:prstGeom prst="rect">
            <a:avLst/>
          </a:prstGeom>
        </p:spPr>
      </p:pic>
      <p:pic>
        <p:nvPicPr>
          <p:cNvPr id="5" name="Picture 4"/>
          <p:cNvPicPr>
            <a:picLocks noChangeAspect="1"/>
          </p:cNvPicPr>
          <p:nvPr/>
        </p:nvPicPr>
        <p:blipFill>
          <a:blip r:embed="rId3"/>
          <a:stretch>
            <a:fillRect/>
          </a:stretch>
        </p:blipFill>
        <p:spPr>
          <a:xfrm>
            <a:off x="5120967" y="1433870"/>
            <a:ext cx="3211051" cy="4237935"/>
          </a:xfrm>
          <a:prstGeom prst="rect">
            <a:avLst/>
          </a:prstGeom>
        </p:spPr>
      </p:pic>
    </p:spTree>
    <p:extLst>
      <p:ext uri="{BB962C8B-B14F-4D97-AF65-F5344CB8AC3E}">
        <p14:creationId xmlns:p14="http://schemas.microsoft.com/office/powerpoint/2010/main" val="25806710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2387"/>
          </a:xfrm>
        </p:spPr>
        <p:txBody>
          <a:bodyPr>
            <a:normAutofit fontScale="90000"/>
          </a:bodyPr>
          <a:lstStyle/>
          <a:p>
            <a:r>
              <a:rPr lang="en-US" dirty="0" smtClean="0"/>
              <a:t>Permanent solutions to kidney failure</a:t>
            </a:r>
            <a:endParaRPr lang="en-US" dirty="0"/>
          </a:p>
        </p:txBody>
      </p:sp>
      <p:pic>
        <p:nvPicPr>
          <p:cNvPr id="4" name="Picture 3"/>
          <p:cNvPicPr>
            <a:picLocks noChangeAspect="1"/>
          </p:cNvPicPr>
          <p:nvPr/>
        </p:nvPicPr>
        <p:blipFill rotWithShape="1">
          <a:blip r:embed="rId2"/>
          <a:srcRect l="7581" r="5484" b="11895"/>
          <a:stretch/>
        </p:blipFill>
        <p:spPr>
          <a:xfrm>
            <a:off x="0" y="901291"/>
            <a:ext cx="3678583" cy="2982451"/>
          </a:xfrm>
          <a:prstGeom prst="rect">
            <a:avLst/>
          </a:prstGeom>
        </p:spPr>
      </p:pic>
      <p:pic>
        <p:nvPicPr>
          <p:cNvPr id="5" name="Picture 4"/>
          <p:cNvPicPr>
            <a:picLocks noChangeAspect="1"/>
          </p:cNvPicPr>
          <p:nvPr/>
        </p:nvPicPr>
        <p:blipFill>
          <a:blip r:embed="rId3"/>
          <a:stretch>
            <a:fillRect/>
          </a:stretch>
        </p:blipFill>
        <p:spPr>
          <a:xfrm>
            <a:off x="5524871" y="1368324"/>
            <a:ext cx="3488031" cy="2892322"/>
          </a:xfrm>
          <a:prstGeom prst="rect">
            <a:avLst/>
          </a:prstGeom>
        </p:spPr>
      </p:pic>
      <p:sp>
        <p:nvSpPr>
          <p:cNvPr id="6" name="TextBox 5"/>
          <p:cNvSpPr txBox="1"/>
          <p:nvPr/>
        </p:nvSpPr>
        <p:spPr>
          <a:xfrm>
            <a:off x="5874774" y="1032387"/>
            <a:ext cx="2177512" cy="369332"/>
          </a:xfrm>
          <a:prstGeom prst="rect">
            <a:avLst/>
          </a:prstGeom>
          <a:noFill/>
        </p:spPr>
        <p:txBody>
          <a:bodyPr wrap="none" rtlCol="0">
            <a:spAutoFit/>
          </a:bodyPr>
          <a:lstStyle/>
          <a:p>
            <a:r>
              <a:rPr lang="en-US" dirty="0" err="1" smtClean="0"/>
              <a:t>Decellularized</a:t>
            </a:r>
            <a:r>
              <a:rPr lang="en-US" dirty="0" smtClean="0"/>
              <a:t> kidney</a:t>
            </a:r>
            <a:endParaRPr lang="en-US" dirty="0"/>
          </a:p>
        </p:txBody>
      </p:sp>
      <p:pic>
        <p:nvPicPr>
          <p:cNvPr id="8" name="Picture 7"/>
          <p:cNvPicPr>
            <a:picLocks noChangeAspect="1"/>
          </p:cNvPicPr>
          <p:nvPr/>
        </p:nvPicPr>
        <p:blipFill>
          <a:blip r:embed="rId4"/>
          <a:stretch>
            <a:fillRect/>
          </a:stretch>
        </p:blipFill>
        <p:spPr>
          <a:xfrm>
            <a:off x="999611" y="4527246"/>
            <a:ext cx="4074707" cy="2330754"/>
          </a:xfrm>
          <a:prstGeom prst="rect">
            <a:avLst/>
          </a:prstGeom>
        </p:spPr>
      </p:pic>
      <p:sp>
        <p:nvSpPr>
          <p:cNvPr id="9" name="TextBox 8"/>
          <p:cNvSpPr txBox="1"/>
          <p:nvPr/>
        </p:nvSpPr>
        <p:spPr>
          <a:xfrm>
            <a:off x="1310967" y="4157914"/>
            <a:ext cx="3148969" cy="369332"/>
          </a:xfrm>
          <a:prstGeom prst="rect">
            <a:avLst/>
          </a:prstGeom>
          <a:noFill/>
        </p:spPr>
        <p:txBody>
          <a:bodyPr wrap="none" rtlCol="0">
            <a:spAutoFit/>
          </a:bodyPr>
          <a:lstStyle/>
          <a:p>
            <a:r>
              <a:rPr lang="en-US" dirty="0" smtClean="0"/>
              <a:t>Tissue engineering bio-hybrids?</a:t>
            </a:r>
            <a:endParaRPr lang="en-US" dirty="0"/>
          </a:p>
        </p:txBody>
      </p:sp>
    </p:spTree>
    <p:extLst>
      <p:ext uri="{BB962C8B-B14F-4D97-AF65-F5344CB8AC3E}">
        <p14:creationId xmlns:p14="http://schemas.microsoft.com/office/powerpoint/2010/main" val="32641557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39"/>
          </a:xfrm>
        </p:spPr>
        <p:txBody>
          <a:bodyPr/>
          <a:lstStyle/>
          <a:p>
            <a:r>
              <a:rPr lang="en-US" dirty="0" smtClean="0"/>
              <a:t>Reproductive System</a:t>
            </a:r>
            <a:endParaRPr lang="en-US" dirty="0"/>
          </a:p>
        </p:txBody>
      </p:sp>
      <p:pic>
        <p:nvPicPr>
          <p:cNvPr id="4" name="Picture 3"/>
          <p:cNvPicPr>
            <a:picLocks noChangeAspect="1"/>
          </p:cNvPicPr>
          <p:nvPr/>
        </p:nvPicPr>
        <p:blipFill>
          <a:blip r:embed="rId2"/>
          <a:stretch>
            <a:fillRect/>
          </a:stretch>
        </p:blipFill>
        <p:spPr>
          <a:xfrm>
            <a:off x="406400" y="783191"/>
            <a:ext cx="8318500" cy="3810000"/>
          </a:xfrm>
          <a:prstGeom prst="rect">
            <a:avLst/>
          </a:prstGeom>
        </p:spPr>
      </p:pic>
      <p:sp>
        <p:nvSpPr>
          <p:cNvPr id="5" name="TextBox 4"/>
          <p:cNvSpPr txBox="1"/>
          <p:nvPr/>
        </p:nvSpPr>
        <p:spPr>
          <a:xfrm>
            <a:off x="602040" y="4716202"/>
            <a:ext cx="8398265" cy="1477328"/>
          </a:xfrm>
          <a:prstGeom prst="rect">
            <a:avLst/>
          </a:prstGeom>
          <a:noFill/>
        </p:spPr>
        <p:txBody>
          <a:bodyPr wrap="none" rtlCol="0">
            <a:spAutoFit/>
          </a:bodyPr>
          <a:lstStyle/>
          <a:p>
            <a:r>
              <a:rPr lang="en-US" dirty="0" smtClean="0"/>
              <a:t>F: Produces oocytes and is the cite of fertilization and fetal development; produces milk</a:t>
            </a:r>
          </a:p>
          <a:p>
            <a:r>
              <a:rPr lang="en-US" dirty="0" smtClean="0"/>
              <a:t>M: Produces and transfers sperm cells</a:t>
            </a:r>
          </a:p>
          <a:p>
            <a:r>
              <a:rPr lang="en-US" dirty="0" smtClean="0"/>
              <a:t>Both: produces hormones that influence sexual functions and behaviors.</a:t>
            </a:r>
          </a:p>
          <a:p>
            <a:endParaRPr lang="en-US" dirty="0"/>
          </a:p>
          <a:p>
            <a:r>
              <a:rPr lang="en-US" dirty="0" smtClean="0"/>
              <a:t>Tony </a:t>
            </a:r>
            <a:r>
              <a:rPr lang="en-US" dirty="0" err="1" smtClean="0"/>
              <a:t>Atala</a:t>
            </a:r>
            <a:r>
              <a:rPr lang="en-US" dirty="0" smtClean="0"/>
              <a:t>: lots of tissue engineering of reproductive system organs.</a:t>
            </a:r>
            <a:endParaRPr lang="en-US" dirty="0"/>
          </a:p>
        </p:txBody>
      </p:sp>
    </p:spTree>
    <p:extLst>
      <p:ext uri="{BB962C8B-B14F-4D97-AF65-F5344CB8AC3E}">
        <p14:creationId xmlns:p14="http://schemas.microsoft.com/office/powerpoint/2010/main" val="3951328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Types – Quick Breakdown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940413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70"/>
          </a:xfrm>
        </p:spPr>
        <p:txBody>
          <a:bodyPr/>
          <a:lstStyle/>
          <a:p>
            <a:r>
              <a:rPr lang="en-US" dirty="0" smtClean="0"/>
              <a:t>Skeletal Muscle Cell</a:t>
            </a:r>
            <a:endParaRPr lang="en-US" dirty="0"/>
          </a:p>
        </p:txBody>
      </p:sp>
      <p:pic>
        <p:nvPicPr>
          <p:cNvPr id="4" name="Picture 3"/>
          <p:cNvPicPr>
            <a:picLocks noChangeAspect="1"/>
          </p:cNvPicPr>
          <p:nvPr/>
        </p:nvPicPr>
        <p:blipFill>
          <a:blip r:embed="rId2"/>
          <a:stretch>
            <a:fillRect/>
          </a:stretch>
        </p:blipFill>
        <p:spPr>
          <a:xfrm>
            <a:off x="5163382" y="1590678"/>
            <a:ext cx="3289300" cy="2463800"/>
          </a:xfrm>
          <a:prstGeom prst="rect">
            <a:avLst/>
          </a:prstGeom>
        </p:spPr>
      </p:pic>
      <p:pic>
        <p:nvPicPr>
          <p:cNvPr id="5" name="Picture 4"/>
          <p:cNvPicPr>
            <a:picLocks noChangeAspect="1"/>
          </p:cNvPicPr>
          <p:nvPr/>
        </p:nvPicPr>
        <p:blipFill>
          <a:blip r:embed="rId3"/>
          <a:stretch>
            <a:fillRect/>
          </a:stretch>
        </p:blipFill>
        <p:spPr>
          <a:xfrm>
            <a:off x="179161" y="1121308"/>
            <a:ext cx="3436108" cy="2751624"/>
          </a:xfrm>
          <a:prstGeom prst="rect">
            <a:avLst/>
          </a:prstGeom>
        </p:spPr>
      </p:pic>
      <p:pic>
        <p:nvPicPr>
          <p:cNvPr id="6" name="Picture 5"/>
          <p:cNvPicPr>
            <a:picLocks noChangeAspect="1"/>
          </p:cNvPicPr>
          <p:nvPr/>
        </p:nvPicPr>
        <p:blipFill>
          <a:blip r:embed="rId4"/>
          <a:stretch>
            <a:fillRect/>
          </a:stretch>
        </p:blipFill>
        <p:spPr>
          <a:xfrm>
            <a:off x="2844800" y="4204468"/>
            <a:ext cx="3441700" cy="2362200"/>
          </a:xfrm>
          <a:prstGeom prst="rect">
            <a:avLst/>
          </a:prstGeom>
        </p:spPr>
      </p:pic>
    </p:spTree>
    <p:extLst>
      <p:ext uri="{BB962C8B-B14F-4D97-AF65-F5344CB8AC3E}">
        <p14:creationId xmlns:p14="http://schemas.microsoft.com/office/powerpoint/2010/main" val="14829288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08"/>
            <a:ext cx="8229600" cy="824978"/>
          </a:xfrm>
        </p:spPr>
        <p:txBody>
          <a:bodyPr/>
          <a:lstStyle/>
          <a:p>
            <a:r>
              <a:rPr lang="en-US" dirty="0" smtClean="0"/>
              <a:t>Smooth Muscle Cell</a:t>
            </a:r>
            <a:endParaRPr lang="en-US" dirty="0"/>
          </a:p>
        </p:txBody>
      </p:sp>
      <p:pic>
        <p:nvPicPr>
          <p:cNvPr id="4" name="Picture 3"/>
          <p:cNvPicPr>
            <a:picLocks noChangeAspect="1"/>
          </p:cNvPicPr>
          <p:nvPr/>
        </p:nvPicPr>
        <p:blipFill>
          <a:blip r:embed="rId2"/>
          <a:stretch>
            <a:fillRect/>
          </a:stretch>
        </p:blipFill>
        <p:spPr>
          <a:xfrm>
            <a:off x="3106600" y="3881437"/>
            <a:ext cx="2857500" cy="2857500"/>
          </a:xfrm>
          <a:prstGeom prst="rect">
            <a:avLst/>
          </a:prstGeom>
        </p:spPr>
      </p:pic>
      <p:pic>
        <p:nvPicPr>
          <p:cNvPr id="6" name="Picture 5"/>
          <p:cNvPicPr>
            <a:picLocks noChangeAspect="1"/>
          </p:cNvPicPr>
          <p:nvPr/>
        </p:nvPicPr>
        <p:blipFill>
          <a:blip r:embed="rId3"/>
          <a:stretch>
            <a:fillRect/>
          </a:stretch>
        </p:blipFill>
        <p:spPr>
          <a:xfrm>
            <a:off x="5586689" y="1417637"/>
            <a:ext cx="3289300" cy="2463800"/>
          </a:xfrm>
          <a:prstGeom prst="rect">
            <a:avLst/>
          </a:prstGeom>
        </p:spPr>
      </p:pic>
      <p:pic>
        <p:nvPicPr>
          <p:cNvPr id="7" name="Picture 6"/>
          <p:cNvPicPr>
            <a:picLocks noChangeAspect="1"/>
          </p:cNvPicPr>
          <p:nvPr/>
        </p:nvPicPr>
        <p:blipFill>
          <a:blip r:embed="rId4"/>
          <a:stretch>
            <a:fillRect/>
          </a:stretch>
        </p:blipFill>
        <p:spPr>
          <a:xfrm>
            <a:off x="223828" y="1417637"/>
            <a:ext cx="4470443" cy="2358195"/>
          </a:xfrm>
          <a:prstGeom prst="rect">
            <a:avLst/>
          </a:prstGeom>
        </p:spPr>
      </p:pic>
    </p:spTree>
    <p:extLst>
      <p:ext uri="{BB962C8B-B14F-4D97-AF65-F5344CB8AC3E}">
        <p14:creationId xmlns:p14="http://schemas.microsoft.com/office/powerpoint/2010/main" val="23623151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8144"/>
          </a:xfrm>
        </p:spPr>
        <p:txBody>
          <a:bodyPr>
            <a:normAutofit/>
          </a:bodyPr>
          <a:lstStyle/>
          <a:p>
            <a:r>
              <a:rPr lang="en-US" dirty="0" err="1" smtClean="0"/>
              <a:t>Cardiomyocyte</a:t>
            </a:r>
            <a:endParaRPr lang="en-US" dirty="0"/>
          </a:p>
        </p:txBody>
      </p:sp>
      <p:pic>
        <p:nvPicPr>
          <p:cNvPr id="4" name="Picture 3"/>
          <p:cNvPicPr>
            <a:picLocks noChangeAspect="1"/>
          </p:cNvPicPr>
          <p:nvPr/>
        </p:nvPicPr>
        <p:blipFill>
          <a:blip r:embed="rId2"/>
          <a:stretch>
            <a:fillRect/>
          </a:stretch>
        </p:blipFill>
        <p:spPr>
          <a:xfrm>
            <a:off x="5892800" y="1968500"/>
            <a:ext cx="2794000" cy="2908300"/>
          </a:xfrm>
          <a:prstGeom prst="rect">
            <a:avLst/>
          </a:prstGeom>
        </p:spPr>
      </p:pic>
      <p:pic>
        <p:nvPicPr>
          <p:cNvPr id="5" name="Picture 4"/>
          <p:cNvPicPr>
            <a:picLocks noChangeAspect="1"/>
          </p:cNvPicPr>
          <p:nvPr/>
        </p:nvPicPr>
        <p:blipFill>
          <a:blip r:embed="rId3"/>
          <a:stretch>
            <a:fillRect/>
          </a:stretch>
        </p:blipFill>
        <p:spPr>
          <a:xfrm>
            <a:off x="2608486" y="3897999"/>
            <a:ext cx="3048000" cy="2667000"/>
          </a:xfrm>
          <a:prstGeom prst="rect">
            <a:avLst/>
          </a:prstGeom>
        </p:spPr>
      </p:pic>
      <p:sp>
        <p:nvSpPr>
          <p:cNvPr id="8" name="Rectangle 7"/>
          <p:cNvSpPr/>
          <p:nvPr/>
        </p:nvSpPr>
        <p:spPr>
          <a:xfrm>
            <a:off x="190202" y="2044005"/>
            <a:ext cx="5324228" cy="923330"/>
          </a:xfrm>
          <a:prstGeom prst="rect">
            <a:avLst/>
          </a:prstGeom>
        </p:spPr>
        <p:txBody>
          <a:bodyPr wrap="square">
            <a:spAutoFit/>
          </a:bodyPr>
          <a:lstStyle/>
          <a:p>
            <a:r>
              <a:rPr lang="en-US" dirty="0" smtClean="0"/>
              <a:t>YouTube video of beating </a:t>
            </a:r>
            <a:r>
              <a:rPr lang="en-US" dirty="0" err="1" smtClean="0"/>
              <a:t>cardiomyocytes</a:t>
            </a:r>
            <a:endParaRPr lang="en-US" dirty="0" smtClean="0"/>
          </a:p>
          <a:p>
            <a:endParaRPr lang="en-US" dirty="0"/>
          </a:p>
          <a:p>
            <a:r>
              <a:rPr lang="en-US" dirty="0">
                <a:hlinkClick r:id="rId4"/>
              </a:rPr>
              <a:t>https://www.youtube.com/watch?v=</a:t>
            </a:r>
            <a:r>
              <a:rPr lang="en-US" dirty="0" smtClean="0">
                <a:hlinkClick r:id="rId4"/>
              </a:rPr>
              <a:t>PFeAhLJ1vL0</a:t>
            </a:r>
            <a:endParaRPr lang="en-US" dirty="0" smtClean="0"/>
          </a:p>
        </p:txBody>
      </p:sp>
      <p:sp>
        <p:nvSpPr>
          <p:cNvPr id="9" name="TextBox 8"/>
          <p:cNvSpPr txBox="1"/>
          <p:nvPr/>
        </p:nvSpPr>
        <p:spPr>
          <a:xfrm>
            <a:off x="1681787" y="345545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62108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6086"/>
          </a:xfrm>
        </p:spPr>
        <p:txBody>
          <a:bodyPr>
            <a:normAutofit/>
          </a:bodyPr>
          <a:lstStyle/>
          <a:p>
            <a:r>
              <a:rPr lang="en-US" dirty="0" smtClean="0"/>
              <a:t>Illustrative Levels </a:t>
            </a:r>
            <a:r>
              <a:rPr lang="en-US" dirty="0" smtClean="0"/>
              <a:t>of Organization</a:t>
            </a:r>
            <a:endParaRPr lang="en-US" dirty="0"/>
          </a:p>
        </p:txBody>
      </p:sp>
      <p:pic>
        <p:nvPicPr>
          <p:cNvPr id="4" name="Content Placeholder 3"/>
          <p:cNvPicPr>
            <a:picLocks noGrp="1" noChangeAspect="1"/>
          </p:cNvPicPr>
          <p:nvPr>
            <p:ph idx="1"/>
          </p:nvPr>
        </p:nvPicPr>
        <p:blipFill>
          <a:blip r:embed="rId2"/>
          <a:srcRect t="13393" b="13393"/>
          <a:stretch>
            <a:fillRect/>
          </a:stretch>
        </p:blipFill>
        <p:spPr>
          <a:xfrm>
            <a:off x="457200" y="1071008"/>
            <a:ext cx="8229600" cy="4525963"/>
          </a:xfrm>
        </p:spPr>
      </p:pic>
      <p:sp>
        <p:nvSpPr>
          <p:cNvPr id="5" name="Title 1"/>
          <p:cNvSpPr txBox="1">
            <a:spLocks/>
          </p:cNvSpPr>
          <p:nvPr/>
        </p:nvSpPr>
        <p:spPr>
          <a:xfrm>
            <a:off x="457200" y="5735378"/>
            <a:ext cx="8229600" cy="926086"/>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Now we’ll walk through each organ system</a:t>
            </a:r>
            <a:endParaRPr lang="en-US" dirty="0"/>
          </a:p>
        </p:txBody>
      </p:sp>
    </p:spTree>
    <p:extLst>
      <p:ext uri="{BB962C8B-B14F-4D97-AF65-F5344CB8AC3E}">
        <p14:creationId xmlns:p14="http://schemas.microsoft.com/office/powerpoint/2010/main" val="39566809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9586"/>
          </a:xfrm>
        </p:spPr>
        <p:txBody>
          <a:bodyPr/>
          <a:lstStyle/>
          <a:p>
            <a:r>
              <a:rPr lang="en-US" dirty="0" smtClean="0"/>
              <a:t>Nerve Cell</a:t>
            </a:r>
            <a:endParaRPr lang="en-US" dirty="0"/>
          </a:p>
        </p:txBody>
      </p:sp>
      <p:pic>
        <p:nvPicPr>
          <p:cNvPr id="4" name="Picture 3"/>
          <p:cNvPicPr>
            <a:picLocks noChangeAspect="1"/>
          </p:cNvPicPr>
          <p:nvPr/>
        </p:nvPicPr>
        <p:blipFill>
          <a:blip r:embed="rId2"/>
          <a:stretch>
            <a:fillRect/>
          </a:stretch>
        </p:blipFill>
        <p:spPr>
          <a:xfrm>
            <a:off x="257507" y="1417637"/>
            <a:ext cx="3455248" cy="4314763"/>
          </a:xfrm>
          <a:prstGeom prst="rect">
            <a:avLst/>
          </a:prstGeom>
        </p:spPr>
      </p:pic>
      <p:pic>
        <p:nvPicPr>
          <p:cNvPr id="5" name="Picture 4"/>
          <p:cNvPicPr>
            <a:picLocks noChangeAspect="1"/>
          </p:cNvPicPr>
          <p:nvPr/>
        </p:nvPicPr>
        <p:blipFill>
          <a:blip r:embed="rId3"/>
          <a:stretch>
            <a:fillRect/>
          </a:stretch>
        </p:blipFill>
        <p:spPr>
          <a:xfrm>
            <a:off x="5130800" y="1542276"/>
            <a:ext cx="3556000" cy="2286000"/>
          </a:xfrm>
          <a:prstGeom prst="rect">
            <a:avLst/>
          </a:prstGeom>
        </p:spPr>
      </p:pic>
    </p:spTree>
    <p:extLst>
      <p:ext uri="{BB962C8B-B14F-4D97-AF65-F5344CB8AC3E}">
        <p14:creationId xmlns:p14="http://schemas.microsoft.com/office/powerpoint/2010/main" val="5042315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2047"/>
          </a:xfrm>
        </p:spPr>
        <p:txBody>
          <a:bodyPr>
            <a:normAutofit/>
          </a:bodyPr>
          <a:lstStyle/>
          <a:p>
            <a:r>
              <a:rPr lang="en-US" dirty="0" smtClean="0"/>
              <a:t>Fibroblasts: Skin ECM</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31</a:t>
            </a:fld>
            <a:endParaRPr lang="en-US"/>
          </a:p>
        </p:txBody>
      </p:sp>
      <p:pic>
        <p:nvPicPr>
          <p:cNvPr id="5" name="Picture 4"/>
          <p:cNvPicPr>
            <a:picLocks noChangeAspect="1"/>
          </p:cNvPicPr>
          <p:nvPr/>
        </p:nvPicPr>
        <p:blipFill>
          <a:blip r:embed="rId2"/>
          <a:stretch>
            <a:fillRect/>
          </a:stretch>
        </p:blipFill>
        <p:spPr>
          <a:xfrm>
            <a:off x="5401365" y="1651735"/>
            <a:ext cx="3061027" cy="3826284"/>
          </a:xfrm>
          <a:prstGeom prst="rect">
            <a:avLst/>
          </a:prstGeom>
        </p:spPr>
      </p:pic>
      <p:pic>
        <p:nvPicPr>
          <p:cNvPr id="6" name="Picture 5"/>
          <p:cNvPicPr>
            <a:picLocks noChangeAspect="1" noChangeArrowheads="1"/>
          </p:cNvPicPr>
          <p:nvPr/>
        </p:nvPicPr>
        <p:blipFill>
          <a:blip r:embed="rId3"/>
          <a:srcRect/>
          <a:stretch>
            <a:fillRect/>
          </a:stretch>
        </p:blipFill>
        <p:spPr bwMode="auto">
          <a:xfrm>
            <a:off x="661851" y="2127243"/>
            <a:ext cx="3133299" cy="3350776"/>
          </a:xfrm>
          <a:prstGeom prst="rect">
            <a:avLst/>
          </a:prstGeom>
          <a:noFill/>
          <a:ln w="9525">
            <a:noFill/>
            <a:miter lim="800000"/>
            <a:headEnd/>
            <a:tailEnd/>
          </a:ln>
          <a:effectLst/>
        </p:spPr>
      </p:pic>
      <p:sp>
        <p:nvSpPr>
          <p:cNvPr id="7" name="Rectangle 6"/>
          <p:cNvSpPr/>
          <p:nvPr/>
        </p:nvSpPr>
        <p:spPr>
          <a:xfrm>
            <a:off x="6313758" y="2955956"/>
            <a:ext cx="948888" cy="788255"/>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3795150" y="2127243"/>
            <a:ext cx="2518608" cy="8287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3795150" y="3744211"/>
            <a:ext cx="2518608" cy="131375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803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Chondroblast</a:t>
            </a:r>
            <a:r>
              <a:rPr lang="en-US" dirty="0" smtClean="0"/>
              <a:t>: Cartilage</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32</a:t>
            </a:fld>
            <a:endParaRPr lang="en-US"/>
          </a:p>
        </p:txBody>
      </p:sp>
      <p:pic>
        <p:nvPicPr>
          <p:cNvPr id="5" name="Picture 4"/>
          <p:cNvPicPr>
            <a:picLocks noChangeAspect="1"/>
          </p:cNvPicPr>
          <p:nvPr/>
        </p:nvPicPr>
        <p:blipFill>
          <a:blip r:embed="rId2"/>
          <a:stretch>
            <a:fillRect/>
          </a:stretch>
        </p:blipFill>
        <p:spPr>
          <a:xfrm>
            <a:off x="457200" y="1416050"/>
            <a:ext cx="3797300" cy="4940300"/>
          </a:xfrm>
          <a:prstGeom prst="rect">
            <a:avLst/>
          </a:prstGeom>
        </p:spPr>
      </p:pic>
      <p:pic>
        <p:nvPicPr>
          <p:cNvPr id="6" name="Picture 5"/>
          <p:cNvPicPr>
            <a:picLocks noChangeAspect="1"/>
          </p:cNvPicPr>
          <p:nvPr/>
        </p:nvPicPr>
        <p:blipFill>
          <a:blip r:embed="rId3"/>
          <a:stretch>
            <a:fillRect/>
          </a:stretch>
        </p:blipFill>
        <p:spPr>
          <a:xfrm>
            <a:off x="4447465" y="2087416"/>
            <a:ext cx="4404671" cy="3303503"/>
          </a:xfrm>
          <a:prstGeom prst="rect">
            <a:avLst/>
          </a:prstGeom>
        </p:spPr>
      </p:pic>
    </p:spTree>
    <p:extLst>
      <p:ext uri="{BB962C8B-B14F-4D97-AF65-F5344CB8AC3E}">
        <p14:creationId xmlns:p14="http://schemas.microsoft.com/office/powerpoint/2010/main" val="16372154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359"/>
          </a:xfrm>
        </p:spPr>
        <p:txBody>
          <a:bodyPr/>
          <a:lstStyle/>
          <a:p>
            <a:r>
              <a:rPr lang="en-US" dirty="0" err="1" smtClean="0"/>
              <a:t>Ostoblasts</a:t>
            </a:r>
            <a:r>
              <a:rPr lang="en-US" dirty="0" smtClean="0"/>
              <a:t> and </a:t>
            </a:r>
            <a:r>
              <a:rPr lang="en-US" dirty="0" err="1" smtClean="0"/>
              <a:t>clasts</a:t>
            </a:r>
            <a:r>
              <a:rPr lang="en-US" dirty="0" smtClean="0"/>
              <a:t>: Bone</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33</a:t>
            </a:fld>
            <a:endParaRPr lang="en-US"/>
          </a:p>
        </p:txBody>
      </p:sp>
      <p:pic>
        <p:nvPicPr>
          <p:cNvPr id="5" name="Picture 4"/>
          <p:cNvPicPr>
            <a:picLocks noChangeAspect="1"/>
          </p:cNvPicPr>
          <p:nvPr/>
        </p:nvPicPr>
        <p:blipFill>
          <a:blip r:embed="rId2"/>
          <a:stretch>
            <a:fillRect/>
          </a:stretch>
        </p:blipFill>
        <p:spPr>
          <a:xfrm>
            <a:off x="4724923" y="876300"/>
            <a:ext cx="4348621" cy="3473699"/>
          </a:xfrm>
          <a:prstGeom prst="rect">
            <a:avLst/>
          </a:prstGeom>
        </p:spPr>
      </p:pic>
      <p:pic>
        <p:nvPicPr>
          <p:cNvPr id="6" name="Picture 5"/>
          <p:cNvPicPr>
            <a:picLocks noChangeAspect="1"/>
          </p:cNvPicPr>
          <p:nvPr/>
        </p:nvPicPr>
        <p:blipFill>
          <a:blip r:embed="rId3"/>
          <a:stretch>
            <a:fillRect/>
          </a:stretch>
        </p:blipFill>
        <p:spPr>
          <a:xfrm>
            <a:off x="2523369" y="4355546"/>
            <a:ext cx="3264850" cy="2502454"/>
          </a:xfrm>
          <a:prstGeom prst="rect">
            <a:avLst/>
          </a:prstGeom>
        </p:spPr>
      </p:pic>
      <p:pic>
        <p:nvPicPr>
          <p:cNvPr id="7" name="Picture 6"/>
          <p:cNvPicPr>
            <a:picLocks noChangeAspect="1"/>
          </p:cNvPicPr>
          <p:nvPr/>
        </p:nvPicPr>
        <p:blipFill>
          <a:blip r:embed="rId4"/>
          <a:stretch>
            <a:fillRect/>
          </a:stretch>
        </p:blipFill>
        <p:spPr>
          <a:xfrm>
            <a:off x="0" y="888000"/>
            <a:ext cx="4615998" cy="3461999"/>
          </a:xfrm>
          <a:prstGeom prst="rect">
            <a:avLst/>
          </a:prstGeom>
        </p:spPr>
      </p:pic>
    </p:spTree>
    <p:extLst>
      <p:ext uri="{BB962C8B-B14F-4D97-AF65-F5344CB8AC3E}">
        <p14:creationId xmlns:p14="http://schemas.microsoft.com/office/powerpoint/2010/main" val="28017386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702"/>
          </a:xfrm>
        </p:spPr>
        <p:txBody>
          <a:bodyPr/>
          <a:lstStyle/>
          <a:p>
            <a:r>
              <a:rPr lang="en-US" dirty="0" smtClean="0"/>
              <a:t>Epithelial Cell</a:t>
            </a:r>
            <a:endParaRPr lang="en-US" dirty="0"/>
          </a:p>
        </p:txBody>
      </p:sp>
      <p:pic>
        <p:nvPicPr>
          <p:cNvPr id="4" name="Picture 3"/>
          <p:cNvPicPr>
            <a:picLocks noChangeAspect="1"/>
          </p:cNvPicPr>
          <p:nvPr/>
        </p:nvPicPr>
        <p:blipFill>
          <a:blip r:embed="rId2"/>
          <a:stretch>
            <a:fillRect/>
          </a:stretch>
        </p:blipFill>
        <p:spPr>
          <a:xfrm>
            <a:off x="25344" y="1248679"/>
            <a:ext cx="3340100" cy="2438400"/>
          </a:xfrm>
          <a:prstGeom prst="rect">
            <a:avLst/>
          </a:prstGeom>
        </p:spPr>
      </p:pic>
      <p:pic>
        <p:nvPicPr>
          <p:cNvPr id="6" name="Picture 5"/>
          <p:cNvPicPr>
            <a:picLocks noChangeAspect="1"/>
          </p:cNvPicPr>
          <p:nvPr/>
        </p:nvPicPr>
        <p:blipFill>
          <a:blip r:embed="rId3"/>
          <a:stretch>
            <a:fillRect/>
          </a:stretch>
        </p:blipFill>
        <p:spPr>
          <a:xfrm>
            <a:off x="4004282" y="1419049"/>
            <a:ext cx="4682518" cy="1873007"/>
          </a:xfrm>
          <a:prstGeom prst="rect">
            <a:avLst/>
          </a:prstGeom>
        </p:spPr>
      </p:pic>
      <p:pic>
        <p:nvPicPr>
          <p:cNvPr id="7" name="Picture 6"/>
          <p:cNvPicPr>
            <a:picLocks noChangeAspect="1"/>
          </p:cNvPicPr>
          <p:nvPr/>
        </p:nvPicPr>
        <p:blipFill>
          <a:blip r:embed="rId4"/>
          <a:stretch>
            <a:fillRect/>
          </a:stretch>
        </p:blipFill>
        <p:spPr>
          <a:xfrm>
            <a:off x="5397500" y="4164223"/>
            <a:ext cx="3289300" cy="2463800"/>
          </a:xfrm>
          <a:prstGeom prst="rect">
            <a:avLst/>
          </a:prstGeom>
        </p:spPr>
      </p:pic>
      <p:pic>
        <p:nvPicPr>
          <p:cNvPr id="8" name="Picture 7"/>
          <p:cNvPicPr>
            <a:picLocks noChangeAspect="1"/>
          </p:cNvPicPr>
          <p:nvPr/>
        </p:nvPicPr>
        <p:blipFill>
          <a:blip r:embed="rId5"/>
          <a:stretch>
            <a:fillRect/>
          </a:stretch>
        </p:blipFill>
        <p:spPr>
          <a:xfrm>
            <a:off x="457200" y="4164223"/>
            <a:ext cx="3136900" cy="2590800"/>
          </a:xfrm>
          <a:prstGeom prst="rect">
            <a:avLst/>
          </a:prstGeom>
        </p:spPr>
      </p:pic>
    </p:spTree>
    <p:extLst>
      <p:ext uri="{BB962C8B-B14F-4D97-AF65-F5344CB8AC3E}">
        <p14:creationId xmlns:p14="http://schemas.microsoft.com/office/powerpoint/2010/main" val="5437642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2"/>
            <a:ext cx="8229600" cy="916514"/>
          </a:xfrm>
        </p:spPr>
        <p:txBody>
          <a:bodyPr/>
          <a:lstStyle/>
          <a:p>
            <a:r>
              <a:rPr lang="en-US" dirty="0" smtClean="0"/>
              <a:t>Adipocyte</a:t>
            </a:r>
            <a:endParaRPr lang="en-US" dirty="0"/>
          </a:p>
        </p:txBody>
      </p:sp>
      <p:pic>
        <p:nvPicPr>
          <p:cNvPr id="4" name="Picture 3"/>
          <p:cNvPicPr>
            <a:picLocks noChangeAspect="1"/>
          </p:cNvPicPr>
          <p:nvPr/>
        </p:nvPicPr>
        <p:blipFill>
          <a:blip r:embed="rId2"/>
          <a:stretch>
            <a:fillRect/>
          </a:stretch>
        </p:blipFill>
        <p:spPr>
          <a:xfrm>
            <a:off x="148730" y="1834302"/>
            <a:ext cx="4735352" cy="3792055"/>
          </a:xfrm>
          <a:prstGeom prst="rect">
            <a:avLst/>
          </a:prstGeom>
        </p:spPr>
      </p:pic>
      <p:pic>
        <p:nvPicPr>
          <p:cNvPr id="5" name="Picture 4"/>
          <p:cNvPicPr>
            <a:picLocks noChangeAspect="1"/>
          </p:cNvPicPr>
          <p:nvPr/>
        </p:nvPicPr>
        <p:blipFill>
          <a:blip r:embed="rId3"/>
          <a:stretch>
            <a:fillRect/>
          </a:stretch>
        </p:blipFill>
        <p:spPr>
          <a:xfrm>
            <a:off x="5835759" y="1253830"/>
            <a:ext cx="3124200" cy="2476500"/>
          </a:xfrm>
          <a:prstGeom prst="rect">
            <a:avLst/>
          </a:prstGeom>
        </p:spPr>
      </p:pic>
      <p:pic>
        <p:nvPicPr>
          <p:cNvPr id="6" name="Picture 5"/>
          <p:cNvPicPr>
            <a:picLocks noChangeAspect="1"/>
          </p:cNvPicPr>
          <p:nvPr/>
        </p:nvPicPr>
        <p:blipFill>
          <a:blip r:embed="rId4"/>
          <a:stretch>
            <a:fillRect/>
          </a:stretch>
        </p:blipFill>
        <p:spPr>
          <a:xfrm>
            <a:off x="5835759" y="4095981"/>
            <a:ext cx="3036462" cy="2041177"/>
          </a:xfrm>
          <a:prstGeom prst="rect">
            <a:avLst/>
          </a:prstGeom>
        </p:spPr>
      </p:pic>
    </p:spTree>
    <p:extLst>
      <p:ext uri="{BB962C8B-B14F-4D97-AF65-F5344CB8AC3E}">
        <p14:creationId xmlns:p14="http://schemas.microsoft.com/office/powerpoint/2010/main" val="25072417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6"/>
            <a:ext cx="8229600" cy="606297"/>
          </a:xfrm>
        </p:spPr>
        <p:txBody>
          <a:bodyPr>
            <a:normAutofit fontScale="90000"/>
          </a:bodyPr>
          <a:lstStyle/>
          <a:p>
            <a:r>
              <a:rPr lang="en-US" dirty="0" smtClean="0"/>
              <a:t>Last: Wikis</a:t>
            </a:r>
            <a:endParaRPr lang="en-US" dirty="0"/>
          </a:p>
        </p:txBody>
      </p:sp>
      <p:pic>
        <p:nvPicPr>
          <p:cNvPr id="4" name="Picture 3" descr="Screen Shot 2014-01-30 at 2.54.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485" y="606036"/>
            <a:ext cx="7275515" cy="6251964"/>
          </a:xfrm>
          <a:prstGeom prst="rect">
            <a:avLst/>
          </a:prstGeom>
        </p:spPr>
      </p:pic>
      <p:sp>
        <p:nvSpPr>
          <p:cNvPr id="5" name="TextBox 4"/>
          <p:cNvSpPr txBox="1"/>
          <p:nvPr/>
        </p:nvSpPr>
        <p:spPr>
          <a:xfrm>
            <a:off x="0" y="1309751"/>
            <a:ext cx="1992853" cy="1015663"/>
          </a:xfrm>
          <a:prstGeom prst="rect">
            <a:avLst/>
          </a:prstGeom>
          <a:noFill/>
        </p:spPr>
        <p:txBody>
          <a:bodyPr wrap="none" rtlCol="0">
            <a:spAutoFit/>
          </a:bodyPr>
          <a:lstStyle/>
          <a:p>
            <a:pPr marL="342900" indent="-342900">
              <a:buAutoNum type="arabicPeriod"/>
            </a:pPr>
            <a:r>
              <a:rPr lang="en-US" sz="1200" dirty="0" smtClean="0"/>
              <a:t>Get account!</a:t>
            </a:r>
          </a:p>
          <a:p>
            <a:pPr marL="342900" indent="-342900">
              <a:buAutoNum type="arabicPeriod"/>
            </a:pPr>
            <a:r>
              <a:rPr lang="en-US" sz="1200" dirty="0" smtClean="0"/>
              <a:t>First one Tuesday!</a:t>
            </a:r>
          </a:p>
          <a:p>
            <a:pPr marL="342900" indent="-342900">
              <a:buAutoNum type="arabicPeriod"/>
            </a:pPr>
            <a:r>
              <a:rPr lang="en-US" sz="1200" dirty="0" smtClean="0"/>
              <a:t>Page due same day, 4p</a:t>
            </a:r>
          </a:p>
          <a:p>
            <a:pPr marL="342900" indent="-342900">
              <a:buAutoNum type="arabicPeriod"/>
            </a:pPr>
            <a:r>
              <a:rPr lang="en-US" sz="1200" dirty="0" smtClean="0"/>
              <a:t>Open slots: extra credit</a:t>
            </a:r>
          </a:p>
          <a:p>
            <a:pPr lvl="1"/>
            <a:r>
              <a:rPr lang="en-US" sz="1200" dirty="0" smtClean="0"/>
              <a:t>1/3 letter grade</a:t>
            </a:r>
          </a:p>
        </p:txBody>
      </p:sp>
    </p:spTree>
    <p:extLst>
      <p:ext uri="{BB962C8B-B14F-4D97-AF65-F5344CB8AC3E}">
        <p14:creationId xmlns:p14="http://schemas.microsoft.com/office/powerpoint/2010/main" val="6507124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7116"/>
          </a:xfrm>
        </p:spPr>
        <p:txBody>
          <a:bodyPr/>
          <a:lstStyle/>
          <a:p>
            <a:r>
              <a:rPr lang="en-US" dirty="0" smtClean="0"/>
              <a:t>Integumentary System</a:t>
            </a:r>
            <a:endParaRPr lang="en-US" dirty="0"/>
          </a:p>
        </p:txBody>
      </p:sp>
      <p:pic>
        <p:nvPicPr>
          <p:cNvPr id="4" name="Picture 3"/>
          <p:cNvPicPr>
            <a:picLocks noChangeAspect="1"/>
          </p:cNvPicPr>
          <p:nvPr/>
        </p:nvPicPr>
        <p:blipFill>
          <a:blip r:embed="rId2"/>
          <a:stretch>
            <a:fillRect/>
          </a:stretch>
        </p:blipFill>
        <p:spPr>
          <a:xfrm>
            <a:off x="3584908" y="907116"/>
            <a:ext cx="5559092" cy="4231859"/>
          </a:xfrm>
          <a:prstGeom prst="rect">
            <a:avLst/>
          </a:prstGeom>
        </p:spPr>
      </p:pic>
      <p:pic>
        <p:nvPicPr>
          <p:cNvPr id="5" name="Picture 4"/>
          <p:cNvPicPr>
            <a:picLocks noChangeAspect="1"/>
          </p:cNvPicPr>
          <p:nvPr/>
        </p:nvPicPr>
        <p:blipFill>
          <a:blip r:embed="rId3"/>
          <a:stretch>
            <a:fillRect/>
          </a:stretch>
        </p:blipFill>
        <p:spPr>
          <a:xfrm>
            <a:off x="457200" y="1072045"/>
            <a:ext cx="2427950" cy="4403634"/>
          </a:xfrm>
          <a:prstGeom prst="rect">
            <a:avLst/>
          </a:prstGeom>
        </p:spPr>
      </p:pic>
      <p:sp>
        <p:nvSpPr>
          <p:cNvPr id="6" name="TextBox 5"/>
          <p:cNvSpPr txBox="1"/>
          <p:nvPr/>
        </p:nvSpPr>
        <p:spPr>
          <a:xfrm>
            <a:off x="1" y="5907601"/>
            <a:ext cx="9144000" cy="923330"/>
          </a:xfrm>
          <a:prstGeom prst="rect">
            <a:avLst/>
          </a:prstGeom>
          <a:noFill/>
        </p:spPr>
        <p:txBody>
          <a:bodyPr wrap="square" rtlCol="0">
            <a:spAutoFit/>
          </a:bodyPr>
          <a:lstStyle/>
          <a:p>
            <a:r>
              <a:rPr lang="en-US" dirty="0" smtClean="0"/>
              <a:t>Provides protection, regulates temperature, prevents water loss, and produces Vitamin D precursors</a:t>
            </a:r>
          </a:p>
          <a:p>
            <a:r>
              <a:rPr lang="en-US" dirty="0" smtClean="0"/>
              <a:t>Consists of skin, hair, nails, and sweat glands</a:t>
            </a:r>
            <a:endParaRPr lang="en-US" dirty="0"/>
          </a:p>
        </p:txBody>
      </p:sp>
    </p:spTree>
    <p:extLst>
      <p:ext uri="{BB962C8B-B14F-4D97-AF65-F5344CB8AC3E}">
        <p14:creationId xmlns:p14="http://schemas.microsoft.com/office/powerpoint/2010/main" val="77985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54"/>
            <a:ext cx="8229600" cy="1143000"/>
          </a:xfrm>
        </p:spPr>
        <p:txBody>
          <a:bodyPr/>
          <a:lstStyle/>
          <a:p>
            <a:r>
              <a:rPr lang="en-US" dirty="0" smtClean="0"/>
              <a:t>Epidermal Layers of the Skin</a:t>
            </a:r>
            <a:endParaRPr lang="en-US" dirty="0"/>
          </a:p>
        </p:txBody>
      </p:sp>
      <p:pic>
        <p:nvPicPr>
          <p:cNvPr id="4" name="Picture 3"/>
          <p:cNvPicPr>
            <a:picLocks noChangeAspect="1"/>
          </p:cNvPicPr>
          <p:nvPr/>
        </p:nvPicPr>
        <p:blipFill>
          <a:blip r:embed="rId2"/>
          <a:stretch>
            <a:fillRect/>
          </a:stretch>
        </p:blipFill>
        <p:spPr>
          <a:xfrm>
            <a:off x="65976" y="1220481"/>
            <a:ext cx="6008113" cy="4506085"/>
          </a:xfrm>
          <a:prstGeom prst="rect">
            <a:avLst/>
          </a:prstGeom>
        </p:spPr>
      </p:pic>
      <p:sp>
        <p:nvSpPr>
          <p:cNvPr id="5" name="TextBox 4"/>
          <p:cNvSpPr txBox="1"/>
          <p:nvPr/>
        </p:nvSpPr>
        <p:spPr>
          <a:xfrm>
            <a:off x="6350287" y="1476124"/>
            <a:ext cx="2680316" cy="4893648"/>
          </a:xfrm>
          <a:prstGeom prst="rect">
            <a:avLst/>
          </a:prstGeom>
          <a:noFill/>
        </p:spPr>
        <p:txBody>
          <a:bodyPr wrap="square" rtlCol="0">
            <a:spAutoFit/>
          </a:bodyPr>
          <a:lstStyle/>
          <a:p>
            <a:r>
              <a:rPr lang="en-US" dirty="0" smtClean="0"/>
              <a:t>It takes 40-56 days for a cell to reach the epidermal surface</a:t>
            </a:r>
          </a:p>
          <a:p>
            <a:endParaRPr lang="en-US" dirty="0"/>
          </a:p>
          <a:p>
            <a:r>
              <a:rPr lang="en-US" sz="2400" b="1" dirty="0" smtClean="0"/>
              <a:t>Grant thought:</a:t>
            </a:r>
            <a:endParaRPr lang="en-US" dirty="0" smtClean="0"/>
          </a:p>
          <a:p>
            <a:r>
              <a:rPr lang="en-US" dirty="0" smtClean="0"/>
              <a:t>Some drugs are administered by applying them to the skin.  The drug diffuses through the epidermis to blood vessels in the dermis.  What kind of substances can pass easily through diffusion?  What kind have difficulty?  Can drugs be </a:t>
            </a:r>
            <a:r>
              <a:rPr lang="en-US" i="1" dirty="0" smtClean="0"/>
              <a:t>engineered</a:t>
            </a:r>
            <a:r>
              <a:rPr lang="en-US" dirty="0" smtClean="0"/>
              <a:t> to pass through more easily??</a:t>
            </a:r>
            <a:endParaRPr lang="en-US" dirty="0"/>
          </a:p>
        </p:txBody>
      </p:sp>
      <p:sp>
        <p:nvSpPr>
          <p:cNvPr id="6" name="TextBox 5"/>
          <p:cNvSpPr txBox="1"/>
          <p:nvPr/>
        </p:nvSpPr>
        <p:spPr>
          <a:xfrm>
            <a:off x="478333" y="6217865"/>
            <a:ext cx="4044697" cy="369332"/>
          </a:xfrm>
          <a:prstGeom prst="rect">
            <a:avLst/>
          </a:prstGeom>
          <a:noFill/>
        </p:spPr>
        <p:txBody>
          <a:bodyPr wrap="none" rtlCol="0">
            <a:spAutoFit/>
          </a:bodyPr>
          <a:lstStyle/>
          <a:p>
            <a:r>
              <a:rPr lang="en-US" dirty="0" smtClean="0"/>
              <a:t>*On your own: Look online for skin grafts</a:t>
            </a:r>
            <a:endParaRPr lang="en-US" dirty="0"/>
          </a:p>
        </p:txBody>
      </p:sp>
    </p:spTree>
    <p:extLst>
      <p:ext uri="{BB962C8B-B14F-4D97-AF65-F5344CB8AC3E}">
        <p14:creationId xmlns:p14="http://schemas.microsoft.com/office/powerpoint/2010/main" val="32815090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090" y="274638"/>
            <a:ext cx="3210709" cy="1020063"/>
          </a:xfrm>
        </p:spPr>
        <p:txBody>
          <a:bodyPr>
            <a:normAutofit fontScale="90000"/>
          </a:bodyPr>
          <a:lstStyle/>
          <a:p>
            <a:r>
              <a:rPr lang="en-US" dirty="0" smtClean="0"/>
              <a:t>Skeletal System</a:t>
            </a:r>
            <a:endParaRPr lang="en-US" dirty="0"/>
          </a:p>
        </p:txBody>
      </p:sp>
      <p:pic>
        <p:nvPicPr>
          <p:cNvPr id="4" name="Picture 3"/>
          <p:cNvPicPr>
            <a:picLocks noChangeAspect="1"/>
          </p:cNvPicPr>
          <p:nvPr/>
        </p:nvPicPr>
        <p:blipFill>
          <a:blip r:embed="rId2"/>
          <a:stretch>
            <a:fillRect/>
          </a:stretch>
        </p:blipFill>
        <p:spPr>
          <a:xfrm>
            <a:off x="0" y="0"/>
            <a:ext cx="5385864" cy="6858000"/>
          </a:xfrm>
          <a:prstGeom prst="rect">
            <a:avLst/>
          </a:prstGeom>
        </p:spPr>
      </p:pic>
      <p:sp>
        <p:nvSpPr>
          <p:cNvPr id="5" name="TextBox 4"/>
          <p:cNvSpPr txBox="1"/>
          <p:nvPr/>
        </p:nvSpPr>
        <p:spPr>
          <a:xfrm>
            <a:off x="5995660" y="1880202"/>
            <a:ext cx="2691139" cy="2862323"/>
          </a:xfrm>
          <a:prstGeom prst="rect">
            <a:avLst/>
          </a:prstGeom>
          <a:noFill/>
        </p:spPr>
        <p:txBody>
          <a:bodyPr wrap="square" rtlCol="0">
            <a:spAutoFit/>
          </a:bodyPr>
          <a:lstStyle/>
          <a:p>
            <a:r>
              <a:rPr lang="en-US" dirty="0" smtClean="0"/>
              <a:t>Provides protection and support, allows body movements, produces blood cells, and stores minerals and fat.  Consists of bones, associated cartilages, ligaments and joints</a:t>
            </a:r>
          </a:p>
          <a:p>
            <a:endParaRPr lang="en-US" dirty="0"/>
          </a:p>
          <a:p>
            <a:r>
              <a:rPr lang="en-US" dirty="0" smtClean="0"/>
              <a:t>206 total bones</a:t>
            </a:r>
          </a:p>
        </p:txBody>
      </p:sp>
    </p:spTree>
    <p:extLst>
      <p:ext uri="{BB962C8B-B14F-4D97-AF65-F5344CB8AC3E}">
        <p14:creationId xmlns:p14="http://schemas.microsoft.com/office/powerpoint/2010/main" val="1429767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17"/>
            <a:ext cx="9144000" cy="852704"/>
          </a:xfrm>
        </p:spPr>
        <p:txBody>
          <a:bodyPr>
            <a:normAutofit fontScale="90000"/>
          </a:bodyPr>
          <a:lstStyle/>
          <a:p>
            <a:r>
              <a:rPr lang="en-US" dirty="0" smtClean="0"/>
              <a:t>Skeletal System first to be “engineered”</a:t>
            </a:r>
            <a:endParaRPr lang="en-US" dirty="0"/>
          </a:p>
        </p:txBody>
      </p:sp>
      <p:sp>
        <p:nvSpPr>
          <p:cNvPr id="10" name="TextBox 9"/>
          <p:cNvSpPr txBox="1"/>
          <p:nvPr/>
        </p:nvSpPr>
        <p:spPr>
          <a:xfrm>
            <a:off x="457200" y="1143898"/>
            <a:ext cx="7340471" cy="1754327"/>
          </a:xfrm>
          <a:prstGeom prst="rect">
            <a:avLst/>
          </a:prstGeom>
          <a:noFill/>
        </p:spPr>
        <p:txBody>
          <a:bodyPr wrap="none" rtlCol="0">
            <a:spAutoFit/>
          </a:bodyPr>
          <a:lstStyle/>
          <a:p>
            <a:r>
              <a:rPr lang="en-US" dirty="0" smtClean="0"/>
              <a:t>Traditional route for skeletal system engineering: Bio-inert materials</a:t>
            </a:r>
          </a:p>
          <a:p>
            <a:r>
              <a:rPr lang="en-US" dirty="0" smtClean="0"/>
              <a:t>Purposes: </a:t>
            </a:r>
          </a:p>
          <a:p>
            <a:pPr marL="342900" indent="-342900">
              <a:buFont typeface="+mj-lt"/>
              <a:buAutoNum type="arabicPeriod"/>
            </a:pPr>
            <a:r>
              <a:rPr lang="en-US" dirty="0" smtClean="0"/>
              <a:t>Replace tissue </a:t>
            </a:r>
            <a:r>
              <a:rPr lang="en-US" i="1" dirty="0" smtClean="0"/>
              <a:t>structure </a:t>
            </a:r>
            <a:r>
              <a:rPr lang="en-US" dirty="0" smtClean="0"/>
              <a:t>and </a:t>
            </a:r>
            <a:r>
              <a:rPr lang="en-US" i="1" dirty="0" smtClean="0"/>
              <a:t>function</a:t>
            </a:r>
            <a:r>
              <a:rPr lang="en-US" dirty="0" smtClean="0"/>
              <a:t>, not </a:t>
            </a:r>
            <a:r>
              <a:rPr lang="en-US" i="1" dirty="0" smtClean="0"/>
              <a:t>bio-activity</a:t>
            </a:r>
          </a:p>
          <a:p>
            <a:pPr marL="342900" indent="-342900">
              <a:buFont typeface="+mj-lt"/>
              <a:buAutoNum type="arabicPeriod"/>
            </a:pPr>
            <a:r>
              <a:rPr lang="en-US" dirty="0" smtClean="0"/>
              <a:t>do not entice an immune response once implanted into the body.</a:t>
            </a:r>
          </a:p>
          <a:p>
            <a:pPr marL="342900" indent="-342900">
              <a:buFont typeface="+mj-lt"/>
              <a:buAutoNum type="arabicPeriod"/>
            </a:pPr>
            <a:r>
              <a:rPr lang="en-US" dirty="0" smtClean="0"/>
              <a:t>Have incredible mechanical toughness withstand physiological loading</a:t>
            </a:r>
          </a:p>
          <a:p>
            <a:pPr marL="342900" indent="-342900">
              <a:buFont typeface="+mj-lt"/>
              <a:buAutoNum type="arabicPeriod"/>
            </a:pPr>
            <a:r>
              <a:rPr lang="en-US" dirty="0" smtClean="0"/>
              <a:t>Long lasting in the body (won’t degrade over time)</a:t>
            </a:r>
            <a:endParaRPr lang="en-US" dirty="0"/>
          </a:p>
        </p:txBody>
      </p:sp>
      <p:grpSp>
        <p:nvGrpSpPr>
          <p:cNvPr id="3" name="Group 2"/>
          <p:cNvGrpSpPr/>
          <p:nvPr/>
        </p:nvGrpSpPr>
        <p:grpSpPr>
          <a:xfrm>
            <a:off x="457200" y="3680060"/>
            <a:ext cx="8451597" cy="2818505"/>
            <a:chOff x="457200" y="3680060"/>
            <a:chExt cx="8451597" cy="2818505"/>
          </a:xfrm>
        </p:grpSpPr>
        <p:sp>
          <p:nvSpPr>
            <p:cNvPr id="11" name="TextBox 10"/>
            <p:cNvSpPr txBox="1"/>
            <p:nvPr/>
          </p:nvSpPr>
          <p:spPr>
            <a:xfrm>
              <a:off x="457200" y="5058705"/>
              <a:ext cx="4825660" cy="646331"/>
            </a:xfrm>
            <a:prstGeom prst="rect">
              <a:avLst/>
            </a:prstGeom>
            <a:noFill/>
          </p:spPr>
          <p:txBody>
            <a:bodyPr wrap="none" rtlCol="0">
              <a:spAutoFit/>
            </a:bodyPr>
            <a:lstStyle/>
            <a:p>
              <a:r>
                <a:rPr lang="en-US" dirty="0" smtClean="0"/>
                <a:t>Applications: </a:t>
              </a:r>
            </a:p>
            <a:p>
              <a:r>
                <a:rPr lang="en-US" dirty="0" smtClean="0"/>
                <a:t>Skeletal tissue prosthesis (hip, knee replacement)</a:t>
              </a:r>
            </a:p>
          </p:txBody>
        </p:sp>
        <p:pic>
          <p:nvPicPr>
            <p:cNvPr id="12" name="Picture 11"/>
            <p:cNvPicPr>
              <a:picLocks noChangeAspect="1"/>
            </p:cNvPicPr>
            <p:nvPr/>
          </p:nvPicPr>
          <p:blipFill>
            <a:blip r:embed="rId2"/>
            <a:stretch>
              <a:fillRect/>
            </a:stretch>
          </p:blipFill>
          <p:spPr>
            <a:xfrm>
              <a:off x="7386804" y="3680060"/>
              <a:ext cx="1521993" cy="2818505"/>
            </a:xfrm>
            <a:prstGeom prst="rect">
              <a:avLst/>
            </a:prstGeom>
          </p:spPr>
        </p:pic>
      </p:grpSp>
      <p:pic>
        <p:nvPicPr>
          <p:cNvPr id="9" name="Picture 8"/>
          <p:cNvPicPr>
            <a:picLocks noChangeAspect="1"/>
          </p:cNvPicPr>
          <p:nvPr/>
        </p:nvPicPr>
        <p:blipFill>
          <a:blip r:embed="rId3"/>
          <a:stretch>
            <a:fillRect/>
          </a:stretch>
        </p:blipFill>
        <p:spPr>
          <a:xfrm>
            <a:off x="855276" y="2863450"/>
            <a:ext cx="6842400" cy="2144273"/>
          </a:xfrm>
          <a:prstGeom prst="rect">
            <a:avLst/>
          </a:prstGeom>
        </p:spPr>
      </p:pic>
      <p:sp>
        <p:nvSpPr>
          <p:cNvPr id="4" name="Slide Number Placeholder 3"/>
          <p:cNvSpPr>
            <a:spLocks noGrp="1"/>
          </p:cNvSpPr>
          <p:nvPr>
            <p:ph type="sldNum" sz="quarter" idx="12"/>
          </p:nvPr>
        </p:nvSpPr>
        <p:spPr/>
        <p:txBody>
          <a:bodyPr/>
          <a:lstStyle/>
          <a:p>
            <a:fld id="{FA61B445-DC15-8347-A4DB-A3E56C7339E0}" type="slidenum">
              <a:rPr lang="en-US" smtClean="0"/>
              <a:t>7</a:t>
            </a:fld>
            <a:endParaRPr lang="en-US"/>
          </a:p>
        </p:txBody>
      </p:sp>
    </p:spTree>
    <p:extLst>
      <p:ext uri="{BB962C8B-B14F-4D97-AF65-F5344CB8AC3E}">
        <p14:creationId xmlns:p14="http://schemas.microsoft.com/office/powerpoint/2010/main" val="29208648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1350" y="-1"/>
            <a:ext cx="3422650" cy="1707027"/>
          </a:xfrm>
        </p:spPr>
        <p:txBody>
          <a:bodyPr/>
          <a:lstStyle/>
          <a:p>
            <a:r>
              <a:rPr lang="en-US" dirty="0" smtClean="0"/>
              <a:t>Muscular System</a:t>
            </a:r>
            <a:endParaRPr lang="en-US" dirty="0"/>
          </a:p>
        </p:txBody>
      </p:sp>
      <p:pic>
        <p:nvPicPr>
          <p:cNvPr id="4" name="Picture 3"/>
          <p:cNvPicPr>
            <a:picLocks noChangeAspect="1"/>
          </p:cNvPicPr>
          <p:nvPr/>
        </p:nvPicPr>
        <p:blipFill>
          <a:blip r:embed="rId2"/>
          <a:stretch>
            <a:fillRect/>
          </a:stretch>
        </p:blipFill>
        <p:spPr>
          <a:xfrm>
            <a:off x="0" y="0"/>
            <a:ext cx="5721350" cy="6858000"/>
          </a:xfrm>
          <a:prstGeom prst="rect">
            <a:avLst/>
          </a:prstGeom>
        </p:spPr>
      </p:pic>
      <p:sp>
        <p:nvSpPr>
          <p:cNvPr id="5" name="TextBox 4"/>
          <p:cNvSpPr txBox="1"/>
          <p:nvPr/>
        </p:nvSpPr>
        <p:spPr>
          <a:xfrm>
            <a:off x="5896694" y="1970914"/>
            <a:ext cx="3133908" cy="1477328"/>
          </a:xfrm>
          <a:prstGeom prst="rect">
            <a:avLst/>
          </a:prstGeom>
          <a:noFill/>
        </p:spPr>
        <p:txBody>
          <a:bodyPr wrap="square" rtlCol="0">
            <a:spAutoFit/>
          </a:bodyPr>
          <a:lstStyle/>
          <a:p>
            <a:r>
              <a:rPr lang="en-US" dirty="0" smtClean="0"/>
              <a:t>Produces body movements, maintains posture, and produces body heat.  Consists of muscles attached to the skeleton by tendons</a:t>
            </a:r>
            <a:endParaRPr lang="en-US" dirty="0"/>
          </a:p>
        </p:txBody>
      </p:sp>
      <p:sp>
        <p:nvSpPr>
          <p:cNvPr id="3" name="TextBox 2"/>
          <p:cNvSpPr txBox="1"/>
          <p:nvPr/>
        </p:nvSpPr>
        <p:spPr>
          <a:xfrm>
            <a:off x="5896694" y="4171464"/>
            <a:ext cx="2672420" cy="1754327"/>
          </a:xfrm>
          <a:prstGeom prst="rect">
            <a:avLst/>
          </a:prstGeom>
          <a:noFill/>
        </p:spPr>
        <p:txBody>
          <a:bodyPr wrap="square" rtlCol="0">
            <a:spAutoFit/>
          </a:bodyPr>
          <a:lstStyle/>
          <a:p>
            <a:r>
              <a:rPr lang="en-US" b="1" dirty="0" smtClean="0"/>
              <a:t>GRANT THOUGHT</a:t>
            </a:r>
          </a:p>
          <a:p>
            <a:endParaRPr lang="en-US" dirty="0"/>
          </a:p>
          <a:p>
            <a:r>
              <a:rPr lang="en-US" dirty="0" smtClean="0"/>
              <a:t>Not truly engineered yet.  Many working on stem cell-to-muscle cell differentiation techniques.</a:t>
            </a:r>
            <a:endParaRPr lang="en-US" dirty="0"/>
          </a:p>
        </p:txBody>
      </p:sp>
    </p:spTree>
    <p:extLst>
      <p:ext uri="{BB962C8B-B14F-4D97-AF65-F5344CB8AC3E}">
        <p14:creationId xmlns:p14="http://schemas.microsoft.com/office/powerpoint/2010/main" val="523203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648" y="32875"/>
            <a:ext cx="4134387" cy="1283952"/>
          </a:xfrm>
        </p:spPr>
        <p:txBody>
          <a:bodyPr/>
          <a:lstStyle/>
          <a:p>
            <a:r>
              <a:rPr lang="en-US" dirty="0" smtClean="0"/>
              <a:t>Nervous System</a:t>
            </a:r>
            <a:endParaRPr lang="en-US" dirty="0"/>
          </a:p>
        </p:txBody>
      </p:sp>
      <p:pic>
        <p:nvPicPr>
          <p:cNvPr id="4" name="Picture 3"/>
          <p:cNvPicPr>
            <a:picLocks noChangeAspect="1"/>
          </p:cNvPicPr>
          <p:nvPr/>
        </p:nvPicPr>
        <p:blipFill>
          <a:blip r:embed="rId2"/>
          <a:stretch>
            <a:fillRect/>
          </a:stretch>
        </p:blipFill>
        <p:spPr>
          <a:xfrm>
            <a:off x="105781" y="0"/>
            <a:ext cx="4154271" cy="6858000"/>
          </a:xfrm>
          <a:prstGeom prst="rect">
            <a:avLst/>
          </a:prstGeom>
        </p:spPr>
      </p:pic>
      <p:sp>
        <p:nvSpPr>
          <p:cNvPr id="5" name="TextBox 4"/>
          <p:cNvSpPr txBox="1"/>
          <p:nvPr/>
        </p:nvSpPr>
        <p:spPr>
          <a:xfrm>
            <a:off x="4779495" y="1108552"/>
            <a:ext cx="4189540" cy="1477328"/>
          </a:xfrm>
          <a:prstGeom prst="rect">
            <a:avLst/>
          </a:prstGeom>
          <a:noFill/>
        </p:spPr>
        <p:txBody>
          <a:bodyPr wrap="square" rtlCol="0">
            <a:spAutoFit/>
          </a:bodyPr>
          <a:lstStyle/>
          <a:p>
            <a:r>
              <a:rPr lang="en-US" dirty="0" smtClean="0"/>
              <a:t>A major regulatory system that detects sensations and controls movements, physiologic processes, and intellectual functions.  Consists of the brain, spinal cord, nerves, and sensory receptors.</a:t>
            </a:r>
            <a:endParaRPr lang="en-US" dirty="0"/>
          </a:p>
        </p:txBody>
      </p:sp>
      <p:sp>
        <p:nvSpPr>
          <p:cNvPr id="6" name="TextBox 5"/>
          <p:cNvSpPr txBox="1"/>
          <p:nvPr/>
        </p:nvSpPr>
        <p:spPr>
          <a:xfrm>
            <a:off x="4684368" y="2720594"/>
            <a:ext cx="4079800" cy="1477328"/>
          </a:xfrm>
          <a:prstGeom prst="rect">
            <a:avLst/>
          </a:prstGeom>
          <a:noFill/>
        </p:spPr>
        <p:txBody>
          <a:bodyPr wrap="square" rtlCol="0">
            <a:spAutoFit/>
          </a:bodyPr>
          <a:lstStyle/>
          <a:p>
            <a:r>
              <a:rPr lang="en-US" b="1" dirty="0" smtClean="0"/>
              <a:t>Engineering advances:</a:t>
            </a:r>
          </a:p>
          <a:p>
            <a:endParaRPr lang="en-US" dirty="0" smtClean="0"/>
          </a:p>
          <a:p>
            <a:pPr marL="342900" indent="-342900">
              <a:buFont typeface="+mj-lt"/>
              <a:buAutoNum type="arabicPeriod"/>
            </a:pPr>
            <a:r>
              <a:rPr lang="en-US" dirty="0" smtClean="0"/>
              <a:t>Functional electrical stimulation: use outside or implanted devices to stimulate otherwise inactive nerves.</a:t>
            </a:r>
          </a:p>
        </p:txBody>
      </p:sp>
      <p:pic>
        <p:nvPicPr>
          <p:cNvPr id="7" name="Picture 6"/>
          <p:cNvPicPr>
            <a:picLocks noChangeAspect="1"/>
          </p:cNvPicPr>
          <p:nvPr/>
        </p:nvPicPr>
        <p:blipFill>
          <a:blip r:embed="rId3"/>
          <a:stretch>
            <a:fillRect/>
          </a:stretch>
        </p:blipFill>
        <p:spPr>
          <a:xfrm>
            <a:off x="5133164" y="4197922"/>
            <a:ext cx="3904997" cy="2459641"/>
          </a:xfrm>
          <a:prstGeom prst="rect">
            <a:avLst/>
          </a:prstGeom>
        </p:spPr>
      </p:pic>
      <p:sp>
        <p:nvSpPr>
          <p:cNvPr id="8" name="TextBox 7"/>
          <p:cNvSpPr txBox="1"/>
          <p:nvPr/>
        </p:nvSpPr>
        <p:spPr>
          <a:xfrm>
            <a:off x="7314531" y="6596390"/>
            <a:ext cx="1723630" cy="261610"/>
          </a:xfrm>
          <a:prstGeom prst="rect">
            <a:avLst/>
          </a:prstGeom>
          <a:noFill/>
        </p:spPr>
        <p:txBody>
          <a:bodyPr wrap="none" rtlCol="0">
            <a:spAutoFit/>
          </a:bodyPr>
          <a:lstStyle/>
          <a:p>
            <a:r>
              <a:rPr lang="en-US" sz="1100" dirty="0" err="1" smtClean="0"/>
              <a:t>BrainGate</a:t>
            </a:r>
            <a:r>
              <a:rPr lang="en-US" sz="1100" dirty="0" smtClean="0"/>
              <a:t> Neural Interface</a:t>
            </a:r>
            <a:endParaRPr lang="en-US" sz="1100" dirty="0"/>
          </a:p>
        </p:txBody>
      </p:sp>
    </p:spTree>
    <p:extLst>
      <p:ext uri="{BB962C8B-B14F-4D97-AF65-F5344CB8AC3E}">
        <p14:creationId xmlns:p14="http://schemas.microsoft.com/office/powerpoint/2010/main" val="177861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1336</TotalTime>
  <Words>1077</Words>
  <Application>Microsoft Macintosh PowerPoint</Application>
  <PresentationFormat>On-screen Show (4:3)</PresentationFormat>
  <Paragraphs>133</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Organs and Organ Systems</vt:lpstr>
      <vt:lpstr>Definitions, top down</vt:lpstr>
      <vt:lpstr>Illustrative Levels of Organization</vt:lpstr>
      <vt:lpstr>Integumentary System</vt:lpstr>
      <vt:lpstr>Epidermal Layers of the Skin</vt:lpstr>
      <vt:lpstr>Skeletal System</vt:lpstr>
      <vt:lpstr>Skeletal System first to be “engineered”</vt:lpstr>
      <vt:lpstr>Muscular System</vt:lpstr>
      <vt:lpstr>Nervous System</vt:lpstr>
      <vt:lpstr>Endocrine System</vt:lpstr>
      <vt:lpstr>Pancreas Function</vt:lpstr>
      <vt:lpstr>Hydrogel culture of islet cells</vt:lpstr>
      <vt:lpstr>Cardiovascular System</vt:lpstr>
      <vt:lpstr>Lots of active TE in cardiovascular area!</vt:lpstr>
      <vt:lpstr>Preview to wiki?  Organs on a chip</vt:lpstr>
      <vt:lpstr>Lymphatic System</vt:lpstr>
      <vt:lpstr>Respiratory System</vt:lpstr>
      <vt:lpstr>Digestive System</vt:lpstr>
      <vt:lpstr>Artificial Liver Device</vt:lpstr>
      <vt:lpstr>Urinary System</vt:lpstr>
      <vt:lpstr>Why is the salt balance important?</vt:lpstr>
      <vt:lpstr>Kidney Function</vt:lpstr>
      <vt:lpstr>Dialysis given to patients with kidney failure</vt:lpstr>
      <vt:lpstr>Permanent solutions to kidney failure</vt:lpstr>
      <vt:lpstr>Reproductive System</vt:lpstr>
      <vt:lpstr>Cell Types – Quick Breakdown</vt:lpstr>
      <vt:lpstr>Skeletal Muscle Cell</vt:lpstr>
      <vt:lpstr>Smooth Muscle Cell</vt:lpstr>
      <vt:lpstr>Cardiomyocyte</vt:lpstr>
      <vt:lpstr>Nerve Cell</vt:lpstr>
      <vt:lpstr>Fibroblasts: Skin ECM</vt:lpstr>
      <vt:lpstr>Chondroblast: Cartilage</vt:lpstr>
      <vt:lpstr>Ostoblasts and clasts: Bone</vt:lpstr>
      <vt:lpstr>Epithelial Cell</vt:lpstr>
      <vt:lpstr>Adipocyte</vt:lpstr>
      <vt:lpstr>Last: Wikis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Shelly Peyton</dc:creator>
  <cp:lastModifiedBy>Shelly Peyton</cp:lastModifiedBy>
  <cp:revision>59</cp:revision>
  <dcterms:created xsi:type="dcterms:W3CDTF">2011-03-15T20:55:42Z</dcterms:created>
  <dcterms:modified xsi:type="dcterms:W3CDTF">2014-01-30T20:48:15Z</dcterms:modified>
</cp:coreProperties>
</file>