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70" r:id="rId2"/>
    <p:sldId id="277" r:id="rId3"/>
    <p:sldId id="272" r:id="rId4"/>
    <p:sldId id="273" r:id="rId5"/>
    <p:sldId id="274" r:id="rId6"/>
    <p:sldId id="275" r:id="rId7"/>
    <p:sldId id="276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56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57" r:id="rId25"/>
    <p:sldId id="258" r:id="rId26"/>
    <p:sldId id="259" r:id="rId27"/>
    <p:sldId id="260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690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3678882-C644-485F-8861-0F39E21D5CF6}" type="datetimeFigureOut">
              <a:rPr lang="en-GB"/>
              <a:pPr>
                <a:defRPr/>
              </a:pPr>
              <a:t>06/08/2010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5CFD67D-F172-436A-9CCB-3B716E470F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6A16A85-F6BE-4D65-8FCF-1D91A07BD512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>
              <a:cs typeface="Arial" charset="0"/>
            </a:endParaRPr>
          </a:p>
        </p:txBody>
      </p:sp>
      <p:sp>
        <p:nvSpPr>
          <p:cNvPr id="2253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7F97DBF-72F5-4680-A85C-C063CA0DE70C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>
              <a:cs typeface="Arial" charset="0"/>
            </a:endParaRPr>
          </a:p>
        </p:txBody>
      </p:sp>
      <p:sp>
        <p:nvSpPr>
          <p:cNvPr id="2457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037013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77585D0-71E7-4414-B91F-AAF0933F5B2B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>
              <a:cs typeface="Arial" charset="0"/>
            </a:endParaRPr>
          </a:p>
        </p:txBody>
      </p:sp>
      <p:sp>
        <p:nvSpPr>
          <p:cNvPr id="2662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037013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9BE6613-5C03-48A2-B703-570732151234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>
              <a:cs typeface="Arial" charset="0"/>
            </a:endParaRPr>
          </a:p>
        </p:txBody>
      </p:sp>
      <p:sp>
        <p:nvSpPr>
          <p:cNvPr id="2867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037013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3DE6BE0-27E0-40E3-8FB1-2047003B9074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GB">
              <a:cs typeface="Arial" charset="0"/>
            </a:endParaRPr>
          </a:p>
        </p:txBody>
      </p:sp>
      <p:sp>
        <p:nvSpPr>
          <p:cNvPr id="3072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037013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504BE4E-6952-4983-8314-63CEC6372562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GB">
              <a:cs typeface="Arial" charset="0"/>
            </a:endParaRPr>
          </a:p>
        </p:txBody>
      </p:sp>
      <p:sp>
        <p:nvSpPr>
          <p:cNvPr id="3277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037013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71A0E9A-F8FC-4956-8983-42D44240F52A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GB">
              <a:cs typeface="Arial" charset="0"/>
            </a:endParaRPr>
          </a:p>
        </p:txBody>
      </p:sp>
      <p:sp>
        <p:nvSpPr>
          <p:cNvPr id="3481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037013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688CA-6D7A-4AD2-AE97-F6BA14BF376F}" type="datetimeFigureOut">
              <a:rPr lang="en-GB"/>
              <a:pPr>
                <a:defRPr/>
              </a:pPr>
              <a:t>06/08/2010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1AE05-5CED-4E7B-934D-AB7BAC8661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F2050-0A63-4C14-A3FB-4A005FD10270}" type="datetimeFigureOut">
              <a:rPr lang="en-GB"/>
              <a:pPr>
                <a:defRPr/>
              </a:pPr>
              <a:t>06/08/2010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4B866-7DB8-4898-81D8-8E3AE90CE1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B83BD-4F44-474B-9AA7-1B99266FCF12}" type="datetimeFigureOut">
              <a:rPr lang="en-GB"/>
              <a:pPr>
                <a:defRPr/>
              </a:pPr>
              <a:t>06/08/2010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3F248-733C-42B9-8906-3511BDF5FA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481" y="273629"/>
            <a:ext cx="8226720" cy="11434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6480" y="1604329"/>
            <a:ext cx="4043520" cy="4524955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38241" y="1604329"/>
            <a:ext cx="4044960" cy="45249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457200" y="6246813"/>
            <a:ext cx="2127250" cy="4714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3127375" y="6246813"/>
            <a:ext cx="2897188" cy="4714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6556375" y="6246813"/>
            <a:ext cx="2128838" cy="4714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44380-E4B3-48AD-BE2D-68E6A7ED3C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88125-EB2A-4DCC-8FEA-29905F3D4EE5}" type="datetimeFigureOut">
              <a:rPr lang="en-GB"/>
              <a:pPr>
                <a:defRPr/>
              </a:pPr>
              <a:t>06/08/2010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4E2FF-6FE2-4567-8A5A-113B50FAA0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A72CC-AAE1-4D4C-833C-5BC16D633BCE}" type="datetimeFigureOut">
              <a:rPr lang="en-GB"/>
              <a:pPr>
                <a:defRPr/>
              </a:pPr>
              <a:t>06/08/2010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28596-7636-4B3B-8068-E9B920AF86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24BF0-FB41-4AC9-BDAE-809CA732434C}" type="datetimeFigureOut">
              <a:rPr lang="en-GB"/>
              <a:pPr>
                <a:defRPr/>
              </a:pPr>
              <a:t>06/08/2010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3E9C1-3DCC-42BC-B65F-D07E184EDD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F140A-A608-4025-BD60-6A3ED746E690}" type="datetimeFigureOut">
              <a:rPr lang="en-GB"/>
              <a:pPr>
                <a:defRPr/>
              </a:pPr>
              <a:t>06/08/2010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968BE-1DBB-4A0A-AEA0-E69B2EA0B1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74E62-7AAA-4A87-9FA3-847D9B900E13}" type="datetimeFigureOut">
              <a:rPr lang="en-GB"/>
              <a:pPr>
                <a:defRPr/>
              </a:pPr>
              <a:t>06/08/2010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A9EC0-9BBB-4D32-97E6-508FF2F408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D3079-1674-466B-9D35-032C3019E83F}" type="datetimeFigureOut">
              <a:rPr lang="en-GB"/>
              <a:pPr>
                <a:defRPr/>
              </a:pPr>
              <a:t>06/08/2010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F58FF-C87E-41D7-B59A-B8BA91F8FB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444FA-369B-46F7-B151-74B126854C79}" type="datetimeFigureOut">
              <a:rPr lang="en-GB"/>
              <a:pPr>
                <a:defRPr/>
              </a:pPr>
              <a:t>06/08/2010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3F28A-D26E-40F2-8AC2-D10B19C6B4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D5FBF-3EA5-4596-9EB9-954B9553058E}" type="datetimeFigureOut">
              <a:rPr lang="en-GB"/>
              <a:pPr>
                <a:defRPr/>
              </a:pPr>
              <a:t>06/08/2010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7D9EE-273B-497F-900E-3C84C30542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761FA4-65AC-4ACE-AFCA-A00FA3247CB8}" type="datetimeFigureOut">
              <a:rPr lang="en-GB"/>
              <a:pPr>
                <a:defRPr/>
              </a:pPr>
              <a:t>06/08/2010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D7D6CC9-3930-49DA-AC5C-C5DCB90730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Baccelerator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sz="half" idx="1"/>
          </p:nvPr>
        </p:nvSpPr>
        <p:spPr>
          <a:xfrm>
            <a:off x="3132138" y="1484313"/>
            <a:ext cx="4038600" cy="4525962"/>
          </a:xfrm>
        </p:spPr>
        <p:txBody>
          <a:bodyPr/>
          <a:lstStyle/>
          <a:p>
            <a:r>
              <a:rPr lang="en-GB" smtClean="0"/>
              <a:t>Overview</a:t>
            </a:r>
          </a:p>
          <a:p>
            <a:r>
              <a:rPr lang="en-GB" smtClean="0"/>
              <a:t>Assembly strategy</a:t>
            </a:r>
          </a:p>
          <a:p>
            <a:r>
              <a:rPr lang="en-GB" smtClean="0"/>
              <a:t>Testing strategy</a:t>
            </a:r>
          </a:p>
          <a:p>
            <a:r>
              <a:rPr lang="en-GB" smtClean="0"/>
              <a:t>Issues</a:t>
            </a:r>
          </a:p>
          <a:p>
            <a:r>
              <a:rPr lang="en-GB" smtClean="0"/>
              <a:t>Modelling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28013" cy="1062038"/>
          </a:xfrm>
        </p:spPr>
        <p:txBody>
          <a:bodyPr tIns="35203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Previous Research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4443412"/>
          </a:xfrm>
        </p:spPr>
        <p:txBody>
          <a:bodyPr/>
          <a:lstStyle/>
          <a:p>
            <a:pPr marL="390525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Everything except the CWBs removed</a:t>
            </a:r>
          </a:p>
          <a:p>
            <a:pPr marL="390525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Both successfully attached to a lipase</a:t>
            </a:r>
          </a:p>
          <a:p>
            <a:pPr marL="390525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Retained function on the cell surface</a:t>
            </a:r>
          </a:p>
          <a:p>
            <a:pPr marL="390525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When both combined, 36% of cell wall protein</a:t>
            </a:r>
          </a:p>
          <a:p>
            <a:pPr marL="390525" indent="-293688">
              <a:buSzPct val="45000"/>
              <a:buFont typeface="Arial" charset="0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endParaRPr lang="en-GB" smtClean="0"/>
          </a:p>
          <a:p>
            <a:pPr marL="390525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i="1" smtClean="0"/>
              <a:t>B. sub</a:t>
            </a:r>
            <a:r>
              <a:rPr lang="en-GB" smtClean="0"/>
              <a:t> native so can perform PCR</a:t>
            </a:r>
          </a:p>
          <a:p>
            <a:pPr marL="390525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Linker/peptide can be attached to primer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tIns="35203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Options</a:t>
            </a: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463" y="1306513"/>
            <a:ext cx="5387975" cy="5062537"/>
          </a:xfrm>
          <a:prstGeom prst="rect">
            <a:avLst/>
          </a:prstGeom>
          <a:noFill/>
          <a:ln w="36000">
            <a:noFill/>
            <a:round/>
            <a:headEnd type="oval" w="lg" len="sm"/>
            <a:tailEnd type="oval" w="lg" len="sm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28013" cy="1062038"/>
          </a:xfrm>
        </p:spPr>
        <p:txBody>
          <a:bodyPr tIns="35203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Testing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4443412"/>
          </a:xfrm>
        </p:spPr>
        <p:txBody>
          <a:bodyPr/>
          <a:lstStyle/>
          <a:p>
            <a:pPr marL="390525" indent="-293688">
              <a:buSzPct val="45000"/>
              <a:buFont typeface="Arial" charset="0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endParaRPr lang="en-GB" smtClean="0"/>
          </a:p>
          <a:p>
            <a:pPr marL="390525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Increased salt concentration disrupts CWB</a:t>
            </a:r>
          </a:p>
          <a:p>
            <a:pPr marL="782638" lvl="1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Can test for production and rough localisation</a:t>
            </a:r>
          </a:p>
          <a:p>
            <a:pPr marL="390525" indent="-293688">
              <a:buSzPct val="45000"/>
              <a:buFont typeface="Arial" charset="0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endParaRPr lang="en-GB" smtClean="0"/>
          </a:p>
          <a:p>
            <a:pPr marL="390525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Attach His-tag and linker</a:t>
            </a:r>
          </a:p>
          <a:p>
            <a:pPr marL="782638" lvl="1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Can test for precise localisation and cleavage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tIns="35203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Modelling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0" y="1679575"/>
            <a:ext cx="4014788" cy="4525963"/>
          </a:xfrm>
        </p:spPr>
        <p:txBody>
          <a:bodyPr>
            <a:normAutofit fontScale="92500" lnSpcReduction="10000"/>
          </a:bodyPr>
          <a:lstStyle/>
          <a:p>
            <a:pPr marL="391686" indent="-293764" fontAlgn="auto">
              <a:spcAft>
                <a:spcPts val="0"/>
              </a:spcAft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  <a:defRPr/>
            </a:pPr>
            <a:r>
              <a:rPr lang="en-GB" dirty="0"/>
              <a:t>10 </a:t>
            </a:r>
            <a:r>
              <a:rPr lang="en-GB" dirty="0" err="1"/>
              <a:t>ng</a:t>
            </a:r>
            <a:r>
              <a:rPr lang="en-GB" dirty="0"/>
              <a:t>/ml is the required conc. of the peptide to activate </a:t>
            </a:r>
            <a:r>
              <a:rPr lang="en-GB" dirty="0" err="1"/>
              <a:t>ComD</a:t>
            </a:r>
            <a:endParaRPr lang="en-GB" dirty="0"/>
          </a:p>
          <a:p>
            <a:pPr marL="391686" indent="-293764" fontAlgn="auto">
              <a:spcAft>
                <a:spcPts val="0"/>
              </a:spcAft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  <a:defRPr/>
            </a:pPr>
            <a:r>
              <a:rPr lang="en-GB" dirty="0"/>
              <a:t>2.24 </a:t>
            </a:r>
            <a:r>
              <a:rPr lang="en-GB" dirty="0" err="1"/>
              <a:t>kDa</a:t>
            </a:r>
            <a:r>
              <a:rPr lang="en-GB" dirty="0"/>
              <a:t> is the mass of the peptide</a:t>
            </a:r>
          </a:p>
          <a:p>
            <a:pPr marL="391686" indent="-293764" fontAlgn="auto">
              <a:spcAft>
                <a:spcPts val="0"/>
              </a:spcAft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</a:tabLst>
              <a:defRPr/>
            </a:pPr>
            <a:r>
              <a:rPr lang="en-GB" dirty="0"/>
              <a:t>If there is total cleavage in a small area, resultant conc. is 1000x required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5538" y="2597150"/>
            <a:ext cx="2482850" cy="248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Oval 4"/>
          <p:cNvSpPr>
            <a:spLocks/>
          </p:cNvSpPr>
          <p:nvPr/>
        </p:nvSpPr>
        <p:spPr bwMode="auto">
          <a:xfrm>
            <a:off x="1633538" y="3101975"/>
            <a:ext cx="1468437" cy="1468438"/>
          </a:xfrm>
          <a:prstGeom prst="ellipse">
            <a:avLst/>
          </a:prstGeom>
          <a:solidFill>
            <a:srgbClr val="FFFFFF"/>
          </a:solidFill>
          <a:ln w="36000">
            <a:solidFill>
              <a:srgbClr val="000000"/>
            </a:solidFill>
            <a:round/>
            <a:headEnd type="oval" w="lg" len="sm"/>
            <a:tailEnd type="oval" w="lg" len="sm"/>
          </a:ln>
        </p:spPr>
        <p:txBody>
          <a:bodyPr wrap="none" lIns="82945" tIns="41473" rIns="82945" bIns="41473" anchor="ctr"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>
            <a:off x="1633538" y="5389563"/>
            <a:ext cx="1468437" cy="1587"/>
          </a:xfrm>
          <a:prstGeom prst="line">
            <a:avLst/>
          </a:prstGeom>
          <a:noFill/>
          <a:ln w="36000">
            <a:solidFill>
              <a:srgbClr val="000000"/>
            </a:solidFill>
            <a:round/>
            <a:headEnd type="oval" w="lg" len="sm"/>
            <a:tailEnd type="oval" w="lg" len="sm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3073400" y="5640388"/>
            <a:ext cx="488950" cy="1587"/>
          </a:xfrm>
          <a:prstGeom prst="line">
            <a:avLst/>
          </a:prstGeom>
          <a:noFill/>
          <a:ln w="36000">
            <a:solidFill>
              <a:srgbClr val="000000"/>
            </a:solidFill>
            <a:round/>
            <a:headEnd type="oval" w="lg" len="sm"/>
            <a:tailEnd type="oval" w="lg" len="sm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960563" y="5400675"/>
            <a:ext cx="815975" cy="314325"/>
          </a:xfrm>
          <a:prstGeom prst="rect">
            <a:avLst/>
          </a:prstGeom>
          <a:noFill/>
          <a:ln w="36000">
            <a:noFill/>
            <a:round/>
            <a:headEnd type="oval" w="lg" len="sm"/>
            <a:tailEnd type="oval" w="lg" len="sm"/>
          </a:ln>
        </p:spPr>
        <p:txBody>
          <a:bodyPr lIns="81639" tIns="55221" rIns="81639" bIns="40820"/>
          <a:lstStyle/>
          <a:p>
            <a:pPr>
              <a:tabLst>
                <a:tab pos="655638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750nm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2938463" y="5716588"/>
            <a:ext cx="817562" cy="312737"/>
          </a:xfrm>
          <a:prstGeom prst="rect">
            <a:avLst/>
          </a:prstGeom>
          <a:noFill/>
          <a:ln w="36000">
            <a:noFill/>
            <a:round/>
            <a:headEnd type="oval" w="lg" len="sm"/>
            <a:tailEnd type="oval" w="lg" len="sm"/>
          </a:ln>
        </p:spPr>
        <p:txBody>
          <a:bodyPr lIns="81639" tIns="55221" rIns="81639" bIns="40820"/>
          <a:lstStyle/>
          <a:p>
            <a:pPr>
              <a:tabLst>
                <a:tab pos="655638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200nm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tIns="35203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Additional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4525962"/>
          </a:xfrm>
        </p:spPr>
        <p:txBody>
          <a:bodyPr/>
          <a:lstStyle/>
          <a:p>
            <a:pPr marL="390525" indent="-293688">
              <a:buSzPct val="45000"/>
              <a:buFont typeface="Arial" charset="0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endParaRPr lang="en-GB" smtClean="0"/>
          </a:p>
          <a:p>
            <a:pPr marL="390525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Two BioBricks</a:t>
            </a:r>
          </a:p>
          <a:p>
            <a:pPr marL="782638" lvl="1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Schistosoma protease specific linker/signal, which could be formed into a series of parts responding to different parasites</a:t>
            </a:r>
          </a:p>
          <a:p>
            <a:pPr marL="782638" lvl="1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Cell wall binding segment, which when attached would allow you to display anything on the surface of </a:t>
            </a:r>
            <a:r>
              <a:rPr lang="en-GB" i="1" smtClean="0"/>
              <a:t>B. sub </a:t>
            </a:r>
            <a:r>
              <a:rPr lang="en-GB" smtClean="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Modelling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n 3"/>
          <p:cNvSpPr/>
          <p:nvPr/>
        </p:nvSpPr>
        <p:spPr>
          <a:xfrm>
            <a:off x="5652120" y="2132856"/>
            <a:ext cx="1368152" cy="1080120"/>
          </a:xfrm>
          <a:prstGeom prst="sun">
            <a:avLst/>
          </a:prstGeom>
          <a:solidFill>
            <a:srgbClr val="92D050"/>
          </a:solidFill>
          <a:ln>
            <a:solidFill>
              <a:schemeClr val="accent1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/>
              <a:t>GFP</a:t>
            </a:r>
            <a:endParaRPr lang="en-GB" dirty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835150" y="2565400"/>
            <a:ext cx="3744913" cy="287338"/>
            <a:chOff x="1835696" y="2564904"/>
            <a:chExt cx="3744416" cy="288032"/>
          </a:xfrm>
        </p:grpSpPr>
        <p:sp>
          <p:nvSpPr>
            <p:cNvPr id="5" name="Right Arrow 4"/>
            <p:cNvSpPr/>
            <p:nvPr/>
          </p:nvSpPr>
          <p:spPr>
            <a:xfrm>
              <a:off x="4211869" y="2564904"/>
              <a:ext cx="1368243" cy="288032"/>
            </a:xfrm>
            <a:prstGeom prst="rightArrow">
              <a:avLst/>
            </a:prstGeom>
            <a:solidFill>
              <a:srgbClr val="99CCFF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1835696" y="2709716"/>
              <a:ext cx="2376173" cy="0"/>
            </a:xfrm>
            <a:prstGeom prst="line">
              <a:avLst/>
            </a:prstGeom>
            <a:ln w="762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34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2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4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pic>
        <p:nvPicPr>
          <p:cNvPr id="14345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875" y="3068638"/>
            <a:ext cx="22193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6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pic>
        <p:nvPicPr>
          <p:cNvPr id="14347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0" y="4221163"/>
            <a:ext cx="8763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Oval 14"/>
          <p:cNvSpPr/>
          <p:nvPr/>
        </p:nvSpPr>
        <p:spPr>
          <a:xfrm>
            <a:off x="3276600" y="3068638"/>
            <a:ext cx="431800" cy="50482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cxnSp>
        <p:nvCxnSpPr>
          <p:cNvPr id="17" name="Straight Arrow Connector 16"/>
          <p:cNvCxnSpPr/>
          <p:nvPr/>
        </p:nvCxnSpPr>
        <p:spPr>
          <a:xfrm rot="5400000">
            <a:off x="3167857" y="3896519"/>
            <a:ext cx="647700" cy="158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971550" y="2924175"/>
            <a:ext cx="7488238" cy="2305050"/>
            <a:chOff x="1259632" y="1412776"/>
            <a:chExt cx="7488832" cy="2304256"/>
          </a:xfrm>
        </p:grpSpPr>
        <p:sp>
          <p:nvSpPr>
            <p:cNvPr id="6" name="Sun 5"/>
            <p:cNvSpPr/>
            <p:nvPr/>
          </p:nvSpPr>
          <p:spPr>
            <a:xfrm>
              <a:off x="7380312" y="1412776"/>
              <a:ext cx="1368152" cy="1080120"/>
            </a:xfrm>
            <a:prstGeom prst="sun">
              <a:avLst/>
            </a:prstGeom>
            <a:solidFill>
              <a:srgbClr val="92D050"/>
            </a:solidFill>
            <a:ln>
              <a:solidFill>
                <a:schemeClr val="accent1">
                  <a:lumMod val="75000"/>
                </a:schemeClr>
              </a:solidFill>
            </a:ln>
            <a:effectLst>
              <a:glow rad="101600">
                <a:schemeClr val="accent5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/>
                <a:t>GFP</a:t>
              </a:r>
              <a:endParaRPr lang="en-GB" dirty="0"/>
            </a:p>
          </p:txBody>
        </p:sp>
        <p:grpSp>
          <p:nvGrpSpPr>
            <p:cNvPr id="3" name="Group 37"/>
            <p:cNvGrpSpPr>
              <a:grpSpLocks/>
            </p:cNvGrpSpPr>
            <p:nvPr/>
          </p:nvGrpSpPr>
          <p:grpSpPr bwMode="auto">
            <a:xfrm>
              <a:off x="1259632" y="1916832"/>
              <a:ext cx="6336704" cy="1800200"/>
              <a:chOff x="1259632" y="1916832"/>
              <a:chExt cx="6336704" cy="1800200"/>
            </a:xfrm>
          </p:grpSpPr>
          <p:grpSp>
            <p:nvGrpSpPr>
              <p:cNvPr id="5" name="Group 23"/>
              <p:cNvGrpSpPr>
                <a:grpSpLocks/>
              </p:cNvGrpSpPr>
              <p:nvPr/>
            </p:nvGrpSpPr>
            <p:grpSpPr bwMode="auto">
              <a:xfrm>
                <a:off x="5508104" y="1916832"/>
                <a:ext cx="2088232" cy="1800200"/>
                <a:chOff x="1763688" y="2852936"/>
                <a:chExt cx="2088232" cy="1800200"/>
              </a:xfrm>
            </p:grpSpPr>
            <p:sp>
              <p:nvSpPr>
                <p:cNvPr id="8" name="Right Arrow 7"/>
                <p:cNvSpPr/>
                <p:nvPr/>
              </p:nvSpPr>
              <p:spPr>
                <a:xfrm>
                  <a:off x="1763703" y="3501008"/>
                  <a:ext cx="1368534" cy="288826"/>
                </a:xfrm>
                <a:prstGeom prst="rightArrow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  <p:cxnSp>
              <p:nvCxnSpPr>
                <p:cNvPr id="12" name="Straight Connector 11"/>
                <p:cNvCxnSpPr/>
                <p:nvPr/>
              </p:nvCxnSpPr>
              <p:spPr>
                <a:xfrm rot="10800000">
                  <a:off x="3203680" y="4653136"/>
                  <a:ext cx="647751" cy="0"/>
                </a:xfrm>
                <a:prstGeom prst="line">
                  <a:avLst/>
                </a:prstGeom>
                <a:ln w="76200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 rot="5400000" flipH="1" flipV="1">
                  <a:off x="2303877" y="3753334"/>
                  <a:ext cx="1799605" cy="0"/>
                </a:xfrm>
                <a:prstGeom prst="line">
                  <a:avLst/>
                </a:prstGeom>
                <a:ln w="76200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>
                  <a:off x="3203680" y="2853531"/>
                  <a:ext cx="576308" cy="0"/>
                </a:xfrm>
                <a:prstGeom prst="line">
                  <a:avLst/>
                </a:prstGeom>
                <a:ln w="76200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Lightning Bolt 22"/>
                <p:cNvSpPr/>
                <p:nvPr/>
              </p:nvSpPr>
              <p:spPr>
                <a:xfrm rot="17112798" flipH="1">
                  <a:off x="2611617" y="2886720"/>
                  <a:ext cx="574477" cy="647751"/>
                </a:xfrm>
                <a:prstGeom prst="lightningBolt">
                  <a:avLst/>
                </a:prstGeom>
                <a:solidFill>
                  <a:srgbClr val="FFFF66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</p:grpSp>
          <p:cxnSp>
            <p:nvCxnSpPr>
              <p:cNvPr id="44" name="Straight Connector 43"/>
              <p:cNvCxnSpPr/>
              <p:nvPr/>
            </p:nvCxnSpPr>
            <p:spPr>
              <a:xfrm>
                <a:off x="4211029" y="2709317"/>
                <a:ext cx="1297090" cy="0"/>
              </a:xfrm>
              <a:prstGeom prst="line">
                <a:avLst/>
              </a:prstGeom>
              <a:ln w="762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" name="Group 31"/>
              <p:cNvGrpSpPr>
                <a:grpSpLocks/>
              </p:cNvGrpSpPr>
              <p:nvPr/>
            </p:nvGrpSpPr>
            <p:grpSpPr bwMode="auto">
              <a:xfrm>
                <a:off x="1259632" y="2564904"/>
                <a:ext cx="2448272" cy="288032"/>
                <a:chOff x="3131840" y="2564904"/>
                <a:chExt cx="2448272" cy="288032"/>
              </a:xfrm>
            </p:grpSpPr>
            <p:sp>
              <p:nvSpPr>
                <p:cNvPr id="34" name="Right Arrow 33"/>
                <p:cNvSpPr/>
                <p:nvPr/>
              </p:nvSpPr>
              <p:spPr>
                <a:xfrm>
                  <a:off x="4211426" y="2564904"/>
                  <a:ext cx="1368533" cy="288826"/>
                </a:xfrm>
                <a:prstGeom prst="rightArrow">
                  <a:avLst/>
                </a:prstGeom>
                <a:solidFill>
                  <a:srgbClr val="99CCFF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3131840" y="2709317"/>
                  <a:ext cx="1079586" cy="0"/>
                </a:xfrm>
                <a:prstGeom prst="line">
                  <a:avLst/>
                </a:prstGeom>
                <a:ln w="762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" name="Pie 3"/>
              <p:cNvSpPr/>
              <p:nvPr/>
            </p:nvSpPr>
            <p:spPr>
              <a:xfrm rot="2514857">
                <a:off x="3735036" y="2224674"/>
                <a:ext cx="929001" cy="942608"/>
              </a:xfrm>
              <a:prstGeom prst="pie">
                <a:avLst/>
              </a:prstGeom>
              <a:solidFill>
                <a:srgbClr val="FFC000"/>
              </a:solidFill>
              <a:ln>
                <a:solidFill>
                  <a:schemeClr val="accent6">
                    <a:lumMod val="50000"/>
                  </a:schemeClr>
                </a:solidFill>
              </a:ln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dirty="0">
                    <a:solidFill>
                      <a:schemeClr val="tx1"/>
                    </a:solidFill>
                  </a:rPr>
                  <a:t>TEV</a:t>
                </a:r>
              </a:p>
            </p:txBody>
          </p:sp>
        </p:grpSp>
      </p:grp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pic>
        <p:nvPicPr>
          <p:cNvPr id="1536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2988" y="4692650"/>
            <a:ext cx="22098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2" name="Sun 21"/>
          <p:cNvSpPr/>
          <p:nvPr/>
        </p:nvSpPr>
        <p:spPr>
          <a:xfrm>
            <a:off x="5580112" y="188640"/>
            <a:ext cx="1368152" cy="1080120"/>
          </a:xfrm>
          <a:prstGeom prst="sun">
            <a:avLst/>
          </a:prstGeom>
          <a:solidFill>
            <a:srgbClr val="92D050"/>
          </a:solidFill>
          <a:ln>
            <a:solidFill>
              <a:schemeClr val="accent1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/>
              <a:t>GFP</a:t>
            </a:r>
            <a:endParaRPr lang="en-GB" dirty="0"/>
          </a:p>
        </p:txBody>
      </p:sp>
      <p:grpSp>
        <p:nvGrpSpPr>
          <p:cNvPr id="9" name="Group 23"/>
          <p:cNvGrpSpPr>
            <a:grpSpLocks/>
          </p:cNvGrpSpPr>
          <p:nvPr/>
        </p:nvGrpSpPr>
        <p:grpSpPr bwMode="auto">
          <a:xfrm>
            <a:off x="1187450" y="1484313"/>
            <a:ext cx="3744913" cy="288925"/>
            <a:chOff x="1835696" y="2564904"/>
            <a:chExt cx="3744416" cy="288032"/>
          </a:xfrm>
        </p:grpSpPr>
        <p:sp>
          <p:nvSpPr>
            <p:cNvPr id="25" name="Right Arrow 24"/>
            <p:cNvSpPr/>
            <p:nvPr/>
          </p:nvSpPr>
          <p:spPr>
            <a:xfrm>
              <a:off x="4211869" y="2564904"/>
              <a:ext cx="1368243" cy="288032"/>
            </a:xfrm>
            <a:prstGeom prst="rightArrow">
              <a:avLst/>
            </a:prstGeom>
            <a:solidFill>
              <a:srgbClr val="99CCFF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835696" y="2708920"/>
              <a:ext cx="2376173" cy="0"/>
            </a:xfrm>
            <a:prstGeom prst="line">
              <a:avLst/>
            </a:prstGeom>
            <a:ln w="762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Straight Connector 27"/>
          <p:cNvCxnSpPr/>
          <p:nvPr/>
        </p:nvCxnSpPr>
        <p:spPr>
          <a:xfrm rot="10800000">
            <a:off x="5003800" y="2595563"/>
            <a:ext cx="647700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 flipH="1" flipV="1">
            <a:off x="4103687" y="1665288"/>
            <a:ext cx="1800225" cy="0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003800" y="765175"/>
            <a:ext cx="576263" cy="0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pic>
        <p:nvPicPr>
          <p:cNvPr id="1537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813" y="1844675"/>
            <a:ext cx="27146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4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7538" y="5445125"/>
            <a:ext cx="33432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250825" y="1052513"/>
            <a:ext cx="8642350" cy="3600450"/>
            <a:chOff x="179512" y="836712"/>
            <a:chExt cx="8640960" cy="3600400"/>
          </a:xfrm>
        </p:grpSpPr>
        <p:sp>
          <p:nvSpPr>
            <p:cNvPr id="22" name="Lightning Bolt 21"/>
            <p:cNvSpPr/>
            <p:nvPr/>
          </p:nvSpPr>
          <p:spPr>
            <a:xfrm rot="17112798" flipH="1">
              <a:off x="6415753" y="1090756"/>
              <a:ext cx="576255" cy="649184"/>
            </a:xfrm>
            <a:prstGeom prst="lightningBolt">
              <a:avLst/>
            </a:prstGeom>
            <a:solidFill>
              <a:srgbClr val="FFFF66"/>
            </a:solidFill>
            <a:ln>
              <a:solidFill>
                <a:srgbClr val="FF0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179512" y="836712"/>
              <a:ext cx="8640960" cy="3600400"/>
              <a:chOff x="179512" y="836712"/>
              <a:chExt cx="8640960" cy="3600400"/>
            </a:xfrm>
          </p:grpSpPr>
          <p:grpSp>
            <p:nvGrpSpPr>
              <p:cNvPr id="4" name="Group 3"/>
              <p:cNvGrpSpPr>
                <a:grpSpLocks/>
              </p:cNvGrpSpPr>
              <p:nvPr/>
            </p:nvGrpSpPr>
            <p:grpSpPr bwMode="auto">
              <a:xfrm>
                <a:off x="5580112" y="1340768"/>
                <a:ext cx="2088232" cy="1800201"/>
                <a:chOff x="1763688" y="2276872"/>
                <a:chExt cx="2088232" cy="1800201"/>
              </a:xfrm>
            </p:grpSpPr>
            <p:sp>
              <p:nvSpPr>
                <p:cNvPr id="5" name="Right Arrow 4"/>
                <p:cNvSpPr/>
                <p:nvPr/>
              </p:nvSpPr>
              <p:spPr>
                <a:xfrm>
                  <a:off x="1764482" y="3501579"/>
                  <a:ext cx="1368205" cy="288921"/>
                </a:xfrm>
                <a:prstGeom prst="rightArrow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  <p:cxnSp>
              <p:nvCxnSpPr>
                <p:cNvPr id="6" name="Straight Connector 5"/>
                <p:cNvCxnSpPr/>
                <p:nvPr/>
              </p:nvCxnSpPr>
              <p:spPr>
                <a:xfrm rot="10800000">
                  <a:off x="3204112" y="4077834"/>
                  <a:ext cx="647596" cy="0"/>
                </a:xfrm>
                <a:prstGeom prst="line">
                  <a:avLst/>
                </a:prstGeom>
                <a:ln w="76200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/>
                <p:cNvCxnSpPr/>
                <p:nvPr/>
              </p:nvCxnSpPr>
              <p:spPr>
                <a:xfrm rot="5400000" flipH="1" flipV="1">
                  <a:off x="2304012" y="3177734"/>
                  <a:ext cx="1800200" cy="0"/>
                </a:xfrm>
                <a:prstGeom prst="line">
                  <a:avLst/>
                </a:prstGeom>
                <a:ln w="76200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>
                  <a:off x="3204112" y="2277634"/>
                  <a:ext cx="576170" cy="0"/>
                </a:xfrm>
                <a:prstGeom prst="line">
                  <a:avLst/>
                </a:prstGeom>
                <a:ln w="76200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" name="Lightning Bolt 8"/>
                <p:cNvSpPr/>
                <p:nvPr/>
              </p:nvSpPr>
              <p:spPr>
                <a:xfrm rot="17112798" flipH="1">
                  <a:off x="2611234" y="2886479"/>
                  <a:ext cx="576254" cy="647596"/>
                </a:xfrm>
                <a:prstGeom prst="lightningBolt">
                  <a:avLst/>
                </a:prstGeom>
                <a:solidFill>
                  <a:srgbClr val="FFFF66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</p:grpSp>
          <p:grpSp>
            <p:nvGrpSpPr>
              <p:cNvPr id="10" name="Group 9"/>
              <p:cNvGrpSpPr>
                <a:grpSpLocks/>
              </p:cNvGrpSpPr>
              <p:nvPr/>
            </p:nvGrpSpPr>
            <p:grpSpPr bwMode="auto">
              <a:xfrm>
                <a:off x="3131840" y="2780928"/>
                <a:ext cx="2088232" cy="1656184"/>
                <a:chOff x="1763688" y="2780928"/>
                <a:chExt cx="2088232" cy="1656184"/>
              </a:xfrm>
            </p:grpSpPr>
            <p:sp>
              <p:nvSpPr>
                <p:cNvPr id="11" name="Right Arrow 10"/>
                <p:cNvSpPr/>
                <p:nvPr/>
              </p:nvSpPr>
              <p:spPr>
                <a:xfrm>
                  <a:off x="1763635" y="3500500"/>
                  <a:ext cx="1368205" cy="288921"/>
                </a:xfrm>
                <a:prstGeom prst="rightArrow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  <p:cxnSp>
              <p:nvCxnSpPr>
                <p:cNvPr id="12" name="Straight Connector 11"/>
                <p:cNvCxnSpPr/>
                <p:nvPr/>
              </p:nvCxnSpPr>
              <p:spPr>
                <a:xfrm rot="10800000">
                  <a:off x="3204853" y="4437112"/>
                  <a:ext cx="647596" cy="0"/>
                </a:xfrm>
                <a:prstGeom prst="line">
                  <a:avLst/>
                </a:prstGeom>
                <a:ln w="76200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 rot="5400000" flipH="1" flipV="1">
                  <a:off x="2380952" y="3605274"/>
                  <a:ext cx="1647802" cy="0"/>
                </a:xfrm>
                <a:prstGeom prst="line">
                  <a:avLst/>
                </a:prstGeom>
                <a:ln w="76200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>
                  <a:off x="3204853" y="2781372"/>
                  <a:ext cx="576170" cy="0"/>
                </a:xfrm>
                <a:prstGeom prst="line">
                  <a:avLst/>
                </a:prstGeom>
                <a:ln w="76200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Lightning Bolt 14"/>
                <p:cNvSpPr/>
                <p:nvPr/>
              </p:nvSpPr>
              <p:spPr>
                <a:xfrm rot="6588572" flipV="1">
                  <a:off x="2598483" y="2836982"/>
                  <a:ext cx="576255" cy="649183"/>
                </a:xfrm>
                <a:prstGeom prst="lightningBolt">
                  <a:avLst/>
                </a:prstGeom>
                <a:solidFill>
                  <a:srgbClr val="FFFF66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</p:grpSp>
          <p:sp>
            <p:nvSpPr>
              <p:cNvPr id="16" name="Pie 15"/>
              <p:cNvSpPr/>
              <p:nvPr/>
            </p:nvSpPr>
            <p:spPr>
              <a:xfrm rot="2514857">
                <a:off x="2654916" y="3160778"/>
                <a:ext cx="929001" cy="942608"/>
              </a:xfrm>
              <a:prstGeom prst="pie">
                <a:avLst/>
              </a:prstGeom>
              <a:solidFill>
                <a:srgbClr val="FFC000"/>
              </a:solidFill>
              <a:ln>
                <a:solidFill>
                  <a:schemeClr val="accent6">
                    <a:lumMod val="50000"/>
                  </a:schemeClr>
                </a:solidFill>
              </a:ln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dirty="0">
                    <a:solidFill>
                      <a:schemeClr val="tx1"/>
                    </a:solidFill>
                  </a:rPr>
                  <a:t>TEV</a:t>
                </a:r>
              </a:p>
            </p:txBody>
          </p:sp>
          <p:sp>
            <p:nvSpPr>
              <p:cNvPr id="17" name="Pie 16"/>
              <p:cNvSpPr/>
              <p:nvPr/>
            </p:nvSpPr>
            <p:spPr>
              <a:xfrm rot="2514857">
                <a:off x="5128035" y="2250558"/>
                <a:ext cx="929001" cy="942608"/>
              </a:xfrm>
              <a:prstGeom prst="pie">
                <a:avLst/>
              </a:prstGeom>
              <a:solidFill>
                <a:srgbClr val="FFFF00"/>
              </a:solidFill>
              <a:ln>
                <a:solidFill>
                  <a:schemeClr val="accent6">
                    <a:lumMod val="75000"/>
                  </a:schemeClr>
                </a:solidFill>
              </a:ln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dirty="0" err="1">
                    <a:solidFill>
                      <a:schemeClr val="tx1"/>
                    </a:solidFill>
                  </a:rPr>
                  <a:t>TEVs</a:t>
                </a:r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Sun 17"/>
              <p:cNvSpPr/>
              <p:nvPr/>
            </p:nvSpPr>
            <p:spPr>
              <a:xfrm>
                <a:off x="7452320" y="836712"/>
                <a:ext cx="1368152" cy="1080120"/>
              </a:xfrm>
              <a:prstGeom prst="sun">
                <a:avLst/>
              </a:prstGeom>
              <a:solidFill>
                <a:srgbClr val="92D050"/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400" dirty="0"/>
                  <a:t>GFP</a:t>
                </a:r>
                <a:endParaRPr lang="en-GB" dirty="0"/>
              </a:p>
            </p:txBody>
          </p:sp>
          <p:sp>
            <p:nvSpPr>
              <p:cNvPr id="19" name="Right Arrow 18"/>
              <p:cNvSpPr/>
              <p:nvPr/>
            </p:nvSpPr>
            <p:spPr>
              <a:xfrm>
                <a:off x="5436466" y="1700300"/>
                <a:ext cx="1511057" cy="288921"/>
              </a:xfrm>
              <a:prstGeom prst="rightArrow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3707957" y="1844760"/>
                <a:ext cx="1728509" cy="0"/>
              </a:xfrm>
              <a:prstGeom prst="line">
                <a:avLst/>
              </a:prstGeom>
              <a:ln w="762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5400000" flipH="1" flipV="1">
                <a:off x="2843575" y="2709142"/>
                <a:ext cx="1728764" cy="0"/>
              </a:xfrm>
              <a:prstGeom prst="line">
                <a:avLst/>
              </a:prstGeom>
              <a:ln w="762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3" name="Group 22"/>
              <p:cNvGrpSpPr>
                <a:grpSpLocks/>
              </p:cNvGrpSpPr>
              <p:nvPr/>
            </p:nvGrpSpPr>
            <p:grpSpPr bwMode="auto">
              <a:xfrm>
                <a:off x="179512" y="3501008"/>
                <a:ext cx="2448272" cy="288032"/>
                <a:chOff x="3131840" y="2564904"/>
                <a:chExt cx="2448272" cy="288032"/>
              </a:xfrm>
            </p:grpSpPr>
            <p:sp>
              <p:nvSpPr>
                <p:cNvPr id="24" name="Right Arrow 23"/>
                <p:cNvSpPr/>
                <p:nvPr/>
              </p:nvSpPr>
              <p:spPr>
                <a:xfrm>
                  <a:off x="4211166" y="2564396"/>
                  <a:ext cx="1368205" cy="288921"/>
                </a:xfrm>
                <a:prstGeom prst="rightArrow">
                  <a:avLst/>
                </a:prstGeom>
                <a:solidFill>
                  <a:srgbClr val="99CCFF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3131840" y="2708856"/>
                  <a:ext cx="1079326" cy="0"/>
                </a:xfrm>
                <a:prstGeom prst="line">
                  <a:avLst/>
                </a:prstGeom>
                <a:ln w="762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pic>
        <p:nvPicPr>
          <p:cNvPr id="1638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8313" y="4157663"/>
            <a:ext cx="2087562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pic>
        <p:nvPicPr>
          <p:cNvPr id="1638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213" y="4783138"/>
            <a:ext cx="2952750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639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pic>
        <p:nvPicPr>
          <p:cNvPr id="16392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8625" y="3500438"/>
            <a:ext cx="34766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2727325" y="1484313"/>
            <a:ext cx="6165850" cy="3600450"/>
            <a:chOff x="1286764" y="836712"/>
            <a:chExt cx="6165556" cy="3600400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4211960" y="1340768"/>
              <a:ext cx="2088232" cy="1800201"/>
              <a:chOff x="1763688" y="2276872"/>
              <a:chExt cx="2088232" cy="1800201"/>
            </a:xfrm>
          </p:grpSpPr>
          <p:sp>
            <p:nvSpPr>
              <p:cNvPr id="5" name="Right Arrow 4"/>
              <p:cNvSpPr/>
              <p:nvPr/>
            </p:nvSpPr>
            <p:spPr>
              <a:xfrm>
                <a:off x="1764116" y="3501579"/>
                <a:ext cx="1368359" cy="288921"/>
              </a:xfrm>
              <a:prstGeom prst="rightArrow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/>
              </a:p>
            </p:txBody>
          </p:sp>
          <p:cxnSp>
            <p:nvCxnSpPr>
              <p:cNvPr id="6" name="Straight Connector 5"/>
              <p:cNvCxnSpPr/>
              <p:nvPr/>
            </p:nvCxnSpPr>
            <p:spPr>
              <a:xfrm rot="10800000">
                <a:off x="3203909" y="4077834"/>
                <a:ext cx="647669" cy="0"/>
              </a:xfrm>
              <a:prstGeom prst="line">
                <a:avLst/>
              </a:prstGeom>
              <a:ln w="7620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 rot="5400000" flipH="1" flipV="1">
                <a:off x="2303809" y="3177734"/>
                <a:ext cx="1800200" cy="0"/>
              </a:xfrm>
              <a:prstGeom prst="line">
                <a:avLst/>
              </a:prstGeom>
              <a:ln w="762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3203909" y="2277634"/>
                <a:ext cx="576235" cy="0"/>
              </a:xfrm>
              <a:prstGeom prst="line">
                <a:avLst/>
              </a:prstGeom>
              <a:ln w="762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Lightning Bolt 8"/>
              <p:cNvSpPr/>
              <p:nvPr/>
            </p:nvSpPr>
            <p:spPr>
              <a:xfrm rot="17112798" flipH="1">
                <a:off x="2610997" y="2886443"/>
                <a:ext cx="576254" cy="647669"/>
              </a:xfrm>
              <a:prstGeom prst="lightningBolt">
                <a:avLst/>
              </a:prstGeom>
              <a:solidFill>
                <a:srgbClr val="FFFF66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/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763688" y="2780928"/>
              <a:ext cx="2088232" cy="1656184"/>
              <a:chOff x="1763688" y="2780928"/>
              <a:chExt cx="2088232" cy="1656184"/>
            </a:xfrm>
          </p:grpSpPr>
          <p:sp>
            <p:nvSpPr>
              <p:cNvPr id="11" name="Right Arrow 10"/>
              <p:cNvSpPr/>
              <p:nvPr/>
            </p:nvSpPr>
            <p:spPr>
              <a:xfrm>
                <a:off x="1762991" y="3500500"/>
                <a:ext cx="1368359" cy="288921"/>
              </a:xfrm>
              <a:prstGeom prst="rightArrow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10800000">
                <a:off x="3204372" y="4437112"/>
                <a:ext cx="647669" cy="0"/>
              </a:xfrm>
              <a:prstGeom prst="line">
                <a:avLst/>
              </a:prstGeom>
              <a:ln w="7620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 flipH="1" flipV="1">
                <a:off x="2380470" y="3605274"/>
                <a:ext cx="1647802" cy="0"/>
              </a:xfrm>
              <a:prstGeom prst="line">
                <a:avLst/>
              </a:prstGeom>
              <a:ln w="762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3204372" y="2781372"/>
                <a:ext cx="576235" cy="0"/>
              </a:xfrm>
              <a:prstGeom prst="line">
                <a:avLst/>
              </a:prstGeom>
              <a:ln w="762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Lightning Bolt 14"/>
              <p:cNvSpPr/>
              <p:nvPr/>
            </p:nvSpPr>
            <p:spPr>
              <a:xfrm rot="6588572" flipV="1">
                <a:off x="2597966" y="2836945"/>
                <a:ext cx="576255" cy="649256"/>
              </a:xfrm>
              <a:prstGeom prst="lightningBolt">
                <a:avLst/>
              </a:prstGeom>
              <a:solidFill>
                <a:srgbClr val="FFFF66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/>
              </a:p>
            </p:txBody>
          </p:sp>
        </p:grpSp>
        <p:sp>
          <p:nvSpPr>
            <p:cNvPr id="16" name="Pie 15"/>
            <p:cNvSpPr/>
            <p:nvPr/>
          </p:nvSpPr>
          <p:spPr>
            <a:xfrm rot="2514857">
              <a:off x="3759883" y="2250558"/>
              <a:ext cx="929001" cy="942608"/>
            </a:xfrm>
            <a:prstGeom prst="pie">
              <a:avLst/>
            </a:prstGeom>
            <a:solidFill>
              <a:srgbClr val="FFFF00"/>
            </a:solidFill>
            <a:ln>
              <a:solidFill>
                <a:schemeClr val="accent6">
                  <a:lumMod val="75000"/>
                </a:schemeClr>
              </a:solidFill>
            </a:ln>
            <a:effectLst>
              <a:glow rad="139700">
                <a:schemeClr val="accent6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dirty="0" err="1">
                  <a:solidFill>
                    <a:schemeClr val="tx1"/>
                  </a:solidFill>
                </a:rPr>
                <a:t>TEVs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7" name="Sun 16"/>
            <p:cNvSpPr/>
            <p:nvPr/>
          </p:nvSpPr>
          <p:spPr>
            <a:xfrm>
              <a:off x="6084168" y="836712"/>
              <a:ext cx="1368152" cy="1080120"/>
            </a:xfrm>
            <a:prstGeom prst="sun">
              <a:avLst/>
            </a:prstGeom>
            <a:solidFill>
              <a:srgbClr val="92D050"/>
            </a:solidFill>
            <a:ln>
              <a:solidFill>
                <a:schemeClr val="accent1">
                  <a:lumMod val="75000"/>
                </a:schemeClr>
              </a:solidFill>
            </a:ln>
            <a:effectLst>
              <a:glow rad="101600">
                <a:schemeClr val="accent5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/>
                <a:t>GFP</a:t>
              </a:r>
              <a:endParaRPr lang="en-GB" dirty="0"/>
            </a:p>
          </p:txBody>
        </p:sp>
        <p:sp>
          <p:nvSpPr>
            <p:cNvPr id="22" name="Pie 21"/>
            <p:cNvSpPr/>
            <p:nvPr/>
          </p:nvSpPr>
          <p:spPr>
            <a:xfrm rot="2514857">
              <a:off x="1286764" y="3160778"/>
              <a:ext cx="929001" cy="942608"/>
            </a:xfrm>
            <a:prstGeom prst="pi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  <a:effectLst>
              <a:glow rad="1397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dirty="0">
                  <a:solidFill>
                    <a:schemeClr val="tx1"/>
                  </a:solidFill>
                </a:rPr>
                <a:t>HIV1</a:t>
              </a:r>
            </a:p>
          </p:txBody>
        </p:sp>
      </p:grpSp>
      <p:sp>
        <p:nvSpPr>
          <p:cNvPr id="21" name="Right Arrow 20"/>
          <p:cNvSpPr/>
          <p:nvPr/>
        </p:nvSpPr>
        <p:spPr>
          <a:xfrm>
            <a:off x="1331913" y="4149725"/>
            <a:ext cx="1368425" cy="287338"/>
          </a:xfrm>
          <a:prstGeom prst="rightArrow">
            <a:avLst/>
          </a:prstGeom>
          <a:solidFill>
            <a:srgbClr val="99CCFF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250825" y="4292600"/>
            <a:ext cx="1081088" cy="0"/>
          </a:xfrm>
          <a:prstGeom prst="line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smtClean="0"/>
          </a:p>
        </p:txBody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67225" y="3324225"/>
            <a:ext cx="20955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67225" y="3324225"/>
            <a:ext cx="20955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ounded Rectangle 3"/>
          <p:cNvSpPr/>
          <p:nvPr/>
        </p:nvSpPr>
        <p:spPr>
          <a:xfrm>
            <a:off x="152400" y="1828800"/>
            <a:ext cx="8991600" cy="5029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" name="Flowchart: Connector 4"/>
          <p:cNvSpPr/>
          <p:nvPr/>
        </p:nvSpPr>
        <p:spPr>
          <a:xfrm>
            <a:off x="5029200" y="4724400"/>
            <a:ext cx="457200" cy="457200"/>
          </a:xfrm>
          <a:prstGeom prst="flowChartConnec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Flowchart: Connector 5"/>
          <p:cNvSpPr/>
          <p:nvPr/>
        </p:nvSpPr>
        <p:spPr>
          <a:xfrm>
            <a:off x="4572000" y="4648200"/>
            <a:ext cx="457200" cy="457200"/>
          </a:xfrm>
          <a:prstGeom prst="flowChartConnec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" name="Flowchart: Connector 6"/>
          <p:cNvSpPr/>
          <p:nvPr/>
        </p:nvSpPr>
        <p:spPr>
          <a:xfrm>
            <a:off x="1066800" y="5943600"/>
            <a:ext cx="457200" cy="457200"/>
          </a:xfrm>
          <a:prstGeom prst="flowChartConnec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1994" name="TextBox 7"/>
          <p:cNvSpPr txBox="1">
            <a:spLocks noChangeArrowheads="1"/>
          </p:cNvSpPr>
          <p:nvPr/>
        </p:nvSpPr>
        <p:spPr bwMode="auto">
          <a:xfrm>
            <a:off x="7543800" y="5029200"/>
            <a:ext cx="114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latin typeface="Calibri" pitchFamily="34" charset="0"/>
              </a:rPr>
              <a:t>Coloured products</a:t>
            </a:r>
          </a:p>
        </p:txBody>
      </p:sp>
      <p:sp>
        <p:nvSpPr>
          <p:cNvPr id="41995" name="TextBox 9"/>
          <p:cNvSpPr txBox="1">
            <a:spLocks noChangeArrowheads="1"/>
          </p:cNvSpPr>
          <p:nvPr/>
        </p:nvSpPr>
        <p:spPr bwMode="auto">
          <a:xfrm>
            <a:off x="762000" y="2057400"/>
            <a:ext cx="2514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latin typeface="Calibri" pitchFamily="34" charset="0"/>
              </a:rPr>
              <a:t>Viral Protease</a:t>
            </a:r>
          </a:p>
        </p:txBody>
      </p:sp>
      <p:sp>
        <p:nvSpPr>
          <p:cNvPr id="41996" name="Title 1"/>
          <p:cNvSpPr>
            <a:spLocks/>
          </p:cNvSpPr>
          <p:nvPr/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4400">
                <a:latin typeface="Calibri" pitchFamily="34" charset="0"/>
              </a:rPr>
              <a:t>Current Mechanism</a:t>
            </a:r>
          </a:p>
        </p:txBody>
      </p:sp>
      <p:sp>
        <p:nvSpPr>
          <p:cNvPr id="41997" name="TextBox 11"/>
          <p:cNvSpPr txBox="1">
            <a:spLocks noChangeArrowheads="1"/>
          </p:cNvSpPr>
          <p:nvPr/>
        </p:nvSpPr>
        <p:spPr bwMode="auto">
          <a:xfrm>
            <a:off x="0" y="1066800"/>
            <a:ext cx="114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latin typeface="Calibri" pitchFamily="34" charset="0"/>
              </a:rPr>
              <a:t>Activation</a:t>
            </a:r>
          </a:p>
          <a:p>
            <a:r>
              <a:rPr lang="en-GB">
                <a:latin typeface="Calibri" pitchFamily="34" charset="0"/>
              </a:rPr>
              <a:t>signal</a:t>
            </a:r>
          </a:p>
        </p:txBody>
      </p:sp>
      <p:sp>
        <p:nvSpPr>
          <p:cNvPr id="41998" name="TextBox 12"/>
          <p:cNvSpPr txBox="1">
            <a:spLocks noChangeArrowheads="1"/>
          </p:cNvSpPr>
          <p:nvPr/>
        </p:nvSpPr>
        <p:spPr bwMode="auto">
          <a:xfrm>
            <a:off x="228600" y="4343400"/>
            <a:ext cx="2514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latin typeface="Calibri" pitchFamily="34" charset="0"/>
              </a:rPr>
              <a:t>Pre-made FRET pair</a:t>
            </a:r>
          </a:p>
        </p:txBody>
      </p:sp>
      <p:sp>
        <p:nvSpPr>
          <p:cNvPr id="14" name="Flowchart: Connector 13"/>
          <p:cNvSpPr/>
          <p:nvPr/>
        </p:nvSpPr>
        <p:spPr>
          <a:xfrm>
            <a:off x="1524000" y="5943600"/>
            <a:ext cx="457200" cy="457200"/>
          </a:xfrm>
          <a:prstGeom prst="flowChartConnec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5" name="Flowchart: Connector 14"/>
          <p:cNvSpPr/>
          <p:nvPr/>
        </p:nvSpPr>
        <p:spPr>
          <a:xfrm>
            <a:off x="6781800" y="6019800"/>
            <a:ext cx="457200" cy="457200"/>
          </a:xfrm>
          <a:prstGeom prst="flowChartConnec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6" name="Flowchart: Connector 15"/>
          <p:cNvSpPr/>
          <p:nvPr/>
        </p:nvSpPr>
        <p:spPr>
          <a:xfrm>
            <a:off x="6553200" y="5638800"/>
            <a:ext cx="457200" cy="457200"/>
          </a:xfrm>
          <a:prstGeom prst="flowChartConnec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7" name="Flowchart: Connector 16"/>
          <p:cNvSpPr/>
          <p:nvPr/>
        </p:nvSpPr>
        <p:spPr>
          <a:xfrm>
            <a:off x="5257800" y="5626100"/>
            <a:ext cx="457200" cy="457200"/>
          </a:xfrm>
          <a:prstGeom prst="flowChartConnec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8" name="Flowchart: Connector 17"/>
          <p:cNvSpPr/>
          <p:nvPr/>
        </p:nvSpPr>
        <p:spPr>
          <a:xfrm>
            <a:off x="8165592" y="6412992"/>
            <a:ext cx="457200" cy="457200"/>
          </a:xfrm>
          <a:prstGeom prst="flowChartConnector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9" name="Flowchart: Connector 18"/>
          <p:cNvSpPr/>
          <p:nvPr/>
        </p:nvSpPr>
        <p:spPr>
          <a:xfrm>
            <a:off x="2743200" y="4191000"/>
            <a:ext cx="457200" cy="457200"/>
          </a:xfrm>
          <a:prstGeom prst="flowChartConnec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" name="Flowchart: Connector 19"/>
          <p:cNvSpPr/>
          <p:nvPr/>
        </p:nvSpPr>
        <p:spPr>
          <a:xfrm>
            <a:off x="533400" y="5321300"/>
            <a:ext cx="457200" cy="457200"/>
          </a:xfrm>
          <a:prstGeom prst="flowChartConnec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1" name="Flowchart: Connector 20"/>
          <p:cNvSpPr/>
          <p:nvPr/>
        </p:nvSpPr>
        <p:spPr>
          <a:xfrm>
            <a:off x="3593592" y="6031992"/>
            <a:ext cx="457200" cy="457200"/>
          </a:xfrm>
          <a:prstGeom prst="flowChartConnector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2" name="Flowchart: Connector 21"/>
          <p:cNvSpPr/>
          <p:nvPr/>
        </p:nvSpPr>
        <p:spPr>
          <a:xfrm>
            <a:off x="6934200" y="4419600"/>
            <a:ext cx="457200" cy="457200"/>
          </a:xfrm>
          <a:prstGeom prst="flowChartConnector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3" name="Curved Up Ribbon 22"/>
          <p:cNvSpPr/>
          <p:nvPr/>
        </p:nvSpPr>
        <p:spPr>
          <a:xfrm>
            <a:off x="1295400" y="1066800"/>
            <a:ext cx="533400" cy="304800"/>
          </a:xfrm>
          <a:prstGeom prst="ellipseRibbon2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6" name="Diagonal Stripe 25"/>
          <p:cNvSpPr/>
          <p:nvPr/>
        </p:nvSpPr>
        <p:spPr>
          <a:xfrm flipV="1">
            <a:off x="3352800" y="1371600"/>
            <a:ext cx="152400" cy="533400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Flowchart: Stored Data 30"/>
          <p:cNvSpPr/>
          <p:nvPr/>
        </p:nvSpPr>
        <p:spPr>
          <a:xfrm rot="16200000">
            <a:off x="4871583" y="1681618"/>
            <a:ext cx="678662" cy="363427"/>
          </a:xfrm>
          <a:prstGeom prst="flowChartOnlineStorage">
            <a:avLst/>
          </a:prstGeom>
          <a:solidFill>
            <a:srgbClr val="00B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b="1" dirty="0" smtClean="0">
                <a:solidFill>
                  <a:schemeClr val="tx1"/>
                </a:solidFill>
              </a:rPr>
              <a:t>C</a:t>
            </a:r>
            <a:endParaRPr lang="en-GB" sz="1000" b="1" dirty="0">
              <a:solidFill>
                <a:schemeClr val="tx1"/>
              </a:solidFill>
            </a:endParaRPr>
          </a:p>
        </p:txBody>
      </p:sp>
      <p:sp>
        <p:nvSpPr>
          <p:cNvPr id="39" name="Flowchart: Delay 38"/>
          <p:cNvSpPr/>
          <p:nvPr/>
        </p:nvSpPr>
        <p:spPr>
          <a:xfrm>
            <a:off x="5943600" y="2895600"/>
            <a:ext cx="457200" cy="384175"/>
          </a:xfrm>
          <a:prstGeom prst="flowChartDelay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8" name="Flowchart: Delay 47"/>
          <p:cNvSpPr/>
          <p:nvPr/>
        </p:nvSpPr>
        <p:spPr>
          <a:xfrm>
            <a:off x="4267200" y="2895600"/>
            <a:ext cx="457200" cy="384175"/>
          </a:xfrm>
          <a:prstGeom prst="flowChartDelay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5" name="4-Point Star 24"/>
          <p:cNvSpPr/>
          <p:nvPr/>
        </p:nvSpPr>
        <p:spPr>
          <a:xfrm>
            <a:off x="3200400" y="1143000"/>
            <a:ext cx="304800" cy="381000"/>
          </a:xfrm>
          <a:prstGeom prst="star4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smtClean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mtClean="0"/>
          </a:p>
        </p:txBody>
      </p:sp>
      <p:sp>
        <p:nvSpPr>
          <p:cNvPr id="4" name="Sun 3"/>
          <p:cNvSpPr/>
          <p:nvPr/>
        </p:nvSpPr>
        <p:spPr>
          <a:xfrm>
            <a:off x="4139952" y="260648"/>
            <a:ext cx="1368152" cy="1080120"/>
          </a:xfrm>
          <a:prstGeom prst="sun">
            <a:avLst/>
          </a:prstGeom>
          <a:solidFill>
            <a:srgbClr val="92D050"/>
          </a:solidFill>
          <a:ln>
            <a:solidFill>
              <a:schemeClr val="accent1">
                <a:lumMod val="7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/>
              <a:t>GFP</a:t>
            </a:r>
            <a:endParaRPr lang="en-GB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23850" y="692150"/>
            <a:ext cx="3743325" cy="288925"/>
            <a:chOff x="1835696" y="2564904"/>
            <a:chExt cx="3744416" cy="288032"/>
          </a:xfrm>
        </p:grpSpPr>
        <p:sp>
          <p:nvSpPr>
            <p:cNvPr id="6" name="Right Arrow 5"/>
            <p:cNvSpPr/>
            <p:nvPr/>
          </p:nvSpPr>
          <p:spPr>
            <a:xfrm>
              <a:off x="4211288" y="2564904"/>
              <a:ext cx="1368824" cy="288032"/>
            </a:xfrm>
            <a:prstGeom prst="rightArrow">
              <a:avLst/>
            </a:prstGeom>
            <a:solidFill>
              <a:srgbClr val="99CCFF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1835696" y="2708920"/>
              <a:ext cx="2375592" cy="0"/>
            </a:xfrm>
            <a:prstGeom prst="line">
              <a:avLst/>
            </a:prstGeom>
            <a:ln w="762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439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2988" y="1196975"/>
            <a:ext cx="22193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35113" y="2349500"/>
            <a:ext cx="8763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 9"/>
          <p:cNvSpPr/>
          <p:nvPr/>
        </p:nvSpPr>
        <p:spPr>
          <a:xfrm>
            <a:off x="1763713" y="1196975"/>
            <a:ext cx="431800" cy="50323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1654969" y="2024856"/>
            <a:ext cx="6477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44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2500" y="1916113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611188" y="260350"/>
            <a:ext cx="7489825" cy="2305050"/>
            <a:chOff x="1259632" y="1412776"/>
            <a:chExt cx="7488832" cy="2304256"/>
          </a:xfrm>
        </p:grpSpPr>
        <p:sp>
          <p:nvSpPr>
            <p:cNvPr id="6" name="Sun 5"/>
            <p:cNvSpPr/>
            <p:nvPr/>
          </p:nvSpPr>
          <p:spPr>
            <a:xfrm>
              <a:off x="7380312" y="1412776"/>
              <a:ext cx="1368152" cy="1080120"/>
            </a:xfrm>
            <a:prstGeom prst="sun">
              <a:avLst/>
            </a:prstGeom>
            <a:solidFill>
              <a:srgbClr val="92D050"/>
            </a:solidFill>
            <a:ln>
              <a:solidFill>
                <a:schemeClr val="accent1">
                  <a:lumMod val="75000"/>
                </a:schemeClr>
              </a:solidFill>
            </a:ln>
            <a:effectLst>
              <a:glow rad="101600">
                <a:schemeClr val="accent5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/>
                <a:t>GFP</a:t>
              </a:r>
              <a:endParaRPr lang="en-GB" dirty="0"/>
            </a:p>
          </p:txBody>
        </p:sp>
        <p:grpSp>
          <p:nvGrpSpPr>
            <p:cNvPr id="3" name="Group 37"/>
            <p:cNvGrpSpPr>
              <a:grpSpLocks/>
            </p:cNvGrpSpPr>
            <p:nvPr/>
          </p:nvGrpSpPr>
          <p:grpSpPr bwMode="auto">
            <a:xfrm>
              <a:off x="1259632" y="1916832"/>
              <a:ext cx="6336704" cy="1800200"/>
              <a:chOff x="1259632" y="1916832"/>
              <a:chExt cx="6336704" cy="1800200"/>
            </a:xfrm>
          </p:grpSpPr>
          <p:grpSp>
            <p:nvGrpSpPr>
              <p:cNvPr id="5" name="Group 23"/>
              <p:cNvGrpSpPr>
                <a:grpSpLocks/>
              </p:cNvGrpSpPr>
              <p:nvPr/>
            </p:nvGrpSpPr>
            <p:grpSpPr bwMode="auto">
              <a:xfrm>
                <a:off x="5508104" y="1916832"/>
                <a:ext cx="2088232" cy="1800200"/>
                <a:chOff x="1763688" y="2852936"/>
                <a:chExt cx="2088232" cy="1800200"/>
              </a:xfrm>
            </p:grpSpPr>
            <p:sp>
              <p:nvSpPr>
                <p:cNvPr id="8" name="Right Arrow 7"/>
                <p:cNvSpPr/>
                <p:nvPr/>
              </p:nvSpPr>
              <p:spPr>
                <a:xfrm>
                  <a:off x="1762803" y="3501008"/>
                  <a:ext cx="1368244" cy="288826"/>
                </a:xfrm>
                <a:prstGeom prst="rightArrow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  <p:cxnSp>
              <p:nvCxnSpPr>
                <p:cNvPr id="12" name="Straight Connector 11"/>
                <p:cNvCxnSpPr/>
                <p:nvPr/>
              </p:nvCxnSpPr>
              <p:spPr>
                <a:xfrm rot="10800000">
                  <a:off x="3204062" y="4653136"/>
                  <a:ext cx="647614" cy="0"/>
                </a:xfrm>
                <a:prstGeom prst="line">
                  <a:avLst/>
                </a:prstGeom>
                <a:ln w="76200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 rot="5400000" flipH="1" flipV="1">
                  <a:off x="2304259" y="3753334"/>
                  <a:ext cx="1799605" cy="0"/>
                </a:xfrm>
                <a:prstGeom prst="line">
                  <a:avLst/>
                </a:prstGeom>
                <a:ln w="76200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>
                  <a:off x="3204062" y="2853531"/>
                  <a:ext cx="576186" cy="0"/>
                </a:xfrm>
                <a:prstGeom prst="line">
                  <a:avLst/>
                </a:prstGeom>
                <a:ln w="76200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Lightning Bolt 22"/>
                <p:cNvSpPr/>
                <p:nvPr/>
              </p:nvSpPr>
              <p:spPr>
                <a:xfrm rot="17112798" flipH="1">
                  <a:off x="2612063" y="2886789"/>
                  <a:ext cx="574477" cy="647614"/>
                </a:xfrm>
                <a:prstGeom prst="lightningBolt">
                  <a:avLst/>
                </a:prstGeom>
                <a:solidFill>
                  <a:srgbClr val="FFFF66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</p:grpSp>
          <p:cxnSp>
            <p:nvCxnSpPr>
              <p:cNvPr id="44" name="Straight Connector 43"/>
              <p:cNvCxnSpPr/>
              <p:nvPr/>
            </p:nvCxnSpPr>
            <p:spPr>
              <a:xfrm>
                <a:off x="4211991" y="2709317"/>
                <a:ext cx="1295228" cy="0"/>
              </a:xfrm>
              <a:prstGeom prst="line">
                <a:avLst/>
              </a:prstGeom>
              <a:ln w="762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" name="Group 31"/>
              <p:cNvGrpSpPr>
                <a:grpSpLocks/>
              </p:cNvGrpSpPr>
              <p:nvPr/>
            </p:nvGrpSpPr>
            <p:grpSpPr bwMode="auto">
              <a:xfrm>
                <a:off x="1259632" y="2564904"/>
                <a:ext cx="2448272" cy="288032"/>
                <a:chOff x="3131840" y="2564904"/>
                <a:chExt cx="2448272" cy="288032"/>
              </a:xfrm>
            </p:grpSpPr>
            <p:sp>
              <p:nvSpPr>
                <p:cNvPr id="34" name="Right Arrow 33"/>
                <p:cNvSpPr/>
                <p:nvPr/>
              </p:nvSpPr>
              <p:spPr>
                <a:xfrm>
                  <a:off x="4211197" y="2564904"/>
                  <a:ext cx="1368243" cy="288826"/>
                </a:xfrm>
                <a:prstGeom prst="rightArrow">
                  <a:avLst/>
                </a:prstGeom>
                <a:solidFill>
                  <a:srgbClr val="99CCFF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  <p:cxnSp>
              <p:nvCxnSpPr>
                <p:cNvPr id="35" name="Straight Connector 34"/>
                <p:cNvCxnSpPr/>
                <p:nvPr/>
              </p:nvCxnSpPr>
              <p:spPr>
                <a:xfrm>
                  <a:off x="3131840" y="2709317"/>
                  <a:ext cx="1079357" cy="0"/>
                </a:xfrm>
                <a:prstGeom prst="line">
                  <a:avLst/>
                </a:prstGeom>
                <a:ln w="762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" name="Pie 3"/>
              <p:cNvSpPr/>
              <p:nvPr/>
            </p:nvSpPr>
            <p:spPr>
              <a:xfrm rot="2514857">
                <a:off x="3735036" y="2224674"/>
                <a:ext cx="929001" cy="942608"/>
              </a:xfrm>
              <a:prstGeom prst="pie">
                <a:avLst/>
              </a:prstGeom>
              <a:solidFill>
                <a:srgbClr val="FFC000"/>
              </a:solidFill>
              <a:ln>
                <a:solidFill>
                  <a:schemeClr val="accent6">
                    <a:lumMod val="50000"/>
                  </a:schemeClr>
                </a:solidFill>
              </a:ln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dirty="0">
                    <a:solidFill>
                      <a:schemeClr val="tx1"/>
                    </a:solidFill>
                  </a:rPr>
                  <a:t>TEV</a:t>
                </a:r>
              </a:p>
            </p:txBody>
          </p:sp>
        </p:grpSp>
      </p:grp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2420938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323850" y="0"/>
            <a:ext cx="8640763" cy="2997200"/>
            <a:chOff x="179512" y="836712"/>
            <a:chExt cx="8640960" cy="3600400"/>
          </a:xfrm>
        </p:grpSpPr>
        <p:sp>
          <p:nvSpPr>
            <p:cNvPr id="22" name="Lightning Bolt 21"/>
            <p:cNvSpPr/>
            <p:nvPr/>
          </p:nvSpPr>
          <p:spPr>
            <a:xfrm rot="17112798" flipH="1">
              <a:off x="6416330" y="1092581"/>
              <a:ext cx="575911" cy="647715"/>
            </a:xfrm>
            <a:prstGeom prst="lightningBolt">
              <a:avLst/>
            </a:prstGeom>
            <a:solidFill>
              <a:srgbClr val="FFFF66"/>
            </a:solidFill>
            <a:ln>
              <a:solidFill>
                <a:srgbClr val="FF0000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179512" y="836712"/>
              <a:ext cx="8640960" cy="3600400"/>
              <a:chOff x="179512" y="836712"/>
              <a:chExt cx="8640960" cy="3600400"/>
            </a:xfrm>
          </p:grpSpPr>
          <p:grpSp>
            <p:nvGrpSpPr>
              <p:cNvPr id="4" name="Group 3"/>
              <p:cNvGrpSpPr>
                <a:grpSpLocks/>
              </p:cNvGrpSpPr>
              <p:nvPr/>
            </p:nvGrpSpPr>
            <p:grpSpPr bwMode="auto">
              <a:xfrm>
                <a:off x="5580112" y="1340768"/>
                <a:ext cx="2088232" cy="1800201"/>
                <a:chOff x="1763688" y="2276872"/>
                <a:chExt cx="2088232" cy="1800201"/>
              </a:xfrm>
            </p:grpSpPr>
            <p:sp>
              <p:nvSpPr>
                <p:cNvPr id="5" name="Right Arrow 4"/>
                <p:cNvSpPr/>
                <p:nvPr/>
              </p:nvSpPr>
              <p:spPr>
                <a:xfrm>
                  <a:off x="1763886" y="3500550"/>
                  <a:ext cx="1368456" cy="287956"/>
                </a:xfrm>
                <a:prstGeom prst="rightArrow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  <p:cxnSp>
              <p:nvCxnSpPr>
                <p:cNvPr id="6" name="Straight Connector 5"/>
                <p:cNvCxnSpPr/>
                <p:nvPr/>
              </p:nvCxnSpPr>
              <p:spPr>
                <a:xfrm rot="10800000">
                  <a:off x="3203782" y="4076462"/>
                  <a:ext cx="647715" cy="0"/>
                </a:xfrm>
                <a:prstGeom prst="line">
                  <a:avLst/>
                </a:prstGeom>
                <a:ln w="76200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/>
                <p:cNvCxnSpPr/>
                <p:nvPr/>
              </p:nvCxnSpPr>
              <p:spPr>
                <a:xfrm rot="5400000" flipH="1" flipV="1">
                  <a:off x="2303682" y="3176362"/>
                  <a:ext cx="1800200" cy="0"/>
                </a:xfrm>
                <a:prstGeom prst="line">
                  <a:avLst/>
                </a:prstGeom>
                <a:ln w="76200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>
                  <a:off x="3203782" y="2276262"/>
                  <a:ext cx="576275" cy="0"/>
                </a:xfrm>
                <a:prstGeom prst="line">
                  <a:avLst/>
                </a:prstGeom>
                <a:ln w="76200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" name="Lightning Bolt 8"/>
                <p:cNvSpPr/>
                <p:nvPr/>
              </p:nvSpPr>
              <p:spPr>
                <a:xfrm rot="17112798" flipH="1">
                  <a:off x="2611019" y="2884924"/>
                  <a:ext cx="575911" cy="647715"/>
                </a:xfrm>
                <a:prstGeom prst="lightningBolt">
                  <a:avLst/>
                </a:prstGeom>
                <a:solidFill>
                  <a:srgbClr val="FFFF66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</p:grpSp>
          <p:grpSp>
            <p:nvGrpSpPr>
              <p:cNvPr id="10" name="Group 9"/>
              <p:cNvGrpSpPr>
                <a:grpSpLocks/>
              </p:cNvGrpSpPr>
              <p:nvPr/>
            </p:nvGrpSpPr>
            <p:grpSpPr bwMode="auto">
              <a:xfrm>
                <a:off x="3131840" y="2780928"/>
                <a:ext cx="2088232" cy="1656184"/>
                <a:chOff x="1763688" y="2780928"/>
                <a:chExt cx="2088232" cy="1656184"/>
              </a:xfrm>
            </p:grpSpPr>
            <p:sp>
              <p:nvSpPr>
                <p:cNvPr id="11" name="Right Arrow 10"/>
                <p:cNvSpPr/>
                <p:nvPr/>
              </p:nvSpPr>
              <p:spPr>
                <a:xfrm>
                  <a:off x="1764177" y="3500780"/>
                  <a:ext cx="1368456" cy="287955"/>
                </a:xfrm>
                <a:prstGeom prst="rightArrow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  <p:cxnSp>
              <p:nvCxnSpPr>
                <p:cNvPr id="12" name="Straight Connector 11"/>
                <p:cNvCxnSpPr/>
                <p:nvPr/>
              </p:nvCxnSpPr>
              <p:spPr>
                <a:xfrm rot="10800000">
                  <a:off x="3204073" y="4437112"/>
                  <a:ext cx="647715" cy="0"/>
                </a:xfrm>
                <a:prstGeom prst="line">
                  <a:avLst/>
                </a:prstGeom>
                <a:ln w="76200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 rot="5400000" flipH="1" flipV="1">
                  <a:off x="2380253" y="3605664"/>
                  <a:ext cx="1647641" cy="0"/>
                </a:xfrm>
                <a:prstGeom prst="line">
                  <a:avLst/>
                </a:prstGeom>
                <a:ln w="76200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>
                  <a:off x="3204073" y="2781843"/>
                  <a:ext cx="576275" cy="0"/>
                </a:xfrm>
                <a:prstGeom prst="line">
                  <a:avLst/>
                </a:prstGeom>
                <a:ln w="76200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Lightning Bolt 14"/>
                <p:cNvSpPr/>
                <p:nvPr/>
              </p:nvSpPr>
              <p:spPr>
                <a:xfrm rot="6588572" flipV="1">
                  <a:off x="2598610" y="2839385"/>
                  <a:ext cx="575911" cy="647715"/>
                </a:xfrm>
                <a:prstGeom prst="lightningBolt">
                  <a:avLst/>
                </a:prstGeom>
                <a:solidFill>
                  <a:srgbClr val="FFFF66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</p:grpSp>
          <p:sp>
            <p:nvSpPr>
              <p:cNvPr id="16" name="Pie 15"/>
              <p:cNvSpPr/>
              <p:nvPr/>
            </p:nvSpPr>
            <p:spPr>
              <a:xfrm rot="2514857">
                <a:off x="2654916" y="3160778"/>
                <a:ext cx="929001" cy="942608"/>
              </a:xfrm>
              <a:prstGeom prst="pie">
                <a:avLst/>
              </a:prstGeom>
              <a:solidFill>
                <a:srgbClr val="FFC000"/>
              </a:solidFill>
              <a:ln>
                <a:solidFill>
                  <a:schemeClr val="accent6">
                    <a:lumMod val="50000"/>
                  </a:schemeClr>
                </a:solidFill>
              </a:ln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dirty="0">
                    <a:solidFill>
                      <a:schemeClr val="tx1"/>
                    </a:solidFill>
                  </a:rPr>
                  <a:t>TEV</a:t>
                </a:r>
              </a:p>
            </p:txBody>
          </p:sp>
          <p:sp>
            <p:nvSpPr>
              <p:cNvPr id="17" name="Pie 16"/>
              <p:cNvSpPr/>
              <p:nvPr/>
            </p:nvSpPr>
            <p:spPr>
              <a:xfrm rot="2514857">
                <a:off x="5128035" y="2250558"/>
                <a:ext cx="929001" cy="942608"/>
              </a:xfrm>
              <a:prstGeom prst="pie">
                <a:avLst/>
              </a:prstGeom>
              <a:solidFill>
                <a:srgbClr val="FFFF00"/>
              </a:solidFill>
              <a:ln>
                <a:solidFill>
                  <a:schemeClr val="accent6">
                    <a:lumMod val="75000"/>
                  </a:schemeClr>
                </a:solidFill>
              </a:ln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>
                  <a:solidFill>
                    <a:schemeClr val="tx1"/>
                  </a:solidFill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dirty="0" err="1">
                    <a:solidFill>
                      <a:schemeClr val="tx1"/>
                    </a:solidFill>
                  </a:rPr>
                  <a:t>TEVs</a:t>
                </a:r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Sun 17"/>
              <p:cNvSpPr/>
              <p:nvPr/>
            </p:nvSpPr>
            <p:spPr>
              <a:xfrm>
                <a:off x="7452320" y="836712"/>
                <a:ext cx="1368152" cy="1080120"/>
              </a:xfrm>
              <a:prstGeom prst="sun">
                <a:avLst/>
              </a:prstGeom>
              <a:solidFill>
                <a:srgbClr val="92D050"/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400" dirty="0"/>
                  <a:t>GFP</a:t>
                </a:r>
                <a:endParaRPr lang="en-GB" dirty="0"/>
              </a:p>
            </p:txBody>
          </p:sp>
          <p:sp>
            <p:nvSpPr>
              <p:cNvPr id="19" name="Right Arrow 18"/>
              <p:cNvSpPr/>
              <p:nvPr/>
            </p:nvSpPr>
            <p:spPr>
              <a:xfrm>
                <a:off x="5435845" y="1700580"/>
                <a:ext cx="1512921" cy="287955"/>
              </a:xfrm>
              <a:prstGeom prst="rightArrow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3708605" y="1845511"/>
                <a:ext cx="1727239" cy="0"/>
              </a:xfrm>
              <a:prstGeom prst="line">
                <a:avLst/>
              </a:prstGeom>
              <a:ln w="762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5400000" flipH="1" flipV="1">
                <a:off x="2844738" y="2709379"/>
                <a:ext cx="1727734" cy="0"/>
              </a:xfrm>
              <a:prstGeom prst="line">
                <a:avLst/>
              </a:prstGeom>
              <a:ln w="762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3" name="Group 22"/>
              <p:cNvGrpSpPr>
                <a:grpSpLocks/>
              </p:cNvGrpSpPr>
              <p:nvPr/>
            </p:nvGrpSpPr>
            <p:grpSpPr bwMode="auto">
              <a:xfrm>
                <a:off x="179512" y="3501008"/>
                <a:ext cx="2448272" cy="288032"/>
                <a:chOff x="3131840" y="2564904"/>
                <a:chExt cx="2448272" cy="288032"/>
              </a:xfrm>
            </p:grpSpPr>
            <p:sp>
              <p:nvSpPr>
                <p:cNvPr id="24" name="Right Arrow 23"/>
                <p:cNvSpPr/>
                <p:nvPr/>
              </p:nvSpPr>
              <p:spPr>
                <a:xfrm>
                  <a:off x="4211365" y="2564676"/>
                  <a:ext cx="1368456" cy="287955"/>
                </a:xfrm>
                <a:prstGeom prst="rightArrow">
                  <a:avLst/>
                </a:prstGeom>
                <a:solidFill>
                  <a:srgbClr val="99CCFF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3131840" y="2709607"/>
                  <a:ext cx="1079525" cy="0"/>
                </a:xfrm>
                <a:prstGeom prst="line">
                  <a:avLst/>
                </a:prstGeom>
                <a:ln w="762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2048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pic>
        <p:nvPicPr>
          <p:cNvPr id="2048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28575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2798763" y="188913"/>
            <a:ext cx="6165850" cy="3024187"/>
            <a:chOff x="1286764" y="836712"/>
            <a:chExt cx="6165556" cy="3600400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4211960" y="1340768"/>
              <a:ext cx="2088232" cy="1800201"/>
              <a:chOff x="1763688" y="2276872"/>
              <a:chExt cx="2088232" cy="1800201"/>
            </a:xfrm>
          </p:grpSpPr>
          <p:sp>
            <p:nvSpPr>
              <p:cNvPr id="5" name="Right Arrow 4"/>
              <p:cNvSpPr/>
              <p:nvPr/>
            </p:nvSpPr>
            <p:spPr>
              <a:xfrm>
                <a:off x="1764115" y="3500253"/>
                <a:ext cx="1368359" cy="289166"/>
              </a:xfrm>
              <a:prstGeom prst="rightArrow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/>
              </a:p>
            </p:txBody>
          </p:sp>
          <p:cxnSp>
            <p:nvCxnSpPr>
              <p:cNvPr id="6" name="Straight Connector 5"/>
              <p:cNvCxnSpPr/>
              <p:nvPr/>
            </p:nvCxnSpPr>
            <p:spPr>
              <a:xfrm rot="10800000">
                <a:off x="3203909" y="4076694"/>
                <a:ext cx="647669" cy="0"/>
              </a:xfrm>
              <a:prstGeom prst="line">
                <a:avLst/>
              </a:prstGeom>
              <a:ln w="7620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 rot="5400000" flipH="1" flipV="1">
                <a:off x="2304281" y="3177067"/>
                <a:ext cx="1799256" cy="0"/>
              </a:xfrm>
              <a:prstGeom prst="line">
                <a:avLst/>
              </a:prstGeom>
              <a:ln w="762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3203909" y="2277439"/>
                <a:ext cx="576234" cy="0"/>
              </a:xfrm>
              <a:prstGeom prst="line">
                <a:avLst/>
              </a:prstGeom>
              <a:ln w="762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Lightning Bolt 8"/>
              <p:cNvSpPr/>
              <p:nvPr/>
            </p:nvSpPr>
            <p:spPr>
              <a:xfrm rot="17112798" flipH="1">
                <a:off x="2610902" y="2886308"/>
                <a:ext cx="576442" cy="647669"/>
              </a:xfrm>
              <a:prstGeom prst="lightningBolt">
                <a:avLst/>
              </a:prstGeom>
              <a:solidFill>
                <a:srgbClr val="FFFF66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/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763688" y="2780928"/>
              <a:ext cx="2088232" cy="1656184"/>
              <a:chOff x="1763688" y="2780928"/>
              <a:chExt cx="2088232" cy="1656184"/>
            </a:xfrm>
          </p:grpSpPr>
          <p:sp>
            <p:nvSpPr>
              <p:cNvPr id="11" name="Right Arrow 10"/>
              <p:cNvSpPr/>
              <p:nvPr/>
            </p:nvSpPr>
            <p:spPr>
              <a:xfrm>
                <a:off x="1762991" y="3501575"/>
                <a:ext cx="1368359" cy="287276"/>
              </a:xfrm>
              <a:prstGeom prst="rightArrow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dirty="0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10800000">
                <a:off x="3204372" y="4437112"/>
                <a:ext cx="647669" cy="0"/>
              </a:xfrm>
              <a:prstGeom prst="line">
                <a:avLst/>
              </a:prstGeom>
              <a:ln w="76200"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 flipH="1" flipV="1">
                <a:off x="2380343" y="3605523"/>
                <a:ext cx="1648057" cy="0"/>
              </a:xfrm>
              <a:prstGeom prst="line">
                <a:avLst/>
              </a:prstGeom>
              <a:ln w="762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3204372" y="2781495"/>
                <a:ext cx="576234" cy="0"/>
              </a:xfrm>
              <a:prstGeom prst="line">
                <a:avLst/>
              </a:prstGeom>
              <a:ln w="762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Lightning Bolt 14"/>
              <p:cNvSpPr/>
              <p:nvPr/>
            </p:nvSpPr>
            <p:spPr>
              <a:xfrm rot="6588572" flipV="1">
                <a:off x="2597872" y="2837697"/>
                <a:ext cx="576442" cy="649257"/>
              </a:xfrm>
              <a:prstGeom prst="lightningBolt">
                <a:avLst/>
              </a:prstGeom>
              <a:solidFill>
                <a:srgbClr val="FFFF66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/>
              </a:p>
            </p:txBody>
          </p:sp>
        </p:grpSp>
        <p:sp>
          <p:nvSpPr>
            <p:cNvPr id="16" name="Pie 15"/>
            <p:cNvSpPr/>
            <p:nvPr/>
          </p:nvSpPr>
          <p:spPr>
            <a:xfrm rot="2514857">
              <a:off x="3759883" y="2250558"/>
              <a:ext cx="929001" cy="942608"/>
            </a:xfrm>
            <a:prstGeom prst="pie">
              <a:avLst/>
            </a:prstGeom>
            <a:solidFill>
              <a:srgbClr val="FFFF00"/>
            </a:solidFill>
            <a:ln>
              <a:solidFill>
                <a:schemeClr val="accent6">
                  <a:lumMod val="75000"/>
                </a:schemeClr>
              </a:solidFill>
            </a:ln>
            <a:effectLst>
              <a:glow rad="139700">
                <a:schemeClr val="accent6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dirty="0" err="1">
                  <a:solidFill>
                    <a:schemeClr val="tx1"/>
                  </a:solidFill>
                </a:rPr>
                <a:t>TEVs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7" name="Sun 16"/>
            <p:cNvSpPr/>
            <p:nvPr/>
          </p:nvSpPr>
          <p:spPr>
            <a:xfrm>
              <a:off x="6084168" y="836712"/>
              <a:ext cx="1368152" cy="1080120"/>
            </a:xfrm>
            <a:prstGeom prst="sun">
              <a:avLst/>
            </a:prstGeom>
            <a:solidFill>
              <a:srgbClr val="92D050"/>
            </a:solidFill>
            <a:ln>
              <a:solidFill>
                <a:schemeClr val="accent1">
                  <a:lumMod val="75000"/>
                </a:schemeClr>
              </a:solidFill>
            </a:ln>
            <a:effectLst>
              <a:glow rad="101600">
                <a:schemeClr val="accent5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/>
                <a:t>GFP</a:t>
              </a:r>
              <a:endParaRPr lang="en-GB" dirty="0"/>
            </a:p>
          </p:txBody>
        </p:sp>
        <p:sp>
          <p:nvSpPr>
            <p:cNvPr id="22" name="Pie 21"/>
            <p:cNvSpPr/>
            <p:nvPr/>
          </p:nvSpPr>
          <p:spPr>
            <a:xfrm rot="2514857">
              <a:off x="1286764" y="3160778"/>
              <a:ext cx="929001" cy="942608"/>
            </a:xfrm>
            <a:prstGeom prst="pi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  <a:effectLst>
              <a:glow rad="1397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solidFill>
                  <a:schemeClr val="tx1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dirty="0">
                  <a:solidFill>
                    <a:schemeClr val="tx1"/>
                  </a:solidFill>
                </a:rPr>
                <a:t>HIV1</a:t>
              </a:r>
            </a:p>
          </p:txBody>
        </p:sp>
      </p:grpSp>
      <p:sp>
        <p:nvSpPr>
          <p:cNvPr id="21" name="Right Arrow 20"/>
          <p:cNvSpPr/>
          <p:nvPr/>
        </p:nvSpPr>
        <p:spPr>
          <a:xfrm>
            <a:off x="1403350" y="2349500"/>
            <a:ext cx="1368425" cy="241300"/>
          </a:xfrm>
          <a:prstGeom prst="rightArrow">
            <a:avLst/>
          </a:prstGeom>
          <a:solidFill>
            <a:srgbClr val="99CCFF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323850" y="2492375"/>
            <a:ext cx="1079500" cy="0"/>
          </a:xfrm>
          <a:prstGeom prst="line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50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250" y="28575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smtClean="0"/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mtClean="0"/>
          </a:p>
        </p:txBody>
      </p:sp>
      <p:pic>
        <p:nvPicPr>
          <p:cNvPr id="36867" name="Picture 2" descr="http://openwetware.org/images/c/ce/Fast_response_modu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260350"/>
            <a:ext cx="8291512" cy="620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179388" y="908050"/>
            <a:ext cx="5905500" cy="3960813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System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mtClean="0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2" cstate="print"/>
          <a:srcRect l="31085" t="20213" r="14890" b="20213"/>
          <a:stretch>
            <a:fillRect/>
          </a:stretch>
        </p:blipFill>
        <p:spPr bwMode="auto">
          <a:xfrm>
            <a:off x="539750" y="2133600"/>
            <a:ext cx="58039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2" name="Text Box 2"/>
          <p:cNvSpPr txBox="1">
            <a:spLocks noChangeArrowheads="1"/>
          </p:cNvSpPr>
          <p:nvPr/>
        </p:nvSpPr>
        <p:spPr bwMode="auto">
          <a:xfrm>
            <a:off x="4356100" y="1700213"/>
            <a:ext cx="4314825" cy="21113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en-GB" sz="1100">
                <a:latin typeface="Calibri" pitchFamily="34" charset="0"/>
              </a:rPr>
              <a:t>1. Transcription and translation of Protease detector Peptide</a:t>
            </a:r>
          </a:p>
          <a:p>
            <a:pPr>
              <a:spcAft>
                <a:spcPts val="1000"/>
              </a:spcAft>
            </a:pPr>
            <a:r>
              <a:rPr lang="en-GB" sz="1100">
                <a:latin typeface="Calibri" pitchFamily="34" charset="0"/>
              </a:rPr>
              <a:t>2. Transcription and translation of ComD</a:t>
            </a:r>
          </a:p>
          <a:p>
            <a:pPr>
              <a:spcAft>
                <a:spcPts val="1000"/>
              </a:spcAft>
            </a:pPr>
            <a:r>
              <a:rPr lang="en-GB" sz="1100">
                <a:latin typeface="Calibri" pitchFamily="34" charset="0"/>
              </a:rPr>
              <a:t>3. Transcription and translation of ComE</a:t>
            </a:r>
          </a:p>
          <a:p>
            <a:pPr>
              <a:spcAft>
                <a:spcPts val="1000"/>
              </a:spcAft>
            </a:pPr>
            <a:r>
              <a:rPr lang="en-GB" sz="1100">
                <a:latin typeface="Calibri" pitchFamily="34" charset="0"/>
              </a:rPr>
              <a:t>4. Cleavage of AIP, activated by Protease</a:t>
            </a:r>
          </a:p>
          <a:p>
            <a:pPr>
              <a:spcAft>
                <a:spcPts val="1000"/>
              </a:spcAft>
            </a:pPr>
            <a:r>
              <a:rPr lang="en-GB" sz="1100">
                <a:latin typeface="Calibri" pitchFamily="34" charset="0"/>
              </a:rPr>
              <a:t>5. Activation of ComD receptor, reaction activated by AIP</a:t>
            </a:r>
          </a:p>
          <a:p>
            <a:pPr>
              <a:spcAft>
                <a:spcPts val="1000"/>
              </a:spcAft>
            </a:pPr>
            <a:r>
              <a:rPr lang="en-GB" sz="1100">
                <a:latin typeface="Calibri" pitchFamily="34" charset="0"/>
              </a:rPr>
              <a:t>6. Phosphorylation of ComE, activated by ComD receptor</a:t>
            </a:r>
          </a:p>
          <a:p>
            <a:pPr>
              <a:spcAft>
                <a:spcPts val="1000"/>
              </a:spcAft>
            </a:pPr>
            <a:r>
              <a:rPr lang="en-GB" sz="1100">
                <a:latin typeface="Calibri" pitchFamily="34" charset="0"/>
              </a:rPr>
              <a:t>* Release of Protease (artificially triggered)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Equations</a:t>
            </a:r>
          </a:p>
        </p:txBody>
      </p:sp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1. Transcription and translation of Protease detector Peptide </a:t>
            </a:r>
          </a:p>
          <a:p>
            <a:endParaRPr lang="en-GB" smtClean="0"/>
          </a:p>
          <a:p>
            <a:r>
              <a:rPr lang="en-GB" smtClean="0"/>
              <a:t>2. Transcription and translation of ComD</a:t>
            </a:r>
          </a:p>
          <a:p>
            <a:endParaRPr lang="en-GB" smtClean="0"/>
          </a:p>
          <a:p>
            <a:r>
              <a:rPr lang="en-GB" smtClean="0"/>
              <a:t>3. Transcription and translation of ComE</a:t>
            </a:r>
          </a:p>
          <a:p>
            <a:endParaRPr lang="en-GB" smtClean="0"/>
          </a:p>
          <a:p>
            <a:endParaRPr lang="en-GB" smtClean="0"/>
          </a:p>
        </p:txBody>
      </p:sp>
      <p:sp>
        <p:nvSpPr>
          <p:cNvPr id="3891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38916" name="Rectangle 3"/>
          <p:cNvSpPr>
            <a:spLocks noChangeArrowheads="1"/>
          </p:cNvSpPr>
          <p:nvPr/>
        </p:nvSpPr>
        <p:spPr bwMode="auto">
          <a:xfrm>
            <a:off x="0" y="666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666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38919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2779713"/>
            <a:ext cx="46085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0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3933825"/>
            <a:ext cx="380523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1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5084763"/>
            <a:ext cx="35163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Equations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4. Cleavage of AIP, activated by Protease</a:t>
            </a:r>
          </a:p>
          <a:p>
            <a:endParaRPr lang="en-GB" smtClean="0"/>
          </a:p>
          <a:p>
            <a:r>
              <a:rPr lang="en-GB" smtClean="0"/>
              <a:t>5. Activation of ComD receptor, reaction activated by AIP</a:t>
            </a:r>
          </a:p>
          <a:p>
            <a:endParaRPr lang="en-GB" smtClean="0"/>
          </a:p>
          <a:p>
            <a:r>
              <a:rPr lang="en-GB" smtClean="0"/>
              <a:t>6. Phosphorylation of ComE, activated by ComD receptor</a:t>
            </a:r>
          </a:p>
        </p:txBody>
      </p:sp>
      <p:pic>
        <p:nvPicPr>
          <p:cNvPr id="3993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2133600"/>
            <a:ext cx="40814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3789363"/>
            <a:ext cx="59229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5516563"/>
            <a:ext cx="581025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Group 35"/>
          <p:cNvGrpSpPr>
            <a:grpSpLocks/>
          </p:cNvGrpSpPr>
          <p:nvPr/>
        </p:nvGrpSpPr>
        <p:grpSpPr bwMode="auto">
          <a:xfrm>
            <a:off x="107950" y="2565400"/>
            <a:ext cx="8712200" cy="719138"/>
            <a:chOff x="0" y="2564904"/>
            <a:chExt cx="10368305" cy="720080"/>
          </a:xfrm>
        </p:grpSpPr>
        <p:grpSp>
          <p:nvGrpSpPr>
            <p:cNvPr id="16412" name="Group 28"/>
            <p:cNvGrpSpPr>
              <a:grpSpLocks/>
            </p:cNvGrpSpPr>
            <p:nvPr/>
          </p:nvGrpSpPr>
          <p:grpSpPr bwMode="auto">
            <a:xfrm>
              <a:off x="0" y="2564904"/>
              <a:ext cx="10368305" cy="720080"/>
              <a:chOff x="395536" y="2564904"/>
              <a:chExt cx="10413435" cy="648072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 flipV="1">
                <a:off x="395536" y="2954033"/>
                <a:ext cx="10413435" cy="42919"/>
              </a:xfrm>
              <a:prstGeom prst="line">
                <a:avLst/>
              </a:prstGeom>
              <a:ln w="508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Flowchart: Manual Operation 15"/>
              <p:cNvSpPr/>
              <p:nvPr/>
            </p:nvSpPr>
            <p:spPr>
              <a:xfrm>
                <a:off x="683568" y="2780928"/>
                <a:ext cx="648072" cy="432048"/>
              </a:xfrm>
              <a:prstGeom prst="flowChartManualOperation">
                <a:avLst/>
              </a:prstGeom>
              <a:solidFill>
                <a:srgbClr val="FFAD75"/>
              </a:solidFill>
              <a:ln>
                <a:solidFill>
                  <a:srgbClr val="FF6600"/>
                </a:solidFill>
              </a:ln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200" dirty="0">
                    <a:solidFill>
                      <a:schemeClr val="bg1">
                        <a:lumMod val="50000"/>
                      </a:schemeClr>
                    </a:solidFill>
                  </a:rPr>
                  <a:t>Ex</a:t>
                </a:r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1331640" y="2780928"/>
                <a:ext cx="999897" cy="432048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  <a:effectLst>
                <a:glow rad="101600">
                  <a:schemeClr val="accent4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Int</a:t>
                </a:r>
                <a:r>
                  <a:rPr lang="en-GB" baseline="-25000" dirty="0">
                    <a:solidFill>
                      <a:schemeClr val="bg1">
                        <a:lumMod val="50000"/>
                      </a:schemeClr>
                    </a:solidFill>
                  </a:rPr>
                  <a:t>A1</a:t>
                </a:r>
                <a:endParaRPr lang="en-GB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grpSp>
            <p:nvGrpSpPr>
              <p:cNvPr id="16427" name="Group 21"/>
              <p:cNvGrpSpPr>
                <a:grpSpLocks/>
              </p:cNvGrpSpPr>
              <p:nvPr/>
            </p:nvGrpSpPr>
            <p:grpSpPr bwMode="auto">
              <a:xfrm>
                <a:off x="2331538" y="2564904"/>
                <a:ext cx="2455573" cy="648072"/>
                <a:chOff x="2331538" y="2564904"/>
                <a:chExt cx="2455573" cy="648072"/>
              </a:xfrm>
            </p:grpSpPr>
            <p:sp>
              <p:nvSpPr>
                <p:cNvPr id="18" name="Bent Arrow 17"/>
                <p:cNvSpPr/>
                <p:nvPr/>
              </p:nvSpPr>
              <p:spPr>
                <a:xfrm>
                  <a:off x="2330977" y="2564904"/>
                  <a:ext cx="504733" cy="432048"/>
                </a:xfrm>
                <a:prstGeom prst="bentArrow">
                  <a:avLst/>
                </a:prstGeom>
                <a:solidFill>
                  <a:srgbClr val="92D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Rounded Rectangle 19"/>
                <p:cNvSpPr/>
                <p:nvPr/>
              </p:nvSpPr>
              <p:spPr>
                <a:xfrm>
                  <a:off x="3020110" y="2780928"/>
                  <a:ext cx="1118929" cy="432048"/>
                </a:xfrm>
                <a:prstGeom prst="round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GB" dirty="0">
                      <a:solidFill>
                        <a:schemeClr val="bg1">
                          <a:lumMod val="50000"/>
                        </a:schemeClr>
                      </a:solidFill>
                    </a:rPr>
                    <a:t>CMD</a:t>
                  </a:r>
                </a:p>
              </p:txBody>
            </p:sp>
            <p:sp>
              <p:nvSpPr>
                <p:cNvPr id="21" name="Hexagon 20"/>
                <p:cNvSpPr/>
                <p:nvPr/>
              </p:nvSpPr>
              <p:spPr>
                <a:xfrm>
                  <a:off x="4137390" y="2780928"/>
                  <a:ext cx="648942" cy="432048"/>
                </a:xfrm>
                <a:prstGeom prst="hexagon">
                  <a:avLst/>
                </a:prstGeom>
                <a:solidFill>
                  <a:srgbClr val="FF0000"/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GB" sz="800" dirty="0"/>
                    <a:t>stop</a:t>
                  </a:r>
                  <a:endParaRPr lang="en-GB" dirty="0"/>
                </a:p>
              </p:txBody>
            </p:sp>
            <p:sp>
              <p:nvSpPr>
                <p:cNvPr id="19" name="Oval 18"/>
                <p:cNvSpPr/>
                <p:nvPr/>
              </p:nvSpPr>
              <p:spPr>
                <a:xfrm>
                  <a:off x="2589036" y="2852459"/>
                  <a:ext cx="432628" cy="288986"/>
                </a:xfrm>
                <a:prstGeom prst="ellipse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</p:grpSp>
          <p:grpSp>
            <p:nvGrpSpPr>
              <p:cNvPr id="16428" name="Group 22"/>
              <p:cNvGrpSpPr>
                <a:grpSpLocks/>
              </p:cNvGrpSpPr>
              <p:nvPr/>
            </p:nvGrpSpPr>
            <p:grpSpPr bwMode="auto">
              <a:xfrm>
                <a:off x="4827611" y="2564904"/>
                <a:ext cx="2369502" cy="648072"/>
                <a:chOff x="2163315" y="2564904"/>
                <a:chExt cx="2369502" cy="648072"/>
              </a:xfrm>
            </p:grpSpPr>
            <p:sp>
              <p:nvSpPr>
                <p:cNvPr id="24" name="Bent Arrow 23"/>
                <p:cNvSpPr/>
                <p:nvPr/>
              </p:nvSpPr>
              <p:spPr>
                <a:xfrm>
                  <a:off x="2163781" y="2564904"/>
                  <a:ext cx="504733" cy="432048"/>
                </a:xfrm>
                <a:prstGeom prst="bentArrow">
                  <a:avLst/>
                </a:prstGeom>
                <a:solidFill>
                  <a:srgbClr val="92D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Rounded Rectangle 24"/>
                <p:cNvSpPr/>
                <p:nvPr/>
              </p:nvSpPr>
              <p:spPr>
                <a:xfrm>
                  <a:off x="2851886" y="2780928"/>
                  <a:ext cx="1039245" cy="432048"/>
                </a:xfrm>
                <a:prstGeom prst="roundRect">
                  <a:avLst/>
                </a:prstGeom>
                <a:solidFill>
                  <a:srgbClr val="FFFF00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GB" dirty="0" err="1">
                      <a:solidFill>
                        <a:schemeClr val="bg1">
                          <a:lumMod val="50000"/>
                        </a:schemeClr>
                      </a:solidFill>
                    </a:rPr>
                    <a:t>LacI</a:t>
                  </a:r>
                  <a:endParaRPr lang="en-GB" dirty="0">
                    <a:solidFill>
                      <a:schemeClr val="bg1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27" name="Oval 26"/>
                <p:cNvSpPr/>
                <p:nvPr/>
              </p:nvSpPr>
              <p:spPr>
                <a:xfrm>
                  <a:off x="2419943" y="2852459"/>
                  <a:ext cx="432628" cy="288986"/>
                </a:xfrm>
                <a:prstGeom prst="ellipse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  <p:sp>
              <p:nvSpPr>
                <p:cNvPr id="26" name="Hexagon 25"/>
                <p:cNvSpPr/>
                <p:nvPr/>
              </p:nvSpPr>
              <p:spPr>
                <a:xfrm>
                  <a:off x="3884807" y="2780928"/>
                  <a:ext cx="648942" cy="432048"/>
                </a:xfrm>
                <a:prstGeom prst="hexagon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GB" sz="800" dirty="0"/>
                    <a:t>stop</a:t>
                  </a:r>
                </a:p>
              </p:txBody>
            </p:sp>
          </p:grpSp>
          <p:sp>
            <p:nvSpPr>
              <p:cNvPr id="28" name="Rounded Rectangle 27"/>
              <p:cNvSpPr/>
              <p:nvPr/>
            </p:nvSpPr>
            <p:spPr>
              <a:xfrm>
                <a:off x="7237612" y="2780928"/>
                <a:ext cx="792088" cy="432048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  <a:effectLst>
                <a:glow rad="101600">
                  <a:schemeClr val="bg1">
                    <a:lumMod val="85000"/>
                    <a:alpha val="6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400" dirty="0">
                    <a:solidFill>
                      <a:schemeClr val="bg1">
                        <a:lumMod val="50000"/>
                      </a:schemeClr>
                    </a:solidFill>
                  </a:rPr>
                  <a:t>Suffix</a:t>
                </a:r>
              </a:p>
            </p:txBody>
          </p:sp>
        </p:grpSp>
        <p:sp>
          <p:nvSpPr>
            <p:cNvPr id="30" name="Flowchart: Manual Operation 29"/>
            <p:cNvSpPr/>
            <p:nvPr/>
          </p:nvSpPr>
          <p:spPr>
            <a:xfrm>
              <a:off x="7755107" y="2780928"/>
              <a:ext cx="645263" cy="480053"/>
            </a:xfrm>
            <a:prstGeom prst="flowChartManualOperation">
              <a:avLst/>
            </a:prstGeom>
            <a:solidFill>
              <a:srgbClr val="FFAD75"/>
            </a:solidFill>
            <a:ln>
              <a:solidFill>
                <a:srgbClr val="FF6600"/>
              </a:solidFill>
            </a:ln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200" dirty="0">
                  <a:solidFill>
                    <a:schemeClr val="bg1">
                      <a:lumMod val="50000"/>
                    </a:schemeClr>
                  </a:solidFill>
                </a:rPr>
                <a:t>Ex</a:t>
              </a: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8400371" y="2780928"/>
              <a:ext cx="1218831" cy="480053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glow rad="101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</a:rPr>
                <a:t>Int</a:t>
              </a:r>
              <a:r>
                <a:rPr lang="en-GB" baseline="-25000" dirty="0">
                  <a:solidFill>
                    <a:schemeClr val="bg1">
                      <a:lumMod val="50000"/>
                    </a:schemeClr>
                  </a:solidFill>
                </a:rPr>
                <a:t>A2</a:t>
              </a:r>
              <a:endParaRPr lang="en-GB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35" name="Trapezoid 34"/>
            <p:cNvSpPr/>
            <p:nvPr/>
          </p:nvSpPr>
          <p:spPr>
            <a:xfrm>
              <a:off x="9623933" y="2781087"/>
              <a:ext cx="576227" cy="432366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200" dirty="0"/>
                <a:t>sp</a:t>
              </a:r>
              <a:endParaRPr lang="en-GB" dirty="0"/>
            </a:p>
          </p:txBody>
        </p:sp>
      </p:grpSp>
      <p:sp>
        <p:nvSpPr>
          <p:cNvPr id="40" name="Freeform 39"/>
          <p:cNvSpPr/>
          <p:nvPr/>
        </p:nvSpPr>
        <p:spPr>
          <a:xfrm rot="10800000" flipV="1">
            <a:off x="3635375" y="3390900"/>
            <a:ext cx="395288" cy="109538"/>
          </a:xfrm>
          <a:custGeom>
            <a:avLst/>
            <a:gdLst>
              <a:gd name="connsiteX0" fmla="*/ 0 w 463639"/>
              <a:gd name="connsiteY0" fmla="*/ 0 h 115910"/>
              <a:gd name="connsiteX1" fmla="*/ 463639 w 463639"/>
              <a:gd name="connsiteY1" fmla="*/ 0 h 115910"/>
              <a:gd name="connsiteX2" fmla="*/ 399245 w 463639"/>
              <a:gd name="connsiteY2" fmla="*/ 115910 h 115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3639" h="115910">
                <a:moveTo>
                  <a:pt x="0" y="0"/>
                </a:moveTo>
                <a:lnTo>
                  <a:pt x="463639" y="0"/>
                </a:lnTo>
                <a:lnTo>
                  <a:pt x="399245" y="115910"/>
                </a:lnTo>
              </a:path>
            </a:pathLst>
          </a:cu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1" name="Freeform 40"/>
          <p:cNvSpPr/>
          <p:nvPr/>
        </p:nvSpPr>
        <p:spPr>
          <a:xfrm rot="10800000" flipV="1">
            <a:off x="8675688" y="3284538"/>
            <a:ext cx="395287" cy="111125"/>
          </a:xfrm>
          <a:custGeom>
            <a:avLst/>
            <a:gdLst>
              <a:gd name="connsiteX0" fmla="*/ 0 w 463639"/>
              <a:gd name="connsiteY0" fmla="*/ 0 h 115910"/>
              <a:gd name="connsiteX1" fmla="*/ 463639 w 463639"/>
              <a:gd name="connsiteY1" fmla="*/ 0 h 115910"/>
              <a:gd name="connsiteX2" fmla="*/ 399245 w 463639"/>
              <a:gd name="connsiteY2" fmla="*/ 115910 h 115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3639" h="115910">
                <a:moveTo>
                  <a:pt x="0" y="0"/>
                </a:moveTo>
                <a:lnTo>
                  <a:pt x="463639" y="0"/>
                </a:lnTo>
                <a:lnTo>
                  <a:pt x="399245" y="115910"/>
                </a:lnTo>
              </a:path>
            </a:pathLst>
          </a:cu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2" name="Freeform 41"/>
          <p:cNvSpPr/>
          <p:nvPr/>
        </p:nvSpPr>
        <p:spPr>
          <a:xfrm flipV="1">
            <a:off x="7162800" y="2598738"/>
            <a:ext cx="395288" cy="109537"/>
          </a:xfrm>
          <a:custGeom>
            <a:avLst/>
            <a:gdLst>
              <a:gd name="connsiteX0" fmla="*/ 0 w 463639"/>
              <a:gd name="connsiteY0" fmla="*/ 0 h 115910"/>
              <a:gd name="connsiteX1" fmla="*/ 463639 w 463639"/>
              <a:gd name="connsiteY1" fmla="*/ 0 h 115910"/>
              <a:gd name="connsiteX2" fmla="*/ 399245 w 463639"/>
              <a:gd name="connsiteY2" fmla="*/ 115910 h 115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3639" h="115910">
                <a:moveTo>
                  <a:pt x="0" y="0"/>
                </a:moveTo>
                <a:lnTo>
                  <a:pt x="463639" y="0"/>
                </a:lnTo>
                <a:lnTo>
                  <a:pt x="399245" y="115910"/>
                </a:lnTo>
              </a:path>
            </a:pathLst>
          </a:cu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3" name="Freeform 42"/>
          <p:cNvSpPr/>
          <p:nvPr/>
        </p:nvSpPr>
        <p:spPr>
          <a:xfrm flipV="1">
            <a:off x="322263" y="2598738"/>
            <a:ext cx="395287" cy="109537"/>
          </a:xfrm>
          <a:custGeom>
            <a:avLst/>
            <a:gdLst>
              <a:gd name="connsiteX0" fmla="*/ 0 w 463639"/>
              <a:gd name="connsiteY0" fmla="*/ 0 h 115910"/>
              <a:gd name="connsiteX1" fmla="*/ 463639 w 463639"/>
              <a:gd name="connsiteY1" fmla="*/ 0 h 115910"/>
              <a:gd name="connsiteX2" fmla="*/ 399245 w 463639"/>
              <a:gd name="connsiteY2" fmla="*/ 115910 h 115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3639" h="115910">
                <a:moveTo>
                  <a:pt x="0" y="0"/>
                </a:moveTo>
                <a:lnTo>
                  <a:pt x="463639" y="0"/>
                </a:lnTo>
                <a:lnTo>
                  <a:pt x="399245" y="115910"/>
                </a:lnTo>
              </a:path>
            </a:pathLst>
          </a:cu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16390" name="Group 45"/>
          <p:cNvGrpSpPr>
            <a:grpSpLocks/>
          </p:cNvGrpSpPr>
          <p:nvPr/>
        </p:nvGrpSpPr>
        <p:grpSpPr bwMode="auto">
          <a:xfrm>
            <a:off x="323850" y="2195513"/>
            <a:ext cx="647700" cy="369887"/>
            <a:chOff x="1979712" y="1115452"/>
            <a:chExt cx="648072" cy="369332"/>
          </a:xfrm>
        </p:grpSpPr>
        <p:sp>
          <p:nvSpPr>
            <p:cNvPr id="16410" name="TextBox 43"/>
            <p:cNvSpPr txBox="1">
              <a:spLocks noChangeArrowheads="1"/>
            </p:cNvSpPr>
            <p:nvPr/>
          </p:nvSpPr>
          <p:spPr bwMode="auto">
            <a:xfrm>
              <a:off x="2051720" y="1115452"/>
              <a:ext cx="5760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>
                  <a:latin typeface="Calibri" pitchFamily="34" charset="0"/>
                </a:rPr>
                <a:t>1</a:t>
              </a:r>
            </a:p>
          </p:txBody>
        </p:sp>
        <p:sp>
          <p:nvSpPr>
            <p:cNvPr id="45" name="Oval 44"/>
            <p:cNvSpPr/>
            <p:nvPr/>
          </p:nvSpPr>
          <p:spPr>
            <a:xfrm>
              <a:off x="1979712" y="1124963"/>
              <a:ext cx="432048" cy="35982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grpSp>
        <p:nvGrpSpPr>
          <p:cNvPr id="16391" name="Group 46"/>
          <p:cNvGrpSpPr>
            <a:grpSpLocks/>
          </p:cNvGrpSpPr>
          <p:nvPr/>
        </p:nvGrpSpPr>
        <p:grpSpPr bwMode="auto">
          <a:xfrm>
            <a:off x="7092950" y="2205038"/>
            <a:ext cx="647700" cy="369887"/>
            <a:chOff x="1979712" y="1115452"/>
            <a:chExt cx="648072" cy="369332"/>
          </a:xfrm>
        </p:grpSpPr>
        <p:sp>
          <p:nvSpPr>
            <p:cNvPr id="16408" name="TextBox 47"/>
            <p:cNvSpPr txBox="1">
              <a:spLocks noChangeArrowheads="1"/>
            </p:cNvSpPr>
            <p:nvPr/>
          </p:nvSpPr>
          <p:spPr bwMode="auto">
            <a:xfrm>
              <a:off x="2051720" y="1115452"/>
              <a:ext cx="5760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>
                  <a:latin typeface="Calibri" pitchFamily="34" charset="0"/>
                </a:rPr>
                <a:t>2</a:t>
              </a:r>
            </a:p>
          </p:txBody>
        </p:sp>
        <p:sp>
          <p:nvSpPr>
            <p:cNvPr id="49" name="Oval 48"/>
            <p:cNvSpPr/>
            <p:nvPr/>
          </p:nvSpPr>
          <p:spPr>
            <a:xfrm>
              <a:off x="1979712" y="1124963"/>
              <a:ext cx="432048" cy="35982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55" name="Freeform 54"/>
          <p:cNvSpPr/>
          <p:nvPr/>
        </p:nvSpPr>
        <p:spPr>
          <a:xfrm rot="9842159" flipV="1">
            <a:off x="2441575" y="4705350"/>
            <a:ext cx="395288" cy="111125"/>
          </a:xfrm>
          <a:custGeom>
            <a:avLst/>
            <a:gdLst>
              <a:gd name="connsiteX0" fmla="*/ 0 w 463639"/>
              <a:gd name="connsiteY0" fmla="*/ 0 h 115910"/>
              <a:gd name="connsiteX1" fmla="*/ 463639 w 463639"/>
              <a:gd name="connsiteY1" fmla="*/ 0 h 115910"/>
              <a:gd name="connsiteX2" fmla="*/ 399245 w 463639"/>
              <a:gd name="connsiteY2" fmla="*/ 115910 h 115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3639" h="115910">
                <a:moveTo>
                  <a:pt x="0" y="0"/>
                </a:moveTo>
                <a:lnTo>
                  <a:pt x="463639" y="0"/>
                </a:lnTo>
                <a:lnTo>
                  <a:pt x="399245" y="115910"/>
                </a:lnTo>
              </a:path>
            </a:pathLst>
          </a:cu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16393" name="Group 61"/>
          <p:cNvGrpSpPr>
            <a:grpSpLocks/>
          </p:cNvGrpSpPr>
          <p:nvPr/>
        </p:nvGrpSpPr>
        <p:grpSpPr bwMode="auto">
          <a:xfrm>
            <a:off x="1979613" y="4365625"/>
            <a:ext cx="5184775" cy="1295400"/>
            <a:chOff x="1979712" y="4365104"/>
            <a:chExt cx="5184576" cy="1296144"/>
          </a:xfrm>
        </p:grpSpPr>
        <p:sp>
          <p:nvSpPr>
            <p:cNvPr id="51" name="Oval 50"/>
            <p:cNvSpPr/>
            <p:nvPr/>
          </p:nvSpPr>
          <p:spPr>
            <a:xfrm>
              <a:off x="1979712" y="4365104"/>
              <a:ext cx="5184576" cy="1296144"/>
            </a:xfrm>
            <a:prstGeom prst="ellipse">
              <a:avLst/>
            </a:pr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2916301" y="4365104"/>
              <a:ext cx="3311398" cy="360570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57" name="Freeform 56"/>
          <p:cNvSpPr/>
          <p:nvPr/>
        </p:nvSpPr>
        <p:spPr>
          <a:xfrm rot="942981" flipV="1">
            <a:off x="6307138" y="4344988"/>
            <a:ext cx="395287" cy="109537"/>
          </a:xfrm>
          <a:custGeom>
            <a:avLst/>
            <a:gdLst>
              <a:gd name="connsiteX0" fmla="*/ 0 w 463639"/>
              <a:gd name="connsiteY0" fmla="*/ 0 h 115910"/>
              <a:gd name="connsiteX1" fmla="*/ 463639 w 463639"/>
              <a:gd name="connsiteY1" fmla="*/ 0 h 115910"/>
              <a:gd name="connsiteX2" fmla="*/ 399245 w 463639"/>
              <a:gd name="connsiteY2" fmla="*/ 115910 h 115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3639" h="115910">
                <a:moveTo>
                  <a:pt x="0" y="0"/>
                </a:moveTo>
                <a:lnTo>
                  <a:pt x="463639" y="0"/>
                </a:lnTo>
                <a:lnTo>
                  <a:pt x="399245" y="115910"/>
                </a:lnTo>
              </a:path>
            </a:pathLst>
          </a:cu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16395" name="Group 57"/>
          <p:cNvGrpSpPr>
            <a:grpSpLocks/>
          </p:cNvGrpSpPr>
          <p:nvPr/>
        </p:nvGrpSpPr>
        <p:grpSpPr bwMode="auto">
          <a:xfrm>
            <a:off x="6372225" y="3924300"/>
            <a:ext cx="647700" cy="368300"/>
            <a:chOff x="1979712" y="1115452"/>
            <a:chExt cx="648072" cy="369332"/>
          </a:xfrm>
        </p:grpSpPr>
        <p:sp>
          <p:nvSpPr>
            <p:cNvPr id="16404" name="TextBox 58"/>
            <p:cNvSpPr txBox="1">
              <a:spLocks noChangeArrowheads="1"/>
            </p:cNvSpPr>
            <p:nvPr/>
          </p:nvSpPr>
          <p:spPr bwMode="auto">
            <a:xfrm>
              <a:off x="2051720" y="1115452"/>
              <a:ext cx="5760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>
                  <a:latin typeface="Calibri" pitchFamily="34" charset="0"/>
                </a:rPr>
                <a:t>3</a:t>
              </a:r>
            </a:p>
          </p:txBody>
        </p:sp>
        <p:sp>
          <p:nvSpPr>
            <p:cNvPr id="60" name="Oval 59"/>
            <p:cNvSpPr/>
            <p:nvPr/>
          </p:nvSpPr>
          <p:spPr>
            <a:xfrm>
              <a:off x="1979712" y="1125004"/>
              <a:ext cx="432048" cy="35978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16396" name="TextBox 60"/>
          <p:cNvSpPr txBox="1">
            <a:spLocks noChangeArrowheads="1"/>
          </p:cNvSpPr>
          <p:nvPr/>
        </p:nvSpPr>
        <p:spPr bwMode="auto">
          <a:xfrm>
            <a:off x="4140200" y="5754688"/>
            <a:ext cx="7921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b="1">
                <a:latin typeface="Calibri" pitchFamily="34" charset="0"/>
              </a:rPr>
              <a:t>p</a:t>
            </a:r>
            <a:r>
              <a:rPr lang="en-GB" sz="1200" b="1">
                <a:latin typeface="Calibri" pitchFamily="34" charset="0"/>
              </a:rPr>
              <a:t> </a:t>
            </a:r>
            <a:r>
              <a:rPr lang="en-GB" sz="1600" b="1">
                <a:latin typeface="Calibri" pitchFamily="34" charset="0"/>
              </a:rPr>
              <a:t>SB1C</a:t>
            </a:r>
            <a:endParaRPr lang="en-GB" sz="2000" b="1">
              <a:latin typeface="Calibri" pitchFamily="34" charset="0"/>
            </a:endParaRPr>
          </a:p>
        </p:txBody>
      </p:sp>
      <p:grpSp>
        <p:nvGrpSpPr>
          <p:cNvPr id="16397" name="Group 62"/>
          <p:cNvGrpSpPr>
            <a:grpSpLocks/>
          </p:cNvGrpSpPr>
          <p:nvPr/>
        </p:nvGrpSpPr>
        <p:grpSpPr bwMode="auto">
          <a:xfrm>
            <a:off x="5148263" y="1125538"/>
            <a:ext cx="1871662" cy="1150937"/>
            <a:chOff x="5292080" y="1052736"/>
            <a:chExt cx="1872208" cy="1152128"/>
          </a:xfrm>
        </p:grpSpPr>
        <p:sp>
          <p:nvSpPr>
            <p:cNvPr id="5" name="Oval 4"/>
            <p:cNvSpPr/>
            <p:nvPr/>
          </p:nvSpPr>
          <p:spPr>
            <a:xfrm>
              <a:off x="5292080" y="1124247"/>
              <a:ext cx="1872208" cy="432247"/>
            </a:xfrm>
            <a:prstGeom prst="ellipse">
              <a:avLst/>
            </a:prstGeom>
            <a:noFill/>
            <a:ln w="63500"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1" name="Curved Left Arrow 10"/>
            <p:cNvSpPr/>
            <p:nvPr/>
          </p:nvSpPr>
          <p:spPr>
            <a:xfrm>
              <a:off x="6372200" y="1052736"/>
              <a:ext cx="504056" cy="1152128"/>
            </a:xfrm>
            <a:prstGeom prst="curvedLeftArrow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</a:ln>
            <a:effectLst>
              <a:softEdge rad="12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11427" y="1505641"/>
              <a:ext cx="576431" cy="3384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200" b="1" dirty="0">
                  <a:latin typeface="+mn-lt"/>
                  <a:cs typeface="+mn-cs"/>
                </a:rPr>
                <a:t>K</a:t>
              </a:r>
              <a:r>
                <a:rPr lang="en-GB" sz="1050" b="1" dirty="0">
                  <a:latin typeface="+mn-lt"/>
                  <a:cs typeface="+mn-cs"/>
                </a:rPr>
                <a:t> </a:t>
              </a:r>
              <a:r>
                <a:rPr lang="en-GB" sz="1600" b="1" dirty="0">
                  <a:latin typeface="+mn-lt"/>
                  <a:cs typeface="+mn-cs"/>
                </a:rPr>
                <a:t>74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6011427" y="1052736"/>
              <a:ext cx="360468" cy="144611"/>
            </a:xfrm>
            <a:prstGeom prst="round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Group 6"/>
          <p:cNvGrpSpPr>
            <a:grpSpLocks/>
          </p:cNvGrpSpPr>
          <p:nvPr/>
        </p:nvGrpSpPr>
        <p:grpSpPr bwMode="auto">
          <a:xfrm>
            <a:off x="1187450" y="1924050"/>
            <a:ext cx="7272338" cy="1649413"/>
            <a:chOff x="1979712" y="4312734"/>
            <a:chExt cx="5184576" cy="1348514"/>
          </a:xfrm>
        </p:grpSpPr>
        <p:sp>
          <p:nvSpPr>
            <p:cNvPr id="8" name="Oval 7"/>
            <p:cNvSpPr/>
            <p:nvPr/>
          </p:nvSpPr>
          <p:spPr>
            <a:xfrm>
              <a:off x="1979712" y="4364650"/>
              <a:ext cx="5184576" cy="1296598"/>
            </a:xfrm>
            <a:prstGeom prst="ellipse">
              <a:avLst/>
            </a:pr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915675" y="4312734"/>
              <a:ext cx="3312650" cy="40624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cxnSp>
        <p:nvCxnSpPr>
          <p:cNvPr id="36" name="Straight Connector 35"/>
          <p:cNvCxnSpPr>
            <a:stCxn id="9" idx="1"/>
            <a:endCxn id="9" idx="3"/>
          </p:cNvCxnSpPr>
          <p:nvPr/>
        </p:nvCxnSpPr>
        <p:spPr>
          <a:xfrm rot="10800000" flipH="1">
            <a:off x="2500313" y="2173288"/>
            <a:ext cx="4646612" cy="0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411" name="Group 50"/>
          <p:cNvGrpSpPr>
            <a:grpSpLocks/>
          </p:cNvGrpSpPr>
          <p:nvPr/>
        </p:nvGrpSpPr>
        <p:grpSpPr bwMode="auto">
          <a:xfrm>
            <a:off x="5940425" y="1989138"/>
            <a:ext cx="1439863" cy="431800"/>
            <a:chOff x="3923928" y="1988840"/>
            <a:chExt cx="1512614" cy="480053"/>
          </a:xfrm>
        </p:grpSpPr>
        <p:sp>
          <p:nvSpPr>
            <p:cNvPr id="49" name="Rounded Rectangle 48"/>
            <p:cNvSpPr/>
            <p:nvPr/>
          </p:nvSpPr>
          <p:spPr>
            <a:xfrm>
              <a:off x="3923928" y="1988840"/>
              <a:ext cx="1024121" cy="480053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glow rad="101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600" dirty="0">
                  <a:solidFill>
                    <a:schemeClr val="bg1">
                      <a:lumMod val="50000"/>
                    </a:schemeClr>
                  </a:solidFill>
                </a:rPr>
                <a:t>Int</a:t>
              </a:r>
              <a:r>
                <a:rPr lang="en-GB" sz="1600" baseline="-25000" dirty="0">
                  <a:solidFill>
                    <a:schemeClr val="bg1">
                      <a:lumMod val="50000"/>
                    </a:schemeClr>
                  </a:solidFill>
                </a:rPr>
                <a:t>A2</a:t>
              </a:r>
              <a:endParaRPr lang="en-GB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50" name="Trapezoid 49"/>
            <p:cNvSpPr/>
            <p:nvPr/>
          </p:nvSpPr>
          <p:spPr>
            <a:xfrm>
              <a:off x="4952906" y="1988840"/>
              <a:ext cx="483636" cy="432400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50" dirty="0"/>
                <a:t>sp</a:t>
              </a:r>
              <a:endParaRPr lang="en-GB" dirty="0"/>
            </a:p>
          </p:txBody>
        </p:sp>
      </p:grpSp>
      <p:grpSp>
        <p:nvGrpSpPr>
          <p:cNvPr id="17412" name="Group 51"/>
          <p:cNvGrpSpPr>
            <a:grpSpLocks/>
          </p:cNvGrpSpPr>
          <p:nvPr/>
        </p:nvGrpSpPr>
        <p:grpSpPr bwMode="auto">
          <a:xfrm>
            <a:off x="2339975" y="1547813"/>
            <a:ext cx="647700" cy="368300"/>
            <a:chOff x="1979712" y="1115452"/>
            <a:chExt cx="648072" cy="369332"/>
          </a:xfrm>
        </p:grpSpPr>
        <p:sp>
          <p:nvSpPr>
            <p:cNvPr id="17441" name="TextBox 52"/>
            <p:cNvSpPr txBox="1">
              <a:spLocks noChangeArrowheads="1"/>
            </p:cNvSpPr>
            <p:nvPr/>
          </p:nvSpPr>
          <p:spPr bwMode="auto">
            <a:xfrm>
              <a:off x="2051720" y="1115452"/>
              <a:ext cx="5760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>
                  <a:latin typeface="Calibri" pitchFamily="34" charset="0"/>
                </a:rPr>
                <a:t>1</a:t>
              </a:r>
            </a:p>
          </p:txBody>
        </p:sp>
        <p:sp>
          <p:nvSpPr>
            <p:cNvPr id="54" name="Oval 53"/>
            <p:cNvSpPr/>
            <p:nvPr/>
          </p:nvSpPr>
          <p:spPr>
            <a:xfrm>
              <a:off x="1979712" y="1125004"/>
              <a:ext cx="432048" cy="35978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grpSp>
        <p:nvGrpSpPr>
          <p:cNvPr id="17413" name="Group 54"/>
          <p:cNvGrpSpPr>
            <a:grpSpLocks/>
          </p:cNvGrpSpPr>
          <p:nvPr/>
        </p:nvGrpSpPr>
        <p:grpSpPr bwMode="auto">
          <a:xfrm>
            <a:off x="6156325" y="1547813"/>
            <a:ext cx="647700" cy="368300"/>
            <a:chOff x="1979712" y="1115452"/>
            <a:chExt cx="648072" cy="369332"/>
          </a:xfrm>
        </p:grpSpPr>
        <p:sp>
          <p:nvSpPr>
            <p:cNvPr id="17439" name="TextBox 55"/>
            <p:cNvSpPr txBox="1">
              <a:spLocks noChangeArrowheads="1"/>
            </p:cNvSpPr>
            <p:nvPr/>
          </p:nvSpPr>
          <p:spPr bwMode="auto">
            <a:xfrm>
              <a:off x="2051720" y="1115452"/>
              <a:ext cx="5760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>
                  <a:latin typeface="Calibri" pitchFamily="34" charset="0"/>
                </a:rPr>
                <a:t>2</a:t>
              </a:r>
            </a:p>
          </p:txBody>
        </p:sp>
        <p:sp>
          <p:nvSpPr>
            <p:cNvPr id="57" name="Oval 56"/>
            <p:cNvSpPr/>
            <p:nvPr/>
          </p:nvSpPr>
          <p:spPr>
            <a:xfrm>
              <a:off x="1979712" y="1125004"/>
              <a:ext cx="432048" cy="35978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grpSp>
        <p:nvGrpSpPr>
          <p:cNvPr id="17414" name="Group 57"/>
          <p:cNvGrpSpPr>
            <a:grpSpLocks/>
          </p:cNvGrpSpPr>
          <p:nvPr/>
        </p:nvGrpSpPr>
        <p:grpSpPr bwMode="auto">
          <a:xfrm>
            <a:off x="7885113" y="1916113"/>
            <a:ext cx="647700" cy="369887"/>
            <a:chOff x="1979712" y="1115452"/>
            <a:chExt cx="648072" cy="369332"/>
          </a:xfrm>
        </p:grpSpPr>
        <p:sp>
          <p:nvSpPr>
            <p:cNvPr id="17437" name="TextBox 58"/>
            <p:cNvSpPr txBox="1">
              <a:spLocks noChangeArrowheads="1"/>
            </p:cNvSpPr>
            <p:nvPr/>
          </p:nvSpPr>
          <p:spPr bwMode="auto">
            <a:xfrm>
              <a:off x="2051720" y="1115452"/>
              <a:ext cx="5760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>
                  <a:latin typeface="Calibri" pitchFamily="34" charset="0"/>
                </a:rPr>
                <a:t>3</a:t>
              </a:r>
            </a:p>
          </p:txBody>
        </p:sp>
        <p:sp>
          <p:nvSpPr>
            <p:cNvPr id="60" name="Oval 59"/>
            <p:cNvSpPr/>
            <p:nvPr/>
          </p:nvSpPr>
          <p:spPr>
            <a:xfrm>
              <a:off x="1979712" y="1124963"/>
              <a:ext cx="432048" cy="35982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grpSp>
        <p:nvGrpSpPr>
          <p:cNvPr id="17415" name="Group 47"/>
          <p:cNvGrpSpPr>
            <a:grpSpLocks/>
          </p:cNvGrpSpPr>
          <p:nvPr/>
        </p:nvGrpSpPr>
        <p:grpSpPr bwMode="auto">
          <a:xfrm>
            <a:off x="1979613" y="1773238"/>
            <a:ext cx="3960812" cy="647700"/>
            <a:chOff x="348474" y="2564904"/>
            <a:chExt cx="4042998" cy="720080"/>
          </a:xfrm>
        </p:grpSpPr>
        <p:sp>
          <p:nvSpPr>
            <p:cNvPr id="40" name="Flowchart: Manual Operation 39"/>
            <p:cNvSpPr/>
            <p:nvPr/>
          </p:nvSpPr>
          <p:spPr>
            <a:xfrm>
              <a:off x="348474" y="2804931"/>
              <a:ext cx="542182" cy="480053"/>
            </a:xfrm>
            <a:prstGeom prst="flowChartManualOperation">
              <a:avLst/>
            </a:prstGeom>
            <a:solidFill>
              <a:srgbClr val="FFAD75"/>
            </a:solidFill>
            <a:ln>
              <a:solidFill>
                <a:srgbClr val="FF6600"/>
              </a:solidFill>
            </a:ln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900" dirty="0">
                  <a:solidFill>
                    <a:schemeClr val="bg1">
                      <a:lumMod val="50000"/>
                    </a:schemeClr>
                  </a:solidFill>
                </a:rPr>
                <a:t>Ex</a:t>
              </a:r>
              <a:endParaRPr lang="en-GB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890655" y="2804931"/>
              <a:ext cx="854491" cy="480053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  <a:effectLst>
              <a:glow rad="101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 err="1">
                  <a:solidFill>
                    <a:schemeClr val="bg1">
                      <a:lumMod val="50000"/>
                    </a:schemeClr>
                  </a:solidFill>
                </a:rPr>
                <a:t>Int</a:t>
              </a:r>
              <a:r>
                <a:rPr lang="en-GB" sz="1400" baseline="-25000" dirty="0" err="1">
                  <a:solidFill>
                    <a:schemeClr val="bg1">
                      <a:lumMod val="50000"/>
                    </a:schemeClr>
                  </a:solidFill>
                </a:rPr>
                <a:t>A</a:t>
              </a:r>
              <a:endParaRPr lang="en-GB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42" name="Bent Arrow 41"/>
            <p:cNvSpPr/>
            <p:nvPr/>
          </p:nvSpPr>
          <p:spPr>
            <a:xfrm>
              <a:off x="1764739" y="2564904"/>
              <a:ext cx="421314" cy="480053"/>
            </a:xfrm>
            <a:prstGeom prst="bent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2303241" y="2804931"/>
              <a:ext cx="936104" cy="48005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schemeClr val="bg1">
                      <a:lumMod val="50000"/>
                    </a:schemeClr>
                  </a:solidFill>
                </a:rPr>
                <a:t>CMD</a:t>
              </a:r>
              <a:endParaRPr lang="en-GB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44" name="Hexagon 43"/>
            <p:cNvSpPr/>
            <p:nvPr/>
          </p:nvSpPr>
          <p:spPr>
            <a:xfrm>
              <a:off x="3239339" y="2804931"/>
              <a:ext cx="542847" cy="480053"/>
            </a:xfrm>
            <a:prstGeom prst="hexagon">
              <a:avLst/>
            </a:prstGeom>
            <a:solidFill>
              <a:srgbClr val="FF000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700" dirty="0"/>
                <a:t>stop</a:t>
              </a:r>
              <a:endParaRPr lang="en-GB" dirty="0"/>
            </a:p>
          </p:txBody>
        </p:sp>
        <p:sp>
          <p:nvSpPr>
            <p:cNvPr id="45" name="Oval 44"/>
            <p:cNvSpPr/>
            <p:nvPr/>
          </p:nvSpPr>
          <p:spPr>
            <a:xfrm>
              <a:off x="1942987" y="2884351"/>
              <a:ext cx="361358" cy="321212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46" name="Bent Arrow 45"/>
            <p:cNvSpPr/>
            <p:nvPr/>
          </p:nvSpPr>
          <p:spPr>
            <a:xfrm>
              <a:off x="3816216" y="2564904"/>
              <a:ext cx="421314" cy="480053"/>
            </a:xfrm>
            <a:prstGeom prst="bent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4030114" y="2884351"/>
              <a:ext cx="361358" cy="321212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17416" name="TextBox 60"/>
          <p:cNvSpPr txBox="1">
            <a:spLocks noChangeArrowheads="1"/>
          </p:cNvSpPr>
          <p:nvPr/>
        </p:nvSpPr>
        <p:spPr bwMode="auto">
          <a:xfrm>
            <a:off x="4427538" y="3573463"/>
            <a:ext cx="7921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b="1">
                <a:latin typeface="Calibri" pitchFamily="34" charset="0"/>
              </a:rPr>
              <a:t>p</a:t>
            </a:r>
            <a:r>
              <a:rPr lang="en-GB" sz="1200" b="1">
                <a:latin typeface="Calibri" pitchFamily="34" charset="0"/>
              </a:rPr>
              <a:t> </a:t>
            </a:r>
            <a:r>
              <a:rPr lang="en-GB" sz="1600" b="1">
                <a:latin typeface="Calibri" pitchFamily="34" charset="0"/>
              </a:rPr>
              <a:t>SB1C</a:t>
            </a:r>
            <a:endParaRPr lang="en-GB" sz="2000" b="1">
              <a:latin typeface="Calibri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132138" y="1989138"/>
            <a:ext cx="144462" cy="431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6011863" y="1989138"/>
            <a:ext cx="144462" cy="431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4" name="Freeform 63"/>
          <p:cNvSpPr/>
          <p:nvPr/>
        </p:nvSpPr>
        <p:spPr>
          <a:xfrm>
            <a:off x="3121025" y="1647825"/>
            <a:ext cx="155575" cy="231775"/>
          </a:xfrm>
          <a:custGeom>
            <a:avLst/>
            <a:gdLst>
              <a:gd name="connsiteX0" fmla="*/ 0 w 154547"/>
              <a:gd name="connsiteY0" fmla="*/ 0 h 231819"/>
              <a:gd name="connsiteX1" fmla="*/ 90152 w 154547"/>
              <a:gd name="connsiteY1" fmla="*/ 231819 h 231819"/>
              <a:gd name="connsiteX2" fmla="*/ 154547 w 154547"/>
              <a:gd name="connsiteY2" fmla="*/ 231819 h 231819"/>
              <a:gd name="connsiteX3" fmla="*/ 115910 w 154547"/>
              <a:gd name="connsiteY3" fmla="*/ 154546 h 231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547" h="231819">
                <a:moveTo>
                  <a:pt x="0" y="0"/>
                </a:moveTo>
                <a:lnTo>
                  <a:pt x="90152" y="231819"/>
                </a:lnTo>
                <a:lnTo>
                  <a:pt x="154547" y="231819"/>
                </a:lnTo>
                <a:lnTo>
                  <a:pt x="115910" y="154546"/>
                </a:ln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5" name="Freeform 64"/>
          <p:cNvSpPr/>
          <p:nvPr/>
        </p:nvSpPr>
        <p:spPr>
          <a:xfrm>
            <a:off x="6002338" y="1700213"/>
            <a:ext cx="153987" cy="231775"/>
          </a:xfrm>
          <a:custGeom>
            <a:avLst/>
            <a:gdLst>
              <a:gd name="connsiteX0" fmla="*/ 0 w 154547"/>
              <a:gd name="connsiteY0" fmla="*/ 0 h 231819"/>
              <a:gd name="connsiteX1" fmla="*/ 90152 w 154547"/>
              <a:gd name="connsiteY1" fmla="*/ 231819 h 231819"/>
              <a:gd name="connsiteX2" fmla="*/ 154547 w 154547"/>
              <a:gd name="connsiteY2" fmla="*/ 231819 h 231819"/>
              <a:gd name="connsiteX3" fmla="*/ 115910 w 154547"/>
              <a:gd name="connsiteY3" fmla="*/ 154546 h 231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547" h="231819">
                <a:moveTo>
                  <a:pt x="0" y="0"/>
                </a:moveTo>
                <a:lnTo>
                  <a:pt x="90152" y="231819"/>
                </a:lnTo>
                <a:lnTo>
                  <a:pt x="154547" y="231819"/>
                </a:lnTo>
                <a:lnTo>
                  <a:pt x="115910" y="154546"/>
                </a:ln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6" name="Freeform 65"/>
          <p:cNvSpPr/>
          <p:nvPr/>
        </p:nvSpPr>
        <p:spPr>
          <a:xfrm>
            <a:off x="3132138" y="2492375"/>
            <a:ext cx="153987" cy="219075"/>
          </a:xfrm>
          <a:custGeom>
            <a:avLst/>
            <a:gdLst>
              <a:gd name="connsiteX0" fmla="*/ 154547 w 154547"/>
              <a:gd name="connsiteY0" fmla="*/ 218941 h 218941"/>
              <a:gd name="connsiteX1" fmla="*/ 64395 w 154547"/>
              <a:gd name="connsiteY1" fmla="*/ 0 h 218941"/>
              <a:gd name="connsiteX2" fmla="*/ 0 w 154547"/>
              <a:gd name="connsiteY2" fmla="*/ 0 h 218941"/>
              <a:gd name="connsiteX3" fmla="*/ 25758 w 154547"/>
              <a:gd name="connsiteY3" fmla="*/ 51515 h 218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547" h="218941">
                <a:moveTo>
                  <a:pt x="154547" y="218941"/>
                </a:moveTo>
                <a:lnTo>
                  <a:pt x="64395" y="0"/>
                </a:lnTo>
                <a:lnTo>
                  <a:pt x="0" y="0"/>
                </a:lnTo>
                <a:lnTo>
                  <a:pt x="25758" y="51515"/>
                </a:ln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7" name="Freeform 66"/>
          <p:cNvSpPr/>
          <p:nvPr/>
        </p:nvSpPr>
        <p:spPr>
          <a:xfrm>
            <a:off x="6011863" y="2492375"/>
            <a:ext cx="155575" cy="219075"/>
          </a:xfrm>
          <a:custGeom>
            <a:avLst/>
            <a:gdLst>
              <a:gd name="connsiteX0" fmla="*/ 154547 w 154547"/>
              <a:gd name="connsiteY0" fmla="*/ 218941 h 218941"/>
              <a:gd name="connsiteX1" fmla="*/ 64395 w 154547"/>
              <a:gd name="connsiteY1" fmla="*/ 0 h 218941"/>
              <a:gd name="connsiteX2" fmla="*/ 0 w 154547"/>
              <a:gd name="connsiteY2" fmla="*/ 0 h 218941"/>
              <a:gd name="connsiteX3" fmla="*/ 25758 w 154547"/>
              <a:gd name="connsiteY3" fmla="*/ 51515 h 218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547" h="218941">
                <a:moveTo>
                  <a:pt x="154547" y="218941"/>
                </a:moveTo>
                <a:lnTo>
                  <a:pt x="64395" y="0"/>
                </a:lnTo>
                <a:lnTo>
                  <a:pt x="0" y="0"/>
                </a:lnTo>
                <a:lnTo>
                  <a:pt x="25758" y="51515"/>
                </a:ln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8" name="Straight Connector 77"/>
          <p:cNvCxnSpPr/>
          <p:nvPr/>
        </p:nvCxnSpPr>
        <p:spPr>
          <a:xfrm>
            <a:off x="1835150" y="4516438"/>
            <a:ext cx="6049963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4067175" y="3284538"/>
            <a:ext cx="2376488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35" name="Group 9"/>
          <p:cNvGrpSpPr>
            <a:grpSpLocks/>
          </p:cNvGrpSpPr>
          <p:nvPr/>
        </p:nvGrpSpPr>
        <p:grpSpPr bwMode="auto">
          <a:xfrm>
            <a:off x="395288" y="1773238"/>
            <a:ext cx="7848600" cy="1727200"/>
            <a:chOff x="342794" y="2228872"/>
            <a:chExt cx="9341131" cy="1728192"/>
          </a:xfrm>
        </p:grpSpPr>
        <p:grpSp>
          <p:nvGrpSpPr>
            <p:cNvPr id="18469" name="Group 28"/>
            <p:cNvGrpSpPr>
              <a:grpSpLocks/>
            </p:cNvGrpSpPr>
            <p:nvPr/>
          </p:nvGrpSpPr>
          <p:grpSpPr bwMode="auto">
            <a:xfrm>
              <a:off x="342794" y="2228872"/>
              <a:ext cx="6427384" cy="1728192"/>
              <a:chOff x="739822" y="2262500"/>
              <a:chExt cx="6455361" cy="1555390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343262" y="3666354"/>
                <a:ext cx="2064601" cy="0"/>
              </a:xfrm>
              <a:prstGeom prst="line">
                <a:avLst/>
              </a:prstGeom>
              <a:ln w="508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Rounded Rectangle 16"/>
              <p:cNvSpPr/>
              <p:nvPr/>
            </p:nvSpPr>
            <p:spPr>
              <a:xfrm>
                <a:off x="739822" y="2262501"/>
                <a:ext cx="999897" cy="432048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  <a:effectLst>
                <a:glow rad="101600">
                  <a:schemeClr val="accent4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Int</a:t>
                </a:r>
                <a:r>
                  <a:rPr lang="en-GB" baseline="-25000" dirty="0">
                    <a:solidFill>
                      <a:schemeClr val="bg1">
                        <a:lumMod val="50000"/>
                      </a:schemeClr>
                    </a:solidFill>
                  </a:rPr>
                  <a:t>A1</a:t>
                </a:r>
              </a:p>
            </p:txBody>
          </p:sp>
          <p:grpSp>
            <p:nvGrpSpPr>
              <p:cNvPr id="18477" name="Group 21"/>
              <p:cNvGrpSpPr>
                <a:grpSpLocks/>
              </p:cNvGrpSpPr>
              <p:nvPr/>
            </p:nvGrpSpPr>
            <p:grpSpPr bwMode="auto">
              <a:xfrm>
                <a:off x="2719466" y="2262500"/>
                <a:ext cx="4475717" cy="1555390"/>
                <a:chOff x="2719466" y="2262500"/>
                <a:chExt cx="4475717" cy="1555390"/>
              </a:xfrm>
            </p:grpSpPr>
            <p:sp>
              <p:nvSpPr>
                <p:cNvPr id="25" name="Bent Arrow 24"/>
                <p:cNvSpPr/>
                <p:nvPr/>
              </p:nvSpPr>
              <p:spPr>
                <a:xfrm>
                  <a:off x="2719030" y="2262500"/>
                  <a:ext cx="504765" cy="431735"/>
                </a:xfrm>
                <a:prstGeom prst="bentArrow">
                  <a:avLst/>
                </a:prstGeom>
                <a:solidFill>
                  <a:srgbClr val="92D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" name="Hexagon 26"/>
                <p:cNvSpPr/>
                <p:nvPr/>
              </p:nvSpPr>
              <p:spPr>
                <a:xfrm>
                  <a:off x="6546513" y="3386155"/>
                  <a:ext cx="648983" cy="431735"/>
                </a:xfrm>
                <a:prstGeom prst="hexagon">
                  <a:avLst/>
                </a:prstGeom>
                <a:solidFill>
                  <a:srgbClr val="FF0000"/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GB" sz="800" dirty="0"/>
                    <a:t>stop</a:t>
                  </a:r>
                  <a:endParaRPr lang="en-GB" dirty="0"/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2891713" y="2435480"/>
                  <a:ext cx="430757" cy="287347"/>
                </a:xfrm>
                <a:prstGeom prst="ellipse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</p:grpSp>
        </p:grpSp>
        <p:sp>
          <p:nvSpPr>
            <p:cNvPr id="13" name="Rounded Rectangle 12"/>
            <p:cNvSpPr/>
            <p:nvPr/>
          </p:nvSpPr>
          <p:spPr>
            <a:xfrm>
              <a:off x="8465094" y="2276872"/>
              <a:ext cx="1218831" cy="480053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glow rad="101600">
                <a:schemeClr val="bg1">
                  <a:lumMod val="6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</a:rPr>
                <a:t>Int</a:t>
              </a:r>
              <a:r>
                <a:rPr lang="en-GB" baseline="-25000" dirty="0">
                  <a:solidFill>
                    <a:schemeClr val="bg1">
                      <a:lumMod val="50000"/>
                    </a:schemeClr>
                  </a:solidFill>
                </a:rPr>
                <a:t>A2</a:t>
              </a:r>
              <a:endParaRPr lang="en-GB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35" name="Rounded Rectangle 34"/>
          <p:cNvSpPr/>
          <p:nvPr/>
        </p:nvSpPr>
        <p:spPr>
          <a:xfrm>
            <a:off x="4211960" y="2996952"/>
            <a:ext cx="1008112" cy="504056"/>
          </a:xfrm>
          <a:prstGeom prst="roundRect">
            <a:avLst/>
          </a:prstGeom>
          <a:solidFill>
            <a:srgbClr val="CC3399"/>
          </a:solidFill>
          <a:ln>
            <a:solidFill>
              <a:srgbClr val="FF99FF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bg1"/>
                </a:solidFill>
              </a:rPr>
              <a:t>SPEC</a:t>
            </a:r>
          </a:p>
        </p:txBody>
      </p:sp>
      <p:grpSp>
        <p:nvGrpSpPr>
          <p:cNvPr id="18439" name="Group 51"/>
          <p:cNvGrpSpPr>
            <a:grpSpLocks/>
          </p:cNvGrpSpPr>
          <p:nvPr/>
        </p:nvGrpSpPr>
        <p:grpSpPr bwMode="auto">
          <a:xfrm>
            <a:off x="107950" y="3132138"/>
            <a:ext cx="647700" cy="368300"/>
            <a:chOff x="1979712" y="1115452"/>
            <a:chExt cx="648072" cy="369332"/>
          </a:xfrm>
        </p:grpSpPr>
        <p:sp>
          <p:nvSpPr>
            <p:cNvPr id="18467" name="TextBox 52"/>
            <p:cNvSpPr txBox="1">
              <a:spLocks noChangeArrowheads="1"/>
            </p:cNvSpPr>
            <p:nvPr/>
          </p:nvSpPr>
          <p:spPr bwMode="auto">
            <a:xfrm>
              <a:off x="2051720" y="1115452"/>
              <a:ext cx="5760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>
                  <a:latin typeface="Calibri" pitchFamily="34" charset="0"/>
                </a:rPr>
                <a:t>1</a:t>
              </a:r>
            </a:p>
          </p:txBody>
        </p:sp>
        <p:sp>
          <p:nvSpPr>
            <p:cNvPr id="54" name="Oval 53"/>
            <p:cNvSpPr/>
            <p:nvPr/>
          </p:nvSpPr>
          <p:spPr>
            <a:xfrm>
              <a:off x="1979712" y="1125004"/>
              <a:ext cx="432048" cy="35978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grpSp>
        <p:nvGrpSpPr>
          <p:cNvPr id="18440" name="Group 54"/>
          <p:cNvGrpSpPr>
            <a:grpSpLocks/>
          </p:cNvGrpSpPr>
          <p:nvPr/>
        </p:nvGrpSpPr>
        <p:grpSpPr bwMode="auto">
          <a:xfrm>
            <a:off x="107950" y="4356100"/>
            <a:ext cx="647700" cy="368300"/>
            <a:chOff x="1979712" y="1115452"/>
            <a:chExt cx="648072" cy="369332"/>
          </a:xfrm>
        </p:grpSpPr>
        <p:sp>
          <p:nvSpPr>
            <p:cNvPr id="18465" name="TextBox 55"/>
            <p:cNvSpPr txBox="1">
              <a:spLocks noChangeArrowheads="1"/>
            </p:cNvSpPr>
            <p:nvPr/>
          </p:nvSpPr>
          <p:spPr bwMode="auto">
            <a:xfrm>
              <a:off x="2051720" y="1115452"/>
              <a:ext cx="5760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>
                  <a:latin typeface="Calibri" pitchFamily="34" charset="0"/>
                </a:rPr>
                <a:t>2</a:t>
              </a:r>
            </a:p>
          </p:txBody>
        </p:sp>
        <p:sp>
          <p:nvSpPr>
            <p:cNvPr id="57" name="Oval 56"/>
            <p:cNvSpPr/>
            <p:nvPr/>
          </p:nvSpPr>
          <p:spPr>
            <a:xfrm>
              <a:off x="1979712" y="1125004"/>
              <a:ext cx="432048" cy="35978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1043608" y="2996952"/>
            <a:ext cx="836521" cy="48004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Int</a:t>
            </a:r>
            <a:r>
              <a:rPr lang="en-GB" baseline="-25000" dirty="0">
                <a:solidFill>
                  <a:schemeClr val="bg1">
                    <a:lumMod val="50000"/>
                  </a:schemeClr>
                </a:solidFill>
              </a:rPr>
              <a:t>A1</a:t>
            </a:r>
          </a:p>
        </p:txBody>
      </p:sp>
      <p:sp>
        <p:nvSpPr>
          <p:cNvPr id="49" name="Bent Arrow 48"/>
          <p:cNvSpPr/>
          <p:nvPr/>
        </p:nvSpPr>
        <p:spPr>
          <a:xfrm>
            <a:off x="1979613" y="2989263"/>
            <a:ext cx="422275" cy="479425"/>
          </a:xfrm>
          <a:prstGeom prst="ben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2124075" y="3181350"/>
            <a:ext cx="360363" cy="3190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6" name="Rounded Rectangle 65"/>
          <p:cNvSpPr/>
          <p:nvPr/>
        </p:nvSpPr>
        <p:spPr>
          <a:xfrm>
            <a:off x="4211960" y="1772816"/>
            <a:ext cx="1008112" cy="504056"/>
          </a:xfrm>
          <a:prstGeom prst="roundRect">
            <a:avLst/>
          </a:prstGeom>
          <a:solidFill>
            <a:srgbClr val="CC3399"/>
          </a:solidFill>
          <a:ln>
            <a:solidFill>
              <a:srgbClr val="FF99FF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bg1"/>
                </a:solidFill>
              </a:rPr>
              <a:t>SPEC</a:t>
            </a:r>
          </a:p>
        </p:txBody>
      </p:sp>
      <p:sp>
        <p:nvSpPr>
          <p:cNvPr id="67" name="Hexagon 66"/>
          <p:cNvSpPr/>
          <p:nvPr/>
        </p:nvSpPr>
        <p:spPr>
          <a:xfrm>
            <a:off x="5219700" y="1773238"/>
            <a:ext cx="542925" cy="479425"/>
          </a:xfrm>
          <a:prstGeom prst="hexagon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dirty="0"/>
              <a:t>stop</a:t>
            </a:r>
            <a:endParaRPr lang="en-GB" dirty="0"/>
          </a:p>
        </p:txBody>
      </p:sp>
      <p:sp>
        <p:nvSpPr>
          <p:cNvPr id="68" name="Rounded Rectangle 67"/>
          <p:cNvSpPr/>
          <p:nvPr/>
        </p:nvSpPr>
        <p:spPr>
          <a:xfrm>
            <a:off x="5868144" y="3020955"/>
            <a:ext cx="1024121" cy="48005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glow rad="101600">
              <a:schemeClr val="bg1">
                <a:lumMod val="6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Int</a:t>
            </a:r>
            <a:r>
              <a:rPr lang="en-GB" baseline="-25000" dirty="0">
                <a:solidFill>
                  <a:schemeClr val="bg1">
                    <a:lumMod val="50000"/>
                  </a:schemeClr>
                </a:solidFill>
              </a:rPr>
              <a:t>A2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3707904" y="4229080"/>
            <a:ext cx="1008112" cy="504056"/>
          </a:xfrm>
          <a:prstGeom prst="roundRect">
            <a:avLst/>
          </a:prstGeom>
          <a:solidFill>
            <a:srgbClr val="CC3399"/>
          </a:solidFill>
          <a:ln>
            <a:solidFill>
              <a:srgbClr val="FF99FF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bg1"/>
                </a:solidFill>
              </a:rPr>
              <a:t>SPEC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2195736" y="4229080"/>
            <a:ext cx="836521" cy="48004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Int</a:t>
            </a:r>
            <a:r>
              <a:rPr lang="en-GB" baseline="-25000" dirty="0">
                <a:solidFill>
                  <a:schemeClr val="bg1">
                    <a:lumMod val="50000"/>
                  </a:schemeClr>
                </a:solidFill>
              </a:rPr>
              <a:t>A1</a:t>
            </a:r>
          </a:p>
        </p:txBody>
      </p:sp>
      <p:sp>
        <p:nvSpPr>
          <p:cNvPr id="74" name="Bent Arrow 73"/>
          <p:cNvSpPr/>
          <p:nvPr/>
        </p:nvSpPr>
        <p:spPr>
          <a:xfrm>
            <a:off x="3132138" y="4221163"/>
            <a:ext cx="420687" cy="479425"/>
          </a:xfrm>
          <a:prstGeom prst="ben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3276600" y="4413250"/>
            <a:ext cx="360363" cy="32067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6" name="Rounded Rectangle 75"/>
          <p:cNvSpPr/>
          <p:nvPr/>
        </p:nvSpPr>
        <p:spPr>
          <a:xfrm>
            <a:off x="5436096" y="4253083"/>
            <a:ext cx="1024121" cy="48005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glow rad="101600">
              <a:schemeClr val="bg1">
                <a:lumMod val="6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Int</a:t>
            </a:r>
            <a:r>
              <a:rPr lang="en-GB" baseline="-25000" dirty="0">
                <a:solidFill>
                  <a:schemeClr val="bg1">
                    <a:lumMod val="50000"/>
                  </a:schemeClr>
                </a:solidFill>
              </a:rPr>
              <a:t>A2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7" name="Hexagon 76"/>
          <p:cNvSpPr/>
          <p:nvPr/>
        </p:nvSpPr>
        <p:spPr>
          <a:xfrm>
            <a:off x="4787900" y="4252913"/>
            <a:ext cx="542925" cy="481012"/>
          </a:xfrm>
          <a:prstGeom prst="hexagon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dirty="0"/>
              <a:t>stop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Group 3"/>
          <p:cNvGrpSpPr>
            <a:grpSpLocks/>
          </p:cNvGrpSpPr>
          <p:nvPr/>
        </p:nvGrpSpPr>
        <p:grpSpPr bwMode="auto">
          <a:xfrm>
            <a:off x="1187450" y="2357438"/>
            <a:ext cx="7272338" cy="1647825"/>
            <a:chOff x="1979712" y="4312734"/>
            <a:chExt cx="5184576" cy="1348515"/>
          </a:xfrm>
        </p:grpSpPr>
        <p:sp>
          <p:nvSpPr>
            <p:cNvPr id="5" name="Oval 4"/>
            <p:cNvSpPr/>
            <p:nvPr/>
          </p:nvSpPr>
          <p:spPr>
            <a:xfrm>
              <a:off x="1979712" y="4364700"/>
              <a:ext cx="5184576" cy="1296549"/>
            </a:xfrm>
            <a:prstGeom prst="ellipse">
              <a:avLst/>
            </a:prstGeom>
            <a:noFill/>
            <a:ln w="635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2915675" y="4312734"/>
              <a:ext cx="3312650" cy="40533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2483768" y="2348880"/>
            <a:ext cx="1080120" cy="504056"/>
          </a:xfrm>
          <a:prstGeom prst="roundRect">
            <a:avLst/>
          </a:prstGeom>
          <a:solidFill>
            <a:srgbClr val="FFC000"/>
          </a:solidFill>
          <a:ln>
            <a:solidFill>
              <a:srgbClr val="7030A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Int</a:t>
            </a:r>
            <a:r>
              <a:rPr lang="en-GB" baseline="-25000" dirty="0">
                <a:solidFill>
                  <a:schemeClr val="bg1">
                    <a:lumMod val="50000"/>
                  </a:schemeClr>
                </a:solidFill>
              </a:rPr>
              <a:t>P1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84168" y="2348880"/>
            <a:ext cx="1096129" cy="504056"/>
          </a:xfrm>
          <a:prstGeom prst="roundRect">
            <a:avLst/>
          </a:prstGeom>
          <a:solidFill>
            <a:srgbClr val="FFC000"/>
          </a:solidFill>
          <a:ln>
            <a:solidFill>
              <a:schemeClr val="bg1">
                <a:lumMod val="50000"/>
              </a:schemeClr>
            </a:solidFill>
          </a:ln>
          <a:effectLst>
            <a:glow rad="101600">
              <a:schemeClr val="bg1">
                <a:lumMod val="65000"/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Int</a:t>
            </a:r>
            <a:r>
              <a:rPr lang="en-GB" baseline="-25000" dirty="0">
                <a:solidFill>
                  <a:schemeClr val="bg1">
                    <a:lumMod val="50000"/>
                  </a:schemeClr>
                </a:solidFill>
              </a:rPr>
              <a:t>P2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563938" y="2565400"/>
            <a:ext cx="252095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Bent Arrow 16"/>
          <p:cNvSpPr/>
          <p:nvPr/>
        </p:nvSpPr>
        <p:spPr>
          <a:xfrm>
            <a:off x="3708400" y="2060575"/>
            <a:ext cx="420688" cy="481013"/>
          </a:xfrm>
          <a:prstGeom prst="ben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248470" y="2276898"/>
            <a:ext cx="1259633" cy="576038"/>
          </a:xfrm>
          <a:prstGeom prst="roundRect">
            <a:avLst/>
          </a:prstGeom>
          <a:solidFill>
            <a:srgbClr val="CC3399"/>
          </a:solidFill>
          <a:ln>
            <a:solidFill>
              <a:srgbClr val="FF99FF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bg1"/>
                </a:solidFill>
              </a:rPr>
              <a:t>SPEC</a:t>
            </a:r>
          </a:p>
        </p:txBody>
      </p:sp>
      <p:sp>
        <p:nvSpPr>
          <p:cNvPr id="19" name="Oval 18"/>
          <p:cNvSpPr/>
          <p:nvPr/>
        </p:nvSpPr>
        <p:spPr>
          <a:xfrm>
            <a:off x="3887788" y="2381250"/>
            <a:ext cx="360362" cy="3190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8" name="Hexagon 17"/>
          <p:cNvSpPr/>
          <p:nvPr/>
        </p:nvSpPr>
        <p:spPr>
          <a:xfrm>
            <a:off x="5541963" y="2300288"/>
            <a:ext cx="542925" cy="481012"/>
          </a:xfrm>
          <a:prstGeom prst="hexagon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dirty="0"/>
              <a:t>stop</a:t>
            </a:r>
            <a:endParaRPr lang="en-GB" dirty="0"/>
          </a:p>
        </p:txBody>
      </p:sp>
      <p:sp>
        <p:nvSpPr>
          <p:cNvPr id="24" name="Rectangle 23"/>
          <p:cNvSpPr/>
          <p:nvPr/>
        </p:nvSpPr>
        <p:spPr>
          <a:xfrm>
            <a:off x="6156325" y="2349500"/>
            <a:ext cx="144463" cy="503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5" name="Freeform 24"/>
          <p:cNvSpPr/>
          <p:nvPr/>
        </p:nvSpPr>
        <p:spPr>
          <a:xfrm>
            <a:off x="6156325" y="1916113"/>
            <a:ext cx="249238" cy="341312"/>
          </a:xfrm>
          <a:custGeom>
            <a:avLst/>
            <a:gdLst>
              <a:gd name="connsiteX0" fmla="*/ 0 w 154547"/>
              <a:gd name="connsiteY0" fmla="*/ 0 h 231819"/>
              <a:gd name="connsiteX1" fmla="*/ 90152 w 154547"/>
              <a:gd name="connsiteY1" fmla="*/ 231819 h 231819"/>
              <a:gd name="connsiteX2" fmla="*/ 154547 w 154547"/>
              <a:gd name="connsiteY2" fmla="*/ 231819 h 231819"/>
              <a:gd name="connsiteX3" fmla="*/ 115910 w 154547"/>
              <a:gd name="connsiteY3" fmla="*/ 154546 h 231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547" h="231819">
                <a:moveTo>
                  <a:pt x="0" y="0"/>
                </a:moveTo>
                <a:lnTo>
                  <a:pt x="90152" y="231819"/>
                </a:lnTo>
                <a:lnTo>
                  <a:pt x="154547" y="231819"/>
                </a:lnTo>
                <a:lnTo>
                  <a:pt x="115910" y="154546"/>
                </a:ln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6" name="Freeform 25"/>
          <p:cNvSpPr/>
          <p:nvPr/>
        </p:nvSpPr>
        <p:spPr>
          <a:xfrm>
            <a:off x="6084888" y="2924175"/>
            <a:ext cx="215900" cy="433388"/>
          </a:xfrm>
          <a:custGeom>
            <a:avLst/>
            <a:gdLst>
              <a:gd name="connsiteX0" fmla="*/ 154547 w 154547"/>
              <a:gd name="connsiteY0" fmla="*/ 218941 h 218941"/>
              <a:gd name="connsiteX1" fmla="*/ 64395 w 154547"/>
              <a:gd name="connsiteY1" fmla="*/ 0 h 218941"/>
              <a:gd name="connsiteX2" fmla="*/ 0 w 154547"/>
              <a:gd name="connsiteY2" fmla="*/ 0 h 218941"/>
              <a:gd name="connsiteX3" fmla="*/ 25758 w 154547"/>
              <a:gd name="connsiteY3" fmla="*/ 51515 h 218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547" h="218941">
                <a:moveTo>
                  <a:pt x="154547" y="218941"/>
                </a:moveTo>
                <a:lnTo>
                  <a:pt x="64395" y="0"/>
                </a:lnTo>
                <a:lnTo>
                  <a:pt x="0" y="0"/>
                </a:lnTo>
                <a:lnTo>
                  <a:pt x="25758" y="51515"/>
                </a:ln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9474" name="TextBox 26"/>
          <p:cNvSpPr txBox="1">
            <a:spLocks noChangeArrowheads="1"/>
          </p:cNvSpPr>
          <p:nvPr/>
        </p:nvSpPr>
        <p:spPr bwMode="auto">
          <a:xfrm>
            <a:off x="4284663" y="4005263"/>
            <a:ext cx="863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 b="1">
                <a:latin typeface="Calibri" pitchFamily="34" charset="0"/>
              </a:rPr>
              <a:t>p</a:t>
            </a:r>
            <a:r>
              <a:rPr lang="en-GB" sz="1200" b="1">
                <a:latin typeface="Calibri" pitchFamily="34" charset="0"/>
              </a:rPr>
              <a:t> </a:t>
            </a:r>
            <a:r>
              <a:rPr lang="en-GB" sz="1600" b="1">
                <a:latin typeface="Calibri" pitchFamily="34" charset="0"/>
              </a:rPr>
              <a:t>SB1C3</a:t>
            </a:r>
            <a:endParaRPr lang="en-GB" sz="2000" b="1">
              <a:latin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314700" y="2349500"/>
            <a:ext cx="144463" cy="503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1" name="Freeform 20"/>
          <p:cNvSpPr/>
          <p:nvPr/>
        </p:nvSpPr>
        <p:spPr>
          <a:xfrm>
            <a:off x="3314700" y="1916113"/>
            <a:ext cx="249238" cy="341312"/>
          </a:xfrm>
          <a:custGeom>
            <a:avLst/>
            <a:gdLst>
              <a:gd name="connsiteX0" fmla="*/ 0 w 154547"/>
              <a:gd name="connsiteY0" fmla="*/ 0 h 231819"/>
              <a:gd name="connsiteX1" fmla="*/ 90152 w 154547"/>
              <a:gd name="connsiteY1" fmla="*/ 231819 h 231819"/>
              <a:gd name="connsiteX2" fmla="*/ 154547 w 154547"/>
              <a:gd name="connsiteY2" fmla="*/ 231819 h 231819"/>
              <a:gd name="connsiteX3" fmla="*/ 115910 w 154547"/>
              <a:gd name="connsiteY3" fmla="*/ 154546 h 231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547" h="231819">
                <a:moveTo>
                  <a:pt x="0" y="0"/>
                </a:moveTo>
                <a:lnTo>
                  <a:pt x="90152" y="231819"/>
                </a:lnTo>
                <a:lnTo>
                  <a:pt x="154547" y="231819"/>
                </a:lnTo>
                <a:lnTo>
                  <a:pt x="115910" y="154546"/>
                </a:ln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2" name="Freeform 21"/>
          <p:cNvSpPr/>
          <p:nvPr/>
        </p:nvSpPr>
        <p:spPr>
          <a:xfrm>
            <a:off x="3243263" y="2924175"/>
            <a:ext cx="215900" cy="433388"/>
          </a:xfrm>
          <a:custGeom>
            <a:avLst/>
            <a:gdLst>
              <a:gd name="connsiteX0" fmla="*/ 154547 w 154547"/>
              <a:gd name="connsiteY0" fmla="*/ 218941 h 218941"/>
              <a:gd name="connsiteX1" fmla="*/ 64395 w 154547"/>
              <a:gd name="connsiteY1" fmla="*/ 0 h 218941"/>
              <a:gd name="connsiteX2" fmla="*/ 0 w 154547"/>
              <a:gd name="connsiteY2" fmla="*/ 0 h 218941"/>
              <a:gd name="connsiteX3" fmla="*/ 25758 w 154547"/>
              <a:gd name="connsiteY3" fmla="*/ 51515 h 218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547" h="218941">
                <a:moveTo>
                  <a:pt x="154547" y="218941"/>
                </a:moveTo>
                <a:lnTo>
                  <a:pt x="64395" y="0"/>
                </a:lnTo>
                <a:lnTo>
                  <a:pt x="0" y="0"/>
                </a:lnTo>
                <a:lnTo>
                  <a:pt x="25758" y="51515"/>
                </a:ln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19478" name="Group 22"/>
          <p:cNvGrpSpPr>
            <a:grpSpLocks/>
          </p:cNvGrpSpPr>
          <p:nvPr/>
        </p:nvGrpSpPr>
        <p:grpSpPr bwMode="auto">
          <a:xfrm>
            <a:off x="4500563" y="1628775"/>
            <a:ext cx="647700" cy="369888"/>
            <a:chOff x="1979712" y="1115452"/>
            <a:chExt cx="648072" cy="369332"/>
          </a:xfrm>
        </p:grpSpPr>
        <p:sp>
          <p:nvSpPr>
            <p:cNvPr id="19479" name="TextBox 27"/>
            <p:cNvSpPr txBox="1">
              <a:spLocks noChangeArrowheads="1"/>
            </p:cNvSpPr>
            <p:nvPr/>
          </p:nvSpPr>
          <p:spPr bwMode="auto">
            <a:xfrm>
              <a:off x="2051720" y="1115452"/>
              <a:ext cx="5760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>
                  <a:latin typeface="Calibri" pitchFamily="34" charset="0"/>
                </a:rPr>
                <a:t>3</a:t>
              </a:r>
            </a:p>
          </p:txBody>
        </p:sp>
        <p:sp>
          <p:nvSpPr>
            <p:cNvPr id="29" name="Oval 28"/>
            <p:cNvSpPr/>
            <p:nvPr/>
          </p:nvSpPr>
          <p:spPr>
            <a:xfrm>
              <a:off x="1979712" y="1124963"/>
              <a:ext cx="432048" cy="35982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1" name="Group 49"/>
          <p:cNvGrpSpPr>
            <a:grpSpLocks/>
          </p:cNvGrpSpPr>
          <p:nvPr/>
        </p:nvGrpSpPr>
        <p:grpSpPr bwMode="auto">
          <a:xfrm>
            <a:off x="144463" y="788988"/>
            <a:ext cx="8891587" cy="839787"/>
            <a:chOff x="0" y="788711"/>
            <a:chExt cx="8892480" cy="840089"/>
          </a:xfrm>
        </p:grpSpPr>
        <p:grpSp>
          <p:nvGrpSpPr>
            <p:cNvPr id="20518" name="Group 28"/>
            <p:cNvGrpSpPr>
              <a:grpSpLocks/>
            </p:cNvGrpSpPr>
            <p:nvPr/>
          </p:nvGrpSpPr>
          <p:grpSpPr bwMode="auto">
            <a:xfrm>
              <a:off x="0" y="836686"/>
              <a:ext cx="8892480" cy="720074"/>
              <a:chOff x="696179" y="2564904"/>
              <a:chExt cx="10629221" cy="648072"/>
            </a:xfrm>
          </p:grpSpPr>
          <p:cxnSp>
            <p:nvCxnSpPr>
              <p:cNvPr id="9" name="Straight Connector 8"/>
              <p:cNvCxnSpPr/>
              <p:nvPr/>
            </p:nvCxnSpPr>
            <p:spPr>
              <a:xfrm flipV="1">
                <a:off x="696179" y="2953367"/>
                <a:ext cx="10629221" cy="65747"/>
              </a:xfrm>
              <a:prstGeom prst="line">
                <a:avLst/>
              </a:prstGeom>
              <a:ln w="508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32" name="Group 21"/>
              <p:cNvGrpSpPr>
                <a:grpSpLocks/>
              </p:cNvGrpSpPr>
              <p:nvPr/>
            </p:nvGrpSpPr>
            <p:grpSpPr bwMode="auto">
              <a:xfrm>
                <a:off x="4481635" y="2564904"/>
                <a:ext cx="1981332" cy="648072"/>
                <a:chOff x="4481635" y="2564904"/>
                <a:chExt cx="1981332" cy="648072"/>
              </a:xfrm>
            </p:grpSpPr>
            <p:sp>
              <p:nvSpPr>
                <p:cNvPr id="19" name="Bent Arrow 18"/>
                <p:cNvSpPr/>
                <p:nvPr/>
              </p:nvSpPr>
              <p:spPr>
                <a:xfrm>
                  <a:off x="4482162" y="2564604"/>
                  <a:ext cx="504798" cy="433070"/>
                </a:xfrm>
                <a:prstGeom prst="bentArrow">
                  <a:avLst/>
                </a:prstGeom>
                <a:solidFill>
                  <a:srgbClr val="92D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Rounded Rectangle 19"/>
                <p:cNvSpPr/>
                <p:nvPr/>
              </p:nvSpPr>
              <p:spPr>
                <a:xfrm>
                  <a:off x="5171895" y="2780928"/>
                  <a:ext cx="1291072" cy="432048"/>
                </a:xfrm>
                <a:prstGeom prst="roundRect">
                  <a:avLst/>
                </a:prstGeom>
                <a:solidFill>
                  <a:srgbClr val="CC99FF"/>
                </a:solidFill>
                <a:ln>
                  <a:solidFill>
                    <a:srgbClr val="9900CC"/>
                  </a:solidFill>
                </a:ln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GB" dirty="0">
                      <a:solidFill>
                        <a:schemeClr val="bg1">
                          <a:lumMod val="50000"/>
                        </a:schemeClr>
                      </a:solidFill>
                    </a:rPr>
                    <a:t>Com E</a:t>
                  </a:r>
                </a:p>
              </p:txBody>
            </p:sp>
            <p:sp>
              <p:nvSpPr>
                <p:cNvPr id="22" name="Oval 21"/>
                <p:cNvSpPr/>
                <p:nvPr/>
              </p:nvSpPr>
              <p:spPr>
                <a:xfrm>
                  <a:off x="4740254" y="2853318"/>
                  <a:ext cx="432684" cy="288714"/>
                </a:xfrm>
                <a:prstGeom prst="ellipse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</p:grpSp>
          <p:grpSp>
            <p:nvGrpSpPr>
              <p:cNvPr id="20533" name="Group 22"/>
              <p:cNvGrpSpPr>
                <a:grpSpLocks/>
              </p:cNvGrpSpPr>
              <p:nvPr/>
            </p:nvGrpSpPr>
            <p:grpSpPr bwMode="auto">
              <a:xfrm>
                <a:off x="6504921" y="2780928"/>
                <a:ext cx="1679477" cy="432048"/>
                <a:chOff x="3840625" y="2780928"/>
                <a:chExt cx="1679477" cy="432048"/>
              </a:xfrm>
            </p:grpSpPr>
            <p:sp>
              <p:nvSpPr>
                <p:cNvPr id="16" name="Rounded Rectangle 15"/>
                <p:cNvSpPr/>
                <p:nvPr/>
              </p:nvSpPr>
              <p:spPr>
                <a:xfrm>
                  <a:off x="4272671" y="2780928"/>
                  <a:ext cx="1247431" cy="432048"/>
                </a:xfrm>
                <a:prstGeom prst="roundRect">
                  <a:avLst/>
                </a:prstGeom>
                <a:solidFill>
                  <a:srgbClr val="FF99CC"/>
                </a:solidFill>
                <a:ln>
                  <a:solidFill>
                    <a:srgbClr val="FF3399"/>
                  </a:solidFill>
                </a:ln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GB" dirty="0">
                      <a:solidFill>
                        <a:schemeClr val="bg1">
                          <a:lumMod val="50000"/>
                        </a:schemeClr>
                      </a:solidFill>
                    </a:rPr>
                    <a:t>Com D</a:t>
                  </a:r>
                </a:p>
              </p:txBody>
            </p:sp>
            <p:sp>
              <p:nvSpPr>
                <p:cNvPr id="17" name="Oval 16"/>
                <p:cNvSpPr/>
                <p:nvPr/>
              </p:nvSpPr>
              <p:spPr>
                <a:xfrm>
                  <a:off x="3840853" y="2853318"/>
                  <a:ext cx="432684" cy="288714"/>
                </a:xfrm>
                <a:prstGeom prst="ellipse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GB"/>
                </a:p>
              </p:txBody>
            </p:sp>
          </p:grpSp>
        </p:grpSp>
        <p:sp>
          <p:nvSpPr>
            <p:cNvPr id="7" name="Rounded Rectangle 6"/>
            <p:cNvSpPr/>
            <p:nvPr/>
          </p:nvSpPr>
          <p:spPr>
            <a:xfrm>
              <a:off x="7021288" y="1052736"/>
              <a:ext cx="1295128" cy="480053"/>
            </a:xfrm>
            <a:prstGeom prst="roundRect">
              <a:avLst/>
            </a:prstGeom>
            <a:solidFill>
              <a:srgbClr val="39F38D"/>
            </a:solidFill>
            <a:ln>
              <a:solidFill>
                <a:srgbClr val="0FB168"/>
              </a:solidFill>
            </a:ln>
            <a:effectLst>
              <a:glow rad="101600">
                <a:schemeClr val="accent5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schemeClr val="bg1">
                      <a:lumMod val="50000"/>
                    </a:schemeClr>
                  </a:solidFill>
                </a:rPr>
                <a:t>Surface Protein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043092" y="1052331"/>
              <a:ext cx="73032" cy="50500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24" name="Bent Arrow 23"/>
            <p:cNvSpPr/>
            <p:nvPr/>
          </p:nvSpPr>
          <p:spPr>
            <a:xfrm>
              <a:off x="1268539" y="836353"/>
              <a:ext cx="422317" cy="481185"/>
            </a:xfrm>
            <a:prstGeom prst="bent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97153" y="1052331"/>
              <a:ext cx="179405" cy="505007"/>
            </a:xfrm>
            <a:prstGeom prst="rect">
              <a:avLst/>
            </a:prstGeom>
            <a:solidFill>
              <a:srgbClr val="FFFF00"/>
            </a:solidFill>
            <a:ln w="508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45" name="Bent Arrow 44"/>
            <p:cNvSpPr/>
            <p:nvPr/>
          </p:nvSpPr>
          <p:spPr>
            <a:xfrm>
              <a:off x="6444309" y="788711"/>
              <a:ext cx="420730" cy="479597"/>
            </a:xfrm>
            <a:prstGeom prst="bent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6660231" y="1092032"/>
              <a:ext cx="360399" cy="320790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1872208" y="1052736"/>
              <a:ext cx="1080120" cy="576064"/>
            </a:xfrm>
            <a:prstGeom prst="roundRect">
              <a:avLst/>
            </a:prstGeom>
            <a:solidFill>
              <a:srgbClr val="FFFF66"/>
            </a:solidFill>
            <a:ln>
              <a:solidFill>
                <a:srgbClr val="FFC000"/>
              </a:solidFill>
            </a:ln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200" dirty="0">
                  <a:solidFill>
                    <a:schemeClr val="bg1">
                      <a:lumMod val="50000"/>
                    </a:schemeClr>
                  </a:solidFill>
                </a:rPr>
                <a:t>Coil (Reporter</a:t>
              </a:r>
              <a:r>
                <a:rPr lang="en-GB" sz="1600" dirty="0">
                  <a:solidFill>
                    <a:schemeClr val="bg1">
                      <a:lumMod val="50000"/>
                    </a:schemeClr>
                  </a:solidFill>
                </a:rPr>
                <a:t>)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1511452" y="1157143"/>
              <a:ext cx="360398" cy="319202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0482" name="TextBox 50"/>
          <p:cNvSpPr txBox="1">
            <a:spLocks noChangeArrowheads="1"/>
          </p:cNvSpPr>
          <p:nvPr/>
        </p:nvSpPr>
        <p:spPr bwMode="auto">
          <a:xfrm>
            <a:off x="323850" y="466725"/>
            <a:ext cx="86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Calibri" pitchFamily="34" charset="0"/>
              </a:rPr>
              <a:t>Pyrd</a:t>
            </a:r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144463" y="4149725"/>
            <a:ext cx="8891587" cy="7143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ounded Rectangle 69"/>
          <p:cNvSpPr/>
          <p:nvPr/>
        </p:nvSpPr>
        <p:spPr>
          <a:xfrm>
            <a:off x="1619672" y="3957059"/>
            <a:ext cx="869440" cy="480053"/>
          </a:xfrm>
          <a:prstGeom prst="roundRect">
            <a:avLst/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LacI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1" name="Hexagon 70"/>
          <p:cNvSpPr/>
          <p:nvPr/>
        </p:nvSpPr>
        <p:spPr>
          <a:xfrm>
            <a:off x="2484438" y="3957638"/>
            <a:ext cx="541337" cy="479425"/>
          </a:xfrm>
          <a:prstGeom prst="hexag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dirty="0"/>
              <a:t>stop</a:t>
            </a:r>
          </a:p>
        </p:txBody>
      </p:sp>
      <p:sp>
        <p:nvSpPr>
          <p:cNvPr id="72" name="Left Bracket 71"/>
          <p:cNvSpPr/>
          <p:nvPr/>
        </p:nvSpPr>
        <p:spPr>
          <a:xfrm>
            <a:off x="1476375" y="3716338"/>
            <a:ext cx="71438" cy="1008062"/>
          </a:xfrm>
          <a:prstGeom prst="lef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3" name="Left Bracket 72"/>
          <p:cNvSpPr/>
          <p:nvPr/>
        </p:nvSpPr>
        <p:spPr>
          <a:xfrm flipH="1">
            <a:off x="3059113" y="3708400"/>
            <a:ext cx="73025" cy="944563"/>
          </a:xfrm>
          <a:prstGeom prst="leftBracket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20490" name="Group 82"/>
          <p:cNvGrpSpPr>
            <a:grpSpLocks/>
          </p:cNvGrpSpPr>
          <p:nvPr/>
        </p:nvGrpSpPr>
        <p:grpSpPr bwMode="auto">
          <a:xfrm>
            <a:off x="6777038" y="3668713"/>
            <a:ext cx="1682750" cy="839787"/>
            <a:chOff x="6372200" y="3669031"/>
            <a:chExt cx="1683758" cy="840089"/>
          </a:xfrm>
        </p:grpSpPr>
        <p:sp>
          <p:nvSpPr>
            <p:cNvPr id="76" name="Bent Arrow 75"/>
            <p:cNvSpPr/>
            <p:nvPr/>
          </p:nvSpPr>
          <p:spPr>
            <a:xfrm>
              <a:off x="6372200" y="3669031"/>
              <a:ext cx="420939" cy="479597"/>
            </a:xfrm>
            <a:prstGeom prst="bent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6975838" y="3933056"/>
              <a:ext cx="1080120" cy="576064"/>
            </a:xfrm>
            <a:prstGeom prst="roundRect">
              <a:avLst/>
            </a:prstGeom>
            <a:solidFill>
              <a:srgbClr val="FFFF66"/>
            </a:solidFill>
            <a:ln>
              <a:solidFill>
                <a:srgbClr val="FFC000"/>
              </a:solidFill>
            </a:ln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200" dirty="0">
                  <a:solidFill>
                    <a:schemeClr val="bg1">
                      <a:lumMod val="50000"/>
                    </a:schemeClr>
                  </a:solidFill>
                </a:rPr>
                <a:t>Coil (Reporter</a:t>
              </a:r>
              <a:r>
                <a:rPr lang="en-GB" sz="1600" dirty="0">
                  <a:solidFill>
                    <a:schemeClr val="bg1">
                      <a:lumMod val="50000"/>
                    </a:schemeClr>
                  </a:solidFill>
                </a:rPr>
                <a:t>)</a:t>
              </a:r>
            </a:p>
          </p:txBody>
        </p:sp>
        <p:sp>
          <p:nvSpPr>
            <p:cNvPr id="78" name="Oval 77"/>
            <p:cNvSpPr/>
            <p:nvPr/>
          </p:nvSpPr>
          <p:spPr>
            <a:xfrm>
              <a:off x="6613645" y="4037463"/>
              <a:ext cx="362167" cy="319202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grpSp>
        <p:nvGrpSpPr>
          <p:cNvPr id="20491" name="Group 81"/>
          <p:cNvGrpSpPr>
            <a:grpSpLocks/>
          </p:cNvGrpSpPr>
          <p:nvPr/>
        </p:nvGrpSpPr>
        <p:grpSpPr bwMode="auto">
          <a:xfrm rot="10800000">
            <a:off x="4140200" y="3933825"/>
            <a:ext cx="1657350" cy="719138"/>
            <a:chOff x="3066803" y="989086"/>
            <a:chExt cx="1657596" cy="720074"/>
          </a:xfrm>
        </p:grpSpPr>
        <p:sp>
          <p:nvSpPr>
            <p:cNvPr id="79" name="Bent Arrow 78"/>
            <p:cNvSpPr/>
            <p:nvPr/>
          </p:nvSpPr>
          <p:spPr>
            <a:xfrm>
              <a:off x="3068390" y="987497"/>
              <a:ext cx="422338" cy="480049"/>
            </a:xfrm>
            <a:prstGeom prst="bentArrow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3644279" y="1229111"/>
              <a:ext cx="1080120" cy="480049"/>
            </a:xfrm>
            <a:prstGeom prst="roundRect">
              <a:avLst/>
            </a:prstGeom>
            <a:solidFill>
              <a:srgbClr val="FFCC99"/>
            </a:solidFill>
            <a:ln>
              <a:solidFill>
                <a:srgbClr val="FF3300"/>
              </a:solidFill>
            </a:ln>
            <a:effectLst>
              <a:glow rad="101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</a:rPr>
                <a:t>TEV</a:t>
              </a:r>
            </a:p>
          </p:txBody>
        </p:sp>
        <p:sp>
          <p:nvSpPr>
            <p:cNvPr id="81" name="Oval 80"/>
            <p:cNvSpPr/>
            <p:nvPr/>
          </p:nvSpPr>
          <p:spPr>
            <a:xfrm>
              <a:off x="3284322" y="1306999"/>
              <a:ext cx="362004" cy="321092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84" name="Flowchart: Terminator 83"/>
          <p:cNvSpPr/>
          <p:nvPr/>
        </p:nvSpPr>
        <p:spPr>
          <a:xfrm>
            <a:off x="5940425" y="3933825"/>
            <a:ext cx="719138" cy="50323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/>
              <a:t>Lac 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100" dirty="0"/>
              <a:t>binding</a:t>
            </a:r>
          </a:p>
        </p:txBody>
      </p:sp>
      <p:cxnSp>
        <p:nvCxnSpPr>
          <p:cNvPr id="86" name="Straight Arrow Connector 85"/>
          <p:cNvCxnSpPr/>
          <p:nvPr/>
        </p:nvCxnSpPr>
        <p:spPr>
          <a:xfrm rot="10800000">
            <a:off x="6156325" y="4579938"/>
            <a:ext cx="360363" cy="158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4" name="TextBox 86"/>
          <p:cNvSpPr txBox="1">
            <a:spLocks noChangeArrowheads="1"/>
          </p:cNvSpPr>
          <p:nvPr/>
        </p:nvSpPr>
        <p:spPr bwMode="auto">
          <a:xfrm>
            <a:off x="323850" y="3203575"/>
            <a:ext cx="86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latin typeface="Calibri" pitchFamily="34" charset="0"/>
              </a:rPr>
              <a:t>AmyE</a:t>
            </a:r>
          </a:p>
        </p:txBody>
      </p:sp>
      <p:sp>
        <p:nvSpPr>
          <p:cNvPr id="88" name="Rectangle 87"/>
          <p:cNvSpPr/>
          <p:nvPr/>
        </p:nvSpPr>
        <p:spPr>
          <a:xfrm>
            <a:off x="8675688" y="3933825"/>
            <a:ext cx="180975" cy="503238"/>
          </a:xfrm>
          <a:prstGeom prst="rect">
            <a:avLst/>
          </a:prstGeom>
          <a:solidFill>
            <a:srgbClr val="FFFF00"/>
          </a:solidFill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0" name="Rounded Rectangle 89"/>
          <p:cNvSpPr/>
          <p:nvPr/>
        </p:nvSpPr>
        <p:spPr>
          <a:xfrm>
            <a:off x="683568" y="1052736"/>
            <a:ext cx="432048" cy="504056"/>
          </a:xfrm>
          <a:prstGeom prst="round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/>
              <a:t>RC</a:t>
            </a:r>
            <a:endParaRPr lang="en-GB" dirty="0"/>
          </a:p>
        </p:txBody>
      </p:sp>
      <p:sp>
        <p:nvSpPr>
          <p:cNvPr id="92" name="Rectangle 91"/>
          <p:cNvSpPr/>
          <p:nvPr/>
        </p:nvSpPr>
        <p:spPr>
          <a:xfrm>
            <a:off x="250825" y="1052513"/>
            <a:ext cx="180975" cy="504825"/>
          </a:xfrm>
          <a:prstGeom prst="rect">
            <a:avLst/>
          </a:prstGeom>
          <a:solidFill>
            <a:srgbClr val="FFFF00"/>
          </a:solidFill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4" name="Rectangle 93"/>
          <p:cNvSpPr/>
          <p:nvPr/>
        </p:nvSpPr>
        <p:spPr>
          <a:xfrm>
            <a:off x="539750" y="1052513"/>
            <a:ext cx="71438" cy="5048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5" name="Rounded Rectangle 94"/>
          <p:cNvSpPr/>
          <p:nvPr/>
        </p:nvSpPr>
        <p:spPr>
          <a:xfrm>
            <a:off x="683568" y="3933056"/>
            <a:ext cx="432048" cy="504056"/>
          </a:xfrm>
          <a:prstGeom prst="round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/>
              <a:t>RC</a:t>
            </a:r>
            <a:endParaRPr lang="en-GB" dirty="0"/>
          </a:p>
        </p:txBody>
      </p:sp>
      <p:sp>
        <p:nvSpPr>
          <p:cNvPr id="96" name="Rectangle 95"/>
          <p:cNvSpPr/>
          <p:nvPr/>
        </p:nvSpPr>
        <p:spPr>
          <a:xfrm>
            <a:off x="250825" y="3933825"/>
            <a:ext cx="180975" cy="503238"/>
          </a:xfrm>
          <a:prstGeom prst="rect">
            <a:avLst/>
          </a:prstGeom>
          <a:solidFill>
            <a:srgbClr val="FFFF00"/>
          </a:solidFill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7" name="Rectangle 96"/>
          <p:cNvSpPr/>
          <p:nvPr/>
        </p:nvSpPr>
        <p:spPr>
          <a:xfrm>
            <a:off x="539750" y="3933825"/>
            <a:ext cx="71438" cy="5032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8" name="Rectangle 97"/>
          <p:cNvSpPr/>
          <p:nvPr/>
        </p:nvSpPr>
        <p:spPr>
          <a:xfrm>
            <a:off x="1187450" y="3933825"/>
            <a:ext cx="71438" cy="5032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3527425" y="3933825"/>
            <a:ext cx="180975" cy="503238"/>
          </a:xfrm>
          <a:prstGeom prst="rect">
            <a:avLst/>
          </a:prstGeom>
          <a:solidFill>
            <a:srgbClr val="FFFF00"/>
          </a:solidFill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457200" y="314325"/>
            <a:ext cx="8228013" cy="577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5602" rIns="0" bIns="0" anchor="ctr"/>
          <a:lstStyle/>
          <a:p>
            <a:pPr algn="ctr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z="2900">
                <a:solidFill>
                  <a:srgbClr val="000000"/>
                </a:solidFill>
                <a:latin typeface="Calibri" pitchFamily="34" charset="0"/>
              </a:rPr>
              <a:t>Surface Display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6175"/>
          </a:xfrm>
        </p:spPr>
        <p:txBody>
          <a:bodyPr tIns="35203"/>
          <a:lstStyle/>
          <a:p>
            <a:pPr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Cell Wall Proteins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8013" cy="4443412"/>
          </a:xfrm>
        </p:spPr>
        <p:txBody>
          <a:bodyPr/>
          <a:lstStyle/>
          <a:p>
            <a:pPr marL="390525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CwlC</a:t>
            </a:r>
          </a:p>
          <a:p>
            <a:pPr marL="782638" lvl="1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765bp</a:t>
            </a:r>
          </a:p>
          <a:p>
            <a:pPr marL="782638" lvl="1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2 cell wall binding repeats</a:t>
            </a:r>
          </a:p>
          <a:p>
            <a:pPr marL="390525" indent="-293688">
              <a:buSzPct val="45000"/>
              <a:buFont typeface="Arial" charset="0"/>
              <a:buNone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endParaRPr lang="en-GB" smtClean="0"/>
          </a:p>
          <a:p>
            <a:pPr marL="390525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LytC</a:t>
            </a:r>
          </a:p>
          <a:p>
            <a:pPr marL="782638" lvl="1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1488bp</a:t>
            </a:r>
          </a:p>
          <a:p>
            <a:pPr marL="782638" lvl="1" indent="-293688">
              <a:buSzPct val="45000"/>
              <a:buFont typeface="Wingdings" pitchFamily="2" charset="2"/>
              <a:buChar char="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3 cell wall binding repeats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2933</TotalTime>
  <Words>407</Words>
  <Application>Microsoft Office PowerPoint</Application>
  <PresentationFormat>On-screen Show (4:3)</PresentationFormat>
  <Paragraphs>165</Paragraphs>
  <Slides>27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Baccelerator</vt:lpstr>
      <vt:lpstr>Slide 2</vt:lpstr>
      <vt:lpstr>Slide 3</vt:lpstr>
      <vt:lpstr>Slide 4</vt:lpstr>
      <vt:lpstr>Slide 5</vt:lpstr>
      <vt:lpstr>Slide 6</vt:lpstr>
      <vt:lpstr>Slide 7</vt:lpstr>
      <vt:lpstr>Slide 8</vt:lpstr>
      <vt:lpstr>Cell Wall Proteins</vt:lpstr>
      <vt:lpstr>Previous Research</vt:lpstr>
      <vt:lpstr>Options</vt:lpstr>
      <vt:lpstr>Testing</vt:lpstr>
      <vt:lpstr>Modelling</vt:lpstr>
      <vt:lpstr>Additional</vt:lpstr>
      <vt:lpstr>Modelling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The System</vt:lpstr>
      <vt:lpstr>Equations</vt:lpstr>
      <vt:lpstr>Equations</vt:lpstr>
    </vt:vector>
  </TitlesOfParts>
  <Company>Imperial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an508</dc:creator>
  <cp:lastModifiedBy>pdf08</cp:lastModifiedBy>
  <cp:revision>9</cp:revision>
  <dcterms:created xsi:type="dcterms:W3CDTF">2010-08-04T09:58:34Z</dcterms:created>
  <dcterms:modified xsi:type="dcterms:W3CDTF">2010-08-06T11:03:33Z</dcterms:modified>
</cp:coreProperties>
</file>