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6" r:id="rId11"/>
    <p:sldId id="265" r:id="rId12"/>
    <p:sldId id="275" r:id="rId13"/>
    <p:sldId id="267" r:id="rId14"/>
    <p:sldId id="268" r:id="rId15"/>
    <p:sldId id="269" r:id="rId16"/>
    <p:sldId id="270" r:id="rId17"/>
    <p:sldId id="271" r:id="rId18"/>
    <p:sldId id="274" r:id="rId19"/>
    <p:sldId id="272" r:id="rId20"/>
    <p:sldId id="27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9"/>
    <p:restoredTop sz="81630"/>
  </p:normalViewPr>
  <p:slideViewPr>
    <p:cSldViewPr snapToGrid="0" snapToObjects="1">
      <p:cViewPr varScale="1">
        <p:scale>
          <a:sx n="102" d="100"/>
          <a:sy n="102" d="100"/>
        </p:scale>
        <p:origin x="192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8B41FF-CE10-3540-862D-62B195B9D8B9}" type="datetimeFigureOut">
              <a:rPr lang="en-US" smtClean="0"/>
              <a:t>3/29/16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816F91-34C4-E64E-835F-B8455F7FF988}" type="slidenum">
              <a:rPr lang="en-US" smtClean="0"/>
              <a:t>‹#›</a:t>
            </a:fld>
            <a:endParaRPr lang="en-US"/>
          </a:p>
        </p:txBody>
      </p:sp>
    </p:spTree>
    <p:extLst>
      <p:ext uri="{BB962C8B-B14F-4D97-AF65-F5344CB8AC3E}">
        <p14:creationId xmlns:p14="http://schemas.microsoft.com/office/powerpoint/2010/main" val="2043086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Pharmacological</a:t>
            </a:r>
            <a:r>
              <a:rPr lang="en-US" baseline="0" dirty="0" smtClean="0"/>
              <a:t> developments have very defined and regulated preclinical investigations in order to meet medical, legal and ethical considerations.</a:t>
            </a:r>
          </a:p>
          <a:p>
            <a:r>
              <a:rPr lang="en-US" baseline="0" dirty="0" smtClean="0"/>
              <a:t>However there is a need for intense preclinical investigations of new biomedical products before introduction into clinical </a:t>
            </a:r>
            <a:r>
              <a:rPr lang="en-US" baseline="0" dirty="0" smtClean="0"/>
              <a:t>applications in the case of tissue engineering</a:t>
            </a:r>
            <a:endParaRPr lang="en-US" dirty="0"/>
          </a:p>
        </p:txBody>
      </p:sp>
      <p:sp>
        <p:nvSpPr>
          <p:cNvPr id="4" name="Slide Number Placeholder 3"/>
          <p:cNvSpPr>
            <a:spLocks noGrp="1"/>
          </p:cNvSpPr>
          <p:nvPr>
            <p:ph type="sldNum" sz="quarter" idx="10"/>
          </p:nvPr>
        </p:nvSpPr>
        <p:spPr/>
        <p:txBody>
          <a:bodyPr/>
          <a:lstStyle/>
          <a:p>
            <a:fld id="{1C816F91-34C4-E64E-835F-B8455F7FF988}" type="slidenum">
              <a:rPr lang="en-US" smtClean="0"/>
              <a:t>2</a:t>
            </a:fld>
            <a:endParaRPr lang="en-US"/>
          </a:p>
        </p:txBody>
      </p:sp>
    </p:spTree>
    <p:extLst>
      <p:ext uri="{BB962C8B-B14F-4D97-AF65-F5344CB8AC3E}">
        <p14:creationId xmlns:p14="http://schemas.microsoft.com/office/powerpoint/2010/main" val="2045244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Advantages:</a:t>
            </a:r>
          </a:p>
          <a:p>
            <a:pPr lvl="0"/>
            <a:r>
              <a:rPr lang="en-US" sz="1200" kern="1200" dirty="0" smtClean="0">
                <a:solidFill>
                  <a:schemeClr val="tx1"/>
                </a:solidFill>
                <a:effectLst/>
                <a:latin typeface="+mn-lt"/>
                <a:ea typeface="+mn-ea"/>
                <a:cs typeface="+mn-cs"/>
              </a:rPr>
              <a:t>Allows detailed monitoring</a:t>
            </a:r>
          </a:p>
          <a:p>
            <a:pPr lvl="0"/>
            <a:r>
              <a:rPr lang="en-US" sz="1200" kern="1200" dirty="0" smtClean="0">
                <a:solidFill>
                  <a:schemeClr val="tx1"/>
                </a:solidFill>
                <a:effectLst/>
                <a:latin typeface="+mn-lt"/>
                <a:ea typeface="+mn-ea"/>
                <a:cs typeface="+mn-cs"/>
              </a:rPr>
              <a:t>Surveillance of adverse effects </a:t>
            </a:r>
          </a:p>
          <a:p>
            <a:pPr lvl="1"/>
            <a:r>
              <a:rPr lang="en-US" sz="1200" kern="1200" dirty="0" smtClean="0">
                <a:solidFill>
                  <a:schemeClr val="tx1"/>
                </a:solidFill>
                <a:effectLst/>
                <a:latin typeface="+mn-lt"/>
                <a:ea typeface="+mn-ea"/>
                <a:cs typeface="+mn-cs"/>
              </a:rPr>
              <a:t>Rejection of prostheses</a:t>
            </a:r>
          </a:p>
          <a:p>
            <a:pPr lvl="1"/>
            <a:r>
              <a:rPr lang="en-US" sz="1200" kern="1200" dirty="0" smtClean="0">
                <a:solidFill>
                  <a:schemeClr val="tx1"/>
                </a:solidFill>
                <a:effectLst/>
                <a:latin typeface="+mn-lt"/>
                <a:ea typeface="+mn-ea"/>
                <a:cs typeface="+mn-cs"/>
              </a:rPr>
              <a:t>Compromised blood supply</a:t>
            </a:r>
          </a:p>
          <a:p>
            <a:pPr lvl="1"/>
            <a:r>
              <a:rPr lang="en-US" sz="1200" kern="1200" dirty="0" smtClean="0">
                <a:solidFill>
                  <a:schemeClr val="tx1"/>
                </a:solidFill>
                <a:effectLst/>
                <a:latin typeface="+mn-lt"/>
                <a:ea typeface="+mn-ea"/>
                <a:cs typeface="+mn-cs"/>
              </a:rPr>
              <a:t>Thrombosis formation due to changes in blood flow</a:t>
            </a:r>
          </a:p>
          <a:p>
            <a:r>
              <a:rPr lang="en-US" sz="1200" kern="1200" dirty="0" smtClean="0">
                <a:solidFill>
                  <a:schemeClr val="tx1"/>
                </a:solidFill>
                <a:effectLst/>
                <a:latin typeface="+mn-lt"/>
                <a:ea typeface="+mn-ea"/>
                <a:cs typeface="+mn-cs"/>
              </a:rPr>
              <a:t>Cardiovascular tissue engineering often involves:</a:t>
            </a:r>
          </a:p>
          <a:p>
            <a:r>
              <a:rPr lang="en-US" sz="1200" kern="1200" dirty="0" smtClean="0">
                <a:solidFill>
                  <a:schemeClr val="tx1"/>
                </a:solidFill>
                <a:effectLst/>
                <a:latin typeface="+mn-lt"/>
                <a:ea typeface="+mn-ea"/>
                <a:cs typeface="+mn-cs"/>
              </a:rPr>
              <a:t>Creation and testing of vascular grafts</a:t>
            </a:r>
          </a:p>
          <a:p>
            <a:pPr lvl="0"/>
            <a:r>
              <a:rPr lang="en-US" sz="1200" kern="1200" dirty="0" smtClean="0">
                <a:solidFill>
                  <a:schemeClr val="tx1"/>
                </a:solidFill>
                <a:effectLst/>
                <a:latin typeface="+mn-lt"/>
                <a:ea typeface="+mn-ea"/>
                <a:cs typeface="+mn-cs"/>
              </a:rPr>
              <a:t>Either taken directly from organs (small intestine) or made from synthetic materials enhanced with cell layers to prevent adverse effects due to thrombus formation or immunological reactions</a:t>
            </a:r>
          </a:p>
          <a:p>
            <a:r>
              <a:rPr lang="en-US" sz="1200" kern="1200" dirty="0" smtClean="0">
                <a:solidFill>
                  <a:schemeClr val="tx1"/>
                </a:solidFill>
                <a:effectLst/>
                <a:latin typeface="+mn-lt"/>
                <a:ea typeface="+mn-ea"/>
                <a:cs typeface="+mn-cs"/>
              </a:rPr>
              <a:t>Pigs:</a:t>
            </a:r>
          </a:p>
          <a:p>
            <a:r>
              <a:rPr lang="en-US" sz="1200" kern="1200" dirty="0" smtClean="0">
                <a:solidFill>
                  <a:schemeClr val="tx1"/>
                </a:solidFill>
                <a:effectLst/>
                <a:latin typeface="+mn-lt"/>
                <a:ea typeface="+mn-ea"/>
                <a:cs typeface="+mn-cs"/>
              </a:rPr>
              <a:t>To protect synthetic </a:t>
            </a:r>
            <a:r>
              <a:rPr lang="en-US" sz="1200" kern="1200" dirty="0" err="1" smtClean="0">
                <a:solidFill>
                  <a:schemeClr val="tx1"/>
                </a:solidFill>
                <a:effectLst/>
                <a:latin typeface="+mn-lt"/>
                <a:ea typeface="+mn-ea"/>
                <a:cs typeface="+mn-cs"/>
              </a:rPr>
              <a:t>endografts</a:t>
            </a:r>
            <a:r>
              <a:rPr lang="en-US" sz="1200" kern="1200" dirty="0" smtClean="0">
                <a:solidFill>
                  <a:schemeClr val="tx1"/>
                </a:solidFill>
                <a:effectLst/>
                <a:latin typeface="+mn-lt"/>
                <a:ea typeface="+mn-ea"/>
                <a:cs typeface="+mn-cs"/>
              </a:rPr>
              <a:t> from rejection and to provide a more physiological inner lining small intestinal mucosa from pigs has been sued to grow venous grafts in vivo</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For example, when interposed into the superior vena cava, </a:t>
            </a:r>
            <a:r>
              <a:rPr lang="en-US" sz="1200" kern="1200" dirty="0" err="1" smtClean="0">
                <a:solidFill>
                  <a:schemeClr val="tx1"/>
                </a:solidFill>
                <a:effectLst/>
                <a:latin typeface="+mn-lt"/>
                <a:ea typeface="+mn-ea"/>
                <a:cs typeface="+mn-cs"/>
              </a:rPr>
              <a:t>jejunal</a:t>
            </a:r>
            <a:r>
              <a:rPr lang="en-US" sz="1200" kern="1200" dirty="0" smtClean="0">
                <a:solidFill>
                  <a:schemeClr val="tx1"/>
                </a:solidFill>
                <a:effectLst/>
                <a:latin typeface="+mn-lt"/>
                <a:ea typeface="+mn-ea"/>
                <a:cs typeface="+mn-cs"/>
              </a:rPr>
              <a:t> segments </a:t>
            </a:r>
            <a:r>
              <a:rPr lang="en-US" sz="1200" kern="1200" dirty="0" err="1" smtClean="0">
                <a:solidFill>
                  <a:schemeClr val="tx1"/>
                </a:solidFill>
                <a:effectLst/>
                <a:latin typeface="+mn-lt"/>
                <a:ea typeface="+mn-ea"/>
                <a:cs typeface="+mn-cs"/>
              </a:rPr>
              <a:t>inte</a:t>
            </a:r>
            <a:r>
              <a:rPr lang="en-US" sz="1200" kern="1200" dirty="0" smtClean="0">
                <a:solidFill>
                  <a:schemeClr val="tx1"/>
                </a:solidFill>
                <a:effectLst/>
                <a:latin typeface="+mn-lt"/>
                <a:ea typeface="+mn-ea"/>
                <a:cs typeface="+mn-cs"/>
              </a:rPr>
              <a:t>- grated into the surrounding vessel and developed an endothelial lining indistinguishable from the native venous endothelium (An experimental model of small intestinal submucosa as a growing vascular graft )</a:t>
            </a:r>
          </a:p>
          <a:p>
            <a:pPr lvl="0"/>
            <a:r>
              <a:rPr lang="en-US" sz="1200" kern="1200" dirty="0" err="1" smtClean="0">
                <a:solidFill>
                  <a:schemeClr val="tx1"/>
                </a:solidFill>
                <a:effectLst/>
                <a:latin typeface="+mn-lt"/>
                <a:ea typeface="+mn-ea"/>
                <a:cs typeface="+mn-cs"/>
              </a:rPr>
              <a:t>Arti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cial</a:t>
            </a:r>
            <a:r>
              <a:rPr lang="en-US" sz="1200" kern="1200" dirty="0" smtClean="0">
                <a:solidFill>
                  <a:schemeClr val="tx1"/>
                </a:solidFill>
                <a:effectLst/>
                <a:latin typeface="+mn-lt"/>
                <a:ea typeface="+mn-ea"/>
                <a:cs typeface="+mn-cs"/>
              </a:rPr>
              <a:t> mesh stents coated with porcine smooth muscle cells have been success- fully implanted back into the animal, showing very little in </a:t>
            </a:r>
            <a:r>
              <a:rPr lang="en-US" sz="1200" kern="1200" dirty="0" err="1" smtClean="0">
                <a:solidFill>
                  <a:schemeClr val="tx1"/>
                </a:solidFill>
                <a:effectLst/>
                <a:latin typeface="+mn-lt"/>
                <a:ea typeface="+mn-ea"/>
                <a:cs typeface="+mn-cs"/>
              </a:rPr>
              <a:t>ammatory</a:t>
            </a:r>
            <a:r>
              <a:rPr lang="en-US" sz="1200" kern="1200" dirty="0" smtClean="0">
                <a:solidFill>
                  <a:schemeClr val="tx1"/>
                </a:solidFill>
                <a:effectLst/>
                <a:latin typeface="+mn-lt"/>
                <a:ea typeface="+mn-ea"/>
                <a:cs typeface="+mn-cs"/>
              </a:rPr>
              <a:t> reaction during a surveillance </a:t>
            </a:r>
            <a:r>
              <a:rPr lang="en-US" sz="1200" kern="1200" dirty="0" err="1" smtClean="0">
                <a:solidFill>
                  <a:schemeClr val="tx1"/>
                </a:solidFill>
                <a:effectLst/>
                <a:latin typeface="+mn-lt"/>
                <a:ea typeface="+mn-ea"/>
                <a:cs typeface="+mn-cs"/>
              </a:rPr>
              <a:t>pe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riod</a:t>
            </a:r>
            <a:r>
              <a:rPr lang="en-US" sz="1200" kern="1200" dirty="0" smtClean="0">
                <a:solidFill>
                  <a:schemeClr val="tx1"/>
                </a:solidFill>
                <a:effectLst/>
                <a:latin typeface="+mn-lt"/>
                <a:ea typeface="+mn-ea"/>
                <a:cs typeface="+mn-cs"/>
              </a:rPr>
              <a:t> of 1 month (A tissue-engineered stent for cell-based vascular gene transfer )</a:t>
            </a:r>
          </a:p>
          <a:p>
            <a:pPr lvl="0"/>
            <a:r>
              <a:rPr lang="en-US" sz="1200" kern="1200" dirty="0" smtClean="0">
                <a:solidFill>
                  <a:schemeClr val="tx1"/>
                </a:solidFill>
                <a:effectLst/>
                <a:latin typeface="+mn-lt"/>
                <a:ea typeface="+mn-ea"/>
                <a:cs typeface="+mn-cs"/>
              </a:rPr>
              <a:t>In another study, viability could be increased even more by pre-stressing coated grafts in bioreactors for 14 days prior to implantation (Extraction of cells for single-stage seeding of vascular-bypass grafts)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Dogs:</a:t>
            </a:r>
          </a:p>
          <a:p>
            <a:r>
              <a:rPr lang="en-US" sz="1200" kern="1200" dirty="0" smtClean="0">
                <a:solidFill>
                  <a:schemeClr val="tx1"/>
                </a:solidFill>
                <a:effectLst/>
                <a:latin typeface="+mn-lt"/>
                <a:ea typeface="+mn-ea"/>
                <a:cs typeface="+mn-cs"/>
              </a:rPr>
              <a:t>In vivo dog models have been used to determine the viability of a wide variety of vascular grafts, such as:</a:t>
            </a:r>
          </a:p>
          <a:p>
            <a:pPr lvl="0"/>
            <a:r>
              <a:rPr lang="en-US" sz="1200" kern="1200" dirty="0" smtClean="0">
                <a:solidFill>
                  <a:schemeClr val="tx1"/>
                </a:solidFill>
                <a:effectLst/>
                <a:latin typeface="+mn-lt"/>
                <a:ea typeface="+mn-ea"/>
                <a:cs typeface="+mn-cs"/>
              </a:rPr>
              <a:t>Artificial vascular prostheses coated with autologous cells derived from adipose tissue</a:t>
            </a:r>
          </a:p>
          <a:p>
            <a:pPr lvl="0"/>
            <a:r>
              <a:rPr lang="en-US" sz="1200" kern="1200" dirty="0" smtClean="0">
                <a:solidFill>
                  <a:schemeClr val="tx1"/>
                </a:solidFill>
                <a:effectLst/>
                <a:latin typeface="+mn-lt"/>
                <a:ea typeface="+mn-ea"/>
                <a:cs typeface="+mn-cs"/>
              </a:rPr>
              <a:t>Epithelium</a:t>
            </a:r>
          </a:p>
          <a:p>
            <a:pPr lvl="0"/>
            <a:r>
              <a:rPr lang="en-US" sz="1200" kern="1200" dirty="0" smtClean="0">
                <a:solidFill>
                  <a:schemeClr val="tx1"/>
                </a:solidFill>
                <a:effectLst/>
                <a:latin typeface="+mn-lt"/>
                <a:ea typeface="+mn-ea"/>
                <a:cs typeface="+mn-cs"/>
              </a:rPr>
              <a:t>Smooth muscle</a:t>
            </a:r>
          </a:p>
          <a:p>
            <a:pPr lvl="0"/>
            <a:r>
              <a:rPr lang="en-US" sz="1200" kern="1200" dirty="0" smtClean="0">
                <a:solidFill>
                  <a:schemeClr val="tx1"/>
                </a:solidFill>
                <a:effectLst/>
                <a:latin typeface="+mn-lt"/>
                <a:ea typeface="+mn-ea"/>
                <a:cs typeface="+mn-cs"/>
              </a:rPr>
              <a:t>Small intestinal submucosa</a:t>
            </a:r>
          </a:p>
          <a:p>
            <a:r>
              <a:rPr lang="en-US" sz="1200" kern="1200" dirty="0" smtClean="0">
                <a:solidFill>
                  <a:schemeClr val="tx1"/>
                </a:solidFill>
                <a:effectLst/>
                <a:latin typeface="+mn-lt"/>
                <a:ea typeface="+mn-ea"/>
                <a:cs typeface="+mn-cs"/>
              </a:rPr>
              <a:t>Example: a combination of canine smooth muscle and epithelial cells, supported by a synthetic scaffold to provide necessary stability, showed extraordinary patency 26 weeks after implantation in the carotid artery position of dogs (A hybrid vascular model </a:t>
            </a:r>
            <a:r>
              <a:rPr lang="en-US" sz="1200" kern="1200" dirty="0" err="1" smtClean="0">
                <a:solidFill>
                  <a:schemeClr val="tx1"/>
                </a:solidFill>
                <a:effectLst/>
                <a:latin typeface="+mn-lt"/>
                <a:ea typeface="+mn-ea"/>
                <a:cs typeface="+mn-cs"/>
              </a:rPr>
              <a:t>biomim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icking</a:t>
            </a:r>
            <a:r>
              <a:rPr lang="en-US" sz="1200" kern="1200" dirty="0" smtClean="0">
                <a:solidFill>
                  <a:schemeClr val="tx1"/>
                </a:solidFill>
                <a:effectLst/>
                <a:latin typeface="+mn-lt"/>
                <a:ea typeface="+mn-ea"/>
                <a:cs typeface="+mn-cs"/>
              </a:rPr>
              <a:t> the hierarchic structure of arterial wall: </a:t>
            </a:r>
            <a:r>
              <a:rPr lang="en-US" sz="1200" kern="1200" dirty="0" err="1" smtClean="0">
                <a:solidFill>
                  <a:schemeClr val="tx1"/>
                </a:solidFill>
                <a:effectLst/>
                <a:latin typeface="+mn-lt"/>
                <a:ea typeface="+mn-ea"/>
                <a:cs typeface="+mn-cs"/>
              </a:rPr>
              <a:t>Neointi</a:t>
            </a:r>
            <a:r>
              <a:rPr lang="en-US" sz="1200" kern="1200" dirty="0" smtClean="0">
                <a:solidFill>
                  <a:schemeClr val="tx1"/>
                </a:solidFill>
                <a:effectLst/>
                <a:latin typeface="+mn-lt"/>
                <a:ea typeface="+mn-ea"/>
                <a:cs typeface="+mn-cs"/>
              </a:rPr>
              <a:t>- mal stability and </a:t>
            </a:r>
            <a:r>
              <a:rPr lang="en-US" sz="1200" kern="1200" dirty="0" err="1" smtClean="0">
                <a:solidFill>
                  <a:schemeClr val="tx1"/>
                </a:solidFill>
                <a:effectLst/>
                <a:latin typeface="+mn-lt"/>
                <a:ea typeface="+mn-ea"/>
                <a:cs typeface="+mn-cs"/>
              </a:rPr>
              <a:t>neoarterial</a:t>
            </a:r>
            <a:r>
              <a:rPr lang="en-US" sz="1200" kern="1200" dirty="0" smtClean="0">
                <a:solidFill>
                  <a:schemeClr val="tx1"/>
                </a:solidFill>
                <a:effectLst/>
                <a:latin typeface="+mn-lt"/>
                <a:ea typeface="+mn-ea"/>
                <a:cs typeface="+mn-cs"/>
              </a:rPr>
              <a:t> regeneration process under arterial circulation)</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Dogs have also been transplanted with grafts constructed from </a:t>
            </a:r>
            <a:r>
              <a:rPr lang="en-US" sz="1200" kern="1200" dirty="0" err="1" smtClean="0">
                <a:solidFill>
                  <a:schemeClr val="tx1"/>
                </a:solidFill>
                <a:effectLst/>
                <a:latin typeface="+mn-lt"/>
                <a:ea typeface="+mn-ea"/>
                <a:cs typeface="+mn-cs"/>
              </a:rPr>
              <a:t>decellularized</a:t>
            </a:r>
            <a:r>
              <a:rPr lang="en-US" sz="1200" kern="1200" dirty="0" smtClean="0">
                <a:solidFill>
                  <a:schemeClr val="tx1"/>
                </a:solidFill>
                <a:effectLst/>
                <a:latin typeface="+mn-lt"/>
                <a:ea typeface="+mn-ea"/>
                <a:cs typeface="+mn-cs"/>
              </a:rPr>
              <a:t> vessels of bovine and porcine origin, showing patency and freedom from complications over considerable periods of time if used as a scaffold for autologous cells (Development and evaluation of a novel </a:t>
            </a:r>
            <a:r>
              <a:rPr lang="en-US" sz="1200" kern="1200" dirty="0" err="1" smtClean="0">
                <a:solidFill>
                  <a:schemeClr val="tx1"/>
                </a:solidFill>
                <a:effectLst/>
                <a:latin typeface="+mn-lt"/>
                <a:ea typeface="+mn-ea"/>
                <a:cs typeface="+mn-cs"/>
              </a:rPr>
              <a:t>decellularized</a:t>
            </a:r>
            <a:r>
              <a:rPr lang="en-US" sz="1200" kern="1200" dirty="0" smtClean="0">
                <a:solidFill>
                  <a:schemeClr val="tx1"/>
                </a:solidFill>
                <a:effectLst/>
                <a:latin typeface="+mn-lt"/>
                <a:ea typeface="+mn-ea"/>
                <a:cs typeface="+mn-cs"/>
              </a:rPr>
              <a:t> vascular </a:t>
            </a:r>
            <a:r>
              <a:rPr lang="en-US" sz="1200" kern="1200" dirty="0" err="1" smtClean="0">
                <a:solidFill>
                  <a:schemeClr val="tx1"/>
                </a:solidFill>
                <a:effectLst/>
                <a:latin typeface="+mn-lt"/>
                <a:ea typeface="+mn-ea"/>
                <a:cs typeface="+mn-cs"/>
              </a:rPr>
              <a:t>xenograft</a:t>
            </a:r>
            <a:r>
              <a:rPr lang="en-US" sz="1200" kern="1200" dirty="0" smtClean="0">
                <a:solidFill>
                  <a:schemeClr val="tx1"/>
                </a:solidFill>
                <a:effectLst/>
                <a:latin typeface="+mn-lt"/>
                <a:ea typeface="+mn-ea"/>
                <a:cs typeface="+mn-cs"/>
              </a:rPr>
              <a:t> &amp; Transformation of nonvascular </a:t>
            </a:r>
            <a:r>
              <a:rPr lang="en-US" sz="1200" kern="1200" dirty="0" err="1" smtClean="0">
                <a:solidFill>
                  <a:schemeClr val="tx1"/>
                </a:solidFill>
                <a:effectLst/>
                <a:latin typeface="+mn-lt"/>
                <a:ea typeface="+mn-ea"/>
                <a:cs typeface="+mn-cs"/>
              </a:rPr>
              <a:t>acellular</a:t>
            </a:r>
            <a:r>
              <a:rPr lang="en-US" sz="1200" kern="1200" dirty="0" smtClean="0">
                <a:solidFill>
                  <a:schemeClr val="tx1"/>
                </a:solidFill>
                <a:effectLst/>
                <a:latin typeface="+mn-lt"/>
                <a:ea typeface="+mn-ea"/>
                <a:cs typeface="+mn-cs"/>
              </a:rPr>
              <a:t> tissue ma- </a:t>
            </a:r>
            <a:r>
              <a:rPr lang="en-US" sz="1200" kern="1200" dirty="0" err="1" smtClean="0">
                <a:solidFill>
                  <a:schemeClr val="tx1"/>
                </a:solidFill>
                <a:effectLst/>
                <a:latin typeface="+mn-lt"/>
                <a:ea typeface="+mn-ea"/>
                <a:cs typeface="+mn-cs"/>
              </a:rPr>
              <a:t>trices</a:t>
            </a:r>
            <a:r>
              <a:rPr lang="en-US" sz="1200" kern="1200" dirty="0" smtClean="0">
                <a:solidFill>
                  <a:schemeClr val="tx1"/>
                </a:solidFill>
                <a:effectLst/>
                <a:latin typeface="+mn-lt"/>
                <a:ea typeface="+mn-ea"/>
                <a:cs typeface="+mn-cs"/>
              </a:rPr>
              <a:t> into durable vascular conduits)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Previous work by </a:t>
            </a:r>
            <a:r>
              <a:rPr lang="en-US" sz="1200" kern="1200" dirty="0" err="1" smtClean="0">
                <a:solidFill>
                  <a:schemeClr val="tx1"/>
                </a:solidFill>
                <a:effectLst/>
                <a:latin typeface="+mn-lt"/>
                <a:ea typeface="+mn-ea"/>
                <a:cs typeface="+mn-cs"/>
              </a:rPr>
              <a:t>Zilla</a:t>
            </a:r>
            <a:r>
              <a:rPr lang="en-US" sz="1200" kern="1200" dirty="0" smtClean="0">
                <a:solidFill>
                  <a:schemeClr val="tx1"/>
                </a:solidFill>
                <a:effectLst/>
                <a:latin typeface="+mn-lt"/>
                <a:ea typeface="+mn-ea"/>
                <a:cs typeface="+mn-cs"/>
              </a:rPr>
              <a:t> et al. [10], seeding </a:t>
            </a:r>
            <a:r>
              <a:rPr lang="en-US" sz="1200" kern="1200" dirty="0" err="1" smtClean="0">
                <a:solidFill>
                  <a:schemeClr val="tx1"/>
                </a:solidFill>
                <a:effectLst/>
                <a:latin typeface="+mn-lt"/>
                <a:ea typeface="+mn-ea"/>
                <a:cs typeface="+mn-cs"/>
              </a:rPr>
              <a:t>polytetra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uoroethylene</a:t>
            </a:r>
            <a:r>
              <a:rPr lang="en-US" sz="1200" kern="1200" dirty="0" smtClean="0">
                <a:solidFill>
                  <a:schemeClr val="tx1"/>
                </a:solidFill>
                <a:effectLst/>
                <a:latin typeface="+mn-lt"/>
                <a:ea typeface="+mn-ea"/>
                <a:cs typeface="+mn-cs"/>
              </a:rPr>
              <a:t> (PTFE) grafts with epithelial cells and RDG and leading to persistent con </a:t>
            </a:r>
            <a:r>
              <a:rPr lang="en-US" sz="1200" kern="1200" dirty="0" err="1" smtClean="0">
                <a:solidFill>
                  <a:schemeClr val="tx1"/>
                </a:solidFill>
                <a:effectLst/>
                <a:latin typeface="+mn-lt"/>
                <a:ea typeface="+mn-ea"/>
                <a:cs typeface="+mn-cs"/>
              </a:rPr>
              <a:t>uency</a:t>
            </a:r>
            <a:r>
              <a:rPr lang="en-US" sz="1200" kern="1200" dirty="0" smtClean="0">
                <a:solidFill>
                  <a:schemeClr val="tx1"/>
                </a:solidFill>
                <a:effectLst/>
                <a:latin typeface="+mn-lt"/>
                <a:ea typeface="+mn-ea"/>
                <a:cs typeface="+mn-cs"/>
              </a:rPr>
              <a:t> on the inner graft surface, has led to large clinical trials on human patients needing bypass surgery for peripheral artery disease and thrombosis. (In vitro- lined endothelium: Initial integrity and </a:t>
            </a:r>
            <a:r>
              <a:rPr lang="en-US" sz="1200" kern="1200" dirty="0" err="1" smtClean="0">
                <a:solidFill>
                  <a:schemeClr val="tx1"/>
                </a:solidFill>
                <a:effectLst/>
                <a:latin typeface="+mn-lt"/>
                <a:ea typeface="+mn-ea"/>
                <a:cs typeface="+mn-cs"/>
              </a:rPr>
              <a:t>ultrastructural</a:t>
            </a:r>
            <a:r>
              <a:rPr lang="en-US" sz="1200" kern="1200" dirty="0" smtClean="0">
                <a:solidFill>
                  <a:schemeClr val="tx1"/>
                </a:solidFill>
                <a:effectLst/>
                <a:latin typeface="+mn-lt"/>
                <a:ea typeface="+mn-ea"/>
                <a:cs typeface="+mn-cs"/>
              </a:rPr>
              <a:t> events)</a:t>
            </a:r>
          </a:p>
          <a:p>
            <a:endParaRPr lang="en-US" dirty="0"/>
          </a:p>
        </p:txBody>
      </p:sp>
      <p:sp>
        <p:nvSpPr>
          <p:cNvPr id="4" name="Slide Number Placeholder 3"/>
          <p:cNvSpPr>
            <a:spLocks noGrp="1"/>
          </p:cNvSpPr>
          <p:nvPr>
            <p:ph type="sldNum" sz="quarter" idx="10"/>
          </p:nvPr>
        </p:nvSpPr>
        <p:spPr/>
        <p:txBody>
          <a:bodyPr/>
          <a:lstStyle/>
          <a:p>
            <a:fld id="{1C816F91-34C4-E64E-835F-B8455F7FF988}" type="slidenum">
              <a:rPr lang="en-US" smtClean="0"/>
              <a:t>15</a:t>
            </a:fld>
            <a:endParaRPr lang="en-US"/>
          </a:p>
        </p:txBody>
      </p:sp>
    </p:spTree>
    <p:extLst>
      <p:ext uri="{BB962C8B-B14F-4D97-AF65-F5344CB8AC3E}">
        <p14:creationId xmlns:p14="http://schemas.microsoft.com/office/powerpoint/2010/main" val="1785922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Efforts to generate new intestinal mucosa by patching defects of the intestine with serosa from other parts of the organism, as well as from different species, were among the first attempts at intestinal tissue engineering. </a:t>
            </a:r>
          </a:p>
          <a:p>
            <a:r>
              <a:rPr lang="en-US" sz="1200" kern="1200" dirty="0" smtClean="0">
                <a:solidFill>
                  <a:schemeClr val="tx1"/>
                </a:solidFill>
                <a:effectLst/>
                <a:latin typeface="+mn-lt"/>
                <a:ea typeface="+mn-ea"/>
                <a:cs typeface="+mn-cs"/>
              </a:rPr>
              <a:t>This patching with small intestine submucosa (SIS) taken from the same or different species has been studied in a variety of animal models and graft-host combinations, including pig, dog, and rabbit.</a:t>
            </a:r>
          </a:p>
          <a:p>
            <a:r>
              <a:rPr lang="en-US" sz="1200" kern="1200" dirty="0" smtClean="0">
                <a:solidFill>
                  <a:schemeClr val="tx1"/>
                </a:solidFill>
                <a:effectLst/>
                <a:latin typeface="+mn-lt"/>
                <a:ea typeface="+mn-ea"/>
                <a:cs typeface="+mn-cs"/>
              </a:rPr>
              <a:t>For example, Chen and </a:t>
            </a:r>
            <a:r>
              <a:rPr lang="en-US" sz="1200" kern="1200" dirty="0" err="1" smtClean="0">
                <a:solidFill>
                  <a:schemeClr val="tx1"/>
                </a:solidFill>
                <a:effectLst/>
                <a:latin typeface="+mn-lt"/>
                <a:ea typeface="+mn-ea"/>
                <a:cs typeface="+mn-cs"/>
              </a:rPr>
              <a:t>Badylak</a:t>
            </a:r>
            <a:r>
              <a:rPr lang="en-US" sz="1200" kern="1200" dirty="0" smtClean="0">
                <a:solidFill>
                  <a:schemeClr val="tx1"/>
                </a:solidFill>
                <a:effectLst/>
                <a:latin typeface="+mn-lt"/>
                <a:ea typeface="+mn-ea"/>
                <a:cs typeface="+mn-cs"/>
              </a:rPr>
              <a:t> [18] used dogs as a model to </a:t>
            </a:r>
            <a:r>
              <a:rPr lang="en-US" sz="1200" kern="1200" dirty="0" err="1" smtClean="0">
                <a:solidFill>
                  <a:schemeClr val="tx1"/>
                </a:solidFill>
                <a:effectLst/>
                <a:latin typeface="+mn-lt"/>
                <a:ea typeface="+mn-ea"/>
                <a:cs typeface="+mn-cs"/>
              </a:rPr>
              <a:t>evalu</a:t>
            </a:r>
            <a:r>
              <a:rPr lang="en-US" sz="1200" kern="1200" dirty="0" smtClean="0">
                <a:solidFill>
                  <a:schemeClr val="tx1"/>
                </a:solidFill>
                <a:effectLst/>
                <a:latin typeface="+mn-lt"/>
                <a:ea typeface="+mn-ea"/>
                <a:cs typeface="+mn-cs"/>
              </a:rPr>
              <a:t>- ate the repair of defects in the animal’s small bowel with porcine small intestinal submucosa, either as patches to repair smaller defects, or as tubular </a:t>
            </a:r>
            <a:r>
              <a:rPr lang="en-US" sz="1200" kern="1200" dirty="0" err="1" smtClean="0">
                <a:solidFill>
                  <a:schemeClr val="tx1"/>
                </a:solidFill>
                <a:effectLst/>
                <a:latin typeface="+mn-lt"/>
                <a:ea typeface="+mn-ea"/>
                <a:cs typeface="+mn-cs"/>
              </a:rPr>
              <a:t>interponates</a:t>
            </a:r>
            <a:r>
              <a:rPr lang="en-US" sz="1200" kern="1200" dirty="0" smtClean="0">
                <a:solidFill>
                  <a:schemeClr val="tx1"/>
                </a:solidFill>
                <a:effectLst/>
                <a:latin typeface="+mn-lt"/>
                <a:ea typeface="+mn-ea"/>
                <a:cs typeface="+mn-cs"/>
              </a:rPr>
              <a:t>. (Small bowel tissue engineering using small intestinal submucosa as a scaffold) Regeneration of a mucosal epithelial layer, however, took place in a rather unorganized fashion, and was not feasible for larger patched areas. Animals grafted with tubular SIS usually died during the observation period.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Patching of a defect in the terminal ileum with vascularized rectus </a:t>
            </a:r>
            <a:r>
              <a:rPr lang="en-US" sz="1200" kern="1200" dirty="0" err="1" smtClean="0">
                <a:solidFill>
                  <a:schemeClr val="tx1"/>
                </a:solidFill>
                <a:effectLst/>
                <a:latin typeface="+mn-lt"/>
                <a:ea typeface="+mn-ea"/>
                <a:cs typeface="+mn-cs"/>
              </a:rPr>
              <a:t>abdominis</a:t>
            </a:r>
            <a:r>
              <a:rPr lang="en-US" sz="1200" kern="1200" dirty="0" smtClean="0">
                <a:solidFill>
                  <a:schemeClr val="tx1"/>
                </a:solidFill>
                <a:effectLst/>
                <a:latin typeface="+mn-lt"/>
                <a:ea typeface="+mn-ea"/>
                <a:cs typeface="+mn-cs"/>
              </a:rPr>
              <a:t> muscle by </a:t>
            </a:r>
            <a:r>
              <a:rPr lang="en-US" sz="1200" kern="1200" dirty="0" err="1" smtClean="0">
                <a:solidFill>
                  <a:schemeClr val="tx1"/>
                </a:solidFill>
                <a:effectLst/>
                <a:latin typeface="+mn-lt"/>
                <a:ea typeface="+mn-ea"/>
                <a:cs typeface="+mn-cs"/>
              </a:rPr>
              <a:t>Lillemoe</a:t>
            </a:r>
            <a:r>
              <a:rPr lang="en-US" sz="1200" kern="1200" dirty="0" smtClean="0">
                <a:solidFill>
                  <a:schemeClr val="tx1"/>
                </a:solidFill>
                <a:effectLst/>
                <a:latin typeface="+mn-lt"/>
                <a:ea typeface="+mn-ea"/>
                <a:cs typeface="+mn-cs"/>
              </a:rPr>
              <a:t> et al. [17] led to a complete </a:t>
            </a:r>
            <a:r>
              <a:rPr lang="en-US" sz="1200" kern="1200" dirty="0" err="1" smtClean="0">
                <a:solidFill>
                  <a:schemeClr val="tx1"/>
                </a:solidFill>
                <a:effectLst/>
                <a:latin typeface="+mn-lt"/>
                <a:ea typeface="+mn-ea"/>
                <a:cs typeface="+mn-cs"/>
              </a:rPr>
              <a:t>neomucosal</a:t>
            </a:r>
            <a:r>
              <a:rPr lang="en-US" sz="1200" kern="1200" dirty="0" smtClean="0">
                <a:solidFill>
                  <a:schemeClr val="tx1"/>
                </a:solidFill>
                <a:effectLst/>
                <a:latin typeface="+mn-lt"/>
                <a:ea typeface="+mn-ea"/>
                <a:cs typeface="+mn-cs"/>
              </a:rPr>
              <a:t> cover of the patched area after 4 weeks, and the </a:t>
            </a:r>
            <a:r>
              <a:rPr lang="en-US" sz="1200" kern="1200" dirty="0" err="1" smtClean="0">
                <a:solidFill>
                  <a:schemeClr val="tx1"/>
                </a:solidFill>
                <a:effectLst/>
                <a:latin typeface="+mn-lt"/>
                <a:ea typeface="+mn-ea"/>
                <a:cs typeface="+mn-cs"/>
              </a:rPr>
              <a:t>neomucosa</a:t>
            </a:r>
            <a:r>
              <a:rPr lang="en-US" sz="1200" kern="1200" dirty="0" smtClean="0">
                <a:solidFill>
                  <a:schemeClr val="tx1"/>
                </a:solidFill>
                <a:effectLst/>
                <a:latin typeface="+mn-lt"/>
                <a:ea typeface="+mn-ea"/>
                <a:cs typeface="+mn-cs"/>
              </a:rPr>
              <a:t> exhibited electrophysiological parameters, glucose, and bile salt absorptions closely resembling the </a:t>
            </a:r>
            <a:r>
              <a:rPr lang="en-US" sz="1200" kern="1200" dirty="0" err="1" smtClean="0">
                <a:solidFill>
                  <a:schemeClr val="tx1"/>
                </a:solidFill>
                <a:effectLst/>
                <a:latin typeface="+mn-lt"/>
                <a:ea typeface="+mn-ea"/>
                <a:cs typeface="+mn-cs"/>
              </a:rPr>
              <a:t>adja</a:t>
            </a:r>
            <a:r>
              <a:rPr lang="en-US" sz="1200" kern="1200" dirty="0" smtClean="0">
                <a:solidFill>
                  <a:schemeClr val="tx1"/>
                </a:solidFill>
                <a:effectLst/>
                <a:latin typeface="+mn-lt"/>
                <a:ea typeface="+mn-ea"/>
                <a:cs typeface="+mn-cs"/>
              </a:rPr>
              <a:t>- cent resident mucosa. (Use of vascular- </a:t>
            </a:r>
            <a:r>
              <a:rPr lang="en-US" sz="1200" kern="1200" dirty="0" err="1" smtClean="0">
                <a:solidFill>
                  <a:schemeClr val="tx1"/>
                </a:solidFill>
                <a:effectLst/>
                <a:latin typeface="+mn-lt"/>
                <a:ea typeface="+mn-ea"/>
                <a:cs typeface="+mn-cs"/>
              </a:rPr>
              <a:t>ized</a:t>
            </a:r>
            <a:r>
              <a:rPr lang="en-US" sz="1200" kern="1200" dirty="0" smtClean="0">
                <a:solidFill>
                  <a:schemeClr val="tx1"/>
                </a:solidFill>
                <a:effectLst/>
                <a:latin typeface="+mn-lt"/>
                <a:ea typeface="+mn-ea"/>
                <a:cs typeface="+mn-cs"/>
              </a:rPr>
              <a:t> abdominal wall pedicle aps to grow small bowel </a:t>
            </a:r>
            <a:r>
              <a:rPr lang="en-US" sz="1200" kern="1200" dirty="0" err="1" smtClean="0">
                <a:solidFill>
                  <a:schemeClr val="tx1"/>
                </a:solidFill>
                <a:effectLst/>
                <a:latin typeface="+mn-lt"/>
                <a:ea typeface="+mn-ea"/>
                <a:cs typeface="+mn-cs"/>
              </a:rPr>
              <a:t>neomucosa</a:t>
            </a:r>
            <a:r>
              <a:rPr lang="en-US" sz="1200" kern="1200" dirty="0" smtClean="0">
                <a:solidFill>
                  <a:schemeClr val="tx1"/>
                </a:solidFill>
                <a:effectLst/>
                <a:latin typeface="+mn-lt"/>
                <a:ea typeface="+mn-ea"/>
                <a:cs typeface="+mn-cs"/>
              </a:rPr>
              <a:t> </a:t>
            </a:r>
            <a:r>
              <a:rPr lang="en-US" dirty="0" smtClean="0"/>
              <a:t>)</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816F91-34C4-E64E-835F-B8455F7FF988}" type="slidenum">
              <a:rPr lang="en-US" smtClean="0"/>
              <a:t>16</a:t>
            </a:fld>
            <a:endParaRPr lang="en-US"/>
          </a:p>
        </p:txBody>
      </p:sp>
    </p:spTree>
    <p:extLst>
      <p:ext uri="{BB962C8B-B14F-4D97-AF65-F5344CB8AC3E}">
        <p14:creationId xmlns:p14="http://schemas.microsoft.com/office/powerpoint/2010/main" val="21917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of these factors</a:t>
            </a:r>
            <a:r>
              <a:rPr lang="en-US" baseline="0" dirty="0" smtClean="0"/>
              <a:t> can significantly influence the experimental results, but all of the available models have limitations in one or more aspects</a:t>
            </a:r>
          </a:p>
          <a:p>
            <a:endParaRPr lang="en-US" dirty="0"/>
          </a:p>
        </p:txBody>
      </p:sp>
      <p:sp>
        <p:nvSpPr>
          <p:cNvPr id="4" name="Slide Number Placeholder 3"/>
          <p:cNvSpPr>
            <a:spLocks noGrp="1"/>
          </p:cNvSpPr>
          <p:nvPr>
            <p:ph type="sldNum" sz="quarter" idx="10"/>
          </p:nvPr>
        </p:nvSpPr>
        <p:spPr/>
        <p:txBody>
          <a:bodyPr/>
          <a:lstStyle/>
          <a:p>
            <a:fld id="{1C816F91-34C4-E64E-835F-B8455F7FF988}" type="slidenum">
              <a:rPr lang="en-US" smtClean="0"/>
              <a:t>4</a:t>
            </a:fld>
            <a:endParaRPr lang="en-US"/>
          </a:p>
        </p:txBody>
      </p:sp>
    </p:spTree>
    <p:extLst>
      <p:ext uri="{BB962C8B-B14F-4D97-AF65-F5344CB8AC3E}">
        <p14:creationId xmlns:p14="http://schemas.microsoft.com/office/powerpoint/2010/main" val="380400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Advantages:</a:t>
            </a:r>
          </a:p>
          <a:p>
            <a:pPr lvl="0"/>
            <a:r>
              <a:rPr lang="en-US" sz="1200" kern="1200" dirty="0" smtClean="0">
                <a:solidFill>
                  <a:schemeClr val="tx1"/>
                </a:solidFill>
                <a:effectLst/>
                <a:latin typeface="+mn-lt"/>
                <a:ea typeface="+mn-ea"/>
                <a:cs typeface="+mn-cs"/>
              </a:rPr>
              <a:t>Pig anatomy</a:t>
            </a:r>
          </a:p>
          <a:p>
            <a:pPr lvl="0"/>
            <a:r>
              <a:rPr lang="en-US" sz="1200" kern="1200" dirty="0" smtClean="0">
                <a:solidFill>
                  <a:schemeClr val="tx1"/>
                </a:solidFill>
                <a:effectLst/>
                <a:latin typeface="+mn-lt"/>
                <a:ea typeface="+mn-ea"/>
                <a:cs typeface="+mn-cs"/>
              </a:rPr>
              <a:t>Physiology</a:t>
            </a:r>
          </a:p>
          <a:p>
            <a:pPr lvl="0"/>
            <a:r>
              <a:rPr lang="en-US" sz="1200" kern="1200" dirty="0" smtClean="0">
                <a:solidFill>
                  <a:schemeClr val="tx1"/>
                </a:solidFill>
                <a:effectLst/>
                <a:latin typeface="+mn-lt"/>
                <a:ea typeface="+mn-ea"/>
                <a:cs typeface="+mn-cs"/>
              </a:rPr>
              <a:t>Immunological makeup resemble human</a:t>
            </a:r>
          </a:p>
          <a:p>
            <a:pPr lvl="0"/>
            <a:r>
              <a:rPr lang="en-US" sz="1200" kern="1200" dirty="0" smtClean="0">
                <a:solidFill>
                  <a:schemeClr val="tx1"/>
                </a:solidFill>
                <a:effectLst/>
                <a:latin typeface="+mn-lt"/>
                <a:ea typeface="+mn-ea"/>
                <a:cs typeface="+mn-cs"/>
              </a:rPr>
              <a:t>Cost for housing is relatively modest</a:t>
            </a:r>
          </a:p>
          <a:p>
            <a:endParaRPr lang="en-US" dirty="0" smtClean="0"/>
          </a:p>
          <a:p>
            <a:r>
              <a:rPr lang="en-US" dirty="0" smtClean="0"/>
              <a:t>Disadvantages:</a:t>
            </a:r>
          </a:p>
          <a:p>
            <a:pPr lvl="0"/>
            <a:r>
              <a:rPr lang="en-US" sz="1200" kern="1200" dirty="0" smtClean="0">
                <a:solidFill>
                  <a:schemeClr val="tx1"/>
                </a:solidFill>
                <a:effectLst/>
                <a:latin typeface="+mn-lt"/>
                <a:ea typeface="+mn-ea"/>
                <a:cs typeface="+mn-cs"/>
              </a:rPr>
              <a:t>Pigs grow too quickly and reach considerable final sizes</a:t>
            </a:r>
          </a:p>
          <a:p>
            <a:pPr lvl="0"/>
            <a:r>
              <a:rPr lang="en-US" sz="1200" kern="1200" dirty="0" smtClean="0">
                <a:solidFill>
                  <a:schemeClr val="tx1"/>
                </a:solidFill>
                <a:effectLst/>
                <a:latin typeface="+mn-lt"/>
                <a:ea typeface="+mn-ea"/>
                <a:cs typeface="+mn-cs"/>
              </a:rPr>
              <a:t>Increased cost of care and feeding for adult pigs</a:t>
            </a:r>
          </a:p>
          <a:p>
            <a:pPr lvl="0"/>
            <a:r>
              <a:rPr lang="en-US" sz="1200" kern="1200" dirty="0" smtClean="0">
                <a:solidFill>
                  <a:schemeClr val="tx1"/>
                </a:solidFill>
                <a:effectLst/>
                <a:latin typeface="+mn-lt"/>
                <a:ea typeface="+mn-ea"/>
                <a:cs typeface="+mn-cs"/>
              </a:rPr>
              <a:t>Experimental difficulties (matching engineered grafts and tissues to quickly changing animal size)</a:t>
            </a:r>
          </a:p>
          <a:p>
            <a:pPr lvl="0"/>
            <a:r>
              <a:rPr lang="en-US" sz="1200" kern="1200" dirty="0" smtClean="0">
                <a:solidFill>
                  <a:schemeClr val="tx1"/>
                </a:solidFill>
                <a:effectLst/>
                <a:latin typeface="+mn-lt"/>
                <a:ea typeface="+mn-ea"/>
                <a:cs typeface="+mn-cs"/>
              </a:rPr>
              <a:t>Surgical and </a:t>
            </a:r>
            <a:r>
              <a:rPr lang="en-US" sz="1200" kern="1200" dirty="0" err="1" smtClean="0">
                <a:solidFill>
                  <a:schemeClr val="tx1"/>
                </a:solidFill>
                <a:effectLst/>
                <a:latin typeface="+mn-lt"/>
                <a:ea typeface="+mn-ea"/>
                <a:cs typeface="+mn-cs"/>
              </a:rPr>
              <a:t>anesthesiological</a:t>
            </a:r>
            <a:r>
              <a:rPr lang="en-US" sz="1200" kern="1200" dirty="0" smtClean="0">
                <a:solidFill>
                  <a:schemeClr val="tx1"/>
                </a:solidFill>
                <a:effectLst/>
                <a:latin typeface="+mn-lt"/>
                <a:ea typeface="+mn-ea"/>
                <a:cs typeface="+mn-cs"/>
              </a:rPr>
              <a:t> skills required to operate on pigs is more challenging</a:t>
            </a:r>
          </a:p>
          <a:p>
            <a:pPr lvl="0"/>
            <a:r>
              <a:rPr lang="en-US" sz="1200" kern="1200" dirty="0" smtClean="0">
                <a:solidFill>
                  <a:schemeClr val="tx1"/>
                </a:solidFill>
                <a:effectLst/>
                <a:latin typeface="+mn-lt"/>
                <a:ea typeface="+mn-ea"/>
                <a:cs typeface="+mn-cs"/>
              </a:rPr>
              <a:t>Higher complication rates that exceed those in humans</a:t>
            </a:r>
          </a:p>
          <a:p>
            <a:endParaRPr lang="en-US" dirty="0"/>
          </a:p>
        </p:txBody>
      </p:sp>
      <p:sp>
        <p:nvSpPr>
          <p:cNvPr id="4" name="Slide Number Placeholder 3"/>
          <p:cNvSpPr>
            <a:spLocks noGrp="1"/>
          </p:cNvSpPr>
          <p:nvPr>
            <p:ph type="sldNum" sz="quarter" idx="10"/>
          </p:nvPr>
        </p:nvSpPr>
        <p:spPr/>
        <p:txBody>
          <a:bodyPr/>
          <a:lstStyle/>
          <a:p>
            <a:fld id="{1C816F91-34C4-E64E-835F-B8455F7FF988}" type="slidenum">
              <a:rPr lang="en-US" smtClean="0"/>
              <a:t>6</a:t>
            </a:fld>
            <a:endParaRPr lang="en-US"/>
          </a:p>
        </p:txBody>
      </p:sp>
    </p:spTree>
    <p:extLst>
      <p:ext uri="{BB962C8B-B14F-4D97-AF65-F5344CB8AC3E}">
        <p14:creationId xmlns:p14="http://schemas.microsoft.com/office/powerpoint/2010/main" val="1736566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Advantages:</a:t>
            </a:r>
          </a:p>
          <a:p>
            <a:pPr lvl="0"/>
            <a:r>
              <a:rPr lang="en-US" sz="1200" kern="1200" dirty="0" smtClean="0">
                <a:solidFill>
                  <a:schemeClr val="tx1"/>
                </a:solidFill>
                <a:effectLst/>
                <a:latin typeface="+mn-lt"/>
                <a:ea typeface="+mn-ea"/>
                <a:cs typeface="+mn-cs"/>
              </a:rPr>
              <a:t>Pig anatomy</a:t>
            </a:r>
          </a:p>
          <a:p>
            <a:pPr lvl="0"/>
            <a:r>
              <a:rPr lang="en-US" sz="1200" kern="1200" dirty="0" smtClean="0">
                <a:solidFill>
                  <a:schemeClr val="tx1"/>
                </a:solidFill>
                <a:effectLst/>
                <a:latin typeface="+mn-lt"/>
                <a:ea typeface="+mn-ea"/>
                <a:cs typeface="+mn-cs"/>
              </a:rPr>
              <a:t>Physiology</a:t>
            </a:r>
          </a:p>
          <a:p>
            <a:pPr lvl="0"/>
            <a:r>
              <a:rPr lang="en-US" sz="1200" kern="1200" dirty="0" smtClean="0">
                <a:solidFill>
                  <a:schemeClr val="tx1"/>
                </a:solidFill>
                <a:effectLst/>
                <a:latin typeface="+mn-lt"/>
                <a:ea typeface="+mn-ea"/>
                <a:cs typeface="+mn-cs"/>
              </a:rPr>
              <a:t>Immunological makeup resemble human</a:t>
            </a:r>
          </a:p>
          <a:p>
            <a:pPr lvl="0"/>
            <a:r>
              <a:rPr lang="en-US" sz="1200" kern="1200" dirty="0" smtClean="0">
                <a:solidFill>
                  <a:schemeClr val="tx1"/>
                </a:solidFill>
                <a:effectLst/>
                <a:latin typeface="+mn-lt"/>
                <a:ea typeface="+mn-ea"/>
                <a:cs typeface="+mn-cs"/>
              </a:rPr>
              <a:t>Cost for housing is relatively modest</a:t>
            </a:r>
          </a:p>
          <a:p>
            <a:endParaRPr lang="en-US" dirty="0" smtClean="0"/>
          </a:p>
          <a:p>
            <a:r>
              <a:rPr lang="en-US" dirty="0" smtClean="0"/>
              <a:t>Disadvantages:</a:t>
            </a:r>
          </a:p>
          <a:p>
            <a:pPr lvl="0"/>
            <a:r>
              <a:rPr lang="en-US" sz="1200" kern="1200" dirty="0" smtClean="0">
                <a:solidFill>
                  <a:schemeClr val="tx1"/>
                </a:solidFill>
                <a:effectLst/>
                <a:latin typeface="+mn-lt"/>
                <a:ea typeface="+mn-ea"/>
                <a:cs typeface="+mn-cs"/>
              </a:rPr>
              <a:t>Pigs grow too quickly and reach considerable final sizes</a:t>
            </a:r>
          </a:p>
          <a:p>
            <a:pPr lvl="0"/>
            <a:r>
              <a:rPr lang="en-US" sz="1200" kern="1200" dirty="0" smtClean="0">
                <a:solidFill>
                  <a:schemeClr val="tx1"/>
                </a:solidFill>
                <a:effectLst/>
                <a:latin typeface="+mn-lt"/>
                <a:ea typeface="+mn-ea"/>
                <a:cs typeface="+mn-cs"/>
              </a:rPr>
              <a:t>Increased cost of care and feeding for adult pigs</a:t>
            </a:r>
          </a:p>
          <a:p>
            <a:pPr lvl="0"/>
            <a:r>
              <a:rPr lang="en-US" sz="1200" kern="1200" dirty="0" smtClean="0">
                <a:solidFill>
                  <a:schemeClr val="tx1"/>
                </a:solidFill>
                <a:effectLst/>
                <a:latin typeface="+mn-lt"/>
                <a:ea typeface="+mn-ea"/>
                <a:cs typeface="+mn-cs"/>
              </a:rPr>
              <a:t>Experimental difficulties (matching engineered grafts and tissues to quickly changing animal size)</a:t>
            </a:r>
          </a:p>
          <a:p>
            <a:pPr lvl="0"/>
            <a:r>
              <a:rPr lang="en-US" sz="1200" kern="1200" dirty="0" smtClean="0">
                <a:solidFill>
                  <a:schemeClr val="tx1"/>
                </a:solidFill>
                <a:effectLst/>
                <a:latin typeface="+mn-lt"/>
                <a:ea typeface="+mn-ea"/>
                <a:cs typeface="+mn-cs"/>
              </a:rPr>
              <a:t>Surgical and </a:t>
            </a:r>
            <a:r>
              <a:rPr lang="en-US" sz="1200" kern="1200" dirty="0" err="1" smtClean="0">
                <a:solidFill>
                  <a:schemeClr val="tx1"/>
                </a:solidFill>
                <a:effectLst/>
                <a:latin typeface="+mn-lt"/>
                <a:ea typeface="+mn-ea"/>
                <a:cs typeface="+mn-cs"/>
              </a:rPr>
              <a:t>anesthesiological</a:t>
            </a:r>
            <a:r>
              <a:rPr lang="en-US" sz="1200" kern="1200" dirty="0" smtClean="0">
                <a:solidFill>
                  <a:schemeClr val="tx1"/>
                </a:solidFill>
                <a:effectLst/>
                <a:latin typeface="+mn-lt"/>
                <a:ea typeface="+mn-ea"/>
                <a:cs typeface="+mn-cs"/>
              </a:rPr>
              <a:t> skills required to operate on pigs is more challenging</a:t>
            </a:r>
          </a:p>
          <a:p>
            <a:pPr lvl="0"/>
            <a:r>
              <a:rPr lang="en-US" sz="1200" kern="1200" dirty="0" smtClean="0">
                <a:solidFill>
                  <a:schemeClr val="tx1"/>
                </a:solidFill>
                <a:effectLst/>
                <a:latin typeface="+mn-lt"/>
                <a:ea typeface="+mn-ea"/>
                <a:cs typeface="+mn-cs"/>
              </a:rPr>
              <a:t>Higher complication rates that exceed those in humans</a:t>
            </a:r>
          </a:p>
          <a:p>
            <a:endParaRPr lang="en-US" dirty="0"/>
          </a:p>
        </p:txBody>
      </p:sp>
      <p:sp>
        <p:nvSpPr>
          <p:cNvPr id="4" name="Slide Number Placeholder 3"/>
          <p:cNvSpPr>
            <a:spLocks noGrp="1"/>
          </p:cNvSpPr>
          <p:nvPr>
            <p:ph type="sldNum" sz="quarter" idx="10"/>
          </p:nvPr>
        </p:nvSpPr>
        <p:spPr/>
        <p:txBody>
          <a:bodyPr/>
          <a:lstStyle/>
          <a:p>
            <a:fld id="{1C816F91-34C4-E64E-835F-B8455F7FF988}" type="slidenum">
              <a:rPr lang="en-US" smtClean="0"/>
              <a:t>7</a:t>
            </a:fld>
            <a:endParaRPr lang="en-US"/>
          </a:p>
        </p:txBody>
      </p:sp>
    </p:spTree>
    <p:extLst>
      <p:ext uri="{BB962C8B-B14F-4D97-AF65-F5344CB8AC3E}">
        <p14:creationId xmlns:p14="http://schemas.microsoft.com/office/powerpoint/2010/main" val="1783901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Advantages: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Dogs are of convenient size (10-30 kg)</a:t>
            </a:r>
          </a:p>
          <a:p>
            <a:pPr lvl="0"/>
            <a:r>
              <a:rPr lang="en-US" sz="1200" kern="1200" dirty="0" smtClean="0">
                <a:solidFill>
                  <a:schemeClr val="tx1"/>
                </a:solidFill>
                <a:effectLst/>
                <a:latin typeface="+mn-lt"/>
                <a:ea typeface="+mn-ea"/>
                <a:cs typeface="+mn-cs"/>
              </a:rPr>
              <a:t>Ease of care </a:t>
            </a:r>
          </a:p>
          <a:p>
            <a:pPr lvl="0"/>
            <a:r>
              <a:rPr lang="en-US" sz="1200" kern="1200" dirty="0" smtClean="0">
                <a:solidFill>
                  <a:schemeClr val="tx1"/>
                </a:solidFill>
                <a:effectLst/>
                <a:latin typeface="+mn-lt"/>
                <a:ea typeface="+mn-ea"/>
                <a:cs typeface="+mn-cs"/>
              </a:rPr>
              <a:t>Modest growth rates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Disadvantages</a:t>
            </a:r>
          </a:p>
          <a:p>
            <a:pPr lvl="0"/>
            <a:r>
              <a:rPr lang="en-US" sz="1200" kern="1200" dirty="0" smtClean="0">
                <a:solidFill>
                  <a:schemeClr val="tx1"/>
                </a:solidFill>
                <a:effectLst/>
                <a:latin typeface="+mn-lt"/>
                <a:ea typeface="+mn-ea"/>
                <a:cs typeface="+mn-cs"/>
              </a:rPr>
              <a:t>Reduced number of experiments in tissue engineering given ethical considerations in western countries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Dogs used</a:t>
            </a:r>
          </a:p>
          <a:p>
            <a:r>
              <a:rPr lang="en-US" sz="1200" kern="1200" dirty="0" smtClean="0">
                <a:solidFill>
                  <a:schemeClr val="tx1"/>
                </a:solidFill>
                <a:effectLst/>
                <a:latin typeface="+mn-lt"/>
                <a:ea typeface="+mn-ea"/>
                <a:cs typeface="+mn-cs"/>
              </a:rPr>
              <a:t>Mongrel (their varying sizes, growth rates and individual differences leads to experimental difficulties)</a:t>
            </a:r>
          </a:p>
          <a:p>
            <a:r>
              <a:rPr lang="en-US" sz="1200" kern="1200" dirty="0" smtClean="0">
                <a:solidFill>
                  <a:schemeClr val="tx1"/>
                </a:solidFill>
                <a:effectLst/>
                <a:latin typeface="+mn-lt"/>
                <a:ea typeface="+mn-ea"/>
                <a:cs typeface="+mn-cs"/>
              </a:rPr>
              <a:t>Dogs bred specifically for experimental research are:</a:t>
            </a:r>
          </a:p>
          <a:p>
            <a:r>
              <a:rPr lang="en-US" sz="1200" kern="1200" dirty="0" smtClean="0">
                <a:solidFill>
                  <a:schemeClr val="tx1"/>
                </a:solidFill>
                <a:effectLst/>
                <a:latin typeface="+mn-lt"/>
                <a:ea typeface="+mn-ea"/>
                <a:cs typeface="+mn-cs"/>
              </a:rPr>
              <a:t>Beagles</a:t>
            </a:r>
          </a:p>
          <a:p>
            <a:r>
              <a:rPr lang="en-US" sz="1200" kern="1200" dirty="0" smtClean="0">
                <a:solidFill>
                  <a:schemeClr val="tx1"/>
                </a:solidFill>
                <a:effectLst/>
                <a:latin typeface="+mn-lt"/>
                <a:ea typeface="+mn-ea"/>
                <a:cs typeface="+mn-cs"/>
              </a:rPr>
              <a:t>Foxhounds</a:t>
            </a:r>
          </a:p>
          <a:p>
            <a:r>
              <a:rPr lang="en-US" sz="1200" kern="1200" dirty="0" smtClean="0">
                <a:solidFill>
                  <a:schemeClr val="tx1"/>
                </a:solidFill>
                <a:effectLst/>
                <a:latin typeface="+mn-lt"/>
                <a:ea typeface="+mn-ea"/>
                <a:cs typeface="+mn-cs"/>
              </a:rPr>
              <a:t>Labradors</a:t>
            </a:r>
          </a:p>
          <a:p>
            <a:r>
              <a:rPr lang="en-US" sz="1200" kern="1200" dirty="0" smtClean="0">
                <a:solidFill>
                  <a:schemeClr val="tx1"/>
                </a:solidFill>
                <a:effectLst/>
                <a:latin typeface="+mn-lt"/>
                <a:ea typeface="+mn-ea"/>
                <a:cs typeface="+mn-cs"/>
              </a:rPr>
              <a:t>Since they are more uniform and are also </a:t>
            </a:r>
            <a:r>
              <a:rPr lang="en-US" sz="1200" kern="1200" dirty="0" err="1" smtClean="0">
                <a:solidFill>
                  <a:schemeClr val="tx1"/>
                </a:solidFill>
                <a:effectLst/>
                <a:latin typeface="+mn-lt"/>
                <a:ea typeface="+mn-ea"/>
                <a:cs typeface="+mn-cs"/>
              </a:rPr>
              <a:t>oftern</a:t>
            </a:r>
            <a:r>
              <a:rPr lang="en-US" sz="1200" kern="1200" dirty="0" smtClean="0">
                <a:solidFill>
                  <a:schemeClr val="tx1"/>
                </a:solidFill>
                <a:effectLst/>
                <a:latin typeface="+mn-lt"/>
                <a:ea typeface="+mn-ea"/>
                <a:cs typeface="+mn-cs"/>
              </a:rPr>
              <a:t> more cooperative and therefore easier to handle</a:t>
            </a:r>
          </a:p>
          <a:p>
            <a:endParaRPr lang="en-US" dirty="0"/>
          </a:p>
        </p:txBody>
      </p:sp>
      <p:sp>
        <p:nvSpPr>
          <p:cNvPr id="4" name="Slide Number Placeholder 3"/>
          <p:cNvSpPr>
            <a:spLocks noGrp="1"/>
          </p:cNvSpPr>
          <p:nvPr>
            <p:ph type="sldNum" sz="quarter" idx="10"/>
          </p:nvPr>
        </p:nvSpPr>
        <p:spPr/>
        <p:txBody>
          <a:bodyPr/>
          <a:lstStyle/>
          <a:p>
            <a:fld id="{1C816F91-34C4-E64E-835F-B8455F7FF988}" type="slidenum">
              <a:rPr lang="en-US" smtClean="0"/>
              <a:t>8</a:t>
            </a:fld>
            <a:endParaRPr lang="en-US"/>
          </a:p>
        </p:txBody>
      </p:sp>
    </p:spTree>
    <p:extLst>
      <p:ext uri="{BB962C8B-B14F-4D97-AF65-F5344CB8AC3E}">
        <p14:creationId xmlns:p14="http://schemas.microsoft.com/office/powerpoint/2010/main" val="1776967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Advantages</a:t>
            </a:r>
          </a:p>
          <a:p>
            <a:pPr lvl="0"/>
            <a:r>
              <a:rPr lang="en-US" sz="1200" kern="1200" dirty="0" smtClean="0">
                <a:solidFill>
                  <a:schemeClr val="tx1"/>
                </a:solidFill>
                <a:effectLst/>
                <a:latin typeface="+mn-lt"/>
                <a:ea typeface="+mn-ea"/>
                <a:cs typeface="+mn-cs"/>
              </a:rPr>
              <a:t>Rats and mice are widely used in all fields of tissue engineering research</a:t>
            </a:r>
          </a:p>
          <a:p>
            <a:pPr lvl="0"/>
            <a:r>
              <a:rPr lang="en-US" sz="1200" kern="1200" dirty="0" smtClean="0">
                <a:solidFill>
                  <a:schemeClr val="tx1"/>
                </a:solidFill>
                <a:effectLst/>
                <a:latin typeface="+mn-lt"/>
                <a:ea typeface="+mn-ea"/>
                <a:cs typeface="+mn-cs"/>
              </a:rPr>
              <a:t>Their ubiquity and ease of care makes them ideal animal models </a:t>
            </a:r>
          </a:p>
          <a:p>
            <a:pPr lvl="0"/>
            <a:r>
              <a:rPr lang="en-US" sz="1200" kern="1200" dirty="0" smtClean="0">
                <a:solidFill>
                  <a:schemeClr val="tx1"/>
                </a:solidFill>
                <a:effectLst/>
                <a:latin typeface="+mn-lt"/>
                <a:ea typeface="+mn-ea"/>
                <a:cs typeface="+mn-cs"/>
              </a:rPr>
              <a:t>Close resemblance to the human organism is not required</a:t>
            </a:r>
          </a:p>
          <a:p>
            <a:pPr lvl="0"/>
            <a:r>
              <a:rPr lang="en-US" sz="1200" kern="1200" dirty="0" smtClean="0">
                <a:solidFill>
                  <a:schemeClr val="tx1"/>
                </a:solidFill>
                <a:effectLst/>
                <a:latin typeface="+mn-lt"/>
                <a:ea typeface="+mn-ea"/>
                <a:cs typeface="+mn-cs"/>
              </a:rPr>
              <a:t>Study of biological features of cells and engineering tissues</a:t>
            </a:r>
          </a:p>
          <a:p>
            <a:pPr lvl="0"/>
            <a:r>
              <a:rPr lang="en-US" sz="1200" kern="1200" dirty="0" smtClean="0">
                <a:solidFill>
                  <a:schemeClr val="tx1"/>
                </a:solidFill>
                <a:effectLst/>
                <a:latin typeface="+mn-lt"/>
                <a:ea typeface="+mn-ea"/>
                <a:cs typeface="+mn-cs"/>
              </a:rPr>
              <a:t>Preliminary proof-of-concept experiments and serial trials</a:t>
            </a:r>
          </a:p>
          <a:p>
            <a:pPr lvl="0"/>
            <a:r>
              <a:rPr lang="en-US" sz="1200" kern="1200" dirty="0" smtClean="0">
                <a:solidFill>
                  <a:schemeClr val="tx1"/>
                </a:solidFill>
                <a:effectLst/>
                <a:latin typeface="+mn-lt"/>
                <a:ea typeface="+mn-ea"/>
                <a:cs typeface="+mn-cs"/>
              </a:rPr>
              <a:t>Cheaper than experiments on larger animals</a:t>
            </a:r>
          </a:p>
          <a:p>
            <a:pPr lvl="0"/>
            <a:r>
              <a:rPr lang="en-US" sz="1200" kern="1200" dirty="0" smtClean="0">
                <a:solidFill>
                  <a:schemeClr val="tx1"/>
                </a:solidFill>
                <a:effectLst/>
                <a:latin typeface="+mn-lt"/>
                <a:ea typeface="+mn-ea"/>
                <a:cs typeface="+mn-cs"/>
              </a:rPr>
              <a:t>Commercial rodents strains are highly standardized</a:t>
            </a:r>
          </a:p>
          <a:p>
            <a:pPr lvl="0"/>
            <a:r>
              <a:rPr lang="en-US" sz="1200" kern="1200" dirty="0" smtClean="0">
                <a:solidFill>
                  <a:schemeClr val="tx1"/>
                </a:solidFill>
                <a:effectLst/>
                <a:latin typeface="+mn-lt"/>
                <a:ea typeface="+mn-ea"/>
                <a:cs typeface="+mn-cs"/>
              </a:rPr>
              <a:t>Smaller biological variability</a:t>
            </a:r>
          </a:p>
          <a:p>
            <a:pPr lvl="0"/>
            <a:r>
              <a:rPr lang="en-US" sz="1200" kern="1200" dirty="0" smtClean="0">
                <a:solidFill>
                  <a:schemeClr val="tx1"/>
                </a:solidFill>
                <a:effectLst/>
                <a:latin typeface="+mn-lt"/>
                <a:ea typeface="+mn-ea"/>
                <a:cs typeface="+mn-cs"/>
              </a:rPr>
              <a:t>Frequently adaptation to specific purposes by inbreeding and genetic modification</a:t>
            </a:r>
          </a:p>
          <a:p>
            <a:r>
              <a:rPr lang="en-US" sz="1200" kern="1200" dirty="0" smtClean="0">
                <a:solidFill>
                  <a:schemeClr val="tx1"/>
                </a:solidFill>
                <a:effectLst/>
                <a:latin typeface="+mn-lt"/>
                <a:ea typeface="+mn-ea"/>
                <a:cs typeface="+mn-cs"/>
              </a:rPr>
              <a:t>Disadvantages</a:t>
            </a:r>
          </a:p>
          <a:p>
            <a:pPr lvl="0"/>
            <a:r>
              <a:rPr lang="en-US" sz="1200" kern="1200" dirty="0" smtClean="0">
                <a:solidFill>
                  <a:schemeClr val="tx1"/>
                </a:solidFill>
                <a:effectLst/>
                <a:latin typeface="+mn-lt"/>
                <a:ea typeface="+mn-ea"/>
                <a:cs typeface="+mn-cs"/>
              </a:rPr>
              <a:t>Small size leads to difficult surgical procedures</a:t>
            </a:r>
          </a:p>
          <a:p>
            <a:pPr lvl="0"/>
            <a:r>
              <a:rPr lang="en-US" sz="1200" kern="1200" dirty="0" smtClean="0">
                <a:solidFill>
                  <a:schemeClr val="tx1"/>
                </a:solidFill>
                <a:effectLst/>
                <a:latin typeface="+mn-lt"/>
                <a:ea typeface="+mn-ea"/>
                <a:cs typeface="+mn-cs"/>
              </a:rPr>
              <a:t>Procedures limited in scope</a:t>
            </a:r>
          </a:p>
          <a:p>
            <a:pPr lvl="0"/>
            <a:r>
              <a:rPr lang="en-US" sz="1200" kern="1200" dirty="0" smtClean="0">
                <a:solidFill>
                  <a:schemeClr val="tx1"/>
                </a:solidFill>
                <a:effectLst/>
                <a:latin typeface="+mn-lt"/>
                <a:ea typeface="+mn-ea"/>
                <a:cs typeface="+mn-cs"/>
              </a:rPr>
              <a:t>Results can not easily be transferred to humans</a:t>
            </a:r>
          </a:p>
          <a:p>
            <a:pPr lvl="0"/>
            <a:r>
              <a:rPr lang="en-US" sz="1200" kern="1200" dirty="0" smtClean="0">
                <a:solidFill>
                  <a:schemeClr val="tx1"/>
                </a:solidFill>
                <a:effectLst/>
                <a:latin typeface="+mn-lt"/>
                <a:ea typeface="+mn-ea"/>
                <a:cs typeface="+mn-cs"/>
              </a:rPr>
              <a:t>Encouraging results must </a:t>
            </a:r>
            <a:r>
              <a:rPr lang="en-US" sz="1200" kern="1200" dirty="0" err="1" smtClean="0">
                <a:solidFill>
                  <a:schemeClr val="tx1"/>
                </a:solidFill>
                <a:effectLst/>
                <a:latin typeface="+mn-lt"/>
                <a:ea typeface="+mn-ea"/>
                <a:cs typeface="+mn-cs"/>
              </a:rPr>
              <a:t>usally</a:t>
            </a:r>
            <a:r>
              <a:rPr lang="en-US" sz="1200" kern="1200" dirty="0" smtClean="0">
                <a:solidFill>
                  <a:schemeClr val="tx1"/>
                </a:solidFill>
                <a:effectLst/>
                <a:latin typeface="+mn-lt"/>
                <a:ea typeface="+mn-ea"/>
                <a:cs typeface="+mn-cs"/>
              </a:rPr>
              <a:t> lead to further study involving larger animals</a:t>
            </a:r>
          </a:p>
          <a:p>
            <a:endParaRPr lang="en-US" dirty="0"/>
          </a:p>
        </p:txBody>
      </p:sp>
      <p:sp>
        <p:nvSpPr>
          <p:cNvPr id="4" name="Slide Number Placeholder 3"/>
          <p:cNvSpPr>
            <a:spLocks noGrp="1"/>
          </p:cNvSpPr>
          <p:nvPr>
            <p:ph type="sldNum" sz="quarter" idx="10"/>
          </p:nvPr>
        </p:nvSpPr>
        <p:spPr/>
        <p:txBody>
          <a:bodyPr/>
          <a:lstStyle/>
          <a:p>
            <a:fld id="{1C816F91-34C4-E64E-835F-B8455F7FF988}" type="slidenum">
              <a:rPr lang="en-US" smtClean="0"/>
              <a:t>9</a:t>
            </a:fld>
            <a:endParaRPr lang="en-US"/>
          </a:p>
        </p:txBody>
      </p:sp>
    </p:spTree>
    <p:extLst>
      <p:ext uri="{BB962C8B-B14F-4D97-AF65-F5344CB8AC3E}">
        <p14:creationId xmlns:p14="http://schemas.microsoft.com/office/powerpoint/2010/main" val="435979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Advantages</a:t>
            </a:r>
          </a:p>
          <a:p>
            <a:pPr lvl="0"/>
            <a:r>
              <a:rPr lang="en-US" sz="1200" kern="1200" dirty="0" smtClean="0">
                <a:solidFill>
                  <a:schemeClr val="tx1"/>
                </a:solidFill>
                <a:effectLst/>
                <a:latin typeface="+mn-lt"/>
                <a:ea typeface="+mn-ea"/>
                <a:cs typeface="+mn-cs"/>
              </a:rPr>
              <a:t>Rabbits are readily available</a:t>
            </a:r>
          </a:p>
          <a:p>
            <a:pPr lvl="0"/>
            <a:r>
              <a:rPr lang="en-US" sz="1200" kern="1200" dirty="0" smtClean="0">
                <a:solidFill>
                  <a:schemeClr val="tx1"/>
                </a:solidFill>
                <a:effectLst/>
                <a:latin typeface="+mn-lt"/>
                <a:ea typeface="+mn-ea"/>
                <a:cs typeface="+mn-cs"/>
              </a:rPr>
              <a:t>Relatively cheap</a:t>
            </a:r>
          </a:p>
          <a:p>
            <a:pPr lvl="0"/>
            <a:r>
              <a:rPr lang="en-US" sz="1200" kern="1200" dirty="0" smtClean="0">
                <a:solidFill>
                  <a:schemeClr val="tx1"/>
                </a:solidFill>
                <a:effectLst/>
                <a:latin typeface="+mn-lt"/>
                <a:ea typeface="+mn-ea"/>
                <a:cs typeface="+mn-cs"/>
              </a:rPr>
              <a:t>Reasonably easy to maintain</a:t>
            </a:r>
          </a:p>
          <a:p>
            <a:pPr lvl="0"/>
            <a:r>
              <a:rPr lang="en-US" sz="1200" kern="1200" dirty="0" smtClean="0">
                <a:solidFill>
                  <a:schemeClr val="tx1"/>
                </a:solidFill>
                <a:effectLst/>
                <a:latin typeface="+mn-lt"/>
                <a:ea typeface="+mn-ea"/>
                <a:cs typeface="+mn-cs"/>
              </a:rPr>
              <a:t>Size enables reasonable success rates without specific surgical training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Disadvantages</a:t>
            </a:r>
          </a:p>
          <a:p>
            <a:pPr lvl="0"/>
            <a:r>
              <a:rPr lang="en-US" sz="1200" kern="1200" dirty="0" smtClean="0">
                <a:solidFill>
                  <a:schemeClr val="tx1"/>
                </a:solidFill>
                <a:effectLst/>
                <a:latin typeface="+mn-lt"/>
                <a:ea typeface="+mn-ea"/>
                <a:cs typeface="+mn-cs"/>
              </a:rPr>
              <a:t>Surgical procedures are more difficult as compared to larger animals</a:t>
            </a:r>
          </a:p>
          <a:p>
            <a:pPr lvl="0"/>
            <a:r>
              <a:rPr lang="en-US" sz="1200" kern="1200" dirty="0" smtClean="0">
                <a:solidFill>
                  <a:schemeClr val="tx1"/>
                </a:solidFill>
                <a:effectLst/>
                <a:latin typeface="+mn-lt"/>
                <a:ea typeface="+mn-ea"/>
                <a:cs typeface="+mn-cs"/>
              </a:rPr>
              <a:t>Transfer of research to humans may not be easily accomplished</a:t>
            </a:r>
          </a:p>
          <a:p>
            <a:endParaRPr lang="en-US" dirty="0"/>
          </a:p>
        </p:txBody>
      </p:sp>
      <p:sp>
        <p:nvSpPr>
          <p:cNvPr id="4" name="Slide Number Placeholder 3"/>
          <p:cNvSpPr>
            <a:spLocks noGrp="1"/>
          </p:cNvSpPr>
          <p:nvPr>
            <p:ph type="sldNum" sz="quarter" idx="10"/>
          </p:nvPr>
        </p:nvSpPr>
        <p:spPr/>
        <p:txBody>
          <a:bodyPr/>
          <a:lstStyle/>
          <a:p>
            <a:fld id="{1C816F91-34C4-E64E-835F-B8455F7FF988}" type="slidenum">
              <a:rPr lang="en-US" smtClean="0"/>
              <a:t>10</a:t>
            </a:fld>
            <a:endParaRPr lang="en-US"/>
          </a:p>
        </p:txBody>
      </p:sp>
    </p:spTree>
    <p:extLst>
      <p:ext uri="{BB962C8B-B14F-4D97-AF65-F5344CB8AC3E}">
        <p14:creationId xmlns:p14="http://schemas.microsoft.com/office/powerpoint/2010/main" val="1642287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Advantages</a:t>
            </a:r>
          </a:p>
          <a:p>
            <a:pPr lvl="0"/>
            <a:r>
              <a:rPr lang="en-US" sz="1200" kern="1200" dirty="0" smtClean="0">
                <a:solidFill>
                  <a:schemeClr val="tx1"/>
                </a:solidFill>
                <a:effectLst/>
                <a:latin typeface="+mn-lt"/>
                <a:ea typeface="+mn-ea"/>
                <a:cs typeface="+mn-cs"/>
              </a:rPr>
              <a:t>Animal model most closely resembling human anatomy and physiology</a:t>
            </a:r>
          </a:p>
          <a:p>
            <a:pPr lvl="0"/>
            <a:r>
              <a:rPr lang="en-US" sz="1200" kern="1200" dirty="0" smtClean="0">
                <a:solidFill>
                  <a:schemeClr val="tx1"/>
                </a:solidFill>
                <a:effectLst/>
                <a:latin typeface="+mn-lt"/>
                <a:ea typeface="+mn-ea"/>
                <a:cs typeface="+mn-cs"/>
              </a:rPr>
              <a:t>Slow and predictable rate of growth</a:t>
            </a:r>
          </a:p>
          <a:p>
            <a:pPr lvl="0"/>
            <a:r>
              <a:rPr lang="en-US" sz="1200" kern="1200" dirty="0" smtClean="0">
                <a:solidFill>
                  <a:schemeClr val="tx1"/>
                </a:solidFill>
                <a:effectLst/>
                <a:latin typeface="+mn-lt"/>
                <a:ea typeface="+mn-ea"/>
                <a:cs typeface="+mn-cs"/>
              </a:rPr>
              <a:t>Used for long-term studies of tissue engineered grafts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Disadvantages</a:t>
            </a:r>
          </a:p>
          <a:p>
            <a:pPr lvl="0"/>
            <a:r>
              <a:rPr lang="en-US" sz="1200" kern="1200" dirty="0" smtClean="0">
                <a:solidFill>
                  <a:schemeClr val="tx1"/>
                </a:solidFill>
                <a:effectLst/>
                <a:latin typeface="+mn-lt"/>
                <a:ea typeface="+mn-ea"/>
                <a:cs typeface="+mn-cs"/>
              </a:rPr>
              <a:t>Ethical and legal restrictions </a:t>
            </a:r>
          </a:p>
          <a:p>
            <a:pPr lvl="0"/>
            <a:r>
              <a:rPr lang="en-US" sz="1200" kern="1200" dirty="0" smtClean="0">
                <a:solidFill>
                  <a:schemeClr val="tx1"/>
                </a:solidFill>
                <a:effectLst/>
                <a:latin typeface="+mn-lt"/>
                <a:ea typeface="+mn-ea"/>
                <a:cs typeface="+mn-cs"/>
              </a:rPr>
              <a:t>Excessive cost involved in care and feeding of animals over long period of time</a:t>
            </a:r>
          </a:p>
          <a:p>
            <a:pPr lvl="0"/>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C816F91-34C4-E64E-835F-B8455F7FF988}" type="slidenum">
              <a:rPr lang="en-US" smtClean="0"/>
              <a:t>11</a:t>
            </a:fld>
            <a:endParaRPr lang="en-US"/>
          </a:p>
        </p:txBody>
      </p:sp>
    </p:spTree>
    <p:extLst>
      <p:ext uri="{BB962C8B-B14F-4D97-AF65-F5344CB8AC3E}">
        <p14:creationId xmlns:p14="http://schemas.microsoft.com/office/powerpoint/2010/main" val="326832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tissue growth, histological, and immunological properties of engineered materials in many cases can be successfully studied using small animal models such as rodents, rabbits, or guinea pigs, surgical implantation of full size grafts</a:t>
            </a:r>
            <a:r>
              <a:rPr lang="en-US" baseline="0" dirty="0" smtClean="0"/>
              <a:t> and long term surveillance of adverse effects may require the use of bigger animals more closely resembling human anatomy and pathophysiology</a:t>
            </a:r>
            <a:endParaRPr lang="en-US" dirty="0"/>
          </a:p>
        </p:txBody>
      </p:sp>
      <p:sp>
        <p:nvSpPr>
          <p:cNvPr id="4" name="Slide Number Placeholder 3"/>
          <p:cNvSpPr>
            <a:spLocks noGrp="1"/>
          </p:cNvSpPr>
          <p:nvPr>
            <p:ph type="sldNum" sz="quarter" idx="10"/>
          </p:nvPr>
        </p:nvSpPr>
        <p:spPr/>
        <p:txBody>
          <a:bodyPr/>
          <a:lstStyle/>
          <a:p>
            <a:fld id="{1C816F91-34C4-E64E-835F-B8455F7FF988}" type="slidenum">
              <a:rPr lang="en-US" smtClean="0"/>
              <a:t>14</a:t>
            </a:fld>
            <a:endParaRPr lang="en-US"/>
          </a:p>
        </p:txBody>
      </p:sp>
    </p:spTree>
    <p:extLst>
      <p:ext uri="{BB962C8B-B14F-4D97-AF65-F5344CB8AC3E}">
        <p14:creationId xmlns:p14="http://schemas.microsoft.com/office/powerpoint/2010/main" val="2032984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ADBF729D-5E27-6840-8C3B-B624BFEE333A}" type="datetimeFigureOut">
              <a:rPr lang="en-US" smtClean="0"/>
              <a:t>3/29/16</a:t>
            </a:fld>
            <a:endParaRPr lang="en-U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159714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BF729D-5E27-6840-8C3B-B624BFEE333A}" type="datetimeFigureOut">
              <a:rPr lang="en-US" smtClean="0"/>
              <a:t>3/29/16</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30747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smtClean="0"/>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BF729D-5E27-6840-8C3B-B624BFEE333A}" type="datetimeFigureOut">
              <a:rPr lang="en-US" smtClean="0"/>
              <a:t>3/29/16</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1381022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smtClean="0"/>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BF729D-5E27-6840-8C3B-B624BFEE333A}" type="datetimeFigureOut">
              <a:rPr lang="en-US" smtClean="0"/>
              <a:t>3/29/16</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847447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BF729D-5E27-6840-8C3B-B624BFEE333A}" type="datetimeFigureOut">
              <a:rPr lang="en-US" smtClean="0"/>
              <a:t>3/29/16</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930753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DBF729D-5E27-6840-8C3B-B624BFEE333A}" type="datetimeFigureOut">
              <a:rPr lang="en-US" smtClean="0"/>
              <a:t>3/29/16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903761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DBF729D-5E27-6840-8C3B-B624BFEE333A}" type="datetimeFigureOut">
              <a:rPr lang="en-US" smtClean="0"/>
              <a:t>3/29/16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362485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621301" y="6387910"/>
            <a:ext cx="990599" cy="228659"/>
          </a:xfrm>
        </p:spPr>
        <p:txBody>
          <a:bodyPr/>
          <a:lstStyle/>
          <a:p>
            <a:fld id="{ADBF729D-5E27-6840-8C3B-B624BFEE333A}" type="datetimeFigureOut">
              <a:rPr lang="en-US" smtClean="0"/>
              <a:t>3/29/16</a:t>
            </a:fld>
            <a:endParaRPr lang="en-US"/>
          </a:p>
        </p:txBody>
      </p:sp>
      <p:sp>
        <p:nvSpPr>
          <p:cNvPr id="5" name="Footer Placeholder 4"/>
          <p:cNvSpPr>
            <a:spLocks noGrp="1"/>
          </p:cNvSpPr>
          <p:nvPr>
            <p:ph type="ftr" sz="quarter" idx="11"/>
          </p:nvPr>
        </p:nvSpPr>
        <p:spPr>
          <a:xfrm>
            <a:off x="516133" y="6387910"/>
            <a:ext cx="3859795" cy="228660"/>
          </a:xfrm>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202343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DBF729D-5E27-6840-8C3B-B624BFEE333A}" type="datetimeFigureOut">
              <a:rPr lang="en-US" smtClean="0"/>
              <a:t>3/29/16</a:t>
            </a:fld>
            <a:endParaRPr lang="en-US"/>
          </a:p>
        </p:txBody>
      </p:sp>
      <p:sp>
        <p:nvSpPr>
          <p:cNvPr id="5" name="Footer Placeholder 4"/>
          <p:cNvSpPr>
            <a:spLocks noGrp="1"/>
          </p:cNvSpPr>
          <p:nvPr>
            <p:ph type="ftr" sz="quarter" idx="11"/>
          </p:nvPr>
        </p:nvSpPr>
        <p:spPr>
          <a:xfrm>
            <a:off x="538546" y="6365498"/>
            <a:ext cx="3859795" cy="228660"/>
          </a:xfrm>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337834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DBF729D-5E27-6840-8C3B-B624BFEE333A}" type="datetimeFigureOut">
              <a:rPr lang="en-US" smtClean="0"/>
              <a:t>3/29/16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211346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BF729D-5E27-6840-8C3B-B624BFEE333A}" type="datetimeFigureOut">
              <a:rPr lang="en-US" smtClean="0"/>
              <a:t>3/29/16</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1669692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mtClean="0"/>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DBF729D-5E27-6840-8C3B-B624BFEE333A}" type="datetimeFigureOut">
              <a:rPr lang="en-US" smtClean="0"/>
              <a:t>3/29/16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1349872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DBF729D-5E27-6840-8C3B-B624BFEE333A}" type="datetimeFigureOut">
              <a:rPr lang="en-US" smtClean="0"/>
              <a:t>3/29/16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1288768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DBF729D-5E27-6840-8C3B-B624BFEE333A}" type="datetimeFigureOut">
              <a:rPr lang="en-US" smtClean="0"/>
              <a:t>3/29/16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806014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ADBF729D-5E27-6840-8C3B-B624BFEE333A}" type="datetimeFigureOut">
              <a:rPr lang="en-US" smtClean="0"/>
              <a:t>3/29/16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36586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BF729D-5E27-6840-8C3B-B624BFEE333A}" type="datetimeFigureOut">
              <a:rPr lang="en-US" smtClean="0"/>
              <a:t>3/29/16</a:t>
            </a:fld>
            <a:endParaRPr lang="en-US"/>
          </a:p>
        </p:txBody>
      </p:sp>
      <p:sp>
        <p:nvSpPr>
          <p:cNvPr id="6" name="Footer Placeholder 5"/>
          <p:cNvSpPr>
            <a:spLocks noGrp="1"/>
          </p:cNvSpPr>
          <p:nvPr>
            <p:ph type="ftr" sz="quarter" idx="11"/>
          </p:nvPr>
        </p:nvSpPr>
        <p:spPr/>
        <p:txBody>
          <a:bodyPr/>
          <a:lstStyle/>
          <a:p>
            <a:endParaRPr lang="en-U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84305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BF729D-5E27-6840-8C3B-B624BFEE333A}" type="datetimeFigureOut">
              <a:rPr lang="en-US" smtClean="0"/>
              <a:t>3/29/16</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997C9CF0-CDEE-064E-A342-428D9A784A06}" type="slidenum">
              <a:rPr lang="en-US" smtClean="0"/>
              <a:t>‹#›</a:t>
            </a:fld>
            <a:endParaRPr lang="en-US"/>
          </a:p>
        </p:txBody>
      </p:sp>
    </p:spTree>
    <p:extLst>
      <p:ext uri="{BB962C8B-B14F-4D97-AF65-F5344CB8AC3E}">
        <p14:creationId xmlns:p14="http://schemas.microsoft.com/office/powerpoint/2010/main" val="1155087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ADBF729D-5E27-6840-8C3B-B624BFEE333A}" type="datetimeFigureOut">
              <a:rPr lang="en-US" smtClean="0"/>
              <a:t>3/29/16</a:t>
            </a:fld>
            <a:endParaRPr lang="en-U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997C9CF0-CDEE-064E-A342-428D9A784A06}" type="slidenum">
              <a:rPr lang="en-US" smtClean="0"/>
              <a:t>‹#›</a:t>
            </a:fld>
            <a:endParaRPr lang="en-US"/>
          </a:p>
        </p:txBody>
      </p:sp>
    </p:spTree>
    <p:extLst>
      <p:ext uri="{BB962C8B-B14F-4D97-AF65-F5344CB8AC3E}">
        <p14:creationId xmlns:p14="http://schemas.microsoft.com/office/powerpoint/2010/main" val="15812024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tiff"/><Relationship Id="rId6" Type="http://schemas.openxmlformats.org/officeDocument/2006/relationships/image" Target="../media/image29.tiff"/><Relationship Id="rId7" Type="http://schemas.openxmlformats.org/officeDocument/2006/relationships/image" Target="../media/image30.tif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5" Type="http://schemas.openxmlformats.org/officeDocument/2006/relationships/image" Target="../media/image33.tiff"/><Relationship Id="rId6" Type="http://schemas.openxmlformats.org/officeDocument/2006/relationships/image" Target="../media/image34.tiff"/><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tiff"/><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tiff"/><Relationship Id="rId3" Type="http://schemas.openxmlformats.org/officeDocument/2006/relationships/image" Target="../media/image39.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tiff"/></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tiff"/><Relationship Id="rId5" Type="http://schemas.openxmlformats.org/officeDocument/2006/relationships/image" Target="../media/image4.gi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tiff"/></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1" Type="http://schemas.openxmlformats.org/officeDocument/2006/relationships/slideLayout" Target="../slideLayouts/slideLayout8.xml"/><Relationship Id="rId2"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tiff"/></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jpeg"/><Relationship Id="rId6" Type="http://schemas.openxmlformats.org/officeDocument/2006/relationships/image" Target="../media/image16.tiff"/><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Animal </a:t>
            </a:r>
            <a:r>
              <a:rPr lang="en-US" dirty="0" smtClean="0"/>
              <a:t>Models in Tissue Engineering</a:t>
            </a:r>
            <a:endParaRPr lang="en-US" dirty="0"/>
          </a:p>
        </p:txBody>
      </p:sp>
      <p:sp>
        <p:nvSpPr>
          <p:cNvPr id="3" name="Subtitle 2"/>
          <p:cNvSpPr>
            <a:spLocks noGrp="1"/>
          </p:cNvSpPr>
          <p:nvPr>
            <p:ph type="subTitle" idx="1"/>
          </p:nvPr>
        </p:nvSpPr>
        <p:spPr/>
        <p:txBody>
          <a:bodyPr/>
          <a:lstStyle/>
          <a:p>
            <a:r>
              <a:rPr lang="en-US" dirty="0" smtClean="0"/>
              <a:t>March 29, 2016</a:t>
            </a:r>
            <a:endParaRPr lang="en-US" dirty="0"/>
          </a:p>
        </p:txBody>
      </p:sp>
    </p:spTree>
    <p:extLst>
      <p:ext uri="{BB962C8B-B14F-4D97-AF65-F5344CB8AC3E}">
        <p14:creationId xmlns:p14="http://schemas.microsoft.com/office/powerpoint/2010/main" val="11962663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Rabbits</a:t>
            </a:r>
            <a:endParaRPr lang="en-US" dirty="0"/>
          </a:p>
        </p:txBody>
      </p:sp>
      <p:sp>
        <p:nvSpPr>
          <p:cNvPr id="3" name="Text Placeholder 2"/>
          <p:cNvSpPr>
            <a:spLocks noGrp="1"/>
          </p:cNvSpPr>
          <p:nvPr>
            <p:ph type="body" idx="1"/>
          </p:nvPr>
        </p:nvSpPr>
        <p:spPr/>
        <p:txBody>
          <a:bodyPr/>
          <a:lstStyle/>
          <a:p>
            <a:r>
              <a:rPr lang="en-US" dirty="0" smtClean="0"/>
              <a:t>Advantages</a:t>
            </a:r>
            <a:endParaRPr lang="en-US" dirty="0"/>
          </a:p>
        </p:txBody>
      </p:sp>
      <p:sp>
        <p:nvSpPr>
          <p:cNvPr id="4" name="Content Placeholder 3"/>
          <p:cNvSpPr>
            <a:spLocks noGrp="1"/>
          </p:cNvSpPr>
          <p:nvPr>
            <p:ph sz="half" idx="2"/>
          </p:nvPr>
        </p:nvSpPr>
        <p:spPr/>
        <p:txBody>
          <a:bodyPr/>
          <a:lstStyle/>
          <a:p>
            <a:r>
              <a:rPr lang="en-US" dirty="0" smtClean="0"/>
              <a:t>Readily available</a:t>
            </a:r>
          </a:p>
          <a:p>
            <a:r>
              <a:rPr lang="en-US" dirty="0" smtClean="0"/>
              <a:t>Relatively Cheap</a:t>
            </a:r>
          </a:p>
          <a:p>
            <a:r>
              <a:rPr lang="en-US" dirty="0" smtClean="0"/>
              <a:t>Reasonably easy to maintain</a:t>
            </a:r>
          </a:p>
          <a:p>
            <a:r>
              <a:rPr lang="en-US" dirty="0" smtClean="0"/>
              <a:t>Size enables reasonable success rates without specific surgical training</a:t>
            </a:r>
            <a:endParaRPr lang="en-US" dirty="0"/>
          </a:p>
        </p:txBody>
      </p:sp>
      <p:sp>
        <p:nvSpPr>
          <p:cNvPr id="5" name="Text Placeholder 4"/>
          <p:cNvSpPr>
            <a:spLocks noGrp="1"/>
          </p:cNvSpPr>
          <p:nvPr>
            <p:ph type="body" sz="quarter" idx="3"/>
          </p:nvPr>
        </p:nvSpPr>
        <p:spPr/>
        <p:txBody>
          <a:bodyPr/>
          <a:lstStyle/>
          <a:p>
            <a:r>
              <a:rPr lang="en-US" dirty="0" smtClean="0"/>
              <a:t>Disadvantages</a:t>
            </a:r>
            <a:endParaRPr lang="en-US" dirty="0"/>
          </a:p>
        </p:txBody>
      </p:sp>
      <p:sp>
        <p:nvSpPr>
          <p:cNvPr id="6" name="Content Placeholder 5"/>
          <p:cNvSpPr>
            <a:spLocks noGrp="1"/>
          </p:cNvSpPr>
          <p:nvPr>
            <p:ph sz="quarter" idx="4"/>
          </p:nvPr>
        </p:nvSpPr>
        <p:spPr/>
        <p:txBody>
          <a:bodyPr/>
          <a:lstStyle/>
          <a:p>
            <a:r>
              <a:rPr lang="en-US" dirty="0" smtClean="0"/>
              <a:t>Surgical procedures more difficult compared to larger animals</a:t>
            </a:r>
          </a:p>
          <a:p>
            <a:r>
              <a:rPr lang="en-US" dirty="0" smtClean="0"/>
              <a:t>Transfer of research to humans may not be easily accomplished</a:t>
            </a:r>
            <a:endParaRPr lang="en-US" dirty="0"/>
          </a:p>
        </p:txBody>
      </p:sp>
      <p:pic>
        <p:nvPicPr>
          <p:cNvPr id="7" name="Picture 6"/>
          <p:cNvPicPr>
            <a:picLocks noChangeAspect="1"/>
          </p:cNvPicPr>
          <p:nvPr/>
        </p:nvPicPr>
        <p:blipFill rotWithShape="1">
          <a:blip r:embed="rId3"/>
          <a:srcRect l="9636" t="14754" r="4909" b="17760"/>
          <a:stretch/>
        </p:blipFill>
        <p:spPr>
          <a:xfrm>
            <a:off x="3314700" y="255672"/>
            <a:ext cx="4156551" cy="2184400"/>
          </a:xfrm>
          <a:prstGeom prst="rect">
            <a:avLst/>
          </a:prstGeom>
        </p:spPr>
      </p:pic>
    </p:spTree>
    <p:extLst>
      <p:ext uri="{BB962C8B-B14F-4D97-AF65-F5344CB8AC3E}">
        <p14:creationId xmlns:p14="http://schemas.microsoft.com/office/powerpoint/2010/main" val="290849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Primates</a:t>
            </a:r>
            <a:endParaRPr lang="en-US" dirty="0"/>
          </a:p>
        </p:txBody>
      </p:sp>
      <p:sp>
        <p:nvSpPr>
          <p:cNvPr id="3" name="Text Placeholder 2"/>
          <p:cNvSpPr>
            <a:spLocks noGrp="1"/>
          </p:cNvSpPr>
          <p:nvPr>
            <p:ph type="body" idx="1"/>
          </p:nvPr>
        </p:nvSpPr>
        <p:spPr/>
        <p:txBody>
          <a:bodyPr/>
          <a:lstStyle/>
          <a:p>
            <a:r>
              <a:rPr lang="en-US" dirty="0" smtClean="0"/>
              <a:t>Advantages</a:t>
            </a:r>
            <a:endParaRPr lang="en-US" dirty="0"/>
          </a:p>
        </p:txBody>
      </p:sp>
      <p:sp>
        <p:nvSpPr>
          <p:cNvPr id="4" name="Content Placeholder 3"/>
          <p:cNvSpPr>
            <a:spLocks noGrp="1"/>
          </p:cNvSpPr>
          <p:nvPr>
            <p:ph sz="half" idx="2"/>
          </p:nvPr>
        </p:nvSpPr>
        <p:spPr/>
        <p:txBody>
          <a:bodyPr/>
          <a:lstStyle/>
          <a:p>
            <a:r>
              <a:rPr lang="en-US" dirty="0" smtClean="0"/>
              <a:t>Animal model most closely resembles human anatomy and physiology</a:t>
            </a:r>
          </a:p>
          <a:p>
            <a:r>
              <a:rPr lang="en-US" dirty="0" smtClean="0"/>
              <a:t>Slow and predictable rate of growth</a:t>
            </a:r>
          </a:p>
          <a:p>
            <a:r>
              <a:rPr lang="en-US" dirty="0" smtClean="0"/>
              <a:t>Used for long-term studies of tissue engineered grafts</a:t>
            </a:r>
            <a:endParaRPr lang="en-US" dirty="0"/>
          </a:p>
        </p:txBody>
      </p:sp>
      <p:sp>
        <p:nvSpPr>
          <p:cNvPr id="5" name="Text Placeholder 4"/>
          <p:cNvSpPr>
            <a:spLocks noGrp="1"/>
          </p:cNvSpPr>
          <p:nvPr>
            <p:ph type="body" sz="quarter" idx="3"/>
          </p:nvPr>
        </p:nvSpPr>
        <p:spPr/>
        <p:txBody>
          <a:bodyPr/>
          <a:lstStyle/>
          <a:p>
            <a:r>
              <a:rPr lang="en-US" dirty="0" smtClean="0"/>
              <a:t>Disadvantages</a:t>
            </a:r>
            <a:endParaRPr lang="en-US" dirty="0"/>
          </a:p>
        </p:txBody>
      </p:sp>
      <p:sp>
        <p:nvSpPr>
          <p:cNvPr id="6" name="Content Placeholder 5"/>
          <p:cNvSpPr>
            <a:spLocks noGrp="1"/>
          </p:cNvSpPr>
          <p:nvPr>
            <p:ph sz="quarter" idx="4"/>
          </p:nvPr>
        </p:nvSpPr>
        <p:spPr/>
        <p:txBody>
          <a:bodyPr/>
          <a:lstStyle/>
          <a:p>
            <a:r>
              <a:rPr lang="en-US" dirty="0" smtClean="0"/>
              <a:t>Ethical and legal restrictions</a:t>
            </a:r>
          </a:p>
          <a:p>
            <a:r>
              <a:rPr lang="en-US" dirty="0" smtClean="0"/>
              <a:t>Excessive cost involved in </a:t>
            </a:r>
            <a:r>
              <a:rPr lang="en-US" dirty="0" smtClean="0"/>
              <a:t>cases </a:t>
            </a:r>
            <a:r>
              <a:rPr lang="en-US" dirty="0" smtClean="0"/>
              <a:t>over long time period</a:t>
            </a:r>
          </a:p>
          <a:p>
            <a:r>
              <a:rPr lang="en-US" dirty="0" smtClean="0"/>
              <a:t>Can be aggressive</a:t>
            </a:r>
          </a:p>
          <a:p>
            <a:r>
              <a:rPr lang="en-US" dirty="0" smtClean="0"/>
              <a:t>Hard to control</a:t>
            </a:r>
            <a:endParaRPr lang="en-US" dirty="0"/>
          </a:p>
        </p:txBody>
      </p:sp>
      <p:pic>
        <p:nvPicPr>
          <p:cNvPr id="7" name="Picture 6"/>
          <p:cNvPicPr>
            <a:picLocks noChangeAspect="1"/>
          </p:cNvPicPr>
          <p:nvPr/>
        </p:nvPicPr>
        <p:blipFill>
          <a:blip r:embed="rId3"/>
          <a:stretch>
            <a:fillRect/>
          </a:stretch>
        </p:blipFill>
        <p:spPr>
          <a:xfrm>
            <a:off x="4175836" y="141464"/>
            <a:ext cx="2069630" cy="2347736"/>
          </a:xfrm>
          <a:prstGeom prst="rect">
            <a:avLst/>
          </a:prstGeom>
        </p:spPr>
      </p:pic>
    </p:spTree>
    <p:extLst>
      <p:ext uri="{BB962C8B-B14F-4D97-AF65-F5344CB8AC3E}">
        <p14:creationId xmlns:p14="http://schemas.microsoft.com/office/powerpoint/2010/main" val="17990318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776" y="665790"/>
            <a:ext cx="7954027" cy="242224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240" y="3088031"/>
            <a:ext cx="8079097" cy="3362873"/>
          </a:xfrm>
          <a:prstGeom prst="rect">
            <a:avLst/>
          </a:prstGeom>
        </p:spPr>
      </p:pic>
    </p:spTree>
    <p:extLst>
      <p:ext uri="{BB962C8B-B14F-4D97-AF65-F5344CB8AC3E}">
        <p14:creationId xmlns:p14="http://schemas.microsoft.com/office/powerpoint/2010/main" val="170776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Animal models in selected areas of tissue engineering</a:t>
            </a:r>
            <a:endParaRPr lang="en-US" dirty="0"/>
          </a:p>
        </p:txBody>
      </p:sp>
      <p:sp>
        <p:nvSpPr>
          <p:cNvPr id="6" name="Text Placeholder 5"/>
          <p:cNvSpPr>
            <a:spLocks noGrp="1"/>
          </p:cNvSpPr>
          <p:nvPr>
            <p:ph type="body" idx="1"/>
          </p:nvPr>
        </p:nvSpPr>
        <p:spPr/>
        <p:txBody>
          <a:bodyPr/>
          <a:lstStyle/>
          <a:p>
            <a:r>
              <a:rPr lang="en-US" dirty="0" smtClean="0"/>
              <a:t>Application of specific animal models depending the problem addressed in tissue engineering</a:t>
            </a:r>
            <a:endParaRPr lang="en-US" dirty="0"/>
          </a:p>
        </p:txBody>
      </p:sp>
    </p:spTree>
    <p:extLst>
      <p:ext uri="{BB962C8B-B14F-4D97-AF65-F5344CB8AC3E}">
        <p14:creationId xmlns:p14="http://schemas.microsoft.com/office/powerpoint/2010/main" val="588997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Cardiovascular tissue engineering</a:t>
            </a:r>
            <a:endParaRPr lang="en-US" dirty="0"/>
          </a:p>
        </p:txBody>
      </p:sp>
      <p:sp>
        <p:nvSpPr>
          <p:cNvPr id="4" name="Text Placeholder 3"/>
          <p:cNvSpPr>
            <a:spLocks noGrp="1"/>
          </p:cNvSpPr>
          <p:nvPr>
            <p:ph type="body" sz="half" idx="2"/>
          </p:nvPr>
        </p:nvSpPr>
        <p:spPr/>
        <p:txBody>
          <a:bodyPr>
            <a:normAutofit/>
          </a:bodyPr>
          <a:lstStyle/>
          <a:p>
            <a:r>
              <a:rPr lang="en-US" sz="1800" dirty="0" smtClean="0"/>
              <a:t>Creation and testing of vascular grafts</a:t>
            </a:r>
            <a:endParaRPr lang="en-US" sz="1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2930" y="1016000"/>
            <a:ext cx="4729208" cy="5283200"/>
          </a:xfrm>
          <a:prstGeom prst="rect">
            <a:avLst/>
          </a:prstGeom>
        </p:spPr>
      </p:pic>
    </p:spTree>
    <p:extLst>
      <p:ext uri="{BB962C8B-B14F-4D97-AF65-F5344CB8AC3E}">
        <p14:creationId xmlns:p14="http://schemas.microsoft.com/office/powerpoint/2010/main" val="10014132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40" y="927099"/>
            <a:ext cx="6994860" cy="709865"/>
          </a:xfrm>
        </p:spPr>
        <p:txBody>
          <a:bodyPr/>
          <a:lstStyle/>
          <a:p>
            <a:r>
              <a:rPr lang="en-US" dirty="0" smtClean="0"/>
              <a:t>Cardiovascular Tissue Engineering</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311400"/>
            <a:ext cx="4771597" cy="1231900"/>
          </a:xfrm>
          <a:prstGeom prst="rect">
            <a:avLst/>
          </a:prstGeom>
        </p:spPr>
      </p:pic>
      <p:sp>
        <p:nvSpPr>
          <p:cNvPr id="4" name="TextBox 3"/>
          <p:cNvSpPr txBox="1"/>
          <p:nvPr/>
        </p:nvSpPr>
        <p:spPr>
          <a:xfrm>
            <a:off x="228600" y="3571405"/>
            <a:ext cx="5156200" cy="461665"/>
          </a:xfrm>
          <a:prstGeom prst="rect">
            <a:avLst/>
          </a:prstGeom>
          <a:noFill/>
        </p:spPr>
        <p:txBody>
          <a:bodyPr wrap="square" rtlCol="0">
            <a:spAutoFit/>
          </a:bodyPr>
          <a:lstStyle/>
          <a:p>
            <a:r>
              <a:rPr lang="en-US" sz="1200" dirty="0" smtClean="0"/>
              <a:t>Fibrin based graft after implantation in the arterial circulation (ovine carotid model)</a:t>
            </a:r>
            <a:endParaRPr lang="en-US" sz="12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603" y="4840581"/>
            <a:ext cx="2679700" cy="1956181"/>
          </a:xfrm>
          <a:prstGeom prst="rect">
            <a:avLst/>
          </a:prstGeom>
        </p:spPr>
      </p:pic>
      <p:sp>
        <p:nvSpPr>
          <p:cNvPr id="6" name="TextBox 5"/>
          <p:cNvSpPr txBox="1"/>
          <p:nvPr/>
        </p:nvSpPr>
        <p:spPr>
          <a:xfrm>
            <a:off x="6271708" y="4378916"/>
            <a:ext cx="2984500" cy="461665"/>
          </a:xfrm>
          <a:prstGeom prst="rect">
            <a:avLst/>
          </a:prstGeom>
          <a:noFill/>
        </p:spPr>
        <p:txBody>
          <a:bodyPr wrap="square" rtlCol="0">
            <a:spAutoFit/>
          </a:bodyPr>
          <a:lstStyle/>
          <a:p>
            <a:r>
              <a:rPr lang="en-US" sz="1200" dirty="0" smtClean="0"/>
              <a:t>Details of aortic valve anatomy </a:t>
            </a:r>
            <a:r>
              <a:rPr lang="en-US" sz="1200" smtClean="0"/>
              <a:t>and motion across cardiac cycle using CT</a:t>
            </a:r>
            <a:endParaRPr lang="en-US" sz="1200"/>
          </a:p>
        </p:txBody>
      </p:sp>
      <p:pic>
        <p:nvPicPr>
          <p:cNvPr id="7" name="Picture 6"/>
          <p:cNvPicPr>
            <a:picLocks noChangeAspect="1"/>
          </p:cNvPicPr>
          <p:nvPr/>
        </p:nvPicPr>
        <p:blipFill>
          <a:blip r:embed="rId5"/>
          <a:stretch>
            <a:fillRect/>
          </a:stretch>
        </p:blipFill>
        <p:spPr>
          <a:xfrm>
            <a:off x="107573" y="4070055"/>
            <a:ext cx="2176364" cy="2181477"/>
          </a:xfrm>
          <a:prstGeom prst="rect">
            <a:avLst/>
          </a:prstGeom>
        </p:spPr>
      </p:pic>
      <p:pic>
        <p:nvPicPr>
          <p:cNvPr id="9" name="Picture 8"/>
          <p:cNvPicPr>
            <a:picLocks noChangeAspect="1"/>
          </p:cNvPicPr>
          <p:nvPr/>
        </p:nvPicPr>
        <p:blipFill>
          <a:blip r:embed="rId6"/>
          <a:stretch>
            <a:fillRect/>
          </a:stretch>
        </p:blipFill>
        <p:spPr>
          <a:xfrm>
            <a:off x="2458870" y="4033070"/>
            <a:ext cx="3809999" cy="2559279"/>
          </a:xfrm>
          <a:prstGeom prst="rect">
            <a:avLst/>
          </a:prstGeom>
        </p:spPr>
      </p:pic>
      <p:sp>
        <p:nvSpPr>
          <p:cNvPr id="8" name="TextBox 7"/>
          <p:cNvSpPr txBox="1"/>
          <p:nvPr/>
        </p:nvSpPr>
        <p:spPr>
          <a:xfrm>
            <a:off x="177801" y="6288518"/>
            <a:ext cx="2455762" cy="461665"/>
          </a:xfrm>
          <a:prstGeom prst="rect">
            <a:avLst/>
          </a:prstGeom>
          <a:noFill/>
        </p:spPr>
        <p:txBody>
          <a:bodyPr wrap="square" rtlCol="0">
            <a:spAutoFit/>
          </a:bodyPr>
          <a:lstStyle/>
          <a:p>
            <a:r>
              <a:rPr lang="en-US" sz="1200" dirty="0" smtClean="0"/>
              <a:t>Tissue engineered heart valve before </a:t>
            </a:r>
            <a:r>
              <a:rPr lang="en-US" sz="1200" smtClean="0"/>
              <a:t>animal implantation</a:t>
            </a:r>
            <a:endParaRPr lang="en-US" sz="1200"/>
          </a:p>
        </p:txBody>
      </p:sp>
      <p:pic>
        <p:nvPicPr>
          <p:cNvPr id="11" name="Picture 10"/>
          <p:cNvPicPr>
            <a:picLocks noChangeAspect="1"/>
          </p:cNvPicPr>
          <p:nvPr/>
        </p:nvPicPr>
        <p:blipFill>
          <a:blip r:embed="rId7"/>
          <a:stretch>
            <a:fillRect/>
          </a:stretch>
        </p:blipFill>
        <p:spPr>
          <a:xfrm>
            <a:off x="5617175" y="1724996"/>
            <a:ext cx="3227128" cy="2220042"/>
          </a:xfrm>
          <a:prstGeom prst="rect">
            <a:avLst/>
          </a:prstGeom>
        </p:spPr>
      </p:pic>
    </p:spTree>
    <p:extLst>
      <p:ext uri="{BB962C8B-B14F-4D97-AF65-F5344CB8AC3E}">
        <p14:creationId xmlns:p14="http://schemas.microsoft.com/office/powerpoint/2010/main" val="1164802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Patches and Grafts</a:t>
            </a:r>
            <a:endParaRPr lang="en-US" dirty="0"/>
          </a:p>
        </p:txBody>
      </p:sp>
      <p:pic>
        <p:nvPicPr>
          <p:cNvPr id="3" name="Picture 2"/>
          <p:cNvPicPr>
            <a:picLocks noChangeAspect="1"/>
          </p:cNvPicPr>
          <p:nvPr/>
        </p:nvPicPr>
        <p:blipFill>
          <a:blip r:embed="rId3"/>
          <a:stretch>
            <a:fillRect/>
          </a:stretch>
        </p:blipFill>
        <p:spPr>
          <a:xfrm>
            <a:off x="215900" y="2101709"/>
            <a:ext cx="2688964" cy="2384280"/>
          </a:xfrm>
          <a:prstGeom prst="rect">
            <a:avLst/>
          </a:prstGeom>
        </p:spPr>
      </p:pic>
      <p:sp>
        <p:nvSpPr>
          <p:cNvPr id="4" name="Rectangle 3"/>
          <p:cNvSpPr/>
          <p:nvPr/>
        </p:nvSpPr>
        <p:spPr>
          <a:xfrm>
            <a:off x="215900" y="4489069"/>
            <a:ext cx="3390430" cy="461665"/>
          </a:xfrm>
          <a:prstGeom prst="rect">
            <a:avLst/>
          </a:prstGeom>
        </p:spPr>
        <p:txBody>
          <a:bodyPr wrap="square">
            <a:spAutoFit/>
          </a:bodyPr>
          <a:lstStyle/>
          <a:p>
            <a:r>
              <a:rPr lang="en-US" sz="1200" dirty="0" err="1">
                <a:solidFill>
                  <a:srgbClr val="4A4A4A"/>
                </a:solidFill>
                <a:latin typeface="ArialMT" charset="0"/>
              </a:rPr>
              <a:t>Macroscopy</a:t>
            </a:r>
            <a:r>
              <a:rPr lang="en-US" sz="1200" dirty="0">
                <a:solidFill>
                  <a:srgbClr val="4A4A4A"/>
                </a:solidFill>
                <a:latin typeface="ArialMT" charset="0"/>
              </a:rPr>
              <a:t> of the </a:t>
            </a:r>
            <a:r>
              <a:rPr lang="en-US" sz="1200" dirty="0" err="1">
                <a:solidFill>
                  <a:srgbClr val="4A4A4A"/>
                </a:solidFill>
                <a:latin typeface="ArialMT" charset="0"/>
              </a:rPr>
              <a:t>epicardial</a:t>
            </a:r>
            <a:r>
              <a:rPr lang="en-US" sz="1200" dirty="0">
                <a:solidFill>
                  <a:srgbClr val="4A4A4A"/>
                </a:solidFill>
                <a:latin typeface="ArialMT" charset="0"/>
              </a:rPr>
              <a:t> aspect during patch surgery </a:t>
            </a:r>
            <a:endParaRPr lang="en-US" sz="1200" dirty="0"/>
          </a:p>
        </p:txBody>
      </p:sp>
      <p:pic>
        <p:nvPicPr>
          <p:cNvPr id="5" name="Picture 4"/>
          <p:cNvPicPr>
            <a:picLocks noChangeAspect="1"/>
          </p:cNvPicPr>
          <p:nvPr/>
        </p:nvPicPr>
        <p:blipFill>
          <a:blip r:embed="rId4"/>
          <a:stretch>
            <a:fillRect/>
          </a:stretch>
        </p:blipFill>
        <p:spPr>
          <a:xfrm>
            <a:off x="3378200" y="2101709"/>
            <a:ext cx="2318220" cy="1729581"/>
          </a:xfrm>
          <a:prstGeom prst="rect">
            <a:avLst/>
          </a:prstGeom>
        </p:spPr>
      </p:pic>
      <p:sp>
        <p:nvSpPr>
          <p:cNvPr id="6" name="Rectangle 5"/>
          <p:cNvSpPr/>
          <p:nvPr/>
        </p:nvSpPr>
        <p:spPr>
          <a:xfrm>
            <a:off x="2904864" y="3801780"/>
            <a:ext cx="3178436" cy="830997"/>
          </a:xfrm>
          <a:prstGeom prst="rect">
            <a:avLst/>
          </a:prstGeom>
        </p:spPr>
        <p:txBody>
          <a:bodyPr wrap="square">
            <a:spAutoFit/>
          </a:bodyPr>
          <a:lstStyle/>
          <a:p>
            <a:r>
              <a:rPr lang="en-US" sz="1200" dirty="0" err="1">
                <a:solidFill>
                  <a:srgbClr val="4A4A4A"/>
                </a:solidFill>
                <a:latin typeface="ArialMT" charset="0"/>
              </a:rPr>
              <a:t>Explantation</a:t>
            </a:r>
            <a:r>
              <a:rPr lang="en-US" sz="1200" dirty="0">
                <a:solidFill>
                  <a:srgbClr val="4A4A4A"/>
                </a:solidFill>
                <a:latin typeface="ArialMT" charset="0"/>
              </a:rPr>
              <a:t> of porcine small bowel segment with preserved and </a:t>
            </a:r>
            <a:r>
              <a:rPr lang="en-US" sz="1200" dirty="0" err="1">
                <a:solidFill>
                  <a:srgbClr val="4A4A4A"/>
                </a:solidFill>
                <a:latin typeface="ArialMT" charset="0"/>
              </a:rPr>
              <a:t>cannulated</a:t>
            </a:r>
            <a:r>
              <a:rPr lang="en-US" sz="1200" dirty="0">
                <a:solidFill>
                  <a:srgbClr val="4A4A4A"/>
                </a:solidFill>
                <a:latin typeface="ArialMT" charset="0"/>
              </a:rPr>
              <a:t> mesenteric vascular pedicle after flushing with sodium chloride</a:t>
            </a:r>
            <a:endParaRPr lang="en-US" sz="1200" dirty="0"/>
          </a:p>
        </p:txBody>
      </p:sp>
      <p:pic>
        <p:nvPicPr>
          <p:cNvPr id="7" name="Picture 6"/>
          <p:cNvPicPr>
            <a:picLocks noChangeAspect="1"/>
          </p:cNvPicPr>
          <p:nvPr/>
        </p:nvPicPr>
        <p:blipFill>
          <a:blip r:embed="rId5"/>
          <a:stretch>
            <a:fillRect/>
          </a:stretch>
        </p:blipFill>
        <p:spPr>
          <a:xfrm>
            <a:off x="5892800" y="2101709"/>
            <a:ext cx="3060700" cy="2879840"/>
          </a:xfrm>
          <a:prstGeom prst="rect">
            <a:avLst/>
          </a:prstGeom>
        </p:spPr>
      </p:pic>
      <p:pic>
        <p:nvPicPr>
          <p:cNvPr id="8" name="Picture 7"/>
          <p:cNvPicPr>
            <a:picLocks noChangeAspect="1"/>
          </p:cNvPicPr>
          <p:nvPr/>
        </p:nvPicPr>
        <p:blipFill>
          <a:blip r:embed="rId6"/>
          <a:stretch>
            <a:fillRect/>
          </a:stretch>
        </p:blipFill>
        <p:spPr>
          <a:xfrm>
            <a:off x="3271968" y="4610618"/>
            <a:ext cx="2530684" cy="1995790"/>
          </a:xfrm>
          <a:prstGeom prst="rect">
            <a:avLst/>
          </a:prstGeom>
        </p:spPr>
      </p:pic>
      <p:sp>
        <p:nvSpPr>
          <p:cNvPr id="9" name="Rectangle 8"/>
          <p:cNvSpPr/>
          <p:nvPr/>
        </p:nvSpPr>
        <p:spPr>
          <a:xfrm>
            <a:off x="3162300" y="6581001"/>
            <a:ext cx="4572000" cy="276999"/>
          </a:xfrm>
          <a:prstGeom prst="rect">
            <a:avLst/>
          </a:prstGeom>
        </p:spPr>
        <p:txBody>
          <a:bodyPr>
            <a:spAutoFit/>
          </a:bodyPr>
          <a:lstStyle/>
          <a:p>
            <a:r>
              <a:rPr lang="en-US" sz="1200" dirty="0">
                <a:solidFill>
                  <a:srgbClr val="131313"/>
                </a:solidFill>
                <a:latin typeface="Arial" charset="0"/>
                <a:ea typeface="Arial" charset="0"/>
                <a:cs typeface="Arial" charset="0"/>
              </a:rPr>
              <a:t>tissue-engineered </a:t>
            </a:r>
            <a:r>
              <a:rPr lang="en-US" sz="1200" dirty="0" smtClean="0">
                <a:solidFill>
                  <a:srgbClr val="131313"/>
                </a:solidFill>
                <a:latin typeface="Arial" charset="0"/>
                <a:ea typeface="Arial" charset="0"/>
                <a:cs typeface="Arial" charset="0"/>
              </a:rPr>
              <a:t>pre-implantation conduit</a:t>
            </a:r>
            <a:endParaRPr lang="en-US" sz="1200" dirty="0">
              <a:latin typeface="Arial" charset="0"/>
              <a:ea typeface="Arial" charset="0"/>
              <a:cs typeface="Arial" charset="0"/>
            </a:endParaRPr>
          </a:p>
        </p:txBody>
      </p:sp>
      <p:sp>
        <p:nvSpPr>
          <p:cNvPr id="10" name="Rectangle 9"/>
          <p:cNvSpPr/>
          <p:nvPr/>
        </p:nvSpPr>
        <p:spPr>
          <a:xfrm>
            <a:off x="5999032" y="4986164"/>
            <a:ext cx="3326152" cy="646331"/>
          </a:xfrm>
          <a:prstGeom prst="rect">
            <a:avLst/>
          </a:prstGeom>
        </p:spPr>
        <p:txBody>
          <a:bodyPr wrap="square">
            <a:spAutoFit/>
          </a:bodyPr>
          <a:lstStyle/>
          <a:p>
            <a:r>
              <a:rPr lang="en-US" sz="1200" dirty="0">
                <a:solidFill>
                  <a:srgbClr val="131313"/>
                </a:solidFill>
                <a:latin typeface="Arial" charset="0"/>
                <a:ea typeface="Arial" charset="0"/>
                <a:cs typeface="Arial" charset="0"/>
              </a:rPr>
              <a:t>Representative CT-angiographic images of animals at 20 (A), 50 (B), 80 (C), and 100 weeks (D) </a:t>
            </a:r>
            <a:r>
              <a:rPr lang="en-US" sz="1200" dirty="0" err="1">
                <a:solidFill>
                  <a:srgbClr val="131313"/>
                </a:solidFill>
                <a:latin typeface="Arial" charset="0"/>
                <a:ea typeface="Arial" charset="0"/>
                <a:cs typeface="Arial" charset="0"/>
              </a:rPr>
              <a:t>postimplantation</a:t>
            </a:r>
            <a:endParaRPr lang="en-US" sz="1200" dirty="0">
              <a:latin typeface="Arial" charset="0"/>
              <a:ea typeface="Arial" charset="0"/>
              <a:cs typeface="Arial" charset="0"/>
            </a:endParaRPr>
          </a:p>
        </p:txBody>
      </p:sp>
    </p:spTree>
    <p:extLst>
      <p:ext uri="{BB962C8B-B14F-4D97-AF65-F5344CB8AC3E}">
        <p14:creationId xmlns:p14="http://schemas.microsoft.com/office/powerpoint/2010/main" val="859972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Prosthetics and Biomaterials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 y="1707846"/>
            <a:ext cx="2494813" cy="2355207"/>
          </a:xfrm>
          <a:prstGeom prst="rect">
            <a:avLst/>
          </a:prstGeom>
        </p:spPr>
      </p:pic>
      <p:pic>
        <p:nvPicPr>
          <p:cNvPr id="5" name="Picture 4"/>
          <p:cNvPicPr>
            <a:picLocks noChangeAspect="1"/>
          </p:cNvPicPr>
          <p:nvPr/>
        </p:nvPicPr>
        <p:blipFill>
          <a:blip r:embed="rId3"/>
          <a:stretch>
            <a:fillRect/>
          </a:stretch>
        </p:blipFill>
        <p:spPr>
          <a:xfrm>
            <a:off x="5738926" y="1840831"/>
            <a:ext cx="3035300" cy="3772444"/>
          </a:xfrm>
          <a:prstGeom prst="rect">
            <a:avLst/>
          </a:prstGeom>
        </p:spPr>
      </p:pic>
      <p:pic>
        <p:nvPicPr>
          <p:cNvPr id="6" name="Picture 5"/>
          <p:cNvPicPr>
            <a:picLocks noChangeAspect="1"/>
          </p:cNvPicPr>
          <p:nvPr/>
        </p:nvPicPr>
        <p:blipFill>
          <a:blip r:embed="rId4"/>
          <a:stretch>
            <a:fillRect/>
          </a:stretch>
        </p:blipFill>
        <p:spPr>
          <a:xfrm>
            <a:off x="244945" y="4063053"/>
            <a:ext cx="5152555" cy="2635164"/>
          </a:xfrm>
          <a:prstGeom prst="rect">
            <a:avLst/>
          </a:prstGeom>
        </p:spPr>
      </p:pic>
      <p:sp>
        <p:nvSpPr>
          <p:cNvPr id="7" name="TextBox 6"/>
          <p:cNvSpPr txBox="1"/>
          <p:nvPr/>
        </p:nvSpPr>
        <p:spPr>
          <a:xfrm>
            <a:off x="3244113" y="3111500"/>
            <a:ext cx="1697901" cy="276999"/>
          </a:xfrm>
          <a:prstGeom prst="rect">
            <a:avLst/>
          </a:prstGeom>
          <a:noFill/>
        </p:spPr>
        <p:txBody>
          <a:bodyPr wrap="none" rtlCol="0">
            <a:spAutoFit/>
          </a:bodyPr>
          <a:lstStyle/>
          <a:p>
            <a:r>
              <a:rPr lang="en-US" sz="1200" dirty="0" smtClean="0"/>
              <a:t>Mouse model (2000)</a:t>
            </a:r>
            <a:endParaRPr lang="en-US" sz="1200" dirty="0"/>
          </a:p>
        </p:txBody>
      </p:sp>
      <p:sp>
        <p:nvSpPr>
          <p:cNvPr id="8" name="TextBox 7"/>
          <p:cNvSpPr txBox="1"/>
          <p:nvPr/>
        </p:nvSpPr>
        <p:spPr>
          <a:xfrm>
            <a:off x="5397500" y="6581001"/>
            <a:ext cx="2592376" cy="276999"/>
          </a:xfrm>
          <a:prstGeom prst="rect">
            <a:avLst/>
          </a:prstGeom>
          <a:noFill/>
        </p:spPr>
        <p:txBody>
          <a:bodyPr wrap="none" rtlCol="0">
            <a:spAutoFit/>
          </a:bodyPr>
          <a:lstStyle/>
          <a:p>
            <a:r>
              <a:rPr lang="en-US" sz="1200" dirty="0" smtClean="0"/>
              <a:t>Ovine </a:t>
            </a:r>
            <a:r>
              <a:rPr lang="en-US" sz="1200" dirty="0" err="1" smtClean="0"/>
              <a:t>tibial</a:t>
            </a:r>
            <a:r>
              <a:rPr lang="en-US" sz="1200" dirty="0" smtClean="0"/>
              <a:t> defect model (2016)</a:t>
            </a:r>
            <a:endParaRPr lang="en-US" sz="1200" dirty="0"/>
          </a:p>
        </p:txBody>
      </p:sp>
      <p:sp>
        <p:nvSpPr>
          <p:cNvPr id="9" name="TextBox 8"/>
          <p:cNvSpPr txBox="1"/>
          <p:nvPr/>
        </p:nvSpPr>
        <p:spPr>
          <a:xfrm>
            <a:off x="6442891" y="5613275"/>
            <a:ext cx="1627369" cy="276999"/>
          </a:xfrm>
          <a:prstGeom prst="rect">
            <a:avLst/>
          </a:prstGeom>
          <a:noFill/>
        </p:spPr>
        <p:txBody>
          <a:bodyPr wrap="none" rtlCol="0">
            <a:spAutoFit/>
          </a:bodyPr>
          <a:lstStyle/>
          <a:p>
            <a:r>
              <a:rPr lang="en-US" sz="1200" smtClean="0"/>
              <a:t>Application human</a:t>
            </a:r>
            <a:endParaRPr lang="en-US" sz="1200"/>
          </a:p>
        </p:txBody>
      </p:sp>
    </p:spTree>
    <p:extLst>
      <p:ext uri="{BB962C8B-B14F-4D97-AF65-F5344CB8AC3E}">
        <p14:creationId xmlns:p14="http://schemas.microsoft.com/office/powerpoint/2010/main" val="6880455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2099" y="2035336"/>
            <a:ext cx="4165601" cy="3552663"/>
          </a:xfrm>
          <a:prstGeom prst="rect">
            <a:avLst/>
          </a:prstGeom>
        </p:spPr>
      </p:pic>
      <p:pic>
        <p:nvPicPr>
          <p:cNvPr id="4" name="Picture 3"/>
          <p:cNvPicPr>
            <a:picLocks noChangeAspect="1"/>
          </p:cNvPicPr>
          <p:nvPr/>
        </p:nvPicPr>
        <p:blipFill>
          <a:blip r:embed="rId3"/>
          <a:stretch>
            <a:fillRect/>
          </a:stretch>
        </p:blipFill>
        <p:spPr>
          <a:xfrm>
            <a:off x="4650780" y="2035336"/>
            <a:ext cx="4340820" cy="3175000"/>
          </a:xfrm>
          <a:prstGeom prst="rect">
            <a:avLst/>
          </a:prstGeom>
        </p:spPr>
      </p:pic>
      <p:sp>
        <p:nvSpPr>
          <p:cNvPr id="5" name="Rectangle 4"/>
          <p:cNvSpPr/>
          <p:nvPr/>
        </p:nvSpPr>
        <p:spPr>
          <a:xfrm>
            <a:off x="4800600" y="5210336"/>
            <a:ext cx="4267200" cy="461665"/>
          </a:xfrm>
          <a:prstGeom prst="rect">
            <a:avLst/>
          </a:prstGeom>
        </p:spPr>
        <p:txBody>
          <a:bodyPr wrap="square">
            <a:spAutoFit/>
          </a:bodyPr>
          <a:lstStyle/>
          <a:p>
            <a:r>
              <a:rPr lang="en-US" sz="1200" dirty="0">
                <a:solidFill>
                  <a:prstClr val="black"/>
                </a:solidFill>
                <a:latin typeface="Arial" charset="0"/>
                <a:ea typeface="Arial" charset="0"/>
                <a:cs typeface="Arial" charset="0"/>
              </a:rPr>
              <a:t>Clinical case of a 52 year old man with a malignant bone </a:t>
            </a:r>
            <a:r>
              <a:rPr lang="en-US" sz="1200" dirty="0" err="1">
                <a:solidFill>
                  <a:prstClr val="black"/>
                </a:solidFill>
                <a:latin typeface="Arial" charset="0"/>
                <a:ea typeface="Arial" charset="0"/>
                <a:cs typeface="Arial" charset="0"/>
              </a:rPr>
              <a:t>tumour</a:t>
            </a:r>
            <a:r>
              <a:rPr lang="en-US" sz="1200" dirty="0">
                <a:solidFill>
                  <a:prstClr val="black"/>
                </a:solidFill>
                <a:latin typeface="Arial" charset="0"/>
                <a:ea typeface="Arial" charset="0"/>
                <a:cs typeface="Arial" charset="0"/>
              </a:rPr>
              <a:t> above his left hip</a:t>
            </a:r>
            <a:endParaRPr lang="en-US" sz="1200" dirty="0">
              <a:latin typeface="Arial" charset="0"/>
              <a:ea typeface="Arial" charset="0"/>
              <a:cs typeface="Arial" charset="0"/>
            </a:endParaRPr>
          </a:p>
        </p:txBody>
      </p:sp>
      <p:sp>
        <p:nvSpPr>
          <p:cNvPr id="6" name="Rectangle 5"/>
          <p:cNvSpPr/>
          <p:nvPr/>
        </p:nvSpPr>
        <p:spPr>
          <a:xfrm>
            <a:off x="558800" y="5587999"/>
            <a:ext cx="3898900" cy="646331"/>
          </a:xfrm>
          <a:prstGeom prst="rect">
            <a:avLst/>
          </a:prstGeom>
        </p:spPr>
        <p:txBody>
          <a:bodyPr wrap="square">
            <a:spAutoFit/>
          </a:bodyPr>
          <a:lstStyle/>
          <a:p>
            <a:r>
              <a:rPr lang="en-US" sz="1200" dirty="0">
                <a:solidFill>
                  <a:prstClr val="black"/>
                </a:solidFill>
                <a:latin typeface="Arial" charset="0"/>
                <a:ea typeface="Arial" charset="0"/>
                <a:cs typeface="Arial" charset="0"/>
              </a:rPr>
              <a:t>The </a:t>
            </a:r>
            <a:r>
              <a:rPr lang="en-US" sz="1200" dirty="0" err="1">
                <a:solidFill>
                  <a:prstClr val="black"/>
                </a:solidFill>
                <a:latin typeface="Arial" charset="0"/>
                <a:ea typeface="Arial" charset="0"/>
                <a:cs typeface="Arial" charset="0"/>
              </a:rPr>
              <a:t>vascularised</a:t>
            </a:r>
            <a:r>
              <a:rPr lang="en-US" sz="1200" dirty="0">
                <a:solidFill>
                  <a:prstClr val="black"/>
                </a:solidFill>
                <a:latin typeface="Arial" charset="0"/>
                <a:ea typeface="Arial" charset="0"/>
                <a:cs typeface="Arial" charset="0"/>
              </a:rPr>
              <a:t> fibula transfer is one of the most commonly used techniques for reconstruction of large </a:t>
            </a:r>
            <a:r>
              <a:rPr lang="en-US" sz="1200" dirty="0" err="1">
                <a:solidFill>
                  <a:prstClr val="black"/>
                </a:solidFill>
                <a:latin typeface="Arial" charset="0"/>
                <a:ea typeface="Arial" charset="0"/>
                <a:cs typeface="Arial" charset="0"/>
              </a:rPr>
              <a:t>tibial</a:t>
            </a:r>
            <a:r>
              <a:rPr lang="en-US" sz="1200" dirty="0">
                <a:solidFill>
                  <a:prstClr val="black"/>
                </a:solidFill>
                <a:latin typeface="Arial" charset="0"/>
                <a:ea typeface="Arial" charset="0"/>
                <a:cs typeface="Arial" charset="0"/>
              </a:rPr>
              <a:t> defects in </a:t>
            </a:r>
            <a:r>
              <a:rPr lang="en-US" sz="1200" dirty="0" err="1">
                <a:solidFill>
                  <a:prstClr val="black"/>
                </a:solidFill>
                <a:latin typeface="Arial" charset="0"/>
                <a:ea typeface="Arial" charset="0"/>
                <a:cs typeface="Arial" charset="0"/>
              </a:rPr>
              <a:t>orthopaedic</a:t>
            </a:r>
            <a:r>
              <a:rPr lang="en-US" sz="1200" dirty="0">
                <a:solidFill>
                  <a:prstClr val="black"/>
                </a:solidFill>
                <a:latin typeface="Arial" charset="0"/>
                <a:ea typeface="Arial" charset="0"/>
                <a:cs typeface="Arial" charset="0"/>
              </a:rPr>
              <a:t> oncology</a:t>
            </a:r>
            <a:endParaRPr lang="en-US" sz="1200" dirty="0">
              <a:latin typeface="Arial" charset="0"/>
              <a:ea typeface="Arial" charset="0"/>
              <a:cs typeface="Arial" charset="0"/>
            </a:endParaRPr>
          </a:p>
        </p:txBody>
      </p:sp>
      <p:sp>
        <p:nvSpPr>
          <p:cNvPr id="2" name="Title 1"/>
          <p:cNvSpPr>
            <a:spLocks noGrp="1"/>
          </p:cNvSpPr>
          <p:nvPr>
            <p:ph type="title"/>
          </p:nvPr>
        </p:nvSpPr>
        <p:spPr/>
        <p:txBody>
          <a:bodyPr/>
          <a:lstStyle/>
          <a:p>
            <a:r>
              <a:rPr lang="en-US" dirty="0" smtClean="0"/>
              <a:t>Prosthetics and Biomaterials</a:t>
            </a:r>
            <a:endParaRPr lang="en-US" dirty="0"/>
          </a:p>
        </p:txBody>
      </p:sp>
    </p:spTree>
    <p:extLst>
      <p:ext uri="{BB962C8B-B14F-4D97-AF65-F5344CB8AC3E}">
        <p14:creationId xmlns:p14="http://schemas.microsoft.com/office/powerpoint/2010/main" val="1624917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0400" y="787400"/>
            <a:ext cx="7823200" cy="5283200"/>
          </a:xfrm>
          <a:prstGeom prst="rect">
            <a:avLst/>
          </a:prstGeom>
        </p:spPr>
      </p:pic>
    </p:spTree>
    <p:extLst>
      <p:ext uri="{BB962C8B-B14F-4D97-AF65-F5344CB8AC3E}">
        <p14:creationId xmlns:p14="http://schemas.microsoft.com/office/powerpoint/2010/main" val="1014785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Why the need of animal models in tissue engineering?</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12" y="2194343"/>
            <a:ext cx="7048500" cy="3495675"/>
          </a:xfrm>
          <a:prstGeom prst="rect">
            <a:avLst/>
          </a:prstGeom>
        </p:spPr>
      </p:pic>
      <p:sp>
        <p:nvSpPr>
          <p:cNvPr id="8" name="Donut 7"/>
          <p:cNvSpPr/>
          <p:nvPr/>
        </p:nvSpPr>
        <p:spPr>
          <a:xfrm>
            <a:off x="2208943" y="3112229"/>
            <a:ext cx="2599362" cy="2483420"/>
          </a:xfrm>
          <a:prstGeom prst="donut">
            <a:avLst>
              <a:gd name="adj" fmla="val 5140"/>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grpSp>
        <p:nvGrpSpPr>
          <p:cNvPr id="17" name="Group 16"/>
          <p:cNvGrpSpPr/>
          <p:nvPr/>
        </p:nvGrpSpPr>
        <p:grpSpPr>
          <a:xfrm>
            <a:off x="306303" y="4274675"/>
            <a:ext cx="8519199" cy="2653608"/>
            <a:chOff x="306303" y="4274675"/>
            <a:chExt cx="8519199" cy="2653608"/>
          </a:xfrm>
        </p:grpSpPr>
        <p:grpSp>
          <p:nvGrpSpPr>
            <p:cNvPr id="15" name="Group 14"/>
            <p:cNvGrpSpPr/>
            <p:nvPr/>
          </p:nvGrpSpPr>
          <p:grpSpPr>
            <a:xfrm>
              <a:off x="4950103" y="4274675"/>
              <a:ext cx="3875399" cy="2541569"/>
              <a:chOff x="4950103" y="4274675"/>
              <a:chExt cx="3875399" cy="2541569"/>
            </a:xfrm>
          </p:grpSpPr>
          <p:pic>
            <p:nvPicPr>
              <p:cNvPr id="5" name="Picture 4"/>
              <p:cNvPicPr>
                <a:picLocks noChangeAspect="1"/>
              </p:cNvPicPr>
              <p:nvPr/>
            </p:nvPicPr>
            <p:blipFill rotWithShape="1">
              <a:blip r:embed="rId4"/>
              <a:srcRect l="65364" r="21623" b="6484"/>
              <a:stretch/>
            </p:blipFill>
            <p:spPr>
              <a:xfrm>
                <a:off x="7972747" y="4274675"/>
                <a:ext cx="852755" cy="2541569"/>
              </a:xfrm>
              <a:prstGeom prst="rect">
                <a:avLst/>
              </a:prstGeom>
            </p:spPr>
            <p:style>
              <a:lnRef idx="1">
                <a:schemeClr val="accent5"/>
              </a:lnRef>
              <a:fillRef idx="2">
                <a:schemeClr val="accent5"/>
              </a:fillRef>
              <a:effectRef idx="1">
                <a:schemeClr val="accent5"/>
              </a:effectRef>
              <a:fontRef idx="minor">
                <a:schemeClr val="dk1"/>
              </a:fontRef>
            </p:style>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0103" y="4756540"/>
                <a:ext cx="2150010" cy="1866956"/>
              </a:xfrm>
              <a:prstGeom prst="rect">
                <a:avLst/>
              </a:prstGeom>
            </p:spPr>
            <p:style>
              <a:lnRef idx="1">
                <a:schemeClr val="accent5"/>
              </a:lnRef>
              <a:fillRef idx="2">
                <a:schemeClr val="accent5"/>
              </a:fillRef>
              <a:effectRef idx="1">
                <a:schemeClr val="accent5"/>
              </a:effectRef>
              <a:fontRef idx="minor">
                <a:schemeClr val="dk1"/>
              </a:fontRef>
            </p:style>
          </p:pic>
          <p:cxnSp>
            <p:nvCxnSpPr>
              <p:cNvPr id="12" name="Straight Arrow Connector 11"/>
              <p:cNvCxnSpPr>
                <a:stCxn id="6" idx="3"/>
              </p:cNvCxnSpPr>
              <p:nvPr/>
            </p:nvCxnSpPr>
            <p:spPr>
              <a:xfrm>
                <a:off x="7100113" y="5690018"/>
                <a:ext cx="1014432" cy="0"/>
              </a:xfrm>
              <a:prstGeom prst="straightConnector1">
                <a:avLst/>
              </a:prstGeom>
              <a:ln>
                <a:headEnd type="triangle"/>
                <a:tailEnd type="triangle"/>
              </a:ln>
            </p:spPr>
            <p:style>
              <a:lnRef idx="1">
                <a:schemeClr val="accent5"/>
              </a:lnRef>
              <a:fillRef idx="2">
                <a:schemeClr val="accent5"/>
              </a:fillRef>
              <a:effectRef idx="1">
                <a:schemeClr val="accent5"/>
              </a:effectRef>
              <a:fontRef idx="minor">
                <a:schemeClr val="dk1"/>
              </a:fontRef>
            </p:style>
          </p:cxnSp>
          <p:sp>
            <p:nvSpPr>
              <p:cNvPr id="14" name="TextBox 13"/>
              <p:cNvSpPr txBox="1"/>
              <p:nvPr/>
            </p:nvSpPr>
            <p:spPr>
              <a:xfrm>
                <a:off x="6773869" y="4900114"/>
                <a:ext cx="1601721"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en-US" dirty="0" smtClean="0"/>
                  <a:t>Preclinical </a:t>
                </a:r>
              </a:p>
              <a:p>
                <a:pPr algn="ctr"/>
                <a:r>
                  <a:rPr lang="en-US" dirty="0" smtClean="0"/>
                  <a:t>Investigation</a:t>
                </a:r>
                <a:endParaRPr lang="en-US" dirty="0"/>
              </a:p>
            </p:txBody>
          </p:sp>
        </p:grpSp>
        <p:sp>
          <p:nvSpPr>
            <p:cNvPr id="16" name="TextBox 15"/>
            <p:cNvSpPr txBox="1"/>
            <p:nvPr/>
          </p:nvSpPr>
          <p:spPr>
            <a:xfrm>
              <a:off x="306303" y="5604844"/>
              <a:ext cx="4207483" cy="1323439"/>
            </a:xfrm>
            <a:prstGeom prst="rect">
              <a:avLst/>
            </a:prstGeom>
            <a:noFill/>
          </p:spPr>
          <p:txBody>
            <a:bodyPr wrap="square" rtlCol="0">
              <a:spAutoFit/>
            </a:bodyPr>
            <a:lstStyle/>
            <a:p>
              <a:r>
                <a:rPr lang="en-US" sz="1600" dirty="0" smtClean="0"/>
                <a:t>Considerations with preclinical investigation requirements:</a:t>
              </a:r>
            </a:p>
            <a:p>
              <a:pPr marL="285750" indent="-285750">
                <a:buFont typeface="Arial" charset="0"/>
                <a:buChar char="•"/>
              </a:pPr>
              <a:r>
                <a:rPr lang="en-US" sz="1600" dirty="0" smtClean="0"/>
                <a:t>Medical</a:t>
              </a:r>
            </a:p>
            <a:p>
              <a:pPr marL="285750" indent="-285750">
                <a:buFont typeface="Arial" charset="0"/>
                <a:buChar char="•"/>
              </a:pPr>
              <a:r>
                <a:rPr lang="en-US" sz="1600" dirty="0" smtClean="0"/>
                <a:t>Legal</a:t>
              </a:r>
            </a:p>
            <a:p>
              <a:pPr marL="285750" indent="-285750">
                <a:buFont typeface="Arial" charset="0"/>
                <a:buChar char="•"/>
              </a:pPr>
              <a:r>
                <a:rPr lang="en-US" sz="1600" dirty="0" smtClean="0"/>
                <a:t>Ethical</a:t>
              </a:r>
              <a:endParaRPr lang="en-US" sz="1600" dirty="0"/>
            </a:p>
          </p:txBody>
        </p:sp>
      </p:grpSp>
    </p:spTree>
    <p:extLst>
      <p:ext uri="{BB962C8B-B14F-4D97-AF65-F5344CB8AC3E}">
        <p14:creationId xmlns:p14="http://schemas.microsoft.com/office/powerpoint/2010/main" val="139648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0400" y="787400"/>
            <a:ext cx="7823200" cy="5283200"/>
          </a:xfrm>
          <a:prstGeom prst="rect">
            <a:avLst/>
          </a:prstGeom>
        </p:spPr>
      </p:pic>
    </p:spTree>
    <p:extLst>
      <p:ext uri="{BB962C8B-B14F-4D97-AF65-F5344CB8AC3E}">
        <p14:creationId xmlns:p14="http://schemas.microsoft.com/office/powerpoint/2010/main" val="636144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26407" r="12031"/>
          <a:stretch/>
        </p:blipFill>
        <p:spPr>
          <a:xfrm>
            <a:off x="4153616" y="3086845"/>
            <a:ext cx="2578100" cy="2355624"/>
          </a:xfrm>
          <a:prstGeom prst="rect">
            <a:avLst/>
          </a:prstGeom>
        </p:spPr>
      </p:pic>
      <p:sp>
        <p:nvSpPr>
          <p:cNvPr id="2" name="Title 1"/>
          <p:cNvSpPr>
            <a:spLocks noGrp="1"/>
          </p:cNvSpPr>
          <p:nvPr>
            <p:ph type="title"/>
          </p:nvPr>
        </p:nvSpPr>
        <p:spPr/>
        <p:txBody>
          <a:bodyPr/>
          <a:lstStyle/>
          <a:p>
            <a:r>
              <a:rPr lang="en-US" dirty="0" smtClean="0"/>
              <a:t>What comes after animal cell lines in vitro?</a:t>
            </a:r>
            <a:endParaRPr lang="en-US" dirty="0"/>
          </a:p>
        </p:txBody>
      </p:sp>
      <p:sp>
        <p:nvSpPr>
          <p:cNvPr id="4" name="Text Placeholder 3"/>
          <p:cNvSpPr>
            <a:spLocks noGrp="1"/>
          </p:cNvSpPr>
          <p:nvPr>
            <p:ph type="body" sz="half" idx="2"/>
          </p:nvPr>
        </p:nvSpPr>
        <p:spPr/>
        <p:txBody>
          <a:bodyPr>
            <a:normAutofit/>
          </a:bodyPr>
          <a:lstStyle/>
          <a:p>
            <a:r>
              <a:rPr lang="en-US" sz="1800" dirty="0" smtClean="0"/>
              <a:t>Living animals are used to test viability of engineered tissues in </a:t>
            </a:r>
            <a:r>
              <a:rPr lang="en-US" sz="1800" smtClean="0"/>
              <a:t>living organisms</a:t>
            </a:r>
            <a:endParaRPr lang="en-US" sz="1800"/>
          </a:p>
        </p:txBody>
      </p:sp>
      <p:pic>
        <p:nvPicPr>
          <p:cNvPr id="5" name="Picture 4"/>
          <p:cNvPicPr>
            <a:picLocks noChangeAspect="1"/>
          </p:cNvPicPr>
          <p:nvPr/>
        </p:nvPicPr>
        <p:blipFill>
          <a:blip r:embed="rId3"/>
          <a:stretch>
            <a:fillRect/>
          </a:stretch>
        </p:blipFill>
        <p:spPr>
          <a:xfrm>
            <a:off x="4153616" y="460861"/>
            <a:ext cx="2755625" cy="2117239"/>
          </a:xfrm>
          <a:prstGeom prst="rect">
            <a:avLst/>
          </a:prstGeom>
        </p:spPr>
      </p:pic>
      <p:pic>
        <p:nvPicPr>
          <p:cNvPr id="6" name="Picture 5"/>
          <p:cNvPicPr>
            <a:picLocks noChangeAspect="1"/>
          </p:cNvPicPr>
          <p:nvPr/>
        </p:nvPicPr>
        <p:blipFill>
          <a:blip r:embed="rId4"/>
          <a:stretch>
            <a:fillRect/>
          </a:stretch>
        </p:blipFill>
        <p:spPr>
          <a:xfrm>
            <a:off x="6234241" y="1955800"/>
            <a:ext cx="2739901" cy="2225838"/>
          </a:xfrm>
          <a:prstGeom prst="rect">
            <a:avLst/>
          </a:prstGeom>
        </p:spPr>
      </p:pic>
      <p:pic>
        <p:nvPicPr>
          <p:cNvPr id="8" name="Picture 7"/>
          <p:cNvPicPr>
            <a:picLocks noChangeAspect="1"/>
          </p:cNvPicPr>
          <p:nvPr/>
        </p:nvPicPr>
        <p:blipFill rotWithShape="1">
          <a:blip r:embed="rId5"/>
          <a:srcRect l="9476" t="19566" r="8611" b="10191"/>
          <a:stretch/>
        </p:blipFill>
        <p:spPr>
          <a:xfrm>
            <a:off x="5852152" y="4788817"/>
            <a:ext cx="2908300" cy="1775519"/>
          </a:xfrm>
          <a:prstGeom prst="rect">
            <a:avLst/>
          </a:prstGeom>
        </p:spPr>
      </p:pic>
    </p:spTree>
    <p:extLst>
      <p:ext uri="{BB962C8B-B14F-4D97-AF65-F5344CB8AC3E}">
        <p14:creationId xmlns:p14="http://schemas.microsoft.com/office/powerpoint/2010/main" val="880738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that cannot be addressed on a smaller scale</a:t>
            </a:r>
            <a:endParaRPr lang="en-US" dirty="0"/>
          </a:p>
        </p:txBody>
      </p:sp>
      <p:sp>
        <p:nvSpPr>
          <p:cNvPr id="3" name="Text Placeholder 2"/>
          <p:cNvSpPr>
            <a:spLocks noGrp="1"/>
          </p:cNvSpPr>
          <p:nvPr>
            <p:ph type="body" idx="1"/>
          </p:nvPr>
        </p:nvSpPr>
        <p:spPr>
          <a:xfrm>
            <a:off x="863608" y="4579774"/>
            <a:ext cx="2313432" cy="657962"/>
          </a:xfrm>
        </p:spPr>
        <p:txBody>
          <a:bodyPr/>
          <a:lstStyle/>
          <a:p>
            <a:r>
              <a:rPr lang="en-US" dirty="0" smtClean="0"/>
              <a:t>Angiogenesis</a:t>
            </a:r>
            <a:endParaRPr lang="en-US" dirty="0"/>
          </a:p>
        </p:txBody>
      </p:sp>
      <p:sp>
        <p:nvSpPr>
          <p:cNvPr id="5" name="Text Placeholder 4"/>
          <p:cNvSpPr>
            <a:spLocks noGrp="1"/>
          </p:cNvSpPr>
          <p:nvPr>
            <p:ph type="body" sz="half" idx="18"/>
          </p:nvPr>
        </p:nvSpPr>
        <p:spPr>
          <a:xfrm>
            <a:off x="865024" y="5307458"/>
            <a:ext cx="2313432" cy="1187321"/>
          </a:xfrm>
        </p:spPr>
        <p:txBody>
          <a:bodyPr/>
          <a:lstStyle/>
          <a:p>
            <a:r>
              <a:rPr lang="en-US" dirty="0" smtClean="0"/>
              <a:t>Role of angiogenesis in newly created tissues</a:t>
            </a:r>
            <a:endParaRPr lang="en-US" dirty="0"/>
          </a:p>
        </p:txBody>
      </p:sp>
      <p:sp>
        <p:nvSpPr>
          <p:cNvPr id="6" name="Text Placeholder 5"/>
          <p:cNvSpPr>
            <a:spLocks noGrp="1"/>
          </p:cNvSpPr>
          <p:nvPr>
            <p:ph type="body" sz="quarter" idx="3"/>
          </p:nvPr>
        </p:nvSpPr>
        <p:spPr>
          <a:xfrm>
            <a:off x="3411125" y="4179595"/>
            <a:ext cx="2547516" cy="657962"/>
          </a:xfrm>
        </p:spPr>
        <p:txBody>
          <a:bodyPr/>
          <a:lstStyle/>
          <a:p>
            <a:r>
              <a:rPr lang="en-US" smtClean="0"/>
              <a:t>Complex immune reactions</a:t>
            </a:r>
            <a:endParaRPr lang="en-US"/>
          </a:p>
        </p:txBody>
      </p:sp>
      <p:sp>
        <p:nvSpPr>
          <p:cNvPr id="8" name="Text Placeholder 7"/>
          <p:cNvSpPr>
            <a:spLocks noGrp="1"/>
          </p:cNvSpPr>
          <p:nvPr>
            <p:ph type="body" sz="half" idx="19"/>
          </p:nvPr>
        </p:nvSpPr>
        <p:spPr>
          <a:xfrm>
            <a:off x="3411125" y="4872465"/>
            <a:ext cx="2318918" cy="1187321"/>
          </a:xfrm>
        </p:spPr>
        <p:txBody>
          <a:bodyPr/>
          <a:lstStyle/>
          <a:p>
            <a:r>
              <a:rPr lang="en-US" dirty="0" smtClean="0"/>
              <a:t>Causes of rejection or inflammation</a:t>
            </a:r>
            <a:endParaRPr lang="en-US" dirty="0"/>
          </a:p>
        </p:txBody>
      </p:sp>
      <p:sp>
        <p:nvSpPr>
          <p:cNvPr id="9" name="Text Placeholder 8"/>
          <p:cNvSpPr>
            <a:spLocks noGrp="1"/>
          </p:cNvSpPr>
          <p:nvPr>
            <p:ph type="body" sz="quarter" idx="13"/>
          </p:nvPr>
        </p:nvSpPr>
        <p:spPr>
          <a:xfrm>
            <a:off x="6304312" y="4250793"/>
            <a:ext cx="2318918" cy="657962"/>
          </a:xfrm>
        </p:spPr>
        <p:txBody>
          <a:bodyPr/>
          <a:lstStyle/>
          <a:p>
            <a:r>
              <a:rPr lang="en-US" dirty="0" smtClean="0"/>
              <a:t>Engineering</a:t>
            </a:r>
            <a:endParaRPr lang="en-US" dirty="0"/>
          </a:p>
        </p:txBody>
      </p:sp>
      <p:sp>
        <p:nvSpPr>
          <p:cNvPr id="11" name="Text Placeholder 10"/>
          <p:cNvSpPr>
            <a:spLocks noGrp="1"/>
          </p:cNvSpPr>
          <p:nvPr>
            <p:ph type="body" sz="half" idx="20"/>
          </p:nvPr>
        </p:nvSpPr>
        <p:spPr>
          <a:xfrm>
            <a:off x="6304312" y="4908755"/>
            <a:ext cx="2318918" cy="1187321"/>
          </a:xfrm>
        </p:spPr>
        <p:txBody>
          <a:bodyPr/>
          <a:lstStyle/>
          <a:p>
            <a:r>
              <a:rPr lang="en-US" dirty="0" smtClean="0"/>
              <a:t>Rheology of vascular grafts</a:t>
            </a:r>
          </a:p>
          <a:p>
            <a:r>
              <a:rPr lang="en-US" dirty="0" smtClean="0"/>
              <a:t>Kinetic properties of engineered intestinal tissue</a:t>
            </a:r>
          </a:p>
          <a:p>
            <a:r>
              <a:rPr lang="en-US" dirty="0" smtClean="0"/>
              <a:t>Surgical intervention effect</a:t>
            </a:r>
            <a:endParaRPr lang="en-US" dirty="0"/>
          </a:p>
        </p:txBody>
      </p:sp>
      <p:pic>
        <p:nvPicPr>
          <p:cNvPr id="12" name="Picture 11"/>
          <p:cNvPicPr>
            <a:picLocks noChangeAspect="1"/>
          </p:cNvPicPr>
          <p:nvPr/>
        </p:nvPicPr>
        <p:blipFill rotWithShape="1">
          <a:blip r:embed="rId3"/>
          <a:srcRect b="33889"/>
          <a:stretch/>
        </p:blipFill>
        <p:spPr>
          <a:xfrm>
            <a:off x="323300" y="2075840"/>
            <a:ext cx="2742154" cy="2772368"/>
          </a:xfrm>
          <a:prstGeom prst="rect">
            <a:avLst/>
          </a:prstGeom>
        </p:spPr>
      </p:pic>
      <p:pic>
        <p:nvPicPr>
          <p:cNvPr id="13" name="Picture 12"/>
          <p:cNvPicPr>
            <a:picLocks noChangeAspect="1"/>
          </p:cNvPicPr>
          <p:nvPr/>
        </p:nvPicPr>
        <p:blipFill>
          <a:blip r:embed="rId4"/>
          <a:stretch>
            <a:fillRect/>
          </a:stretch>
        </p:blipFill>
        <p:spPr>
          <a:xfrm>
            <a:off x="3181532" y="2364162"/>
            <a:ext cx="3006702" cy="1694211"/>
          </a:xfrm>
          <a:prstGeom prst="rect">
            <a:avLst/>
          </a:prstGeom>
        </p:spPr>
      </p:pic>
      <p:pic>
        <p:nvPicPr>
          <p:cNvPr id="15" name="Picture 14"/>
          <p:cNvPicPr>
            <a:picLocks noChangeAspect="1"/>
          </p:cNvPicPr>
          <p:nvPr/>
        </p:nvPicPr>
        <p:blipFill>
          <a:blip r:embed="rId5"/>
          <a:stretch>
            <a:fillRect/>
          </a:stretch>
        </p:blipFill>
        <p:spPr>
          <a:xfrm>
            <a:off x="6304312" y="2422035"/>
            <a:ext cx="2624667" cy="1968500"/>
          </a:xfrm>
          <a:prstGeom prst="rect">
            <a:avLst/>
          </a:prstGeom>
        </p:spPr>
      </p:pic>
    </p:spTree>
    <p:extLst>
      <p:ext uri="{BB962C8B-B14F-4D97-AF65-F5344CB8AC3E}">
        <p14:creationId xmlns:p14="http://schemas.microsoft.com/office/powerpoint/2010/main" val="21072618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determine model that best suits the specific task?</a:t>
            </a:r>
            <a:endParaRPr lang="en-US" dirty="0"/>
          </a:p>
        </p:txBody>
      </p:sp>
      <p:sp>
        <p:nvSpPr>
          <p:cNvPr id="4" name="Text Placeholder 3"/>
          <p:cNvSpPr>
            <a:spLocks noGrp="1"/>
          </p:cNvSpPr>
          <p:nvPr>
            <p:ph type="body" sz="half" idx="2"/>
          </p:nvPr>
        </p:nvSpPr>
        <p:spPr/>
        <p:txBody>
          <a:bodyPr>
            <a:noAutofit/>
          </a:bodyPr>
          <a:lstStyle/>
          <a:p>
            <a:r>
              <a:rPr lang="en-US" sz="1400" dirty="0" smtClean="0"/>
              <a:t>Consider anatomical, physiological, and pathophysiological properties of different species and compare advantages and disadvantages of each model.</a:t>
            </a:r>
            <a:endParaRPr lang="en-US" sz="1400" dirty="0"/>
          </a:p>
        </p:txBody>
      </p:sp>
      <p:pic>
        <p:nvPicPr>
          <p:cNvPr id="5" name="Picture 4"/>
          <p:cNvPicPr>
            <a:picLocks noChangeAspect="1"/>
          </p:cNvPicPr>
          <p:nvPr/>
        </p:nvPicPr>
        <p:blipFill>
          <a:blip r:embed="rId2"/>
          <a:stretch>
            <a:fillRect/>
          </a:stretch>
        </p:blipFill>
        <p:spPr>
          <a:xfrm>
            <a:off x="598384" y="24890"/>
            <a:ext cx="6856516" cy="4479202"/>
          </a:xfrm>
          <a:prstGeom prst="rect">
            <a:avLst/>
          </a:prstGeom>
        </p:spPr>
      </p:pic>
    </p:spTree>
    <p:extLst>
      <p:ext uri="{BB962C8B-B14F-4D97-AF65-F5344CB8AC3E}">
        <p14:creationId xmlns:p14="http://schemas.microsoft.com/office/powerpoint/2010/main" val="6755411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Pigs</a:t>
            </a:r>
            <a:endParaRPr lang="en-US" dirty="0"/>
          </a:p>
        </p:txBody>
      </p:sp>
      <p:sp>
        <p:nvSpPr>
          <p:cNvPr id="3" name="Content Placeholder 2"/>
          <p:cNvSpPr>
            <a:spLocks noGrp="1"/>
          </p:cNvSpPr>
          <p:nvPr>
            <p:ph sz="half" idx="1"/>
          </p:nvPr>
        </p:nvSpPr>
        <p:spPr>
          <a:xfrm>
            <a:off x="866440" y="2171700"/>
            <a:ext cx="3636980" cy="3530603"/>
          </a:xfrm>
        </p:spPr>
        <p:txBody>
          <a:bodyPr/>
          <a:lstStyle/>
          <a:p>
            <a:r>
              <a:rPr lang="en-US" dirty="0" smtClean="0"/>
              <a:t>Advantages</a:t>
            </a:r>
          </a:p>
        </p:txBody>
      </p:sp>
      <p:sp>
        <p:nvSpPr>
          <p:cNvPr id="4" name="Content Placeholder 3"/>
          <p:cNvSpPr>
            <a:spLocks noGrp="1"/>
          </p:cNvSpPr>
          <p:nvPr>
            <p:ph sz="half" idx="2"/>
          </p:nvPr>
        </p:nvSpPr>
        <p:spPr>
          <a:xfrm>
            <a:off x="4726240" y="2171700"/>
            <a:ext cx="3636980" cy="3530600"/>
          </a:xfrm>
        </p:spPr>
        <p:txBody>
          <a:bodyPr/>
          <a:lstStyle/>
          <a:p>
            <a:r>
              <a:rPr lang="en-US" dirty="0" smtClean="0"/>
              <a:t>Disadvantages</a:t>
            </a:r>
          </a:p>
        </p:txBody>
      </p:sp>
      <p:grpSp>
        <p:nvGrpSpPr>
          <p:cNvPr id="15" name="Group 14"/>
          <p:cNvGrpSpPr/>
          <p:nvPr/>
        </p:nvGrpSpPr>
        <p:grpSpPr>
          <a:xfrm>
            <a:off x="104913" y="2489203"/>
            <a:ext cx="4875035" cy="4256516"/>
            <a:chOff x="104913" y="2489203"/>
            <a:chExt cx="4875035" cy="4256516"/>
          </a:xfrm>
        </p:grpSpPr>
        <p:pic>
          <p:nvPicPr>
            <p:cNvPr id="5" name="Picture 4"/>
            <p:cNvPicPr>
              <a:picLocks noChangeAspect="1"/>
            </p:cNvPicPr>
            <p:nvPr/>
          </p:nvPicPr>
          <p:blipFill>
            <a:blip r:embed="rId3"/>
            <a:stretch>
              <a:fillRect/>
            </a:stretch>
          </p:blipFill>
          <p:spPr>
            <a:xfrm>
              <a:off x="104913" y="2489203"/>
              <a:ext cx="3314701" cy="1972247"/>
            </a:xfrm>
            <a:prstGeom prst="rect">
              <a:avLst/>
            </a:prstGeom>
          </p:spPr>
        </p:pic>
        <p:pic>
          <p:nvPicPr>
            <p:cNvPr id="7" name="Picture 6"/>
            <p:cNvPicPr>
              <a:picLocks noChangeAspect="1"/>
            </p:cNvPicPr>
            <p:nvPr/>
          </p:nvPicPr>
          <p:blipFill>
            <a:blip r:embed="rId4"/>
            <a:stretch>
              <a:fillRect/>
            </a:stretch>
          </p:blipFill>
          <p:spPr>
            <a:xfrm>
              <a:off x="1487448" y="4416249"/>
              <a:ext cx="3492500" cy="2329470"/>
            </a:xfrm>
            <a:prstGeom prst="rect">
              <a:avLst/>
            </a:prstGeom>
          </p:spPr>
        </p:pic>
      </p:grpSp>
      <p:grpSp>
        <p:nvGrpSpPr>
          <p:cNvPr id="17" name="Group 16"/>
          <p:cNvGrpSpPr/>
          <p:nvPr/>
        </p:nvGrpSpPr>
        <p:grpSpPr>
          <a:xfrm>
            <a:off x="561230" y="2615602"/>
            <a:ext cx="7422477" cy="3944029"/>
            <a:chOff x="561230" y="2615602"/>
            <a:chExt cx="7422477" cy="3944029"/>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230" y="2615602"/>
              <a:ext cx="4418718" cy="2380584"/>
            </a:xfrm>
            <a:prstGeom prst="rect">
              <a:avLst/>
            </a:prstGeom>
          </p:spPr>
        </p:pic>
        <p:pic>
          <p:nvPicPr>
            <p:cNvPr id="10" name="Picture 9"/>
            <p:cNvPicPr>
              <a:picLocks noChangeAspect="1"/>
            </p:cNvPicPr>
            <p:nvPr/>
          </p:nvPicPr>
          <p:blipFill rotWithShape="1">
            <a:blip r:embed="rId6"/>
            <a:srcRect l="12666" t="2965" r="5667" b="22901"/>
            <a:stretch/>
          </p:blipFill>
          <p:spPr>
            <a:xfrm>
              <a:off x="1587848" y="4772324"/>
              <a:ext cx="1968927" cy="1787307"/>
            </a:xfrm>
            <a:prstGeom prst="rect">
              <a:avLst/>
            </a:prstGeom>
          </p:spPr>
        </p:pic>
        <p:sp>
          <p:nvSpPr>
            <p:cNvPr id="12" name="Rectangle 11"/>
            <p:cNvSpPr/>
            <p:nvPr/>
          </p:nvSpPr>
          <p:spPr>
            <a:xfrm>
              <a:off x="4694798" y="3763688"/>
              <a:ext cx="2869696" cy="1077218"/>
            </a:xfrm>
            <a:prstGeom prst="rect">
              <a:avLst/>
            </a:prstGeom>
            <a:noFill/>
          </p:spPr>
          <p:txBody>
            <a:bodyPr wrap="none" lIns="91440" tIns="45720" rIns="91440" bIns="45720">
              <a:spAutoFit/>
            </a:bodyPr>
            <a:lstStyle/>
            <a:p>
              <a:pPr algn="ctr"/>
              <a:r>
                <a:rPr lang="en-US" sz="3200" b="0" cap="none" spc="0" dirty="0" smtClean="0">
                  <a:ln w="0"/>
                  <a:solidFill>
                    <a:schemeClr val="accent1"/>
                  </a:solidFill>
                  <a:effectLst>
                    <a:outerShdw blurRad="38100" dist="25400" dir="5400000" algn="ctr" rotWithShape="0">
                      <a:srgbClr val="6E747A">
                        <a:alpha val="43000"/>
                      </a:srgbClr>
                    </a:outerShdw>
                  </a:effectLst>
                </a:rPr>
                <a:t>Experimental </a:t>
              </a:r>
            </a:p>
            <a:p>
              <a:pPr algn="ctr"/>
              <a:r>
                <a:rPr lang="en-US" sz="3200" b="0" cap="none" spc="0" dirty="0" smtClean="0">
                  <a:ln w="0"/>
                  <a:solidFill>
                    <a:schemeClr val="accent1"/>
                  </a:solidFill>
                  <a:effectLst>
                    <a:outerShdw blurRad="38100" dist="25400" dir="5400000" algn="ctr" rotWithShape="0">
                      <a:srgbClr val="6E747A">
                        <a:alpha val="43000"/>
                      </a:srgbClr>
                    </a:outerShdw>
                  </a:effectLst>
                </a:rPr>
                <a:t>Difficulties</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sp>
          <p:nvSpPr>
            <p:cNvPr id="13" name="Rectangle 12"/>
            <p:cNvSpPr/>
            <p:nvPr/>
          </p:nvSpPr>
          <p:spPr>
            <a:xfrm>
              <a:off x="5080348" y="4996209"/>
              <a:ext cx="2903359" cy="584775"/>
            </a:xfrm>
            <a:prstGeom prst="rect">
              <a:avLst/>
            </a:prstGeom>
            <a:noFill/>
          </p:spPr>
          <p:txBody>
            <a:bodyPr wrap="none" lIns="91440" tIns="45720" rIns="91440" bIns="45720">
              <a:spAutoFit/>
            </a:bodyPr>
            <a:lstStyle/>
            <a:p>
              <a:pPr algn="ctr"/>
              <a:r>
                <a:rPr lang="en-US" sz="1600" b="0" cap="none" spc="0" smtClean="0">
                  <a:ln w="0"/>
                  <a:solidFill>
                    <a:schemeClr val="tx1"/>
                  </a:solidFill>
                  <a:effectLst>
                    <a:outerShdw blurRad="38100" dist="19050" dir="2700000" algn="tl" rotWithShape="0">
                      <a:schemeClr val="dk1">
                        <a:alpha val="40000"/>
                      </a:schemeClr>
                    </a:outerShdw>
                  </a:effectLst>
                </a:rPr>
                <a:t>Higher complication </a:t>
              </a:r>
            </a:p>
            <a:p>
              <a:pPr algn="ctr"/>
              <a:r>
                <a:rPr lang="en-US" sz="1600" b="0" cap="none" spc="0" dirty="0" smtClean="0">
                  <a:ln w="0"/>
                  <a:solidFill>
                    <a:schemeClr val="tx1"/>
                  </a:solidFill>
                  <a:effectLst>
                    <a:outerShdw blurRad="38100" dist="19050" dir="2700000" algn="tl" rotWithShape="0">
                      <a:schemeClr val="dk1">
                        <a:alpha val="40000"/>
                      </a:schemeClr>
                    </a:outerShdw>
                  </a:effectLst>
                </a:rPr>
                <a:t>rates compared to humans</a:t>
              </a:r>
              <a:endParaRPr lang="en-US" sz="1600" b="0" cap="none" spc="0" dirty="0">
                <a:ln w="0"/>
                <a:solidFill>
                  <a:schemeClr val="tx1"/>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107796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Pigs</a:t>
            </a:r>
            <a:endParaRPr lang="en-US" dirty="0"/>
          </a:p>
        </p:txBody>
      </p:sp>
      <p:pic>
        <p:nvPicPr>
          <p:cNvPr id="11" name="Picture 10"/>
          <p:cNvPicPr>
            <a:picLocks noChangeAspect="1"/>
          </p:cNvPicPr>
          <p:nvPr/>
        </p:nvPicPr>
        <p:blipFill rotWithShape="1">
          <a:blip r:embed="rId3"/>
          <a:srcRect b="10189"/>
          <a:stretch/>
        </p:blipFill>
        <p:spPr>
          <a:xfrm>
            <a:off x="4276724" y="2667000"/>
            <a:ext cx="4156075" cy="2714625"/>
          </a:xfrm>
          <a:prstGeom prst="rect">
            <a:avLst/>
          </a:prstGeom>
        </p:spPr>
      </p:pic>
      <p:sp>
        <p:nvSpPr>
          <p:cNvPr id="14" name="TextBox 13"/>
          <p:cNvSpPr txBox="1"/>
          <p:nvPr/>
        </p:nvSpPr>
        <p:spPr>
          <a:xfrm>
            <a:off x="5427661" y="5689600"/>
            <a:ext cx="2198038" cy="369332"/>
          </a:xfrm>
          <a:prstGeom prst="rect">
            <a:avLst/>
          </a:prstGeom>
          <a:noFill/>
        </p:spPr>
        <p:txBody>
          <a:bodyPr wrap="none" rtlCol="0">
            <a:spAutoFit/>
          </a:bodyPr>
          <a:lstStyle/>
          <a:p>
            <a:r>
              <a:rPr lang="en-US" dirty="0" smtClean="0"/>
              <a:t>Gottingen </a:t>
            </a:r>
            <a:r>
              <a:rPr lang="en-US" dirty="0" err="1" smtClean="0"/>
              <a:t>Minipig</a:t>
            </a:r>
            <a:endParaRPr lang="en-US" dirty="0"/>
          </a:p>
        </p:txBody>
      </p:sp>
      <p:pic>
        <p:nvPicPr>
          <p:cNvPr id="16" name="Picture 15"/>
          <p:cNvPicPr>
            <a:picLocks noChangeAspect="1"/>
          </p:cNvPicPr>
          <p:nvPr/>
        </p:nvPicPr>
        <p:blipFill rotWithShape="1">
          <a:blip r:embed="rId4"/>
          <a:srcRect l="12368" r="11382"/>
          <a:stretch/>
        </p:blipFill>
        <p:spPr>
          <a:xfrm>
            <a:off x="359246" y="2667000"/>
            <a:ext cx="3679824" cy="2714625"/>
          </a:xfrm>
          <a:prstGeom prst="rect">
            <a:avLst/>
          </a:prstGeom>
        </p:spPr>
      </p:pic>
      <p:sp>
        <p:nvSpPr>
          <p:cNvPr id="18" name="TextBox 17"/>
          <p:cNvSpPr txBox="1"/>
          <p:nvPr/>
        </p:nvSpPr>
        <p:spPr>
          <a:xfrm>
            <a:off x="866440" y="5689600"/>
            <a:ext cx="2509020" cy="369332"/>
          </a:xfrm>
          <a:prstGeom prst="rect">
            <a:avLst/>
          </a:prstGeom>
          <a:noFill/>
        </p:spPr>
        <p:txBody>
          <a:bodyPr wrap="none" rtlCol="0">
            <a:spAutoFit/>
          </a:bodyPr>
          <a:lstStyle/>
          <a:p>
            <a:r>
              <a:rPr lang="en-US" smtClean="0"/>
              <a:t>Danish Landrace pig</a:t>
            </a:r>
            <a:endParaRPr lang="en-US"/>
          </a:p>
        </p:txBody>
      </p:sp>
      <p:sp>
        <p:nvSpPr>
          <p:cNvPr id="19" name="TextBox 18"/>
          <p:cNvSpPr txBox="1"/>
          <p:nvPr/>
        </p:nvSpPr>
        <p:spPr>
          <a:xfrm>
            <a:off x="2209491" y="6211669"/>
            <a:ext cx="4134465" cy="461665"/>
          </a:xfrm>
          <a:prstGeom prst="rect">
            <a:avLst/>
          </a:prstGeom>
          <a:noFill/>
        </p:spPr>
        <p:txBody>
          <a:bodyPr wrap="none" rtlCol="0">
            <a:spAutoFit/>
          </a:bodyPr>
          <a:lstStyle/>
          <a:p>
            <a:pPr algn="ctr"/>
            <a:r>
              <a:rPr lang="en-US" sz="1200" dirty="0" smtClean="0"/>
              <a:t>Options to reduce final body size and rate of </a:t>
            </a:r>
            <a:r>
              <a:rPr lang="en-US" sz="1200" smtClean="0"/>
              <a:t>growth </a:t>
            </a:r>
          </a:p>
          <a:p>
            <a:pPr algn="ctr"/>
            <a:r>
              <a:rPr lang="en-US" sz="1200" dirty="0" smtClean="0"/>
              <a:t>(expensive and hard to acquire)</a:t>
            </a:r>
            <a:endParaRPr lang="en-US" sz="1200" dirty="0"/>
          </a:p>
        </p:txBody>
      </p:sp>
    </p:spTree>
    <p:extLst>
      <p:ext uri="{BB962C8B-B14F-4D97-AF65-F5344CB8AC3E}">
        <p14:creationId xmlns:p14="http://schemas.microsoft.com/office/powerpoint/2010/main" val="3867477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Dogs</a:t>
            </a:r>
            <a:endParaRPr lang="en-US" dirty="0"/>
          </a:p>
        </p:txBody>
      </p:sp>
      <p:sp>
        <p:nvSpPr>
          <p:cNvPr id="3" name="Text Placeholder 2"/>
          <p:cNvSpPr>
            <a:spLocks noGrp="1"/>
          </p:cNvSpPr>
          <p:nvPr>
            <p:ph type="body" idx="1"/>
          </p:nvPr>
        </p:nvSpPr>
        <p:spPr/>
        <p:txBody>
          <a:bodyPr/>
          <a:lstStyle/>
          <a:p>
            <a:r>
              <a:rPr lang="en-US" dirty="0" smtClean="0"/>
              <a:t>Advantages</a:t>
            </a:r>
            <a:endParaRPr lang="en-US" dirty="0"/>
          </a:p>
        </p:txBody>
      </p:sp>
      <p:sp>
        <p:nvSpPr>
          <p:cNvPr id="4" name="Content Placeholder 3"/>
          <p:cNvSpPr>
            <a:spLocks noGrp="1"/>
          </p:cNvSpPr>
          <p:nvPr>
            <p:ph sz="half" idx="2"/>
          </p:nvPr>
        </p:nvSpPr>
        <p:spPr/>
        <p:txBody>
          <a:bodyPr/>
          <a:lstStyle/>
          <a:p>
            <a:r>
              <a:rPr lang="en-US" dirty="0" smtClean="0"/>
              <a:t>Convenient size (10-30 kg)</a:t>
            </a:r>
          </a:p>
          <a:p>
            <a:r>
              <a:rPr lang="en-US" dirty="0" smtClean="0"/>
              <a:t>Ease of care</a:t>
            </a:r>
          </a:p>
          <a:p>
            <a:r>
              <a:rPr lang="en-US" dirty="0" smtClean="0"/>
              <a:t>Modest growth rate</a:t>
            </a:r>
            <a:endParaRPr lang="en-US" dirty="0"/>
          </a:p>
        </p:txBody>
      </p:sp>
      <p:sp>
        <p:nvSpPr>
          <p:cNvPr id="5" name="Text Placeholder 4"/>
          <p:cNvSpPr>
            <a:spLocks noGrp="1"/>
          </p:cNvSpPr>
          <p:nvPr>
            <p:ph type="body" sz="quarter" idx="3"/>
          </p:nvPr>
        </p:nvSpPr>
        <p:spPr/>
        <p:txBody>
          <a:bodyPr/>
          <a:lstStyle/>
          <a:p>
            <a:r>
              <a:rPr lang="en-US" dirty="0" smtClean="0"/>
              <a:t>Disadvantages</a:t>
            </a:r>
            <a:endParaRPr lang="en-US" dirty="0"/>
          </a:p>
        </p:txBody>
      </p:sp>
      <p:sp>
        <p:nvSpPr>
          <p:cNvPr id="6" name="Content Placeholder 5"/>
          <p:cNvSpPr>
            <a:spLocks noGrp="1"/>
          </p:cNvSpPr>
          <p:nvPr>
            <p:ph sz="quarter" idx="4"/>
          </p:nvPr>
        </p:nvSpPr>
        <p:spPr/>
        <p:txBody>
          <a:bodyPr/>
          <a:lstStyle/>
          <a:p>
            <a:r>
              <a:rPr lang="en-US" dirty="0" smtClean="0"/>
              <a:t>Ethical considerations (Western countries in particular)</a:t>
            </a:r>
            <a:endParaRPr lang="en-US" dirty="0"/>
          </a:p>
        </p:txBody>
      </p:sp>
      <p:pic>
        <p:nvPicPr>
          <p:cNvPr id="7" name="Picture 6"/>
          <p:cNvPicPr>
            <a:picLocks noChangeAspect="1"/>
          </p:cNvPicPr>
          <p:nvPr/>
        </p:nvPicPr>
        <p:blipFill>
          <a:blip r:embed="rId3"/>
          <a:stretch>
            <a:fillRect/>
          </a:stretch>
        </p:blipFill>
        <p:spPr>
          <a:xfrm>
            <a:off x="4503420" y="4239866"/>
            <a:ext cx="3967480" cy="2618134"/>
          </a:xfrm>
          <a:prstGeom prst="rect">
            <a:avLst/>
          </a:prstGeom>
        </p:spPr>
      </p:pic>
    </p:spTree>
    <p:extLst>
      <p:ext uri="{BB962C8B-B14F-4D97-AF65-F5344CB8AC3E}">
        <p14:creationId xmlns:p14="http://schemas.microsoft.com/office/powerpoint/2010/main" val="4093415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Rodents</a:t>
            </a:r>
            <a:endParaRPr lang="en-US" dirty="0"/>
          </a:p>
        </p:txBody>
      </p:sp>
      <p:sp>
        <p:nvSpPr>
          <p:cNvPr id="3" name="Text Placeholder 2"/>
          <p:cNvSpPr>
            <a:spLocks noGrp="1"/>
          </p:cNvSpPr>
          <p:nvPr>
            <p:ph type="body" idx="1"/>
          </p:nvPr>
        </p:nvSpPr>
        <p:spPr/>
        <p:txBody>
          <a:bodyPr/>
          <a:lstStyle/>
          <a:p>
            <a:r>
              <a:rPr lang="en-US" dirty="0" smtClean="0"/>
              <a:t>Advantages</a:t>
            </a:r>
            <a:endParaRPr lang="en-US" dirty="0"/>
          </a:p>
        </p:txBody>
      </p:sp>
      <p:sp>
        <p:nvSpPr>
          <p:cNvPr id="4" name="Content Placeholder 3"/>
          <p:cNvSpPr>
            <a:spLocks noGrp="1"/>
          </p:cNvSpPr>
          <p:nvPr>
            <p:ph sz="half" idx="2"/>
          </p:nvPr>
        </p:nvSpPr>
        <p:spPr/>
        <p:txBody>
          <a:bodyPr>
            <a:normAutofit fontScale="92500" lnSpcReduction="20000"/>
          </a:bodyPr>
          <a:lstStyle/>
          <a:p>
            <a:r>
              <a:rPr lang="en-US" dirty="0" smtClean="0"/>
              <a:t>Widely used</a:t>
            </a:r>
          </a:p>
          <a:p>
            <a:r>
              <a:rPr lang="en-US" dirty="0" smtClean="0"/>
              <a:t>Ubiquity and ease of care makes them ideal</a:t>
            </a:r>
          </a:p>
          <a:p>
            <a:r>
              <a:rPr lang="en-US" dirty="0" smtClean="0"/>
              <a:t>Close resemblance to human not required</a:t>
            </a:r>
          </a:p>
          <a:p>
            <a:r>
              <a:rPr lang="en-US" dirty="0" smtClean="0"/>
              <a:t>Used for preliminary proof-of-concept</a:t>
            </a:r>
          </a:p>
          <a:p>
            <a:r>
              <a:rPr lang="en-US" dirty="0" smtClean="0"/>
              <a:t>Cheaper than larger animals</a:t>
            </a:r>
          </a:p>
          <a:p>
            <a:r>
              <a:rPr lang="en-US" dirty="0" smtClean="0"/>
              <a:t>Highly standardized</a:t>
            </a:r>
            <a:endParaRPr lang="en-US" dirty="0"/>
          </a:p>
        </p:txBody>
      </p:sp>
      <p:sp>
        <p:nvSpPr>
          <p:cNvPr id="5" name="Text Placeholder 4"/>
          <p:cNvSpPr>
            <a:spLocks noGrp="1"/>
          </p:cNvSpPr>
          <p:nvPr>
            <p:ph type="body" sz="quarter" idx="3"/>
          </p:nvPr>
        </p:nvSpPr>
        <p:spPr/>
        <p:txBody>
          <a:bodyPr/>
          <a:lstStyle/>
          <a:p>
            <a:r>
              <a:rPr lang="en-US" dirty="0" smtClean="0"/>
              <a:t>Disadvantages</a:t>
            </a:r>
            <a:endParaRPr lang="en-US" dirty="0"/>
          </a:p>
        </p:txBody>
      </p:sp>
      <p:sp>
        <p:nvSpPr>
          <p:cNvPr id="6" name="Content Placeholder 5"/>
          <p:cNvSpPr>
            <a:spLocks noGrp="1"/>
          </p:cNvSpPr>
          <p:nvPr>
            <p:ph sz="quarter" idx="4"/>
          </p:nvPr>
        </p:nvSpPr>
        <p:spPr/>
        <p:txBody>
          <a:bodyPr/>
          <a:lstStyle/>
          <a:p>
            <a:r>
              <a:rPr lang="en-US" dirty="0" smtClean="0"/>
              <a:t>Small size leads to surgical difficulties</a:t>
            </a:r>
          </a:p>
          <a:p>
            <a:r>
              <a:rPr lang="en-US" dirty="0" smtClean="0"/>
              <a:t>Difficult procedure</a:t>
            </a:r>
          </a:p>
          <a:p>
            <a:r>
              <a:rPr lang="en-US" dirty="0" smtClean="0"/>
              <a:t>Results not easily transferable to human</a:t>
            </a:r>
          </a:p>
          <a:p>
            <a:r>
              <a:rPr lang="en-US" dirty="0" smtClean="0"/>
              <a:t>Encouraging results usually lead to further study in larger animals</a:t>
            </a:r>
            <a:endParaRPr lang="en-US" dirty="0"/>
          </a:p>
        </p:txBody>
      </p:sp>
      <p:pic>
        <p:nvPicPr>
          <p:cNvPr id="7" name="Picture 6"/>
          <p:cNvPicPr>
            <a:picLocks noChangeAspect="1"/>
          </p:cNvPicPr>
          <p:nvPr/>
        </p:nvPicPr>
        <p:blipFill rotWithShape="1">
          <a:blip r:embed="rId3"/>
          <a:srcRect l="14722" t="4285" r="15418" b="2389"/>
          <a:stretch/>
        </p:blipFill>
        <p:spPr>
          <a:xfrm>
            <a:off x="4279900" y="122915"/>
            <a:ext cx="2768658" cy="2438401"/>
          </a:xfrm>
          <a:prstGeom prst="rect">
            <a:avLst/>
          </a:prstGeom>
        </p:spPr>
      </p:pic>
    </p:spTree>
    <p:extLst>
      <p:ext uri="{BB962C8B-B14F-4D97-AF65-F5344CB8AC3E}">
        <p14:creationId xmlns:p14="http://schemas.microsoft.com/office/powerpoint/2010/main" val="20901453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162</TotalTime>
  <Words>1260</Words>
  <Application>Microsoft Macintosh PowerPoint</Application>
  <PresentationFormat>On-screen Show (4:3)</PresentationFormat>
  <Paragraphs>213</Paragraphs>
  <Slides>20</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ArialMT</vt:lpstr>
      <vt:lpstr>Calibri</vt:lpstr>
      <vt:lpstr>Century Gothic</vt:lpstr>
      <vt:lpstr>Wingdings 3</vt:lpstr>
      <vt:lpstr>Arial</vt:lpstr>
      <vt:lpstr>Ion Boardroom</vt:lpstr>
      <vt:lpstr>Animal Models in Tissue Engineering</vt:lpstr>
      <vt:lpstr>Why the need of animal models in tissue engineering?</vt:lpstr>
      <vt:lpstr>What comes after animal cell lines in vitro?</vt:lpstr>
      <vt:lpstr>Factors that cannot be addressed on a smaller scale</vt:lpstr>
      <vt:lpstr>How to determine model that best suits the specific task?</vt:lpstr>
      <vt:lpstr>Pigs</vt:lpstr>
      <vt:lpstr>Pigs</vt:lpstr>
      <vt:lpstr>Dogs</vt:lpstr>
      <vt:lpstr>Rodents</vt:lpstr>
      <vt:lpstr>Rabbits</vt:lpstr>
      <vt:lpstr>Primates</vt:lpstr>
      <vt:lpstr>PowerPoint Presentation</vt:lpstr>
      <vt:lpstr>Animal models in selected areas of tissue engineering</vt:lpstr>
      <vt:lpstr>Cardiovascular tissue engineering</vt:lpstr>
      <vt:lpstr>Cardiovascular Tissue Engineering</vt:lpstr>
      <vt:lpstr>Biological Patches and Grafts</vt:lpstr>
      <vt:lpstr>Prosthetics and Biomaterials</vt:lpstr>
      <vt:lpstr>Prosthetics and Biomaterials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vivo Animal Models in Tissue Engineering</dc:title>
  <dc:creator>Sualyneth Galarza</dc:creator>
  <cp:lastModifiedBy>Sualyneth Galarza</cp:lastModifiedBy>
  <cp:revision>21</cp:revision>
  <dcterms:created xsi:type="dcterms:W3CDTF">2016-03-29T01:02:48Z</dcterms:created>
  <dcterms:modified xsi:type="dcterms:W3CDTF">2016-03-29T13:39:27Z</dcterms:modified>
</cp:coreProperties>
</file>