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1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8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0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2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4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6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9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8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0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1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1852" y="1127441"/>
            <a:ext cx="6623756" cy="1470025"/>
          </a:xfrm>
        </p:spPr>
        <p:txBody>
          <a:bodyPr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Single-cell NF-</a:t>
            </a:r>
            <a:r>
              <a:rPr lang="en-US" dirty="0" err="1"/>
              <a:t>κB</a:t>
            </a:r>
            <a:r>
              <a:rPr lang="en-US" dirty="0"/>
              <a:t> dynamics reveal digital activation and analogue information processing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0023" y="3251199"/>
            <a:ext cx="6143977" cy="3391461"/>
          </a:xfrm>
        </p:spPr>
        <p:txBody>
          <a:bodyPr>
            <a:normAutofit/>
          </a:bodyPr>
          <a:lstStyle/>
          <a:p>
            <a:pPr algn="r"/>
            <a:r>
              <a:rPr lang="de-DE" sz="2400" dirty="0" smtClean="0">
                <a:solidFill>
                  <a:schemeClr val="tx1"/>
                </a:solidFill>
              </a:rPr>
              <a:t>Savas </a:t>
            </a:r>
            <a:r>
              <a:rPr lang="de-DE" sz="2400" dirty="0" err="1" smtClean="0">
                <a:solidFill>
                  <a:schemeClr val="tx1"/>
                </a:solidFill>
              </a:rPr>
              <a:t>Tay</a:t>
            </a:r>
            <a:r>
              <a:rPr lang="de-DE" sz="2400" dirty="0" smtClean="0">
                <a:solidFill>
                  <a:schemeClr val="tx1"/>
                </a:solidFill>
              </a:rPr>
              <a:t>, </a:t>
            </a:r>
            <a:r>
              <a:rPr lang="de-DE" sz="2400" dirty="0">
                <a:solidFill>
                  <a:schemeClr val="tx1"/>
                </a:solidFill>
              </a:rPr>
              <a:t>Jacob J. </a:t>
            </a:r>
            <a:r>
              <a:rPr lang="de-DE" sz="2400" dirty="0" err="1" smtClean="0">
                <a:solidFill>
                  <a:schemeClr val="tx1"/>
                </a:solidFill>
              </a:rPr>
              <a:t>Hughey</a:t>
            </a:r>
            <a:r>
              <a:rPr lang="de-DE" sz="2400" dirty="0" smtClean="0">
                <a:solidFill>
                  <a:schemeClr val="tx1"/>
                </a:solidFill>
              </a:rPr>
              <a:t>, </a:t>
            </a:r>
            <a:r>
              <a:rPr lang="de-DE" sz="2400" dirty="0">
                <a:solidFill>
                  <a:schemeClr val="tx1"/>
                </a:solidFill>
              </a:rPr>
              <a:t>Timothy K. </a:t>
            </a:r>
            <a:r>
              <a:rPr lang="de-DE" sz="2400" dirty="0" smtClean="0">
                <a:solidFill>
                  <a:schemeClr val="tx1"/>
                </a:solidFill>
              </a:rPr>
              <a:t>Lee, </a:t>
            </a:r>
            <a:r>
              <a:rPr lang="de-DE" sz="2400" dirty="0">
                <a:solidFill>
                  <a:schemeClr val="tx1"/>
                </a:solidFill>
              </a:rPr>
              <a:t>Tomasz </a:t>
            </a:r>
            <a:r>
              <a:rPr lang="de-DE" sz="2400" dirty="0" err="1" smtClean="0">
                <a:solidFill>
                  <a:schemeClr val="tx1"/>
                </a:solidFill>
              </a:rPr>
              <a:t>Lipniacki</a:t>
            </a:r>
            <a:r>
              <a:rPr lang="de-DE" sz="2400" dirty="0" smtClean="0">
                <a:solidFill>
                  <a:schemeClr val="tx1"/>
                </a:solidFill>
              </a:rPr>
              <a:t>, </a:t>
            </a:r>
            <a:r>
              <a:rPr lang="de-DE" sz="2400" dirty="0">
                <a:solidFill>
                  <a:schemeClr val="tx1"/>
                </a:solidFill>
              </a:rPr>
              <a:t>Stephen R. </a:t>
            </a:r>
            <a:r>
              <a:rPr lang="de-DE" sz="2400" dirty="0" smtClean="0">
                <a:solidFill>
                  <a:schemeClr val="tx1"/>
                </a:solidFill>
              </a:rPr>
              <a:t>Quake,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Markus W. </a:t>
            </a:r>
            <a:r>
              <a:rPr lang="de-DE" sz="2400" dirty="0" smtClean="0">
                <a:solidFill>
                  <a:schemeClr val="tx1"/>
                </a:solidFill>
              </a:rPr>
              <a:t>Covert</a:t>
            </a:r>
          </a:p>
          <a:p>
            <a:pPr algn="l"/>
            <a:endParaRPr lang="de-DE" sz="2400" dirty="0"/>
          </a:p>
          <a:p>
            <a:pPr algn="r"/>
            <a:r>
              <a:rPr lang="en-US" sz="2400" dirty="0" smtClean="0"/>
              <a:t>Max Wu, Jon Gootenberg</a:t>
            </a:r>
          </a:p>
          <a:p>
            <a:pPr algn="r"/>
            <a:r>
              <a:rPr lang="en-US" sz="2400" dirty="0" smtClean="0"/>
              <a:t>20.309</a:t>
            </a:r>
          </a:p>
          <a:p>
            <a:pPr algn="r"/>
            <a:r>
              <a:rPr lang="en-US" sz="2400" dirty="0" smtClean="0"/>
              <a:t>December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2011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84" y="-38366"/>
            <a:ext cx="2500831" cy="2184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79" y="2146419"/>
            <a:ext cx="2500831" cy="2393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2" y="4569050"/>
            <a:ext cx="2530027" cy="22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6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NF-</a:t>
            </a:r>
            <a:r>
              <a:rPr lang="en-US" sz="3400" dirty="0" err="1" smtClean="0"/>
              <a:t>κB</a:t>
            </a:r>
            <a:r>
              <a:rPr lang="en-US" sz="3400" dirty="0" smtClean="0"/>
              <a:t> drives waves of gene expression</a:t>
            </a:r>
            <a:endParaRPr lang="en-US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7" y="1313974"/>
            <a:ext cx="4556354" cy="2596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707" y="4079118"/>
            <a:ext cx="4502150" cy="2636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9628" y="1490165"/>
            <a:ext cx="3939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Early genes follow first NF-</a:t>
            </a:r>
            <a:r>
              <a:rPr lang="en-US" sz="2400" dirty="0" err="1" smtClean="0"/>
              <a:t>κB</a:t>
            </a:r>
            <a:r>
              <a:rPr lang="en-US" sz="2400" dirty="0" smtClean="0"/>
              <a:t> peak closely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3533" y="5555025"/>
            <a:ext cx="3883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Late genes require sustained oscillations of NF-</a:t>
            </a:r>
            <a:r>
              <a:rPr lang="en-US" sz="2400" dirty="0" err="1" smtClean="0"/>
              <a:t>κB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29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49487"/>
            <a:ext cx="5930900" cy="486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81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Stochastic-deterministic hybrid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5086"/>
            <a:ext cx="8588022" cy="1527580"/>
          </a:xfrm>
        </p:spPr>
        <p:txBody>
          <a:bodyPr>
            <a:noAutofit/>
          </a:bodyPr>
          <a:lstStyle/>
          <a:p>
            <a:r>
              <a:rPr lang="en-US" sz="2600" dirty="0" smtClean="0"/>
              <a:t>Reaction channels split into slow (stochastic; receptor binding and gene activation/inactivation) and fast (deterministic; mRNA and protein interactions) processes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467556" y="1693332"/>
            <a:ext cx="50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7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stochastic model successfully reproduces experimental 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8284" r="-8284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719666" y="1502304"/>
            <a:ext cx="818445" cy="55189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3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Digital, pulsed responses can lead to a broad range of target behaviors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373" r="-15373"/>
          <a:stretch>
            <a:fillRect/>
          </a:stretch>
        </p:blipFill>
        <p:spPr>
          <a:xfrm>
            <a:off x="-50797" y="1698977"/>
            <a:ext cx="9098455" cy="5003800"/>
          </a:xfr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53067" y="6673334"/>
            <a:ext cx="7848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200" dirty="0" smtClean="0">
                <a:latin typeface="Myriad Pro"/>
                <a:cs typeface="Myriad Pro"/>
              </a:rPr>
              <a:t>E </a:t>
            </a:r>
            <a:r>
              <a:rPr lang="en-GB" sz="1200" dirty="0" err="1" smtClean="0">
                <a:latin typeface="Myriad Pro"/>
                <a:cs typeface="Myriad Pro"/>
              </a:rPr>
              <a:t>Batchelor</a:t>
            </a:r>
            <a:r>
              <a:rPr lang="en-GB" sz="1200" smtClean="0">
                <a:latin typeface="Myriad Pro"/>
                <a:cs typeface="Myriad Pro"/>
              </a:rPr>
              <a:t> </a:t>
            </a:r>
            <a:r>
              <a:rPr lang="en-GB" sz="1200" i="1" smtClean="0">
                <a:latin typeface="Myriad Pro"/>
                <a:cs typeface="Myriad Pro"/>
              </a:rPr>
              <a:t>et </a:t>
            </a:r>
            <a:r>
              <a:rPr lang="en-GB" sz="1200" i="1" dirty="0">
                <a:latin typeface="Myriad Pro"/>
                <a:cs typeface="Myriad Pro"/>
              </a:rPr>
              <a:t>al</a:t>
            </a:r>
            <a:r>
              <a:rPr lang="en-GB" sz="1200" i="1" dirty="0" smtClean="0">
                <a:latin typeface="Myriad Pro"/>
                <a:cs typeface="Myriad Pro"/>
              </a:rPr>
              <a:t>. </a:t>
            </a:r>
            <a:r>
              <a:rPr lang="en-US" sz="1200" i="1" dirty="0" smtClean="0">
                <a:latin typeface="Myriad Pro"/>
                <a:cs typeface="Myriad Pro"/>
              </a:rPr>
              <a:t>Nature </a:t>
            </a:r>
            <a:r>
              <a:rPr lang="en-US" sz="1200" i="1" dirty="0">
                <a:latin typeface="Myriad Pro"/>
                <a:cs typeface="Myriad Pro"/>
              </a:rPr>
              <a:t>Reviews Cancer</a:t>
            </a:r>
            <a:r>
              <a:rPr lang="en-US" sz="1200" dirty="0">
                <a:latin typeface="Myriad Pro"/>
                <a:cs typeface="Myriad Pro"/>
              </a:rPr>
              <a:t> </a:t>
            </a:r>
            <a:r>
              <a:rPr lang="en-US" sz="1200" b="1" dirty="0">
                <a:latin typeface="Myriad Pro"/>
                <a:cs typeface="Myriad Pro"/>
              </a:rPr>
              <a:t>9</a:t>
            </a:r>
            <a:r>
              <a:rPr lang="en-US" sz="1200" dirty="0">
                <a:latin typeface="Myriad Pro"/>
                <a:cs typeface="Myriad Pro"/>
              </a:rPr>
              <a:t>, 371-377 (May 2009) | doi:10.1038/nrc2604</a:t>
            </a:r>
            <a:endParaRPr lang="en-GB" sz="12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7451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cell heterogeneity is important for explaining phenotypic response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0772" b="2716"/>
          <a:stretch/>
        </p:blipFill>
        <p:spPr>
          <a:xfrm>
            <a:off x="-42334" y="1417638"/>
            <a:ext cx="9144001" cy="4194352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3067" y="6673334"/>
            <a:ext cx="7848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200" dirty="0">
                <a:latin typeface="Myriad Pro"/>
                <a:cs typeface="Myriad Pro"/>
              </a:rPr>
              <a:t>SL Spencer </a:t>
            </a:r>
            <a:r>
              <a:rPr lang="en-GB" sz="1200" i="1" dirty="0">
                <a:latin typeface="Myriad Pro"/>
                <a:cs typeface="Myriad Pro"/>
              </a:rPr>
              <a:t>et al.</a:t>
            </a:r>
            <a:r>
              <a:rPr lang="en-GB" sz="1200" dirty="0">
                <a:latin typeface="Myriad Pro"/>
                <a:cs typeface="Myriad Pro"/>
              </a:rPr>
              <a:t> </a:t>
            </a:r>
            <a:r>
              <a:rPr lang="en-GB" sz="1200" i="1" dirty="0">
                <a:latin typeface="Myriad Pro"/>
                <a:cs typeface="Myriad Pro"/>
              </a:rPr>
              <a:t>Nature</a:t>
            </a:r>
            <a:r>
              <a:rPr lang="en-GB" sz="1200" dirty="0">
                <a:latin typeface="Myriad Pro"/>
                <a:cs typeface="Myriad Pro"/>
              </a:rPr>
              <a:t> </a:t>
            </a:r>
            <a:r>
              <a:rPr lang="en-GB" sz="1200" b="1" dirty="0" smtClean="0">
                <a:latin typeface="Myriad Pro"/>
                <a:cs typeface="Myriad Pro"/>
              </a:rPr>
              <a:t>459</a:t>
            </a:r>
            <a:r>
              <a:rPr lang="en-GB" sz="1200" dirty="0" smtClean="0">
                <a:latin typeface="Myriad Pro"/>
                <a:cs typeface="Myriad Pro"/>
              </a:rPr>
              <a:t>, 428-432 (21 May 2009</a:t>
            </a:r>
            <a:r>
              <a:rPr lang="en-GB" sz="1200" dirty="0">
                <a:latin typeface="Myriad Pro"/>
                <a:cs typeface="Myriad Pro"/>
              </a:rPr>
              <a:t>) doi:10.1038/nature08012</a:t>
            </a:r>
          </a:p>
        </p:txBody>
      </p:sp>
    </p:spTree>
    <p:extLst>
      <p:ext uri="{BB962C8B-B14F-4D97-AF65-F5344CB8AC3E}">
        <p14:creationId xmlns:p14="http://schemas.microsoft.com/office/powerpoint/2010/main" val="284284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stochastic model successfully reproduces experimental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3864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resting cells, </a:t>
            </a:r>
            <a:r>
              <a:rPr lang="en-US" sz="2800" dirty="0"/>
              <a:t>un-phosphorylated </a:t>
            </a:r>
            <a:r>
              <a:rPr lang="en-US" sz="2800" dirty="0" err="1"/>
              <a:t>IκB</a:t>
            </a:r>
            <a:r>
              <a:rPr lang="en-US" sz="2800" dirty="0"/>
              <a:t>α sequesters NF-</a:t>
            </a:r>
            <a:r>
              <a:rPr lang="en-US" sz="2800" dirty="0" err="1"/>
              <a:t>κB</a:t>
            </a:r>
            <a:r>
              <a:rPr lang="en-US" sz="2800" dirty="0"/>
              <a:t> in </a:t>
            </a:r>
            <a:r>
              <a:rPr lang="en-US" sz="2800" dirty="0" smtClean="0"/>
              <a:t>cytoplasm</a:t>
            </a:r>
            <a:endParaRPr lang="en-US" sz="2800" dirty="0"/>
          </a:p>
          <a:p>
            <a:r>
              <a:rPr lang="en-US" sz="2800" dirty="0" smtClean="0"/>
              <a:t>Active </a:t>
            </a:r>
            <a:r>
              <a:rPr lang="en-US" sz="2800" dirty="0"/>
              <a:t>IKK phosphorylates </a:t>
            </a:r>
            <a:r>
              <a:rPr lang="en-US" sz="2800" dirty="0" err="1"/>
              <a:t>IκB</a:t>
            </a:r>
            <a:r>
              <a:rPr lang="en-US" sz="2800" dirty="0"/>
              <a:t>α, freeing NF-</a:t>
            </a:r>
            <a:r>
              <a:rPr lang="en-US" sz="2800" dirty="0" err="1"/>
              <a:t>κB</a:t>
            </a:r>
            <a:r>
              <a:rPr lang="en-US" sz="2800" dirty="0"/>
              <a:t> to localize to nucleus and drive transcription</a:t>
            </a:r>
            <a:r>
              <a:rPr lang="en-US" sz="2800" dirty="0" smtClean="0">
                <a:effectLst/>
              </a:rPr>
              <a:t>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Nonlinear IKK activation profile yields digital activation in single cells (</a:t>
            </a:r>
            <a:r>
              <a:rPr lang="en-US" dirty="0" smtClean="0"/>
              <a:t>IKK </a:t>
            </a:r>
            <a:r>
              <a:rPr lang="en-US" dirty="0"/>
              <a:t>must be phosphorylated at S177 and S181 to achieve full activity</a:t>
            </a:r>
            <a:r>
              <a:rPr lang="en-US" dirty="0" smtClean="0"/>
              <a:t>)</a:t>
            </a: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Successfully reproduces important aspects of experimental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0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Diversity in single cell responses can be masked by population dynamics</a:t>
            </a:r>
            <a:endParaRPr lang="en-US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435578"/>
            <a:ext cx="8470900" cy="29464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95400" y="6673334"/>
            <a:ext cx="7848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200" dirty="0" smtClean="0">
                <a:latin typeface="Myriad Pro"/>
                <a:cs typeface="Myriad Pro"/>
              </a:rPr>
              <a:t>T Lee, M Covert</a:t>
            </a:r>
            <a:r>
              <a:rPr lang="en-GB" sz="1200" i="1" dirty="0" smtClean="0">
                <a:latin typeface="Myriad Pro"/>
                <a:cs typeface="Myriad Pro"/>
              </a:rPr>
              <a:t>.</a:t>
            </a:r>
            <a:r>
              <a:rPr lang="en-GB" sz="1200" dirty="0" smtClean="0">
                <a:latin typeface="Myriad Pro"/>
                <a:cs typeface="Myriad Pro"/>
              </a:rPr>
              <a:t> </a:t>
            </a:r>
            <a:r>
              <a:rPr lang="en-GB" sz="1200" i="1" dirty="0" smtClean="0">
                <a:latin typeface="Myriad Pro"/>
                <a:cs typeface="Myriad Pro"/>
              </a:rPr>
              <a:t>Current Opinion in Genetics and Development </a:t>
            </a:r>
            <a:r>
              <a:rPr lang="en-GB" sz="1200" b="1" dirty="0" smtClean="0">
                <a:latin typeface="Myriad Pro"/>
                <a:cs typeface="Myriad Pro"/>
              </a:rPr>
              <a:t>20</a:t>
            </a:r>
            <a:r>
              <a:rPr lang="en-GB" sz="1200" dirty="0" smtClean="0">
                <a:latin typeface="Myriad Pro"/>
                <a:cs typeface="Myriad Pro"/>
              </a:rPr>
              <a:t>, 677-683 (December 2010) </a:t>
            </a:r>
            <a:r>
              <a:rPr lang="da-DK" sz="1200" dirty="0">
                <a:latin typeface="Myriad Pro"/>
                <a:cs typeface="Myriad Pro"/>
              </a:rPr>
              <a:t>doi:10.1016/j.gde.2010.08.005</a:t>
            </a:r>
            <a:endParaRPr lang="en-GB" sz="12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5273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Microfluidic culturing allows for single cell analysis</a:t>
            </a:r>
            <a:endParaRPr lang="en-US" sz="3400" dirty="0"/>
          </a:p>
        </p:txBody>
      </p:sp>
      <p:pic>
        <p:nvPicPr>
          <p:cNvPr id="3" name="Picture 2" descr="microfluidic set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" y="2182064"/>
            <a:ext cx="8902644" cy="26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7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NF-</a:t>
            </a:r>
            <a:r>
              <a:rPr lang="en-US" sz="3400" dirty="0" err="1" smtClean="0"/>
              <a:t>κB</a:t>
            </a:r>
            <a:r>
              <a:rPr lang="en-US" sz="3400" dirty="0" smtClean="0"/>
              <a:t> activation is digital</a:t>
            </a:r>
            <a:endParaRPr lang="en-US" sz="3400" dirty="0"/>
          </a:p>
        </p:txBody>
      </p:sp>
      <p:pic>
        <p:nvPicPr>
          <p:cNvPr id="6" name="Picture 5" descr="fraction acti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1" y="1356556"/>
            <a:ext cx="7386469" cy="48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5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scill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9" y="1223269"/>
            <a:ext cx="8945750" cy="5440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Nuclear NF-</a:t>
            </a:r>
            <a:r>
              <a:rPr lang="en-US" sz="3400" dirty="0" err="1" smtClean="0"/>
              <a:t>κB</a:t>
            </a:r>
            <a:r>
              <a:rPr lang="en-US" sz="3400" dirty="0" smtClean="0"/>
              <a:t> oscillates based on TNF-α dose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32437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First peak of NF-</a:t>
            </a:r>
            <a:r>
              <a:rPr lang="en-US" sz="3400" dirty="0" err="1" smtClean="0"/>
              <a:t>κB</a:t>
            </a:r>
            <a:r>
              <a:rPr lang="en-US" sz="3400" dirty="0" smtClean="0"/>
              <a:t> is independent of TNF-α</a:t>
            </a:r>
            <a:endParaRPr lang="en-US" sz="3400" dirty="0"/>
          </a:p>
        </p:txBody>
      </p:sp>
      <p:pic>
        <p:nvPicPr>
          <p:cNvPr id="3" name="Picture 2" descr="first peak ar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5" y="1283177"/>
            <a:ext cx="7627825" cy="51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5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Activation is not entirely stochastic, but dependent on existing cellular state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3292"/>
          <a:stretch/>
        </p:blipFill>
        <p:spPr>
          <a:xfrm>
            <a:off x="457200" y="1547219"/>
            <a:ext cx="3965386" cy="4977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774" y="2423138"/>
            <a:ext cx="4511299" cy="281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Lower doses of TNF-α lead to longer delay of activation</a:t>
            </a:r>
            <a:r>
              <a:rPr lang="en-US" sz="3600" dirty="0" smtClean="0">
                <a:effectLst/>
              </a:rPr>
              <a:t> </a:t>
            </a:r>
            <a:endParaRPr lang="en-US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96" y="1562580"/>
            <a:ext cx="7512753" cy="46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9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Lower doses of TNF-α lead to </a:t>
            </a:r>
            <a:r>
              <a:rPr lang="en-US" sz="3600" dirty="0" smtClean="0"/>
              <a:t>lower mean nuclear </a:t>
            </a:r>
            <a:r>
              <a:rPr lang="en-US" sz="3400" dirty="0" smtClean="0"/>
              <a:t>NF-</a:t>
            </a:r>
            <a:r>
              <a:rPr lang="en-US" sz="3400" dirty="0" err="1" smtClean="0"/>
              <a:t>κB</a:t>
            </a:r>
            <a:r>
              <a:rPr lang="en-US" sz="3400" dirty="0" smtClean="0"/>
              <a:t> intensity</a:t>
            </a:r>
            <a:endParaRPr lang="en-US" sz="3400" dirty="0"/>
          </a:p>
        </p:txBody>
      </p:sp>
      <p:pic>
        <p:nvPicPr>
          <p:cNvPr id="4" name="Picture 3" descr="nuclear intens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9" y="1456512"/>
            <a:ext cx="8073938" cy="47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348</Words>
  <Application>Microsoft Macintosh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Single-cell NF-κB dynamics reveal digital activation and analogue information processing </vt:lpstr>
      <vt:lpstr>Diversity in single cell responses can be masked by population dynamics</vt:lpstr>
      <vt:lpstr>Microfluidic culturing allows for single cell analysis</vt:lpstr>
      <vt:lpstr>NF-κB activation is digital</vt:lpstr>
      <vt:lpstr>Nuclear NF-κB oscillates based on TNF-α dose</vt:lpstr>
      <vt:lpstr>First peak of NF-κB is independent of TNF-α</vt:lpstr>
      <vt:lpstr>Activation is not entirely stochastic, but dependent on existing cellular state</vt:lpstr>
      <vt:lpstr>Lower doses of TNF-α lead to longer delay of activation </vt:lpstr>
      <vt:lpstr>Lower doses of TNF-α lead to lower mean nuclear NF-κB intensity</vt:lpstr>
      <vt:lpstr>NF-κB drives waves of gene expression</vt:lpstr>
      <vt:lpstr>Stochastic-deterministic hybrid model</vt:lpstr>
      <vt:lpstr>The stochastic model successfully reproduces experimental data</vt:lpstr>
      <vt:lpstr>Digital, pulsed responses can lead to a broad range of target behaviors</vt:lpstr>
      <vt:lpstr>Single cell heterogeneity is important for explaining phenotypic response</vt:lpstr>
      <vt:lpstr>The stochastic model successfully reproduces experimental data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Single-cell NF-κB dynamics reveal digital activation and analogue information processing </dc:title>
  <dc:creator>Chung-an Wu</dc:creator>
  <cp:lastModifiedBy>Jonathan Gootenberg</cp:lastModifiedBy>
  <cp:revision>29</cp:revision>
  <dcterms:created xsi:type="dcterms:W3CDTF">2011-12-07T02:54:47Z</dcterms:created>
  <dcterms:modified xsi:type="dcterms:W3CDTF">2011-12-08T06:51:53Z</dcterms:modified>
</cp:coreProperties>
</file>