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9" r:id="rId48"/>
    <p:sldId id="330" r:id="rId49"/>
    <p:sldId id="333" r:id="rId50"/>
    <p:sldId id="334" r:id="rId51"/>
    <p:sldId id="331" r:id="rId52"/>
    <p:sldId id="332" r:id="rId53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3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udent\Downloads\TM_AG_Summary_Workboo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[TM_AG_Summary_Workbook.xlsx]estimated_weights!$B$1</c:f>
              <c:strCache>
                <c:ptCount val="1"/>
                <c:pt idx="0">
                  <c:v>Weights fixed-b</c:v>
                </c:pt>
              </c:strCache>
            </c:strRef>
          </c:tx>
          <c:invertIfNegative val="0"/>
          <c:cat>
            <c:strRef>
              <c:f>[TM_AG_Summary_Workbook.xlsx]estimated_weights!$A$2:$A$52</c:f>
              <c:strCache>
                <c:ptCount val="51"/>
                <c:pt idx="0">
                  <c:v>CIN5-&gt;ASG1</c:v>
                </c:pt>
                <c:pt idx="1">
                  <c:v>CIN5-&gt;CYC8</c:v>
                </c:pt>
                <c:pt idx="2">
                  <c:v>CIN5-&gt;MIG2</c:v>
                </c:pt>
                <c:pt idx="3">
                  <c:v>CIN5-&gt;PDR1</c:v>
                </c:pt>
                <c:pt idx="4">
                  <c:v>CIN5-&gt;SFP1</c:v>
                </c:pt>
                <c:pt idx="5">
                  <c:v>CIN5-&gt;STP5</c:v>
                </c:pt>
                <c:pt idx="6">
                  <c:v>CIN5-&gt;YHP1</c:v>
                </c:pt>
                <c:pt idx="7">
                  <c:v>FKH2-&gt;ACE2</c:v>
                </c:pt>
                <c:pt idx="8">
                  <c:v>FKH2-&gt;ASG1</c:v>
                </c:pt>
                <c:pt idx="9">
                  <c:v>FKH2-&gt;SFP1</c:v>
                </c:pt>
                <c:pt idx="10">
                  <c:v>FKH2-&gt;SNF6</c:v>
                </c:pt>
                <c:pt idx="11">
                  <c:v>FKH2-&gt;SWI5</c:v>
                </c:pt>
                <c:pt idx="12">
                  <c:v>FKH2-&gt;YHP1</c:v>
                </c:pt>
                <c:pt idx="13">
                  <c:v>GCR2-&gt;MSN2</c:v>
                </c:pt>
                <c:pt idx="14">
                  <c:v>HMO1-&gt;CIN5</c:v>
                </c:pt>
                <c:pt idx="15">
                  <c:v>HMO1-&gt;CYC8</c:v>
                </c:pt>
                <c:pt idx="16">
                  <c:v>HMO1-&gt;FKH2</c:v>
                </c:pt>
                <c:pt idx="17">
                  <c:v>HMO1-&gt;HMO1</c:v>
                </c:pt>
                <c:pt idx="18">
                  <c:v>HMO1-&gt;MCM1</c:v>
                </c:pt>
                <c:pt idx="19">
                  <c:v>HMO1-&gt;MSN2</c:v>
                </c:pt>
                <c:pt idx="20">
                  <c:v>HMO1-&gt;MSN4</c:v>
                </c:pt>
                <c:pt idx="21">
                  <c:v>HMO1-&gt;SNF6</c:v>
                </c:pt>
                <c:pt idx="22">
                  <c:v>HMO1-&gt;YLR278C</c:v>
                </c:pt>
                <c:pt idx="23">
                  <c:v>HMO1-&gt;YOX1</c:v>
                </c:pt>
                <c:pt idx="24">
                  <c:v>INO4-&gt;ACE2</c:v>
                </c:pt>
                <c:pt idx="25">
                  <c:v>INO4-&gt;GCR2</c:v>
                </c:pt>
                <c:pt idx="26">
                  <c:v>INO4-&gt;SWI5</c:v>
                </c:pt>
                <c:pt idx="27">
                  <c:v>INO4-&gt;YHP1</c:v>
                </c:pt>
                <c:pt idx="28">
                  <c:v>INO4-&gt;YLR278C</c:v>
                </c:pt>
                <c:pt idx="29">
                  <c:v>MCM1-&gt;ACE2</c:v>
                </c:pt>
                <c:pt idx="30">
                  <c:v>MCM1-&gt;SNF6</c:v>
                </c:pt>
                <c:pt idx="31">
                  <c:v>MCM1-&gt;SWI5</c:v>
                </c:pt>
                <c:pt idx="32">
                  <c:v>MCM1-&gt;YHP1</c:v>
                </c:pt>
                <c:pt idx="33">
                  <c:v>MCM1-&gt;YOX1</c:v>
                </c:pt>
                <c:pt idx="34">
                  <c:v>MIG2-&gt;RIF1</c:v>
                </c:pt>
                <c:pt idx="35">
                  <c:v>MSN2-&gt;CIN5</c:v>
                </c:pt>
                <c:pt idx="36">
                  <c:v>MSN2-&gt;CYC8</c:v>
                </c:pt>
                <c:pt idx="37">
                  <c:v>MSN2-&gt;MIG2</c:v>
                </c:pt>
                <c:pt idx="38">
                  <c:v>MSN2-&gt;MSN4</c:v>
                </c:pt>
                <c:pt idx="39">
                  <c:v>MSN2-&gt;PDR1</c:v>
                </c:pt>
                <c:pt idx="40">
                  <c:v>MSN2-&gt;SFP1</c:v>
                </c:pt>
                <c:pt idx="41">
                  <c:v>MSN2-&gt;YHP1</c:v>
                </c:pt>
                <c:pt idx="42">
                  <c:v>MSN2-&gt;YLR278C</c:v>
                </c:pt>
                <c:pt idx="43">
                  <c:v>MSN2-&gt;YOX1</c:v>
                </c:pt>
                <c:pt idx="44">
                  <c:v>PDR1-&gt;MSN4</c:v>
                </c:pt>
                <c:pt idx="45">
                  <c:v>SFP1-&gt;SWI5</c:v>
                </c:pt>
                <c:pt idx="46">
                  <c:v>STB5-&gt;MSN4</c:v>
                </c:pt>
                <c:pt idx="47">
                  <c:v>STB5-&gt;SFP1</c:v>
                </c:pt>
                <c:pt idx="48">
                  <c:v>YHP1-&gt;GLN3</c:v>
                </c:pt>
                <c:pt idx="49">
                  <c:v>YOX1-&gt;SNF5</c:v>
                </c:pt>
                <c:pt idx="50">
                  <c:v>ZAP1-&gt;ACE2</c:v>
                </c:pt>
              </c:strCache>
            </c:strRef>
          </c:cat>
          <c:val>
            <c:numRef>
              <c:f>[TM_AG_Summary_Workbook.xlsx]estimated_weights!$B$2:$B$52</c:f>
              <c:numCache>
                <c:formatCode>General</c:formatCode>
                <c:ptCount val="51"/>
                <c:pt idx="0">
                  <c:v>-0.2956213478163689</c:v>
                </c:pt>
                <c:pt idx="1">
                  <c:v>0.28095214584650036</c:v>
                </c:pt>
                <c:pt idx="2">
                  <c:v>1.2830040153126818</c:v>
                </c:pt>
                <c:pt idx="3">
                  <c:v>0.48020017358168438</c:v>
                </c:pt>
                <c:pt idx="4">
                  <c:v>-0.33456262580638152</c:v>
                </c:pt>
                <c:pt idx="5">
                  <c:v>-0.24479084851541444</c:v>
                </c:pt>
                <c:pt idx="6">
                  <c:v>1.3394659566012272</c:v>
                </c:pt>
                <c:pt idx="7">
                  <c:v>-0.94948240346674306</c:v>
                </c:pt>
                <c:pt idx="8">
                  <c:v>0.11930431878600939</c:v>
                </c:pt>
                <c:pt idx="9">
                  <c:v>0.25894011179153709</c:v>
                </c:pt>
                <c:pt idx="10">
                  <c:v>0.31403305834980344</c:v>
                </c:pt>
                <c:pt idx="11">
                  <c:v>-0.93045223356235696</c:v>
                </c:pt>
                <c:pt idx="12">
                  <c:v>-0.78454224402340045</c:v>
                </c:pt>
                <c:pt idx="13">
                  <c:v>-0.18440447974472637</c:v>
                </c:pt>
                <c:pt idx="14">
                  <c:v>0.51257629383998926</c:v>
                </c:pt>
                <c:pt idx="15">
                  <c:v>0.21398683199616428</c:v>
                </c:pt>
                <c:pt idx="16">
                  <c:v>0.17659644265347879</c:v>
                </c:pt>
                <c:pt idx="17">
                  <c:v>0.62853508086930554</c:v>
                </c:pt>
                <c:pt idx="18">
                  <c:v>-2.148223617886035</c:v>
                </c:pt>
                <c:pt idx="19">
                  <c:v>0.84596387389030225</c:v>
                </c:pt>
                <c:pt idx="20">
                  <c:v>-0.56721076442396834</c:v>
                </c:pt>
                <c:pt idx="21">
                  <c:v>-0.95010081471350205</c:v>
                </c:pt>
                <c:pt idx="22">
                  <c:v>0.90239016377153691</c:v>
                </c:pt>
                <c:pt idx="23">
                  <c:v>0.723830136767321</c:v>
                </c:pt>
                <c:pt idx="24">
                  <c:v>-0.7596530140641844</c:v>
                </c:pt>
                <c:pt idx="25">
                  <c:v>0.36889283552110491</c:v>
                </c:pt>
                <c:pt idx="26">
                  <c:v>-0.90289102680028999</c:v>
                </c:pt>
                <c:pt idx="27">
                  <c:v>-0.71267346151329214</c:v>
                </c:pt>
                <c:pt idx="28">
                  <c:v>-1.1876708152298017</c:v>
                </c:pt>
                <c:pt idx="29">
                  <c:v>0.67423973916630697</c:v>
                </c:pt>
                <c:pt idx="30">
                  <c:v>0.12458055429200264</c:v>
                </c:pt>
                <c:pt idx="31">
                  <c:v>-0.13186414663003249</c:v>
                </c:pt>
                <c:pt idx="32">
                  <c:v>-0.2344687280957157</c:v>
                </c:pt>
                <c:pt idx="33">
                  <c:v>-0.26103764841242183</c:v>
                </c:pt>
                <c:pt idx="34">
                  <c:v>-1.1250169857539865</c:v>
                </c:pt>
                <c:pt idx="35">
                  <c:v>0.16577222809713257</c:v>
                </c:pt>
                <c:pt idx="36">
                  <c:v>-4.4745122982321854E-2</c:v>
                </c:pt>
                <c:pt idx="37">
                  <c:v>1.1733928362678889</c:v>
                </c:pt>
                <c:pt idx="38">
                  <c:v>1.8130540144798918E-3</c:v>
                </c:pt>
                <c:pt idx="39">
                  <c:v>-9.4298900622905996E-2</c:v>
                </c:pt>
                <c:pt idx="40">
                  <c:v>0.11987547273415049</c:v>
                </c:pt>
                <c:pt idx="41">
                  <c:v>1.5361924088834793E-2</c:v>
                </c:pt>
                <c:pt idx="42">
                  <c:v>-0.46886414631068152</c:v>
                </c:pt>
                <c:pt idx="43">
                  <c:v>-2.2060451607819876E-2</c:v>
                </c:pt>
                <c:pt idx="44">
                  <c:v>0.31487530308663259</c:v>
                </c:pt>
                <c:pt idx="45">
                  <c:v>0.55059163333373295</c:v>
                </c:pt>
                <c:pt idx="46">
                  <c:v>0.26542206561405096</c:v>
                </c:pt>
                <c:pt idx="47">
                  <c:v>0.2683704852722264</c:v>
                </c:pt>
                <c:pt idx="48">
                  <c:v>1.0071735753531179</c:v>
                </c:pt>
                <c:pt idx="49">
                  <c:v>0.22446223549326064</c:v>
                </c:pt>
                <c:pt idx="50">
                  <c:v>0.36212685588420168</c:v>
                </c:pt>
              </c:numCache>
            </c:numRef>
          </c:val>
        </c:ser>
        <c:ser>
          <c:idx val="1"/>
          <c:order val="1"/>
          <c:tx>
            <c:strRef>
              <c:f>[TM_AG_Summary_Workbook.xlsx]estimated_weights!$C$1</c:f>
              <c:strCache>
                <c:ptCount val="1"/>
                <c:pt idx="0">
                  <c:v>Weights estimated-b</c:v>
                </c:pt>
              </c:strCache>
            </c:strRef>
          </c:tx>
          <c:invertIfNegative val="0"/>
          <c:cat>
            <c:strRef>
              <c:f>[TM_AG_Summary_Workbook.xlsx]estimated_weights!$A$2:$A$52</c:f>
              <c:strCache>
                <c:ptCount val="51"/>
                <c:pt idx="0">
                  <c:v>CIN5-&gt;ASG1</c:v>
                </c:pt>
                <c:pt idx="1">
                  <c:v>CIN5-&gt;CYC8</c:v>
                </c:pt>
                <c:pt idx="2">
                  <c:v>CIN5-&gt;MIG2</c:v>
                </c:pt>
                <c:pt idx="3">
                  <c:v>CIN5-&gt;PDR1</c:v>
                </c:pt>
                <c:pt idx="4">
                  <c:v>CIN5-&gt;SFP1</c:v>
                </c:pt>
                <c:pt idx="5">
                  <c:v>CIN5-&gt;STP5</c:v>
                </c:pt>
                <c:pt idx="6">
                  <c:v>CIN5-&gt;YHP1</c:v>
                </c:pt>
                <c:pt idx="7">
                  <c:v>FKH2-&gt;ACE2</c:v>
                </c:pt>
                <c:pt idx="8">
                  <c:v>FKH2-&gt;ASG1</c:v>
                </c:pt>
                <c:pt idx="9">
                  <c:v>FKH2-&gt;SFP1</c:v>
                </c:pt>
                <c:pt idx="10">
                  <c:v>FKH2-&gt;SNF6</c:v>
                </c:pt>
                <c:pt idx="11">
                  <c:v>FKH2-&gt;SWI5</c:v>
                </c:pt>
                <c:pt idx="12">
                  <c:v>FKH2-&gt;YHP1</c:v>
                </c:pt>
                <c:pt idx="13">
                  <c:v>GCR2-&gt;MSN2</c:v>
                </c:pt>
                <c:pt idx="14">
                  <c:v>HMO1-&gt;CIN5</c:v>
                </c:pt>
                <c:pt idx="15">
                  <c:v>HMO1-&gt;CYC8</c:v>
                </c:pt>
                <c:pt idx="16">
                  <c:v>HMO1-&gt;FKH2</c:v>
                </c:pt>
                <c:pt idx="17">
                  <c:v>HMO1-&gt;HMO1</c:v>
                </c:pt>
                <c:pt idx="18">
                  <c:v>HMO1-&gt;MCM1</c:v>
                </c:pt>
                <c:pt idx="19">
                  <c:v>HMO1-&gt;MSN2</c:v>
                </c:pt>
                <c:pt idx="20">
                  <c:v>HMO1-&gt;MSN4</c:v>
                </c:pt>
                <c:pt idx="21">
                  <c:v>HMO1-&gt;SNF6</c:v>
                </c:pt>
                <c:pt idx="22">
                  <c:v>HMO1-&gt;YLR278C</c:v>
                </c:pt>
                <c:pt idx="23">
                  <c:v>HMO1-&gt;YOX1</c:v>
                </c:pt>
                <c:pt idx="24">
                  <c:v>INO4-&gt;ACE2</c:v>
                </c:pt>
                <c:pt idx="25">
                  <c:v>INO4-&gt;GCR2</c:v>
                </c:pt>
                <c:pt idx="26">
                  <c:v>INO4-&gt;SWI5</c:v>
                </c:pt>
                <c:pt idx="27">
                  <c:v>INO4-&gt;YHP1</c:v>
                </c:pt>
                <c:pt idx="28">
                  <c:v>INO4-&gt;YLR278C</c:v>
                </c:pt>
                <c:pt idx="29">
                  <c:v>MCM1-&gt;ACE2</c:v>
                </c:pt>
                <c:pt idx="30">
                  <c:v>MCM1-&gt;SNF6</c:v>
                </c:pt>
                <c:pt idx="31">
                  <c:v>MCM1-&gt;SWI5</c:v>
                </c:pt>
                <c:pt idx="32">
                  <c:v>MCM1-&gt;YHP1</c:v>
                </c:pt>
                <c:pt idx="33">
                  <c:v>MCM1-&gt;YOX1</c:v>
                </c:pt>
                <c:pt idx="34">
                  <c:v>MIG2-&gt;RIF1</c:v>
                </c:pt>
                <c:pt idx="35">
                  <c:v>MSN2-&gt;CIN5</c:v>
                </c:pt>
                <c:pt idx="36">
                  <c:v>MSN2-&gt;CYC8</c:v>
                </c:pt>
                <c:pt idx="37">
                  <c:v>MSN2-&gt;MIG2</c:v>
                </c:pt>
                <c:pt idx="38">
                  <c:v>MSN2-&gt;MSN4</c:v>
                </c:pt>
                <c:pt idx="39">
                  <c:v>MSN2-&gt;PDR1</c:v>
                </c:pt>
                <c:pt idx="40">
                  <c:v>MSN2-&gt;SFP1</c:v>
                </c:pt>
                <c:pt idx="41">
                  <c:v>MSN2-&gt;YHP1</c:v>
                </c:pt>
                <c:pt idx="42">
                  <c:v>MSN2-&gt;YLR278C</c:v>
                </c:pt>
                <c:pt idx="43">
                  <c:v>MSN2-&gt;YOX1</c:v>
                </c:pt>
                <c:pt idx="44">
                  <c:v>PDR1-&gt;MSN4</c:v>
                </c:pt>
                <c:pt idx="45">
                  <c:v>SFP1-&gt;SWI5</c:v>
                </c:pt>
                <c:pt idx="46">
                  <c:v>STB5-&gt;MSN4</c:v>
                </c:pt>
                <c:pt idx="47">
                  <c:v>STB5-&gt;SFP1</c:v>
                </c:pt>
                <c:pt idx="48">
                  <c:v>YHP1-&gt;GLN3</c:v>
                </c:pt>
                <c:pt idx="49">
                  <c:v>YOX1-&gt;SNF5</c:v>
                </c:pt>
                <c:pt idx="50">
                  <c:v>ZAP1-&gt;ACE2</c:v>
                </c:pt>
              </c:strCache>
            </c:strRef>
          </c:cat>
          <c:val>
            <c:numRef>
              <c:f>[TM_AG_Summary_Workbook.xlsx]estimated_weights!$C$2:$C$52</c:f>
              <c:numCache>
                <c:formatCode>General</c:formatCode>
                <c:ptCount val="51"/>
                <c:pt idx="0">
                  <c:v>-0.28490331068272806</c:v>
                </c:pt>
                <c:pt idx="1">
                  <c:v>0.28238449520507386</c:v>
                </c:pt>
                <c:pt idx="2">
                  <c:v>1.617403059865071</c:v>
                </c:pt>
                <c:pt idx="3">
                  <c:v>0.45464125638609304</c:v>
                </c:pt>
                <c:pt idx="4">
                  <c:v>-0.33074011626511363</c:v>
                </c:pt>
                <c:pt idx="5">
                  <c:v>-0.24384685276228887</c:v>
                </c:pt>
                <c:pt idx="6">
                  <c:v>1.2841078765369707</c:v>
                </c:pt>
                <c:pt idx="7">
                  <c:v>-0.93492835112342376</c:v>
                </c:pt>
                <c:pt idx="8">
                  <c:v>0.13064689416359238</c:v>
                </c:pt>
                <c:pt idx="9">
                  <c:v>0.28525556633835275</c:v>
                </c:pt>
                <c:pt idx="10">
                  <c:v>0.35118448201428643</c:v>
                </c:pt>
                <c:pt idx="11">
                  <c:v>-0.96181834662592236</c:v>
                </c:pt>
                <c:pt idx="12">
                  <c:v>-0.82504215591712071</c:v>
                </c:pt>
                <c:pt idx="13">
                  <c:v>-6.8856154736947353E-2</c:v>
                </c:pt>
                <c:pt idx="14">
                  <c:v>0.50479346231233391</c:v>
                </c:pt>
                <c:pt idx="15">
                  <c:v>0.20528013861406885</c:v>
                </c:pt>
                <c:pt idx="16">
                  <c:v>0.17069711834257209</c:v>
                </c:pt>
                <c:pt idx="17">
                  <c:v>0.58900796379192577</c:v>
                </c:pt>
                <c:pt idx="18">
                  <c:v>-2.0111499957800212</c:v>
                </c:pt>
                <c:pt idx="19">
                  <c:v>0.74621338842250362</c:v>
                </c:pt>
                <c:pt idx="20">
                  <c:v>-0.56671821256063215</c:v>
                </c:pt>
                <c:pt idx="21">
                  <c:v>-0.94282033398740905</c:v>
                </c:pt>
                <c:pt idx="22">
                  <c:v>0.80915052665254195</c:v>
                </c:pt>
                <c:pt idx="23">
                  <c:v>0.74009587569044288</c:v>
                </c:pt>
                <c:pt idx="24">
                  <c:v>-0.74597516350542736</c:v>
                </c:pt>
                <c:pt idx="25">
                  <c:v>0.37032005934197121</c:v>
                </c:pt>
                <c:pt idx="26">
                  <c:v>-0.93511405571975337</c:v>
                </c:pt>
                <c:pt idx="27">
                  <c:v>-0.75521484848398523</c:v>
                </c:pt>
                <c:pt idx="28">
                  <c:v>-1.2898653919920711</c:v>
                </c:pt>
                <c:pt idx="29">
                  <c:v>0.67654311046987303</c:v>
                </c:pt>
                <c:pt idx="30">
                  <c:v>0.14618999804872748</c:v>
                </c:pt>
                <c:pt idx="31">
                  <c:v>-0.16740253897567714</c:v>
                </c:pt>
                <c:pt idx="32">
                  <c:v>-0.29472636222696258</c:v>
                </c:pt>
                <c:pt idx="33">
                  <c:v>-0.34547599520866912</c:v>
                </c:pt>
                <c:pt idx="34">
                  <c:v>-1.0322125175848071</c:v>
                </c:pt>
                <c:pt idx="35">
                  <c:v>0.13654661443080429</c:v>
                </c:pt>
                <c:pt idx="36">
                  <c:v>-7.583580499572283E-2</c:v>
                </c:pt>
                <c:pt idx="37">
                  <c:v>1.4928756780204335</c:v>
                </c:pt>
                <c:pt idx="38">
                  <c:v>6.1872376418916505E-2</c:v>
                </c:pt>
                <c:pt idx="39">
                  <c:v>-0.13282510291621105</c:v>
                </c:pt>
                <c:pt idx="40">
                  <c:v>0.17819600204833169</c:v>
                </c:pt>
                <c:pt idx="41">
                  <c:v>-0.1465118296222723</c:v>
                </c:pt>
                <c:pt idx="42">
                  <c:v>-0.69420274445386942</c:v>
                </c:pt>
                <c:pt idx="43">
                  <c:v>-0.15785097100043832</c:v>
                </c:pt>
                <c:pt idx="44">
                  <c:v>0.34718772024050742</c:v>
                </c:pt>
                <c:pt idx="45">
                  <c:v>0.48499525811869942</c:v>
                </c:pt>
                <c:pt idx="46">
                  <c:v>0.29094894261245452</c:v>
                </c:pt>
                <c:pt idx="47">
                  <c:v>0.29203500398706966</c:v>
                </c:pt>
                <c:pt idx="48">
                  <c:v>0.88651079388829734</c:v>
                </c:pt>
                <c:pt idx="49">
                  <c:v>0.21849145372662543</c:v>
                </c:pt>
                <c:pt idx="50">
                  <c:v>0.38541664170810852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363968"/>
        <c:axId val="78817536"/>
      </c:barChart>
      <c:catAx>
        <c:axId val="105363968"/>
        <c:scaling>
          <c:orientation val="minMax"/>
        </c:scaling>
        <c:delete val="0"/>
        <c:axPos val="b"/>
        <c:majorTickMark val="out"/>
        <c:minorTickMark val="none"/>
        <c:tickLblPos val="nextTo"/>
        <c:crossAx val="78817536"/>
        <c:crosses val="autoZero"/>
        <c:auto val="1"/>
        <c:lblAlgn val="ctr"/>
        <c:lblOffset val="100"/>
        <c:noMultiLvlLbl val="0"/>
      </c:catAx>
      <c:valAx>
        <c:axId val="78817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3639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[TM_AG_Summary_Workbook.xlsx]production_rates!$C$1</c:f>
              <c:strCache>
                <c:ptCount val="1"/>
                <c:pt idx="0">
                  <c:v>Fixed_b</c:v>
                </c:pt>
              </c:strCache>
            </c:strRef>
          </c:tx>
          <c:invertIfNegative val="0"/>
          <c:cat>
            <c:strRef>
              <c:f>[TM_AG_Summary_Workbook.xlsx]production_rates!$B$2:$B$25</c:f>
              <c:strCache>
                <c:ptCount val="24"/>
                <c:pt idx="0">
                  <c:v>ACE2</c:v>
                </c:pt>
                <c:pt idx="1">
                  <c:v>ASG1</c:v>
                </c:pt>
                <c:pt idx="2">
                  <c:v>CIN5</c:v>
                </c:pt>
                <c:pt idx="3">
                  <c:v>CYC8</c:v>
                </c:pt>
                <c:pt idx="4">
                  <c:v>FKH2</c:v>
                </c:pt>
                <c:pt idx="5">
                  <c:v>GCR2</c:v>
                </c:pt>
                <c:pt idx="6">
                  <c:v>GLN3</c:v>
                </c:pt>
                <c:pt idx="7">
                  <c:v>HMO1</c:v>
                </c:pt>
                <c:pt idx="8">
                  <c:v>INO4</c:v>
                </c:pt>
                <c:pt idx="9">
                  <c:v>MCM1</c:v>
                </c:pt>
                <c:pt idx="10">
                  <c:v>MIG2</c:v>
                </c:pt>
                <c:pt idx="11">
                  <c:v>MSN2</c:v>
                </c:pt>
                <c:pt idx="12">
                  <c:v>MSN4</c:v>
                </c:pt>
                <c:pt idx="13">
                  <c:v>PDR1</c:v>
                </c:pt>
                <c:pt idx="14">
                  <c:v>RIF1</c:v>
                </c:pt>
                <c:pt idx="15">
                  <c:v>SFP1</c:v>
                </c:pt>
                <c:pt idx="16">
                  <c:v>SNF5</c:v>
                </c:pt>
                <c:pt idx="17">
                  <c:v>SNF6</c:v>
                </c:pt>
                <c:pt idx="18">
                  <c:v>STB5</c:v>
                </c:pt>
                <c:pt idx="19">
                  <c:v>SWI5</c:v>
                </c:pt>
                <c:pt idx="20">
                  <c:v>YHP1</c:v>
                </c:pt>
                <c:pt idx="21">
                  <c:v>YLR278C</c:v>
                </c:pt>
                <c:pt idx="22">
                  <c:v>YOX1</c:v>
                </c:pt>
                <c:pt idx="23">
                  <c:v>ZAP1</c:v>
                </c:pt>
              </c:strCache>
            </c:strRef>
          </c:cat>
          <c:val>
            <c:numRef>
              <c:f>[TM_AG_Summary_Workbook.xlsx]production_rates!$C$2:$C$25</c:f>
              <c:numCache>
                <c:formatCode>General</c:formatCode>
                <c:ptCount val="24"/>
                <c:pt idx="0">
                  <c:v>0.47179940019499067</c:v>
                </c:pt>
                <c:pt idx="1">
                  <c:v>5.5616482756055123E-2</c:v>
                </c:pt>
                <c:pt idx="2">
                  <c:v>0.13462343521186684</c:v>
                </c:pt>
                <c:pt idx="3">
                  <c:v>3.7474450712509176E-2</c:v>
                </c:pt>
                <c:pt idx="4">
                  <c:v>2.254973822561215E-2</c:v>
                </c:pt>
                <c:pt idx="5">
                  <c:v>5.0536816627388043E-2</c:v>
                </c:pt>
                <c:pt idx="6">
                  <c:v>0.40495861456488624</c:v>
                </c:pt>
                <c:pt idx="7">
                  <c:v>0.12138860809810971</c:v>
                </c:pt>
                <c:pt idx="8">
                  <c:v>1.4499727393676594E-2</c:v>
                </c:pt>
                <c:pt idx="9">
                  <c:v>0.20552526744385172</c:v>
                </c:pt>
                <c:pt idx="10">
                  <c:v>9.112701692030073E-2</c:v>
                </c:pt>
                <c:pt idx="11">
                  <c:v>0.63270128463186515</c:v>
                </c:pt>
                <c:pt idx="12">
                  <c:v>0.17017587591770356</c:v>
                </c:pt>
                <c:pt idx="13">
                  <c:v>1.6718950124985792E-2</c:v>
                </c:pt>
                <c:pt idx="14">
                  <c:v>0.21905498181905228</c:v>
                </c:pt>
                <c:pt idx="15">
                  <c:v>0.18027186933526704</c:v>
                </c:pt>
                <c:pt idx="16">
                  <c:v>2.9248104510243803E-2</c:v>
                </c:pt>
                <c:pt idx="17">
                  <c:v>0.11833881502319935</c:v>
                </c:pt>
                <c:pt idx="18">
                  <c:v>3.7072389860236046E-2</c:v>
                </c:pt>
                <c:pt idx="19">
                  <c:v>7.3529884119096917E-2</c:v>
                </c:pt>
                <c:pt idx="20">
                  <c:v>0.35640236259587155</c:v>
                </c:pt>
                <c:pt idx="21">
                  <c:v>2.9724963151136964E-2</c:v>
                </c:pt>
                <c:pt idx="22">
                  <c:v>0.32800134812254339</c:v>
                </c:pt>
                <c:pt idx="23">
                  <c:v>1.4632119481462256E-2</c:v>
                </c:pt>
              </c:numCache>
            </c:numRef>
          </c:val>
        </c:ser>
        <c:ser>
          <c:idx val="1"/>
          <c:order val="1"/>
          <c:tx>
            <c:strRef>
              <c:f>[TM_AG_Summary_Workbook.xlsx]production_rates!$D$1</c:f>
              <c:strCache>
                <c:ptCount val="1"/>
                <c:pt idx="0">
                  <c:v>Estimated_b</c:v>
                </c:pt>
              </c:strCache>
            </c:strRef>
          </c:tx>
          <c:invertIfNegative val="0"/>
          <c:cat>
            <c:strRef>
              <c:f>[TM_AG_Summary_Workbook.xlsx]production_rates!$B$2:$B$25</c:f>
              <c:strCache>
                <c:ptCount val="24"/>
                <c:pt idx="0">
                  <c:v>ACE2</c:v>
                </c:pt>
                <c:pt idx="1">
                  <c:v>ASG1</c:v>
                </c:pt>
                <c:pt idx="2">
                  <c:v>CIN5</c:v>
                </c:pt>
                <c:pt idx="3">
                  <c:v>CYC8</c:v>
                </c:pt>
                <c:pt idx="4">
                  <c:v>FKH2</c:v>
                </c:pt>
                <c:pt idx="5">
                  <c:v>GCR2</c:v>
                </c:pt>
                <c:pt idx="6">
                  <c:v>GLN3</c:v>
                </c:pt>
                <c:pt idx="7">
                  <c:v>HMO1</c:v>
                </c:pt>
                <c:pt idx="8">
                  <c:v>INO4</c:v>
                </c:pt>
                <c:pt idx="9">
                  <c:v>MCM1</c:v>
                </c:pt>
                <c:pt idx="10">
                  <c:v>MIG2</c:v>
                </c:pt>
                <c:pt idx="11">
                  <c:v>MSN2</c:v>
                </c:pt>
                <c:pt idx="12">
                  <c:v>MSN4</c:v>
                </c:pt>
                <c:pt idx="13">
                  <c:v>PDR1</c:v>
                </c:pt>
                <c:pt idx="14">
                  <c:v>RIF1</c:v>
                </c:pt>
                <c:pt idx="15">
                  <c:v>SFP1</c:v>
                </c:pt>
                <c:pt idx="16">
                  <c:v>SNF5</c:v>
                </c:pt>
                <c:pt idx="17">
                  <c:v>SNF6</c:v>
                </c:pt>
                <c:pt idx="18">
                  <c:v>STB5</c:v>
                </c:pt>
                <c:pt idx="19">
                  <c:v>SWI5</c:v>
                </c:pt>
                <c:pt idx="20">
                  <c:v>YHP1</c:v>
                </c:pt>
                <c:pt idx="21">
                  <c:v>YLR278C</c:v>
                </c:pt>
                <c:pt idx="22">
                  <c:v>YOX1</c:v>
                </c:pt>
                <c:pt idx="23">
                  <c:v>ZAP1</c:v>
                </c:pt>
              </c:strCache>
            </c:strRef>
          </c:cat>
          <c:val>
            <c:numRef>
              <c:f>[TM_AG_Summary_Workbook.xlsx]production_rates!$D$2:$D$25</c:f>
              <c:numCache>
                <c:formatCode>General</c:formatCode>
                <c:ptCount val="24"/>
                <c:pt idx="0">
                  <c:v>0.47156268305835974</c:v>
                </c:pt>
                <c:pt idx="1">
                  <c:v>5.7631529994598342E-2</c:v>
                </c:pt>
                <c:pt idx="2">
                  <c:v>0.1342558644060346</c:v>
                </c:pt>
                <c:pt idx="3">
                  <c:v>3.662758632206177E-2</c:v>
                </c:pt>
                <c:pt idx="4">
                  <c:v>2.2811429924104659E-2</c:v>
                </c:pt>
                <c:pt idx="5">
                  <c:v>5.0644795235455682E-2</c:v>
                </c:pt>
                <c:pt idx="6">
                  <c:v>0.37471193501910538</c:v>
                </c:pt>
                <c:pt idx="7">
                  <c:v>0.11585954383968604</c:v>
                </c:pt>
                <c:pt idx="8">
                  <c:v>1.4462655867265174E-2</c:v>
                </c:pt>
                <c:pt idx="9">
                  <c:v>0.25192141686377495</c:v>
                </c:pt>
                <c:pt idx="10">
                  <c:v>9.1040714291072591E-2</c:v>
                </c:pt>
                <c:pt idx="11">
                  <c:v>0.61882705955482142</c:v>
                </c:pt>
                <c:pt idx="12">
                  <c:v>0.17506809106728566</c:v>
                </c:pt>
                <c:pt idx="13">
                  <c:v>1.590609823409514E-2</c:v>
                </c:pt>
                <c:pt idx="14">
                  <c:v>0.24990014178099373</c:v>
                </c:pt>
                <c:pt idx="15">
                  <c:v>0.18620528539688719</c:v>
                </c:pt>
                <c:pt idx="16">
                  <c:v>2.9630162939362253E-2</c:v>
                </c:pt>
                <c:pt idx="17">
                  <c:v>0.12413587236654747</c:v>
                </c:pt>
                <c:pt idx="18">
                  <c:v>3.822497837883871E-2</c:v>
                </c:pt>
                <c:pt idx="19">
                  <c:v>6.9435934936760077E-2</c:v>
                </c:pt>
                <c:pt idx="20">
                  <c:v>0.35693221686026982</c:v>
                </c:pt>
                <c:pt idx="21">
                  <c:v>2.5437403584593409E-2</c:v>
                </c:pt>
                <c:pt idx="22">
                  <c:v>0.32631899715165508</c:v>
                </c:pt>
                <c:pt idx="23">
                  <c:v>1.4657428129059761E-2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026560"/>
        <c:axId val="68248128"/>
      </c:barChart>
      <c:catAx>
        <c:axId val="49026560"/>
        <c:scaling>
          <c:orientation val="minMax"/>
        </c:scaling>
        <c:delete val="0"/>
        <c:axPos val="b"/>
        <c:majorTickMark val="out"/>
        <c:minorTickMark val="none"/>
        <c:tickLblPos val="nextTo"/>
        <c:crossAx val="68248128"/>
        <c:crosses val="autoZero"/>
        <c:auto val="1"/>
        <c:lblAlgn val="ctr"/>
        <c:lblOffset val="100"/>
        <c:noMultiLvlLbl val="0"/>
      </c:catAx>
      <c:valAx>
        <c:axId val="68248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0265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8743881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Click to edit Master title style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Click to edit Master text styles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Click to edit Master title style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Click to edit Master title style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9"/>
          <p:cNvGraphicFramePr/>
          <p:nvPr/>
        </p:nvGraphicFramePr>
        <p:xfrm>
          <a:off x="457200" y="1600200"/>
          <a:ext cx="8297778" cy="4031825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765926"/>
                <a:gridCol w="2765926"/>
                <a:gridCol w="2765926"/>
              </a:tblGrid>
              <a:tr h="5759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/>
                        <a:t> </a:t>
                      </a:r>
                      <a:r>
                        <a:rPr sz="2100" b="1">
                          <a:solidFill>
                            <a:srgbClr val="FFFFFF"/>
                          </a:solidFill>
                        </a:rPr>
                        <a:t>ANOVA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WT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ΔGLN3</a:t>
                      </a:r>
                    </a:p>
                  </a:txBody>
                  <a:tcPr marL="0" marR="0" marT="0" marB="0" horzOverflow="overflow"/>
                </a:tc>
              </a:tr>
              <a:tr h="5759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 &lt; 0.05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38.42%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30.11%</a:t>
                      </a:r>
                    </a:p>
                  </a:txBody>
                  <a:tcPr marL="0" marR="0" marT="0" marB="0" horzOverflow="overflow"/>
                </a:tc>
              </a:tr>
              <a:tr h="5759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 &lt; 0.01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24.67%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16.29%</a:t>
                      </a:r>
                    </a:p>
                  </a:txBody>
                  <a:tcPr marL="0" marR="0" marT="0" marB="0" horzOverflow="overflow"/>
                </a:tc>
              </a:tr>
              <a:tr h="5759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 &lt; 0.001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13.90%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6.53%</a:t>
                      </a:r>
                    </a:p>
                  </a:txBody>
                  <a:tcPr marL="0" marR="0" marT="0" marB="0" horzOverflow="overflow"/>
                </a:tc>
              </a:tr>
              <a:tr h="5759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 &lt; 0.0001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7.43%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2.04%</a:t>
                      </a:r>
                    </a:p>
                  </a:txBody>
                  <a:tcPr marL="0" marR="0" marT="0" marB="0" horzOverflow="overflow"/>
                </a:tc>
              </a:tr>
              <a:tr h="5759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B-H p &lt; 0.05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26.76%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2.04%</a:t>
                      </a:r>
                    </a:p>
                  </a:txBody>
                  <a:tcPr marL="0" marR="0" marT="0" marB="0" horzOverflow="overflow"/>
                </a:tc>
              </a:tr>
              <a:tr h="5759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Bonferroni p &lt; 0.05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3.68%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0.42%</a:t>
                      </a: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sp>
        <p:nvSpPr>
          <p:cNvPr id="50" name="Shape 50"/>
          <p:cNvSpPr/>
          <p:nvPr/>
        </p:nvSpPr>
        <p:spPr>
          <a:xfrm>
            <a:off x="685800" y="304800"/>
            <a:ext cx="7377990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Comparison of the P-value significance between Wild Type and ΔGLN3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832104">
              <a:defRPr sz="1800"/>
            </a:pPr>
            <a:r>
              <a:rPr sz="3549"/>
              <a:t>Wild Type Profile 45</a:t>
            </a:r>
            <a:br>
              <a:rPr sz="3549"/>
            </a:br>
            <a:endParaRPr sz="3549"/>
          </a:p>
        </p:txBody>
      </p:sp>
      <p:pic>
        <p:nvPicPr>
          <p:cNvPr id="78" name="image9.png"/>
          <p:cNvPicPr/>
          <p:nvPr/>
        </p:nvPicPr>
        <p:blipFill>
          <a:blip r:embed="rId2">
            <a:extLst/>
          </a:blip>
          <a:srcRect l="46642" t="11409" r="11940" b="33333"/>
          <a:stretch>
            <a:fillRect/>
          </a:stretch>
        </p:blipFill>
        <p:spPr>
          <a:xfrm>
            <a:off x="1066799" y="990600"/>
            <a:ext cx="7574508" cy="5684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Wild Type Profile 22</a:t>
            </a:r>
          </a:p>
        </p:txBody>
      </p:sp>
      <p:pic>
        <p:nvPicPr>
          <p:cNvPr id="81" name="image10.png"/>
          <p:cNvPicPr/>
          <p:nvPr/>
        </p:nvPicPr>
        <p:blipFill>
          <a:blip r:embed="rId2">
            <a:extLst/>
          </a:blip>
          <a:srcRect l="1418" t="4643" r="57463" b="40299"/>
          <a:stretch>
            <a:fillRect/>
          </a:stretch>
        </p:blipFill>
        <p:spPr>
          <a:xfrm>
            <a:off x="868907" y="1194179"/>
            <a:ext cx="7519918" cy="56638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Wild Type Profile 9</a:t>
            </a:r>
          </a:p>
        </p:txBody>
      </p:sp>
      <p:pic>
        <p:nvPicPr>
          <p:cNvPr id="84" name="image11.png"/>
          <p:cNvPicPr/>
          <p:nvPr/>
        </p:nvPicPr>
        <p:blipFill>
          <a:blip r:embed="rId2">
            <a:extLst/>
          </a:blip>
          <a:srcRect l="1567" t="4378" r="57239" b="40431"/>
          <a:stretch>
            <a:fillRect/>
          </a:stretch>
        </p:blipFill>
        <p:spPr>
          <a:xfrm>
            <a:off x="838200" y="1180531"/>
            <a:ext cx="7533565" cy="5677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Wild Type Profile 28</a:t>
            </a:r>
          </a:p>
        </p:txBody>
      </p:sp>
      <p:pic>
        <p:nvPicPr>
          <p:cNvPr id="87" name="image12.png"/>
          <p:cNvPicPr/>
          <p:nvPr/>
        </p:nvPicPr>
        <p:blipFill>
          <a:blip r:embed="rId2">
            <a:extLst/>
          </a:blip>
          <a:srcRect l="1045" t="5307" r="57164" b="40033"/>
          <a:stretch>
            <a:fillRect/>
          </a:stretch>
        </p:blipFill>
        <p:spPr>
          <a:xfrm>
            <a:off x="685799" y="1235121"/>
            <a:ext cx="7642748" cy="5622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Wild Type Profile 48</a:t>
            </a:r>
          </a:p>
        </p:txBody>
      </p:sp>
      <p:pic>
        <p:nvPicPr>
          <p:cNvPr id="90" name="image13.png"/>
          <p:cNvPicPr/>
          <p:nvPr/>
        </p:nvPicPr>
        <p:blipFill>
          <a:blip r:embed="rId2">
            <a:extLst/>
          </a:blip>
          <a:srcRect l="1493" t="4511" r="57238" b="40299"/>
          <a:stretch>
            <a:fillRect/>
          </a:stretch>
        </p:blipFill>
        <p:spPr>
          <a:xfrm>
            <a:off x="761999" y="1180531"/>
            <a:ext cx="7547214" cy="5677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Wild Type Profile 0</a:t>
            </a:r>
          </a:p>
        </p:txBody>
      </p:sp>
      <p:pic>
        <p:nvPicPr>
          <p:cNvPr id="93" name="image14.png"/>
          <p:cNvPicPr/>
          <p:nvPr/>
        </p:nvPicPr>
        <p:blipFill>
          <a:blip r:embed="rId2">
            <a:extLst/>
          </a:blip>
          <a:srcRect l="1268" t="4775" r="57687" b="40300"/>
          <a:stretch>
            <a:fillRect/>
          </a:stretch>
        </p:blipFill>
        <p:spPr>
          <a:xfrm>
            <a:off x="761999" y="1181668"/>
            <a:ext cx="7506271" cy="5650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96111">
              <a:defRPr sz="3822"/>
            </a:lvl1pPr>
          </a:lstStyle>
          <a:p>
            <a:pPr lvl="0">
              <a:defRPr sz="1800"/>
            </a:pPr>
            <a:r>
              <a:rPr sz="3822"/>
              <a:t>Only DNA Binding Degree Distribution</a:t>
            </a:r>
          </a:p>
        </p:txBody>
      </p:sp>
      <p:pic>
        <p:nvPicPr>
          <p:cNvPr id="96" name="image15.png" descr="Only_DNA_binding.png"/>
          <p:cNvPicPr/>
          <p:nvPr/>
        </p:nvPicPr>
        <p:blipFill>
          <a:blip r:embed="rId2">
            <a:extLst/>
          </a:blip>
          <a:srcRect l="1713" r="1713"/>
          <a:stretch>
            <a:fillRect/>
          </a:stretch>
        </p:blipFill>
        <p:spPr>
          <a:xfrm>
            <a:off x="457199" y="1600200"/>
            <a:ext cx="822960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549"/>
            </a:lvl1pPr>
          </a:lstStyle>
          <a:p>
            <a:pPr lvl="0">
              <a:defRPr sz="1800"/>
            </a:pPr>
            <a:r>
              <a:rPr sz="3549"/>
              <a:t>GRNSight Only DNA Binding Degree Distribution</a:t>
            </a:r>
          </a:p>
        </p:txBody>
      </p:sp>
      <p:pic>
        <p:nvPicPr>
          <p:cNvPr id="99" name="image16.png" descr="Screen Shot 2015-04-16 at 1.12.5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524000"/>
            <a:ext cx="7415386" cy="472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Binding AND Expression Distribution</a:t>
            </a:r>
          </a:p>
        </p:txBody>
      </p:sp>
      <p:pic>
        <p:nvPicPr>
          <p:cNvPr id="102" name="image17.png" descr="And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675246"/>
            <a:ext cx="8229600" cy="4375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96111">
              <a:defRPr sz="4312"/>
            </a:lvl1pPr>
          </a:lstStyle>
          <a:p>
            <a:pPr lvl="0">
              <a:defRPr sz="1800"/>
            </a:pPr>
            <a:r>
              <a:rPr sz="4312"/>
              <a:t>GRNSight Binding AND Expression</a:t>
            </a:r>
          </a:p>
        </p:txBody>
      </p:sp>
      <p:pic>
        <p:nvPicPr>
          <p:cNvPr id="105" name="image18.png" descr="Screen Shot 2015-04-20 at 3.16.3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631" y="1600200"/>
            <a:ext cx="7088738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4700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ΔGLN3 STEM Significance Profiles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1371600"/>
            <a:ext cx="7075714" cy="5306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Binding PLUS Expression Distribution</a:t>
            </a:r>
          </a:p>
        </p:txBody>
      </p:sp>
      <p:pic>
        <p:nvPicPr>
          <p:cNvPr id="108" name="image19.png" descr="PLU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739552"/>
            <a:ext cx="8229600" cy="4247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pPr lvl="0">
              <a:defRPr sz="1800"/>
            </a:pPr>
            <a:r>
              <a:rPr sz="4180"/>
              <a:t>GRNSight Binding PLUS Expression</a:t>
            </a:r>
          </a:p>
        </p:txBody>
      </p:sp>
      <p:pic>
        <p:nvPicPr>
          <p:cNvPr id="111" name="image20.png" descr="Screen Shot 2015-04-20 at 3.22.4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4880" y="1600200"/>
            <a:ext cx="7094240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0236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6000" dirty="0" smtClean="0"/>
              <a:t>Compared Parameter Mappings for b=0 and b=1</a:t>
            </a:r>
            <a:endParaRPr sz="6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 dirty="0" smtClean="0"/>
              <a:t>ACE2</a:t>
            </a:r>
            <a:r>
              <a:rPr lang="en-US" sz="4400" dirty="0" smtClean="0"/>
              <a:t> (b=0 on the left, b=1 right)</a:t>
            </a:r>
            <a:endParaRPr sz="4400" dirty="0"/>
          </a:p>
        </p:txBody>
      </p:sp>
      <p:pic>
        <p:nvPicPr>
          <p:cNvPr id="193" name="image45.jpg" descr="AC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4850" y="1790699"/>
            <a:ext cx="4648200" cy="3486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90699"/>
            <a:ext cx="48387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00200"/>
            <a:ext cx="46101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4000" dirty="0" smtClean="0"/>
              <a:t>ASG1</a:t>
            </a:r>
            <a:r>
              <a:rPr lang="en-US" sz="4000" dirty="0"/>
              <a:t> (b=0 on the left, b=1 right)</a:t>
            </a:r>
            <a:endParaRPr sz="4000" dirty="0"/>
          </a:p>
        </p:txBody>
      </p:sp>
      <p:pic>
        <p:nvPicPr>
          <p:cNvPr id="196" name="image46.jpg" descr="ASG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06952" y="1628775"/>
            <a:ext cx="4758232" cy="342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3600" dirty="0" smtClean="0"/>
              <a:t>CIN5</a:t>
            </a:r>
            <a:r>
              <a:rPr lang="en-US" sz="3600" dirty="0" smtClean="0"/>
              <a:t> (b=0 on the left, b=1 right)</a:t>
            </a:r>
            <a:endParaRPr sz="3600" dirty="0"/>
          </a:p>
        </p:txBody>
      </p:sp>
      <p:pic>
        <p:nvPicPr>
          <p:cNvPr id="199" name="image47.jpg" descr="CIN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1858962"/>
            <a:ext cx="4267200" cy="3185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9362"/>
            <a:ext cx="4512691" cy="338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48.jpg" descr="CYC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4418" y="2049435"/>
            <a:ext cx="4267200" cy="330676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7200" y="304800"/>
            <a:ext cx="845820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 smtClean="0">
                <a:solidFill>
                  <a:srgbClr val="000000"/>
                </a:solidFill>
              </a:rPr>
              <a:t>CYC8 (b=0 on the left, r=1 right)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49435"/>
            <a:ext cx="4419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799"/>
            <a:ext cx="4363508" cy="327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FKH2</a:t>
            </a:r>
            <a:r>
              <a:rPr lang="en-US" sz="4400" dirty="0" smtClean="0"/>
              <a:t> 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05" name="image49.jpg" descr="FKH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4800" y="2590798"/>
            <a:ext cx="4800600" cy="34039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GCR2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08" name="image50.jpg" descr="GC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2451893"/>
            <a:ext cx="4724400" cy="3135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10606"/>
            <a:ext cx="4419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GLN3</a:t>
            </a:r>
            <a:r>
              <a:rPr lang="en-US" sz="4400" dirty="0" smtClean="0"/>
              <a:t> 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11" name="image51.jpg" descr="GLN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132704"/>
            <a:ext cx="4724400" cy="3421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186781"/>
            <a:ext cx="4629150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ΔGLN3 Profile 45</a:t>
            </a:r>
          </a:p>
        </p:txBody>
      </p:sp>
      <p:pic>
        <p:nvPicPr>
          <p:cNvPr id="57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1308100"/>
            <a:ext cx="7366000" cy="552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HMO1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14" name="image52.jpg" descr="HMO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133600"/>
            <a:ext cx="4724400" cy="3272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363507" cy="327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INO4</a:t>
            </a:r>
            <a:r>
              <a:rPr lang="en-US" sz="4400" dirty="0" smtClean="0"/>
              <a:t> 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17" name="image53.jpg" descr="INO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5800" y="1710530"/>
            <a:ext cx="4648200" cy="3371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531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MCM1</a:t>
            </a:r>
            <a:r>
              <a:rPr lang="en-US" sz="4400" dirty="0" smtClean="0"/>
              <a:t> 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20" name="image54.jpg" descr="MCM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1828800"/>
            <a:ext cx="4724400" cy="3173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76400"/>
            <a:ext cx="4434418" cy="332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smtClean="0"/>
              <a:t>MIG</a:t>
            </a:r>
            <a:r>
              <a:rPr lang="en-US" sz="4400" smtClean="0"/>
              <a:t>2 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</a:p>
        </p:txBody>
      </p:sp>
      <p:pic>
        <p:nvPicPr>
          <p:cNvPr id="2050" name="Picture 2" descr="C:\Users\Student\Desktop\NewRun\M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0532"/>
            <a:ext cx="4571997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udent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015" y="1689017"/>
            <a:ext cx="4582583" cy="34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MSN2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26" name="image56.jpg" descr="MSN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2266950"/>
            <a:ext cx="4572000" cy="304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419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MSN4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29" name="image57.jpg" descr="MSN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1600201"/>
            <a:ext cx="4572000" cy="350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151"/>
            <a:ext cx="4628092" cy="347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PDR1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32" name="image58.jpg" descr="PDR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2050" y="2057400"/>
            <a:ext cx="4400550" cy="331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419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RIF1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35" name="image59.jpg" descr="RIF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2251867"/>
            <a:ext cx="4724400" cy="3154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399"/>
            <a:ext cx="4724399" cy="354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331"/>
            <a:ext cx="4866217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SFP1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38" name="image60.jpg" descr="SFP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200" y="1981200"/>
            <a:ext cx="4800600" cy="3649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SNF5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41" name="image61.jpg" descr="SNF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1828800"/>
            <a:ext cx="4572000" cy="3459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28800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ΔGLN3 Profile 9</a:t>
            </a:r>
          </a:p>
        </p:txBody>
      </p:sp>
      <p:pic>
        <p:nvPicPr>
          <p:cNvPr id="60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128214"/>
            <a:ext cx="7620000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SNF6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44" name="image62.jpg" descr="SNF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2133600"/>
            <a:ext cx="4800600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1336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STB5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47" name="image63.jpg" descr="STB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1657351"/>
            <a:ext cx="4572000" cy="3295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051"/>
            <a:ext cx="4419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SWI5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50" name="image64.jpg" descr="SWI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9200" y="1704975"/>
            <a:ext cx="4419600" cy="350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2124"/>
            <a:ext cx="43561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YHP1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53" name="image65.jpg" descr="YHP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6300" y="1905001"/>
            <a:ext cx="4457700" cy="3371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1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YLR278C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56" name="image66.jpg" descr="YLR278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1828800"/>
            <a:ext cx="4572000" cy="327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90700"/>
            <a:ext cx="4419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YOX1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59" name="image67.jpg" descr="YOX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5850" y="2028824"/>
            <a:ext cx="4495800" cy="3432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84771"/>
            <a:ext cx="46101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2068910"/>
            <a:ext cx="4764615" cy="357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ZAP1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62" name="image68.jpg" descr="ZAP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0" y="2068910"/>
            <a:ext cx="4876800" cy="3573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685800" y="2063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 dirty="0" err="1" smtClean="0"/>
              <a:t>GR</a:t>
            </a:r>
            <a:r>
              <a:rPr lang="en-US" sz="4400" dirty="0" err="1" smtClean="0"/>
              <a:t>Nsight</a:t>
            </a:r>
            <a:r>
              <a:rPr lang="en-US" sz="4400" dirty="0" smtClean="0"/>
              <a:t> Map for both Inputs</a:t>
            </a:r>
            <a:endParaRPr sz="4400" dirty="0"/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47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272" name="GRNsightb1.png"/>
          <p:cNvPicPr/>
          <p:nvPr/>
        </p:nvPicPr>
        <p:blipFill rotWithShape="1">
          <a:blip r:embed="rId2">
            <a:extLst/>
          </a:blip>
          <a:srcRect l="3461" r="20128"/>
          <a:stretch/>
        </p:blipFill>
        <p:spPr>
          <a:xfrm>
            <a:off x="1524000" y="1676400"/>
            <a:ext cx="6019800" cy="495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GRNsight</a:t>
            </a:r>
            <a:r>
              <a:rPr lang="en-US" dirty="0" smtClean="0"/>
              <a:t> Map for output b=0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 r="8264" b="3313"/>
          <a:stretch/>
        </p:blipFill>
        <p:spPr bwMode="auto">
          <a:xfrm>
            <a:off x="1143000" y="1295399"/>
            <a:ext cx="6781800" cy="543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58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GRNsight</a:t>
            </a:r>
            <a:r>
              <a:rPr lang="en-US" dirty="0" smtClean="0"/>
              <a:t> Map for b=1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8" r="16794" b="10058"/>
          <a:stretch/>
        </p:blipFill>
        <p:spPr bwMode="auto">
          <a:xfrm>
            <a:off x="1295400" y="1295399"/>
            <a:ext cx="6553200" cy="536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171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ΔGLN3Profile 2</a:t>
            </a:r>
          </a:p>
        </p:txBody>
      </p:sp>
      <p:pic>
        <p:nvPicPr>
          <p:cNvPr id="63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143000"/>
            <a:ext cx="7620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</a:t>
            </a:r>
            <a:r>
              <a:rPr lang="en-US" dirty="0" err="1" smtClean="0"/>
              <a:t>GRNsight</a:t>
            </a:r>
            <a:r>
              <a:rPr lang="en-US" dirty="0" smtClean="0"/>
              <a:t> outputs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b=1 on the left, b=0 on the right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r="6755" b="521"/>
          <a:stretch/>
        </p:blipFill>
        <p:spPr bwMode="auto">
          <a:xfrm>
            <a:off x="4419600" y="2362199"/>
            <a:ext cx="4495800" cy="363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r="14323" b="5687"/>
          <a:stretch/>
        </p:blipFill>
        <p:spPr bwMode="auto">
          <a:xfrm>
            <a:off x="200221" y="2535193"/>
            <a:ext cx="4219379" cy="345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081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 Graph comparing fixed and estimated weights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83820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ControllerGeneA</a:t>
            </a:r>
            <a:r>
              <a:rPr lang="en-US" dirty="0" smtClean="0"/>
              <a:t>-&gt;</a:t>
            </a:r>
            <a:r>
              <a:rPr lang="en-US" dirty="0" err="1" smtClean="0"/>
              <a:t>TargetGeneB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463375"/>
              </p:ext>
            </p:extLst>
          </p:nvPr>
        </p:nvGraphicFramePr>
        <p:xfrm>
          <a:off x="228600" y="1905000"/>
          <a:ext cx="8915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740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Rates of Fixed vs. Estimated b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2296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By standard name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042450"/>
              </p:ext>
            </p:extLst>
          </p:nvPr>
        </p:nvGraphicFramePr>
        <p:xfrm>
          <a:off x="304800" y="1905000"/>
          <a:ext cx="8686800" cy="478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0415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ΔGLN3Profile 22</a:t>
            </a:r>
          </a:p>
        </p:txBody>
      </p:sp>
      <p:pic>
        <p:nvPicPr>
          <p:cNvPr id="66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666" y="1107743"/>
            <a:ext cx="7620001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ΔGLN3Profile 48</a:t>
            </a:r>
          </a:p>
        </p:txBody>
      </p:sp>
      <p:pic>
        <p:nvPicPr>
          <p:cNvPr id="69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179393"/>
            <a:ext cx="7620000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ΔGLN3Profile 31</a:t>
            </a:r>
          </a:p>
        </p:txBody>
      </p:sp>
      <p:pic>
        <p:nvPicPr>
          <p:cNvPr id="72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1219200"/>
            <a:ext cx="7620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Wild Type Clusters</a:t>
            </a:r>
          </a:p>
        </p:txBody>
      </p:sp>
      <p:pic>
        <p:nvPicPr>
          <p:cNvPr id="75" name="image8.png"/>
          <p:cNvPicPr/>
          <p:nvPr/>
        </p:nvPicPr>
        <p:blipFill>
          <a:blip r:embed="rId2">
            <a:extLst/>
          </a:blip>
          <a:srcRect l="56691" t="6362" r="4027" b="38640"/>
          <a:stretch>
            <a:fillRect/>
          </a:stretch>
        </p:blipFill>
        <p:spPr>
          <a:xfrm>
            <a:off x="1066799" y="1295400"/>
            <a:ext cx="6868237" cy="5409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411</Words>
  <Application>Microsoft Office PowerPoint</Application>
  <PresentationFormat>On-screen Show (4:3)</PresentationFormat>
  <Paragraphs>77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Default</vt:lpstr>
      <vt:lpstr>PowerPoint Presentation</vt:lpstr>
      <vt:lpstr>ΔGLN3 STEM Significance Profiles</vt:lpstr>
      <vt:lpstr>ΔGLN3 Profile 45</vt:lpstr>
      <vt:lpstr>ΔGLN3 Profile 9</vt:lpstr>
      <vt:lpstr>ΔGLN3Profile 2</vt:lpstr>
      <vt:lpstr>ΔGLN3Profile 22</vt:lpstr>
      <vt:lpstr>ΔGLN3Profile 48</vt:lpstr>
      <vt:lpstr>ΔGLN3Profile 31</vt:lpstr>
      <vt:lpstr>Wild Type Clusters</vt:lpstr>
      <vt:lpstr>Wild Type Profile 45 </vt:lpstr>
      <vt:lpstr>Wild Type Profile 22</vt:lpstr>
      <vt:lpstr>Wild Type Profile 9</vt:lpstr>
      <vt:lpstr>Wild Type Profile 28</vt:lpstr>
      <vt:lpstr>Wild Type Profile 48</vt:lpstr>
      <vt:lpstr>Wild Type Profile 0</vt:lpstr>
      <vt:lpstr>Only DNA Binding Degree Distribution</vt:lpstr>
      <vt:lpstr>GRNSight Only DNA Binding Degree Distribution</vt:lpstr>
      <vt:lpstr>Binding AND Expression Distribution</vt:lpstr>
      <vt:lpstr>GRNSight Binding AND Expression</vt:lpstr>
      <vt:lpstr>Binding PLUS Expression Distribution</vt:lpstr>
      <vt:lpstr>GRNSight Binding PLUS Expression</vt:lpstr>
      <vt:lpstr>Compared Parameter Mappings for b=0 and b=1</vt:lpstr>
      <vt:lpstr>ACE2 (b=0 on the left, b=1 right)</vt:lpstr>
      <vt:lpstr>ASG1 (b=0 on the left, b=1 right)</vt:lpstr>
      <vt:lpstr>CIN5 (b=0 on the left, b=1 right)</vt:lpstr>
      <vt:lpstr>PowerPoint Presentation</vt:lpstr>
      <vt:lpstr>FKH2 (b=0 on the left, r=1 right) </vt:lpstr>
      <vt:lpstr>GCR2(b=0 on the left, r=1 right) </vt:lpstr>
      <vt:lpstr>GLN3 (b=0 on the left, r=1 right) </vt:lpstr>
      <vt:lpstr>HMO1(b=0 on the left, r=1 right) </vt:lpstr>
      <vt:lpstr>INO4 (b=0 on the left, r=1 right) </vt:lpstr>
      <vt:lpstr>MCM1 (b=0 on the left, r=1 right) </vt:lpstr>
      <vt:lpstr>MIG2 (b=0 on the left, r=1 right)</vt:lpstr>
      <vt:lpstr>MSN2(b=0 on the left, r=1 right) </vt:lpstr>
      <vt:lpstr>MSN4(b=0 on the left, r=1 right) </vt:lpstr>
      <vt:lpstr>PDR1(b=0 on the left, r=1 right) </vt:lpstr>
      <vt:lpstr>RIF1(b=0 on the left, r=1 right) </vt:lpstr>
      <vt:lpstr>SFP1(b=0 on the left, r=1 right) </vt:lpstr>
      <vt:lpstr>SNF5(b=0 on the left, r=1 right) </vt:lpstr>
      <vt:lpstr>SNF6(b=0 on the left, r=1 right) </vt:lpstr>
      <vt:lpstr>STB5(b=0 on the left, r=1 right) </vt:lpstr>
      <vt:lpstr>SWI5(b=0 on the left, r=1 right) </vt:lpstr>
      <vt:lpstr>YHP1(b=0 on the left, r=1 right) </vt:lpstr>
      <vt:lpstr>YLR278C(b=0 on the left, r=1 right) </vt:lpstr>
      <vt:lpstr>YOX1(b=0 on the left, r=1 right) </vt:lpstr>
      <vt:lpstr>ZAP1(b=0 on the left, r=1 right) </vt:lpstr>
      <vt:lpstr>GRNsight Map for both Inputs</vt:lpstr>
      <vt:lpstr>GRNsight Map for output b=0</vt:lpstr>
      <vt:lpstr>GRNsight Map for b=1</vt:lpstr>
      <vt:lpstr>Comparison of GRNsight outputs</vt:lpstr>
      <vt:lpstr>Bar Graph comparing fixed and estimated weights </vt:lpstr>
      <vt:lpstr>Production Rates of Fixed vs. Estimated b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Student</cp:lastModifiedBy>
  <cp:revision>8</cp:revision>
  <dcterms:modified xsi:type="dcterms:W3CDTF">2015-04-30T17:39:15Z</dcterms:modified>
</cp:coreProperties>
</file>