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9" r:id="rId48"/>
    <p:sldId id="330" r:id="rId49"/>
    <p:sldId id="333" r:id="rId50"/>
    <p:sldId id="334" r:id="rId51"/>
    <p:sldId id="331" r:id="rId52"/>
    <p:sldId id="332" r:id="rId53"/>
  </p:sldIdLst>
  <p:sldSz cx="9144000" cy="6858000" type="screen4x3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82" y="-10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8743881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Click to edit Master subtitle style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Click to edit Master title style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Click to edit Master text styles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Click to edit Master text styles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Click to edit Master title style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Click to edit Master title style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Click to edit Master text styles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49"/>
          <p:cNvGraphicFramePr/>
          <p:nvPr/>
        </p:nvGraphicFramePr>
        <p:xfrm>
          <a:off x="457200" y="1600200"/>
          <a:ext cx="8297778" cy="4031825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2765926"/>
                <a:gridCol w="2765926"/>
                <a:gridCol w="2765926"/>
              </a:tblGrid>
              <a:tr h="575975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/>
                        <a:t> </a:t>
                      </a:r>
                      <a:r>
                        <a:rPr sz="2100" b="1">
                          <a:solidFill>
                            <a:srgbClr val="FFFFFF"/>
                          </a:solidFill>
                        </a:rPr>
                        <a:t>ANOVA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WT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ΔGLN3</a:t>
                      </a:r>
                    </a:p>
                  </a:txBody>
                  <a:tcPr marL="0" marR="0" marT="0" marB="0" horzOverflow="overflow"/>
                </a:tc>
              </a:tr>
              <a:tr h="575975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p &lt; 0.05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b="1" i="1"/>
                        <a:t>38.42%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b="1" i="1"/>
                        <a:t>30.11%</a:t>
                      </a:r>
                    </a:p>
                  </a:txBody>
                  <a:tcPr marL="0" marR="0" marT="0" marB="0" horzOverflow="overflow"/>
                </a:tc>
              </a:tr>
              <a:tr h="575975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p &lt; 0.01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b="1" i="1"/>
                        <a:t>24.67%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b="1" i="1"/>
                        <a:t>16.29%</a:t>
                      </a:r>
                    </a:p>
                  </a:txBody>
                  <a:tcPr marL="0" marR="0" marT="0" marB="0" horzOverflow="overflow"/>
                </a:tc>
              </a:tr>
              <a:tr h="575975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p &lt; 0.001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b="1" i="1"/>
                        <a:t>13.90%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b="1" i="1"/>
                        <a:t>6.53%</a:t>
                      </a:r>
                    </a:p>
                  </a:txBody>
                  <a:tcPr marL="0" marR="0" marT="0" marB="0" horzOverflow="overflow"/>
                </a:tc>
              </a:tr>
              <a:tr h="575975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p &lt; 0.0001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b="1" i="1"/>
                        <a:t>7.43%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b="1" i="1"/>
                        <a:t>2.04%</a:t>
                      </a:r>
                    </a:p>
                  </a:txBody>
                  <a:tcPr marL="0" marR="0" marT="0" marB="0" horzOverflow="overflow"/>
                </a:tc>
              </a:tr>
              <a:tr h="575975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B-H p &lt; 0.05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b="1" i="1"/>
                        <a:t>26.76%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b="1" i="1"/>
                        <a:t>2.04%</a:t>
                      </a:r>
                    </a:p>
                  </a:txBody>
                  <a:tcPr marL="0" marR="0" marT="0" marB="0" horzOverflow="overflow"/>
                </a:tc>
              </a:tr>
              <a:tr h="575975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 i="1">
                          <a:solidFill>
                            <a:srgbClr val="FFFFFF"/>
                          </a:solidFill>
                        </a:rPr>
                        <a:t>Bonferroni p &lt; 0.05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b="1" i="1"/>
                        <a:t>3.68%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defRPr sz="1800" b="0" i="0"/>
                      </a:pPr>
                      <a:r>
                        <a:rPr b="1" i="1"/>
                        <a:t>0.42%</a:t>
                      </a: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  <p:sp>
        <p:nvSpPr>
          <p:cNvPr id="50" name="Shape 50"/>
          <p:cNvSpPr/>
          <p:nvPr/>
        </p:nvSpPr>
        <p:spPr>
          <a:xfrm>
            <a:off x="685800" y="304800"/>
            <a:ext cx="7377990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Comparison of the P-value significance between Wild Type and ΔGLN3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832104">
              <a:defRPr sz="1800"/>
            </a:pPr>
            <a:r>
              <a:rPr sz="3549"/>
              <a:t>Wild Type Profile 45</a:t>
            </a:r>
            <a:br>
              <a:rPr sz="3549"/>
            </a:br>
            <a:endParaRPr sz="3549"/>
          </a:p>
        </p:txBody>
      </p:sp>
      <p:pic>
        <p:nvPicPr>
          <p:cNvPr id="78" name="image9.png"/>
          <p:cNvPicPr/>
          <p:nvPr/>
        </p:nvPicPr>
        <p:blipFill>
          <a:blip r:embed="rId2">
            <a:extLst/>
          </a:blip>
          <a:srcRect l="46642" t="11409" r="11940" b="33333"/>
          <a:stretch>
            <a:fillRect/>
          </a:stretch>
        </p:blipFill>
        <p:spPr>
          <a:xfrm>
            <a:off x="1066799" y="990600"/>
            <a:ext cx="7574508" cy="56842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Wild Type Profile 22</a:t>
            </a:r>
          </a:p>
        </p:txBody>
      </p:sp>
      <p:pic>
        <p:nvPicPr>
          <p:cNvPr id="81" name="image10.png"/>
          <p:cNvPicPr/>
          <p:nvPr/>
        </p:nvPicPr>
        <p:blipFill>
          <a:blip r:embed="rId2">
            <a:extLst/>
          </a:blip>
          <a:srcRect l="1418" t="4643" r="57463" b="40299"/>
          <a:stretch>
            <a:fillRect/>
          </a:stretch>
        </p:blipFill>
        <p:spPr>
          <a:xfrm>
            <a:off x="868907" y="1194179"/>
            <a:ext cx="7519918" cy="56638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Wild Type Profile 9</a:t>
            </a:r>
          </a:p>
        </p:txBody>
      </p:sp>
      <p:pic>
        <p:nvPicPr>
          <p:cNvPr id="84" name="image11.png"/>
          <p:cNvPicPr/>
          <p:nvPr/>
        </p:nvPicPr>
        <p:blipFill>
          <a:blip r:embed="rId2">
            <a:extLst/>
          </a:blip>
          <a:srcRect l="1567" t="4378" r="57239" b="40431"/>
          <a:stretch>
            <a:fillRect/>
          </a:stretch>
        </p:blipFill>
        <p:spPr>
          <a:xfrm>
            <a:off x="838200" y="1180531"/>
            <a:ext cx="7533565" cy="56774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Wild Type Profile 28</a:t>
            </a:r>
          </a:p>
        </p:txBody>
      </p:sp>
      <p:pic>
        <p:nvPicPr>
          <p:cNvPr id="87" name="image12.png"/>
          <p:cNvPicPr/>
          <p:nvPr/>
        </p:nvPicPr>
        <p:blipFill>
          <a:blip r:embed="rId2">
            <a:extLst/>
          </a:blip>
          <a:srcRect l="1045" t="5307" r="57164" b="40033"/>
          <a:stretch>
            <a:fillRect/>
          </a:stretch>
        </p:blipFill>
        <p:spPr>
          <a:xfrm>
            <a:off x="685799" y="1235121"/>
            <a:ext cx="7642748" cy="5622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Wild Type Profile 48</a:t>
            </a:r>
          </a:p>
        </p:txBody>
      </p:sp>
      <p:pic>
        <p:nvPicPr>
          <p:cNvPr id="90" name="image13.png"/>
          <p:cNvPicPr/>
          <p:nvPr/>
        </p:nvPicPr>
        <p:blipFill>
          <a:blip r:embed="rId2">
            <a:extLst/>
          </a:blip>
          <a:srcRect l="1493" t="4511" r="57238" b="40299"/>
          <a:stretch>
            <a:fillRect/>
          </a:stretch>
        </p:blipFill>
        <p:spPr>
          <a:xfrm>
            <a:off x="761999" y="1180531"/>
            <a:ext cx="7547214" cy="56774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Wild Type Profile 0</a:t>
            </a:r>
          </a:p>
        </p:txBody>
      </p:sp>
      <p:pic>
        <p:nvPicPr>
          <p:cNvPr id="93" name="image14.png"/>
          <p:cNvPicPr/>
          <p:nvPr/>
        </p:nvPicPr>
        <p:blipFill>
          <a:blip r:embed="rId2">
            <a:extLst/>
          </a:blip>
          <a:srcRect l="1268" t="4775" r="57687" b="40300"/>
          <a:stretch>
            <a:fillRect/>
          </a:stretch>
        </p:blipFill>
        <p:spPr>
          <a:xfrm>
            <a:off x="761999" y="1181668"/>
            <a:ext cx="7506271" cy="5650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896111">
              <a:defRPr sz="3822"/>
            </a:lvl1pPr>
          </a:lstStyle>
          <a:p>
            <a:pPr lvl="0">
              <a:defRPr sz="1800"/>
            </a:pPr>
            <a:r>
              <a:rPr sz="3822"/>
              <a:t>Only DNA Binding Degree Distribution</a:t>
            </a:r>
          </a:p>
        </p:txBody>
      </p:sp>
      <p:pic>
        <p:nvPicPr>
          <p:cNvPr id="96" name="image15.png" descr="Only_DNA_binding.png"/>
          <p:cNvPicPr/>
          <p:nvPr/>
        </p:nvPicPr>
        <p:blipFill>
          <a:blip r:embed="rId2">
            <a:extLst/>
          </a:blip>
          <a:srcRect l="1713" r="1713"/>
          <a:stretch>
            <a:fillRect/>
          </a:stretch>
        </p:blipFill>
        <p:spPr>
          <a:xfrm>
            <a:off x="457199" y="1600200"/>
            <a:ext cx="8229602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32104">
              <a:defRPr sz="3549"/>
            </a:lvl1pPr>
          </a:lstStyle>
          <a:p>
            <a:pPr lvl="0">
              <a:defRPr sz="1800"/>
            </a:pPr>
            <a:r>
              <a:rPr sz="3549"/>
              <a:t>GRNSight Only DNA Binding Degree Distribution</a:t>
            </a:r>
          </a:p>
        </p:txBody>
      </p:sp>
      <p:pic>
        <p:nvPicPr>
          <p:cNvPr id="99" name="image16.png" descr="Screen Shot 2015-04-16 at 1.12.59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524000"/>
            <a:ext cx="7415386" cy="472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Binding AND Expression Distribution</a:t>
            </a:r>
          </a:p>
        </p:txBody>
      </p:sp>
      <p:pic>
        <p:nvPicPr>
          <p:cNvPr id="102" name="image17.png" descr="And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675246"/>
            <a:ext cx="8229600" cy="43758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896111">
              <a:defRPr sz="4312"/>
            </a:lvl1pPr>
          </a:lstStyle>
          <a:p>
            <a:pPr lvl="0">
              <a:defRPr sz="1800"/>
            </a:pPr>
            <a:r>
              <a:rPr sz="4312"/>
              <a:t>GRNSight Binding AND Expression</a:t>
            </a:r>
          </a:p>
        </p:txBody>
      </p:sp>
      <p:pic>
        <p:nvPicPr>
          <p:cNvPr id="105" name="image18.png" descr="Screen Shot 2015-04-20 at 3.16.38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7631" y="1600200"/>
            <a:ext cx="7088738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4700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ΔGLN3 STEM Significance Profiles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5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1371600"/>
            <a:ext cx="7075714" cy="53067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 lvl="0">
              <a:defRPr sz="1800"/>
            </a:pPr>
            <a:r>
              <a:rPr sz="3900"/>
              <a:t>Binding PLUS Expression Distribution</a:t>
            </a:r>
          </a:p>
        </p:txBody>
      </p:sp>
      <p:pic>
        <p:nvPicPr>
          <p:cNvPr id="108" name="image19.png" descr="PLU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739552"/>
            <a:ext cx="8229600" cy="42472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868680">
              <a:defRPr sz="4180"/>
            </a:lvl1pPr>
          </a:lstStyle>
          <a:p>
            <a:pPr lvl="0">
              <a:defRPr sz="1800"/>
            </a:pPr>
            <a:r>
              <a:rPr sz="4180"/>
              <a:t>GRNSight Binding PLUS Expression</a:t>
            </a:r>
          </a:p>
        </p:txBody>
      </p:sp>
      <p:pic>
        <p:nvPicPr>
          <p:cNvPr id="111" name="image20.png" descr="Screen Shot 2015-04-20 at 3.22.49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4880" y="1600200"/>
            <a:ext cx="7094240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0236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US" sz="6000" dirty="0" smtClean="0"/>
              <a:t>Compared Parameter Mappings for b=0 and b=1</a:t>
            </a:r>
            <a:endParaRPr sz="6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 dirty="0" smtClean="0"/>
              <a:t>ACE2</a:t>
            </a:r>
            <a:r>
              <a:rPr lang="en-US" sz="4400" dirty="0" smtClean="0"/>
              <a:t> (b=0 on the left, b=1 right)</a:t>
            </a:r>
            <a:endParaRPr sz="4400" dirty="0"/>
          </a:p>
        </p:txBody>
      </p:sp>
      <p:pic>
        <p:nvPicPr>
          <p:cNvPr id="193" name="image45.jpg" descr="ACE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14850" y="1790699"/>
            <a:ext cx="4648200" cy="3486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790699"/>
            <a:ext cx="48387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600200"/>
            <a:ext cx="46101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4000" dirty="0" smtClean="0"/>
              <a:t>ASG1</a:t>
            </a:r>
            <a:r>
              <a:rPr lang="en-US" sz="4000" dirty="0"/>
              <a:t> (b=0 on the left, b=1 right)</a:t>
            </a:r>
            <a:endParaRPr sz="4000" dirty="0"/>
          </a:p>
        </p:txBody>
      </p:sp>
      <p:pic>
        <p:nvPicPr>
          <p:cNvPr id="196" name="image46.jpg" descr="ASG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06952" y="1628775"/>
            <a:ext cx="4758232" cy="342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3600" dirty="0" smtClean="0"/>
              <a:t>CIN5</a:t>
            </a:r>
            <a:r>
              <a:rPr lang="en-US" sz="3600" dirty="0" smtClean="0"/>
              <a:t> (b=0 on the left, b=1 right)</a:t>
            </a:r>
            <a:endParaRPr sz="3600" dirty="0"/>
          </a:p>
        </p:txBody>
      </p:sp>
      <p:pic>
        <p:nvPicPr>
          <p:cNvPr id="199" name="image47.jpg" descr="CIN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1858962"/>
            <a:ext cx="4267200" cy="3185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9362"/>
            <a:ext cx="4512691" cy="338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48.jpg" descr="CYC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4418" y="2049435"/>
            <a:ext cx="4267200" cy="330676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457200" y="304800"/>
            <a:ext cx="8458200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 smtClean="0">
                <a:solidFill>
                  <a:srgbClr val="000000"/>
                </a:solidFill>
              </a:rPr>
              <a:t>CYC8 (b=0 on the left, r=1 right)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49435"/>
            <a:ext cx="44196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799"/>
            <a:ext cx="4363508" cy="327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FKH2</a:t>
            </a:r>
            <a:r>
              <a:rPr lang="en-US" sz="4400" dirty="0" smtClean="0"/>
              <a:t> 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05" name="image49.jpg" descr="FKH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14800" y="2590798"/>
            <a:ext cx="4800600" cy="34039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GCR2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08" name="image50.jpg" descr="GCR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2451893"/>
            <a:ext cx="4724400" cy="3135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10606"/>
            <a:ext cx="44196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GLN3</a:t>
            </a:r>
            <a:r>
              <a:rPr lang="en-US" sz="4400" dirty="0" smtClean="0"/>
              <a:t> 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11" name="image51.jpg" descr="GLN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2133600"/>
            <a:ext cx="4724400" cy="3421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186781"/>
            <a:ext cx="4629150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ΔGLN3 Profile 45</a:t>
            </a:r>
          </a:p>
        </p:txBody>
      </p:sp>
      <p:pic>
        <p:nvPicPr>
          <p:cNvPr id="57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1308100"/>
            <a:ext cx="7366000" cy="5524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HMO1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14" name="image52.jpg" descr="HMO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2133600"/>
            <a:ext cx="4724400" cy="327263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4363507" cy="327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INO4</a:t>
            </a:r>
            <a:r>
              <a:rPr lang="en-US" sz="4400" dirty="0" smtClean="0"/>
              <a:t> 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17" name="image53.jpg" descr="INO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5800" y="1710530"/>
            <a:ext cx="4648200" cy="3371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0531"/>
            <a:ext cx="4495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MCM1</a:t>
            </a:r>
            <a:r>
              <a:rPr lang="en-US" sz="4400" dirty="0" smtClean="0"/>
              <a:t> 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20" name="image54.jpg" descr="MCM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1828800"/>
            <a:ext cx="4724400" cy="3173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76400"/>
            <a:ext cx="4434418" cy="332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2929"/>
            <a:ext cx="4729695" cy="354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MIG1</a:t>
            </a:r>
            <a:r>
              <a:rPr lang="en-US" sz="4400" dirty="0" smtClean="0"/>
              <a:t> 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23" name="image55.jpg" descr="MIG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5800" y="1862928"/>
            <a:ext cx="4800600" cy="35472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MSN2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26" name="image56.jpg" descr="MSN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2266950"/>
            <a:ext cx="4572000" cy="304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4196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MSN4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29" name="image57.jpg" descr="MSN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0600" y="1600201"/>
            <a:ext cx="4572000" cy="350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1151"/>
            <a:ext cx="4628092" cy="347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PDR1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32" name="image58.jpg" descr="PDR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72050" y="2057400"/>
            <a:ext cx="4400550" cy="331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44196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RIF1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35" name="image59.jpg" descr="RIF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2251867"/>
            <a:ext cx="4724400" cy="3154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399"/>
            <a:ext cx="4724399" cy="354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5331"/>
            <a:ext cx="4866217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SFP1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38" name="image60.jpg" descr="SFP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8200" y="1981200"/>
            <a:ext cx="4800600" cy="36496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SNF5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41" name="image61.jpg" descr="SNF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0600" y="1828800"/>
            <a:ext cx="4572000" cy="3459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28800"/>
            <a:ext cx="46482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ΔGLN3 Profile 9</a:t>
            </a:r>
          </a:p>
        </p:txBody>
      </p:sp>
      <p:pic>
        <p:nvPicPr>
          <p:cNvPr id="60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128214"/>
            <a:ext cx="7620000" cy="571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SNF6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44" name="image62.jpg" descr="SNF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2133600"/>
            <a:ext cx="4800600" cy="342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1336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STB5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47" name="image63.jpg" descr="STB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1657351"/>
            <a:ext cx="4572000" cy="3295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051"/>
            <a:ext cx="44196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SWI5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50" name="image64.jpg" descr="SWI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9200" y="1704975"/>
            <a:ext cx="4419600" cy="350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2124"/>
            <a:ext cx="43561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YHP1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53" name="image65.jpg" descr="YHP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6300" y="1905001"/>
            <a:ext cx="4457700" cy="3371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1"/>
            <a:ext cx="4495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YLR278C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56" name="image66.jpg" descr="YLR278C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0600" y="1828800"/>
            <a:ext cx="4572000" cy="3276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90700"/>
            <a:ext cx="44196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YOX1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59" name="image67.jpg" descr="YOX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5850" y="2028824"/>
            <a:ext cx="4495800" cy="3432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984771"/>
            <a:ext cx="46101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2068910"/>
            <a:ext cx="4764615" cy="357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sz="4400" dirty="0" smtClean="0"/>
              <a:t>ZAP1</a:t>
            </a:r>
            <a:r>
              <a:rPr lang="en-US" dirty="0">
                <a:solidFill>
                  <a:srgbClr val="000000"/>
                </a:solidFill>
              </a:rPr>
              <a:t>(b=0 on the left, r=1 right)</a:t>
            </a:r>
            <a:br>
              <a:rPr lang="en-US" dirty="0">
                <a:solidFill>
                  <a:srgbClr val="000000"/>
                </a:solidFill>
              </a:rPr>
            </a:br>
            <a:endParaRPr sz="4400" dirty="0"/>
          </a:p>
        </p:txBody>
      </p:sp>
      <p:pic>
        <p:nvPicPr>
          <p:cNvPr id="262" name="image68.jpg" descr="ZAP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5800" y="2068910"/>
            <a:ext cx="4876800" cy="35734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xfrm>
            <a:off x="685800" y="2063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 dirty="0" err="1" smtClean="0"/>
              <a:t>GR</a:t>
            </a:r>
            <a:r>
              <a:rPr lang="en-US" sz="4400" dirty="0" err="1" smtClean="0"/>
              <a:t>Nsight</a:t>
            </a:r>
            <a:r>
              <a:rPr lang="en-US" sz="4400" dirty="0" smtClean="0"/>
              <a:t> Map for both Inputs</a:t>
            </a:r>
            <a:endParaRPr sz="4400" dirty="0"/>
          </a:p>
        </p:txBody>
      </p:sp>
      <p:sp>
        <p:nvSpPr>
          <p:cNvPr id="270" name="Shape 270"/>
          <p:cNvSpPr>
            <a:spLocks noGrp="1"/>
          </p:cNvSpPr>
          <p:nvPr>
            <p:ph type="body" idx="1"/>
          </p:nvPr>
        </p:nvSpPr>
        <p:spPr>
          <a:xfrm>
            <a:off x="1371600" y="2959100"/>
            <a:ext cx="6400800" cy="2971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47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272" name="GRNsightb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0620" y="1992591"/>
            <a:ext cx="7030588" cy="44792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GRNsight</a:t>
            </a:r>
            <a:r>
              <a:rPr lang="en-US" dirty="0" smtClean="0"/>
              <a:t> Map for output b=0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67823"/>
            <a:ext cx="7475812" cy="497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588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GRNsight</a:t>
            </a:r>
            <a:r>
              <a:rPr lang="en-US" dirty="0" smtClean="0"/>
              <a:t> Map for b=1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853034" cy="495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1712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ΔGLN3Profile 2</a:t>
            </a:r>
          </a:p>
        </p:txBody>
      </p:sp>
      <p:pic>
        <p:nvPicPr>
          <p:cNvPr id="63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143000"/>
            <a:ext cx="76200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</a:t>
            </a:r>
            <a:r>
              <a:rPr lang="en-US" dirty="0" err="1" smtClean="0"/>
              <a:t>GRNsight</a:t>
            </a:r>
            <a:r>
              <a:rPr lang="en-US" dirty="0" smtClean="0"/>
              <a:t> outputs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b=1 on the left, b=0 </a:t>
            </a:r>
            <a:r>
              <a:rPr lang="en-US" smtClean="0"/>
              <a:t>on the right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0"/>
            <a:ext cx="458112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4224580" cy="266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0816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 Graph comparing fixed and estimated weights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ControllerGeneA</a:t>
            </a:r>
            <a:r>
              <a:rPr lang="en-US" dirty="0" smtClean="0"/>
              <a:t>-&gt;</a:t>
            </a:r>
            <a:r>
              <a:rPr lang="en-US" dirty="0" err="1" smtClean="0"/>
              <a:t>TargetGeneB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61585"/>
            <a:ext cx="7581900" cy="469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740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Rates of Fixed vs. Estimated b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526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By standard name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73664"/>
            <a:ext cx="7239000" cy="448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4155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ΔGLN3Profile 22</a:t>
            </a:r>
          </a:p>
        </p:txBody>
      </p:sp>
      <p:pic>
        <p:nvPicPr>
          <p:cNvPr id="66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666" y="1107743"/>
            <a:ext cx="7620001" cy="571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ΔGLN3Profile 48</a:t>
            </a:r>
          </a:p>
        </p:txBody>
      </p:sp>
      <p:pic>
        <p:nvPicPr>
          <p:cNvPr id="69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179393"/>
            <a:ext cx="7620000" cy="571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ΔGLN3Profile 31</a:t>
            </a:r>
          </a:p>
        </p:txBody>
      </p:sp>
      <p:pic>
        <p:nvPicPr>
          <p:cNvPr id="72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1219200"/>
            <a:ext cx="76200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Wild Type Clusters</a:t>
            </a:r>
          </a:p>
        </p:txBody>
      </p:sp>
      <p:pic>
        <p:nvPicPr>
          <p:cNvPr id="75" name="image8.png"/>
          <p:cNvPicPr/>
          <p:nvPr/>
        </p:nvPicPr>
        <p:blipFill>
          <a:blip r:embed="rId2">
            <a:extLst/>
          </a:blip>
          <a:srcRect l="56691" t="6362" r="4027" b="38640"/>
          <a:stretch>
            <a:fillRect/>
          </a:stretch>
        </p:blipFill>
        <p:spPr>
          <a:xfrm>
            <a:off x="1066799" y="1295400"/>
            <a:ext cx="6868237" cy="54091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410</Words>
  <Application>Microsoft Office PowerPoint</Application>
  <PresentationFormat>On-screen Show (4:3)</PresentationFormat>
  <Paragraphs>77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Default</vt:lpstr>
      <vt:lpstr>PowerPoint Presentation</vt:lpstr>
      <vt:lpstr>ΔGLN3 STEM Significance Profiles</vt:lpstr>
      <vt:lpstr>ΔGLN3 Profile 45</vt:lpstr>
      <vt:lpstr>ΔGLN3 Profile 9</vt:lpstr>
      <vt:lpstr>ΔGLN3Profile 2</vt:lpstr>
      <vt:lpstr>ΔGLN3Profile 22</vt:lpstr>
      <vt:lpstr>ΔGLN3Profile 48</vt:lpstr>
      <vt:lpstr>ΔGLN3Profile 31</vt:lpstr>
      <vt:lpstr>Wild Type Clusters</vt:lpstr>
      <vt:lpstr>Wild Type Profile 45 </vt:lpstr>
      <vt:lpstr>Wild Type Profile 22</vt:lpstr>
      <vt:lpstr>Wild Type Profile 9</vt:lpstr>
      <vt:lpstr>Wild Type Profile 28</vt:lpstr>
      <vt:lpstr>Wild Type Profile 48</vt:lpstr>
      <vt:lpstr>Wild Type Profile 0</vt:lpstr>
      <vt:lpstr>Only DNA Binding Degree Distribution</vt:lpstr>
      <vt:lpstr>GRNSight Only DNA Binding Degree Distribution</vt:lpstr>
      <vt:lpstr>Binding AND Expression Distribution</vt:lpstr>
      <vt:lpstr>GRNSight Binding AND Expression</vt:lpstr>
      <vt:lpstr>Binding PLUS Expression Distribution</vt:lpstr>
      <vt:lpstr>GRNSight Binding PLUS Expression</vt:lpstr>
      <vt:lpstr>Compared Parameter Mappings for b=0 and b=1</vt:lpstr>
      <vt:lpstr>ACE2 (b=0 on the left, b=1 right)</vt:lpstr>
      <vt:lpstr>ASG1 (b=0 on the left, b=1 right)</vt:lpstr>
      <vt:lpstr>CIN5 (b=0 on the left, b=1 right)</vt:lpstr>
      <vt:lpstr>PowerPoint Presentation</vt:lpstr>
      <vt:lpstr>FKH2 (b=0 on the left, r=1 right) </vt:lpstr>
      <vt:lpstr>GCR2(b=0 on the left, r=1 right) </vt:lpstr>
      <vt:lpstr>GLN3 (b=0 on the left, r=1 right) </vt:lpstr>
      <vt:lpstr>HMO1(b=0 on the left, r=1 right) </vt:lpstr>
      <vt:lpstr>INO4 (b=0 on the left, r=1 right) </vt:lpstr>
      <vt:lpstr>MCM1 (b=0 on the left, r=1 right) </vt:lpstr>
      <vt:lpstr>MIG1 (b=0 on the left, r=1 right)</vt:lpstr>
      <vt:lpstr>MSN2(b=0 on the left, r=1 right) </vt:lpstr>
      <vt:lpstr>MSN4(b=0 on the left, r=1 right) </vt:lpstr>
      <vt:lpstr>PDR1(b=0 on the left, r=1 right) </vt:lpstr>
      <vt:lpstr>RIF1(b=0 on the left, r=1 right) </vt:lpstr>
      <vt:lpstr>SFP1(b=0 on the left, r=1 right) </vt:lpstr>
      <vt:lpstr>SNF5(b=0 on the left, r=1 right) </vt:lpstr>
      <vt:lpstr>SNF6(b=0 on the left, r=1 right) </vt:lpstr>
      <vt:lpstr>STB5(b=0 on the left, r=1 right) </vt:lpstr>
      <vt:lpstr>SWI5(b=0 on the left, r=1 right) </vt:lpstr>
      <vt:lpstr>YHP1(b=0 on the left, r=1 right) </vt:lpstr>
      <vt:lpstr>YLR278C(b=0 on the left, r=1 right) </vt:lpstr>
      <vt:lpstr>YOX1(b=0 on the left, r=1 right) </vt:lpstr>
      <vt:lpstr>ZAP1(b=0 on the left, r=1 right) </vt:lpstr>
      <vt:lpstr>GRNsight Map for both Inputs</vt:lpstr>
      <vt:lpstr>GRNsight Map for output b=0</vt:lpstr>
      <vt:lpstr>GRNsight Map for b=1</vt:lpstr>
      <vt:lpstr>Comparison of GRNsight outputs</vt:lpstr>
      <vt:lpstr>Bar Graph comparing fixed and estimated weights </vt:lpstr>
      <vt:lpstr>Production Rates of Fixed vs. Estimated b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Student</cp:lastModifiedBy>
  <cp:revision>5</cp:revision>
  <dcterms:modified xsi:type="dcterms:W3CDTF">2015-04-28T17:49:17Z</dcterms:modified>
</cp:coreProperties>
</file>