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Click to edit Master title style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Click to edit Master text styles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9"/>
          <p:cNvGraphicFramePr/>
          <p:nvPr/>
        </p:nvGraphicFramePr>
        <p:xfrm>
          <a:off x="457200" y="1600200"/>
          <a:ext cx="8297779" cy="403182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765926"/>
                <a:gridCol w="2765926"/>
                <a:gridCol w="2765926"/>
              </a:tblGrid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/>
                        <a:t> </a:t>
                      </a:r>
                      <a:r>
                        <a:rPr b="1" sz="2100">
                          <a:solidFill>
                            <a:srgbClr val="FFFFFF"/>
                          </a:solidFill>
                        </a:rPr>
                        <a:t>ANOVA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WT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ΔGLN3</a:t>
                      </a:r>
                    </a:p>
                  </a:txBody>
                  <a:tcPr marL="0" marR="0" marT="0" marB="0" anchor="t" anchorCtr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0.05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38.42%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30.11%</a:t>
                      </a:r>
                    </a:p>
                  </a:txBody>
                  <a:tcPr marL="0" marR="0" marT="0" marB="0" anchor="t" anchorCtr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0.01</a:t>
                      </a:r>
                      <a:endParaRPr b="1" i="1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24.67%</a:t>
                      </a:r>
                      <a:endParaRPr b="1" i="1"/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16.29%</a:t>
                      </a:r>
                      <a:endParaRPr b="1" i="1"/>
                    </a:p>
                  </a:txBody>
                  <a:tcPr marL="0" marR="0" marT="0" marB="0" anchor="t" anchorCtr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0.001</a:t>
                      </a:r>
                      <a:endParaRPr b="1" i="1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13.90%</a:t>
                      </a:r>
                      <a:endParaRPr b="1" i="1"/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6.53%</a:t>
                      </a:r>
                      <a:endParaRPr b="1" i="1"/>
                    </a:p>
                  </a:txBody>
                  <a:tcPr marL="0" marR="0" marT="0" marB="0" anchor="t" anchorCtr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0.0001</a:t>
                      </a:r>
                      <a:endParaRPr b="1" i="1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7.43%</a:t>
                      </a:r>
                      <a:endParaRPr b="1" i="1"/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2.04%</a:t>
                      </a:r>
                      <a:endParaRPr b="1" i="1"/>
                    </a:p>
                  </a:txBody>
                  <a:tcPr marL="0" marR="0" marT="0" marB="0" anchor="t" anchorCtr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B-H p &lt; 0.05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26.76%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2.04%</a:t>
                      </a:r>
                    </a:p>
                  </a:txBody>
                  <a:tcPr marL="0" marR="0" marT="0" marB="0" anchor="t" anchorCtr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Bonferroni p &lt; 0.05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3.68%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b="0" i="0" sz="1800"/>
                      </a:pPr>
                      <a:r>
                        <a:rPr b="1" i="1"/>
                        <a:t>0.42%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50" name="Shape 50"/>
          <p:cNvSpPr/>
          <p:nvPr/>
        </p:nvSpPr>
        <p:spPr>
          <a:xfrm>
            <a:off x="685800" y="304800"/>
            <a:ext cx="7377990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Comparison of the P-value significance between Wild Type and ΔGLN3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Wild Type Profile 45</a:t>
            </a:r>
            <a:br>
              <a:rPr sz="3549"/>
            </a:br>
          </a:p>
        </p:txBody>
      </p:sp>
      <p:pic>
        <p:nvPicPr>
          <p:cNvPr id="78" name="image9.png"/>
          <p:cNvPicPr/>
          <p:nvPr/>
        </p:nvPicPr>
        <p:blipFill>
          <a:blip r:embed="rId2">
            <a:extLst/>
          </a:blip>
          <a:srcRect l="46642" t="11409" r="11940" b="33333"/>
          <a:stretch>
            <a:fillRect/>
          </a:stretch>
        </p:blipFill>
        <p:spPr>
          <a:xfrm>
            <a:off x="1066799" y="990600"/>
            <a:ext cx="7574508" cy="5684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22</a:t>
            </a:r>
          </a:p>
        </p:txBody>
      </p:sp>
      <p:pic>
        <p:nvPicPr>
          <p:cNvPr id="81" name="image10.png"/>
          <p:cNvPicPr/>
          <p:nvPr/>
        </p:nvPicPr>
        <p:blipFill>
          <a:blip r:embed="rId2">
            <a:extLst/>
          </a:blip>
          <a:srcRect l="1418" t="4643" r="57463" b="40299"/>
          <a:stretch>
            <a:fillRect/>
          </a:stretch>
        </p:blipFill>
        <p:spPr>
          <a:xfrm>
            <a:off x="868907" y="1194179"/>
            <a:ext cx="7519918" cy="5663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9</a:t>
            </a:r>
          </a:p>
        </p:txBody>
      </p:sp>
      <p:pic>
        <p:nvPicPr>
          <p:cNvPr id="84" name="image11.png"/>
          <p:cNvPicPr/>
          <p:nvPr/>
        </p:nvPicPr>
        <p:blipFill>
          <a:blip r:embed="rId2">
            <a:extLst/>
          </a:blip>
          <a:srcRect l="1567" t="4378" r="57239" b="40431"/>
          <a:stretch>
            <a:fillRect/>
          </a:stretch>
        </p:blipFill>
        <p:spPr>
          <a:xfrm>
            <a:off x="838200" y="1180531"/>
            <a:ext cx="7533565" cy="5677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28</a:t>
            </a:r>
          </a:p>
        </p:txBody>
      </p:sp>
      <p:pic>
        <p:nvPicPr>
          <p:cNvPr id="87" name="image12.png"/>
          <p:cNvPicPr/>
          <p:nvPr/>
        </p:nvPicPr>
        <p:blipFill>
          <a:blip r:embed="rId2">
            <a:extLst/>
          </a:blip>
          <a:srcRect l="1045" t="5307" r="57164" b="40033"/>
          <a:stretch>
            <a:fillRect/>
          </a:stretch>
        </p:blipFill>
        <p:spPr>
          <a:xfrm>
            <a:off x="685799" y="1235121"/>
            <a:ext cx="7642748" cy="5622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48</a:t>
            </a:r>
          </a:p>
        </p:txBody>
      </p:sp>
      <p:pic>
        <p:nvPicPr>
          <p:cNvPr id="90" name="image13.png"/>
          <p:cNvPicPr/>
          <p:nvPr/>
        </p:nvPicPr>
        <p:blipFill>
          <a:blip r:embed="rId2">
            <a:extLst/>
          </a:blip>
          <a:srcRect l="1493" t="4511" r="57238" b="40299"/>
          <a:stretch>
            <a:fillRect/>
          </a:stretch>
        </p:blipFill>
        <p:spPr>
          <a:xfrm>
            <a:off x="761999" y="1180531"/>
            <a:ext cx="7547214" cy="5677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0</a:t>
            </a:r>
          </a:p>
        </p:txBody>
      </p:sp>
      <p:pic>
        <p:nvPicPr>
          <p:cNvPr id="93" name="image14.png"/>
          <p:cNvPicPr/>
          <p:nvPr/>
        </p:nvPicPr>
        <p:blipFill>
          <a:blip r:embed="rId2">
            <a:extLst/>
          </a:blip>
          <a:srcRect l="1268" t="4775" r="57687" b="40300"/>
          <a:stretch>
            <a:fillRect/>
          </a:stretch>
        </p:blipFill>
        <p:spPr>
          <a:xfrm>
            <a:off x="761999" y="1181668"/>
            <a:ext cx="7506271" cy="5650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96111">
              <a:defRPr sz="3822"/>
            </a:lvl1pPr>
          </a:lstStyle>
          <a:p>
            <a:pPr lvl="0">
              <a:defRPr sz="1800"/>
            </a:pPr>
            <a:r>
              <a:rPr sz="3822"/>
              <a:t>Only DNA Binding Degree Distribution</a:t>
            </a:r>
          </a:p>
        </p:txBody>
      </p:sp>
      <p:pic>
        <p:nvPicPr>
          <p:cNvPr id="96" name="image15.png" descr="Only_DNA_binding.png"/>
          <p:cNvPicPr/>
          <p:nvPr/>
        </p:nvPicPr>
        <p:blipFill>
          <a:blip r:embed="rId2">
            <a:extLst/>
          </a:blip>
          <a:srcRect l="1713" t="0" r="1713" b="0"/>
          <a:stretch>
            <a:fillRect/>
          </a:stretch>
        </p:blipFill>
        <p:spPr>
          <a:xfrm>
            <a:off x="457199" y="1600200"/>
            <a:ext cx="822960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 lvl="0">
              <a:defRPr sz="1800"/>
            </a:pPr>
            <a:r>
              <a:rPr sz="3549"/>
              <a:t>GRNSight Only DNA Binding Degree Distribution</a:t>
            </a:r>
          </a:p>
        </p:txBody>
      </p:sp>
      <p:pic>
        <p:nvPicPr>
          <p:cNvPr id="99" name="image16.png" descr="Screen Shot 2015-04-16 at 1.12.5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524000"/>
            <a:ext cx="7415386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Binding AND Expression Distribution</a:t>
            </a:r>
          </a:p>
        </p:txBody>
      </p:sp>
      <p:pic>
        <p:nvPicPr>
          <p:cNvPr id="102" name="image17.png" descr="And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75246"/>
            <a:ext cx="8229600" cy="4375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 lvl="0">
              <a:defRPr sz="1800"/>
            </a:pPr>
            <a:r>
              <a:rPr sz="4312"/>
              <a:t>GRNSight Binding AND Expression</a:t>
            </a:r>
          </a:p>
        </p:txBody>
      </p:sp>
      <p:pic>
        <p:nvPicPr>
          <p:cNvPr id="105" name="image18.png" descr="Screen Shot 2015-04-20 at 3.16.3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631" y="1600200"/>
            <a:ext cx="7088738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457200" y="0"/>
            <a:ext cx="7772400" cy="1470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 STEM Significance Profiles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371600"/>
            <a:ext cx="7075714" cy="5306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Binding PLUS Expression Distribution</a:t>
            </a:r>
          </a:p>
        </p:txBody>
      </p:sp>
      <p:pic>
        <p:nvPicPr>
          <p:cNvPr id="108" name="image19.png" descr="PLU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739552"/>
            <a:ext cx="8229600" cy="4247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 lvl="0">
              <a:defRPr sz="1800"/>
            </a:pPr>
            <a:r>
              <a:rPr sz="4180"/>
              <a:t>GRNSight Binding PLUS Expression</a:t>
            </a:r>
          </a:p>
        </p:txBody>
      </p:sp>
      <p:pic>
        <p:nvPicPr>
          <p:cNvPr id="111" name="image20.png" descr="Screen Shot 2015-04-20 at 3.22.4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4880" y="1600200"/>
            <a:ext cx="7094240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457200" y="274637"/>
            <a:ext cx="8229600" cy="5516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Figures for Mappings for b=0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ACE2</a:t>
            </a:r>
          </a:p>
        </p:txBody>
      </p:sp>
      <p:pic>
        <p:nvPicPr>
          <p:cNvPr id="116" name="image21.jpg" descr="ACE2.jpg"/>
          <p:cNvPicPr/>
          <p:nvPr/>
        </p:nvPicPr>
        <p:blipFill>
          <a:blip r:embed="rId2">
            <a:extLst/>
          </a:blip>
          <a:srcRect l="0" t="51" r="0" b="1479"/>
          <a:stretch>
            <a:fillRect/>
          </a:stretch>
        </p:blipFill>
        <p:spPr>
          <a:xfrm>
            <a:off x="990600" y="1371600"/>
            <a:ext cx="7162800" cy="5289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ASG1</a:t>
            </a:r>
          </a:p>
        </p:txBody>
      </p:sp>
      <p:pic>
        <p:nvPicPr>
          <p:cNvPr id="119" name="image22.jpg" descr="ASG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CIN5</a:t>
            </a:r>
          </a:p>
        </p:txBody>
      </p:sp>
      <p:pic>
        <p:nvPicPr>
          <p:cNvPr id="122" name="image23.jpg" descr="CIN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CYC8</a:t>
            </a:r>
          </a:p>
        </p:txBody>
      </p:sp>
      <p:pic>
        <p:nvPicPr>
          <p:cNvPr id="125" name="image24.jpg" descr="CYC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FKH2</a:t>
            </a:r>
          </a:p>
        </p:txBody>
      </p:sp>
      <p:pic>
        <p:nvPicPr>
          <p:cNvPr id="128" name="image25.jpg" descr="FKH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GCR2</a:t>
            </a:r>
          </a:p>
        </p:txBody>
      </p:sp>
      <p:pic>
        <p:nvPicPr>
          <p:cNvPr id="131" name="image26.jpg" descr="GC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GLN3</a:t>
            </a:r>
          </a:p>
        </p:txBody>
      </p:sp>
      <p:pic>
        <p:nvPicPr>
          <p:cNvPr id="134" name="image27.jpg" descr="GLN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 Profile 45</a:t>
            </a:r>
          </a:p>
        </p:txBody>
      </p:sp>
      <p:pic>
        <p:nvPicPr>
          <p:cNvPr id="57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308100"/>
            <a:ext cx="7366000" cy="552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HMO1</a:t>
            </a:r>
          </a:p>
        </p:txBody>
      </p:sp>
      <p:pic>
        <p:nvPicPr>
          <p:cNvPr id="137" name="image28.jpg" descr="HMO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INO4</a:t>
            </a:r>
          </a:p>
        </p:txBody>
      </p:sp>
      <p:pic>
        <p:nvPicPr>
          <p:cNvPr id="140" name="image29.jpg" descr="INO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MCM1</a:t>
            </a:r>
          </a:p>
        </p:txBody>
      </p:sp>
      <p:pic>
        <p:nvPicPr>
          <p:cNvPr id="143" name="image29.jpg" descr="INO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MCM1</a:t>
            </a:r>
          </a:p>
        </p:txBody>
      </p:sp>
      <p:pic>
        <p:nvPicPr>
          <p:cNvPr id="146" name="image30.jpg" descr="MCM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MIG1</a:t>
            </a:r>
          </a:p>
        </p:txBody>
      </p:sp>
      <p:pic>
        <p:nvPicPr>
          <p:cNvPr id="149" name="image31.jpg" descr="MIG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MSN2</a:t>
            </a:r>
          </a:p>
        </p:txBody>
      </p:sp>
      <p:pic>
        <p:nvPicPr>
          <p:cNvPr id="152" name="image32.jpg" descr="MSN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MSN4</a:t>
            </a:r>
          </a:p>
        </p:txBody>
      </p:sp>
      <p:pic>
        <p:nvPicPr>
          <p:cNvPr id="155" name="image33.jpg" descr="MSN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PDR1</a:t>
            </a:r>
          </a:p>
        </p:txBody>
      </p:sp>
      <p:pic>
        <p:nvPicPr>
          <p:cNvPr id="158" name="image34.jpg" descr="PDR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RIF1</a:t>
            </a:r>
          </a:p>
        </p:txBody>
      </p:sp>
      <p:pic>
        <p:nvPicPr>
          <p:cNvPr id="161" name="image35.jpg" descr="RIF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SFP1</a:t>
            </a:r>
          </a:p>
        </p:txBody>
      </p:sp>
      <p:pic>
        <p:nvPicPr>
          <p:cNvPr id="164" name="image36.jpg" descr="SFP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 Profile 9</a:t>
            </a:r>
          </a:p>
        </p:txBody>
      </p:sp>
      <p:pic>
        <p:nvPicPr>
          <p:cNvPr id="60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128214"/>
            <a:ext cx="7620000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SNF5</a:t>
            </a:r>
          </a:p>
        </p:txBody>
      </p:sp>
      <p:pic>
        <p:nvPicPr>
          <p:cNvPr id="167" name="image37.jpg" descr="SNF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SNF6</a:t>
            </a:r>
          </a:p>
        </p:txBody>
      </p:sp>
      <p:pic>
        <p:nvPicPr>
          <p:cNvPr id="170" name="image38.jpg" descr="SNF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STB5</a:t>
            </a:r>
          </a:p>
        </p:txBody>
      </p:sp>
      <p:pic>
        <p:nvPicPr>
          <p:cNvPr id="173" name="image39.jpg" descr="STB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SWI5</a:t>
            </a:r>
          </a:p>
        </p:txBody>
      </p:sp>
      <p:pic>
        <p:nvPicPr>
          <p:cNvPr id="176" name="image40.jpg" descr="SWI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YHP1</a:t>
            </a:r>
          </a:p>
        </p:txBody>
      </p:sp>
      <p:pic>
        <p:nvPicPr>
          <p:cNvPr id="179" name="image41.jpg" descr="YHP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YLR278C</a:t>
            </a:r>
          </a:p>
        </p:txBody>
      </p:sp>
      <p:pic>
        <p:nvPicPr>
          <p:cNvPr id="182" name="image42.jpg" descr="YLR278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YOX1</a:t>
            </a:r>
          </a:p>
        </p:txBody>
      </p:sp>
      <p:pic>
        <p:nvPicPr>
          <p:cNvPr id="185" name="image43.jpg" descr="YOX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ZAP1</a:t>
            </a:r>
          </a:p>
        </p:txBody>
      </p:sp>
      <p:pic>
        <p:nvPicPr>
          <p:cNvPr id="188" name="image44.jpg" descr="ZAP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457200" y="274637"/>
            <a:ext cx="8229600" cy="6202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Modified Parameter Mappings for b=1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ACE2</a:t>
            </a:r>
          </a:p>
        </p:txBody>
      </p:sp>
      <p:pic>
        <p:nvPicPr>
          <p:cNvPr id="193" name="image45.jpg" descr="AC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2</a:t>
            </a:r>
          </a:p>
        </p:txBody>
      </p:sp>
      <p:pic>
        <p:nvPicPr>
          <p:cNvPr id="63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143000"/>
            <a:ext cx="7620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ASG1</a:t>
            </a:r>
          </a:p>
        </p:txBody>
      </p:sp>
      <p:pic>
        <p:nvPicPr>
          <p:cNvPr id="196" name="image46.jpg" descr="ASG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CIN5</a:t>
            </a:r>
          </a:p>
        </p:txBody>
      </p:sp>
      <p:pic>
        <p:nvPicPr>
          <p:cNvPr id="199" name="image47.jpg" descr="CIN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CYC8</a:t>
            </a:r>
          </a:p>
        </p:txBody>
      </p:sp>
      <p:pic>
        <p:nvPicPr>
          <p:cNvPr id="202" name="image48.jpg" descr="CYC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FKH2</a:t>
            </a:r>
          </a:p>
        </p:txBody>
      </p:sp>
      <p:pic>
        <p:nvPicPr>
          <p:cNvPr id="205" name="image49.jpg" descr="FKH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GCR2</a:t>
            </a:r>
          </a:p>
        </p:txBody>
      </p:sp>
      <p:pic>
        <p:nvPicPr>
          <p:cNvPr id="208" name="image50.jpg" descr="GC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GLN3</a:t>
            </a:r>
          </a:p>
        </p:txBody>
      </p:sp>
      <p:pic>
        <p:nvPicPr>
          <p:cNvPr id="211" name="image51.jpg" descr="GLN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HMO1</a:t>
            </a:r>
          </a:p>
        </p:txBody>
      </p:sp>
      <p:pic>
        <p:nvPicPr>
          <p:cNvPr id="214" name="image52.jpg" descr="HMO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INO4</a:t>
            </a:r>
          </a:p>
        </p:txBody>
      </p:sp>
      <p:pic>
        <p:nvPicPr>
          <p:cNvPr id="217" name="image53.jpg" descr="INO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MCM1</a:t>
            </a:r>
          </a:p>
        </p:txBody>
      </p:sp>
      <p:pic>
        <p:nvPicPr>
          <p:cNvPr id="220" name="image54.jpg" descr="MCM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MIG1</a:t>
            </a:r>
          </a:p>
        </p:txBody>
      </p:sp>
      <p:pic>
        <p:nvPicPr>
          <p:cNvPr id="223" name="image55.jpg" descr="MIG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22</a:t>
            </a:r>
          </a:p>
        </p:txBody>
      </p:sp>
      <p:pic>
        <p:nvPicPr>
          <p:cNvPr id="6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666" y="1107743"/>
            <a:ext cx="76200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MSN2</a:t>
            </a:r>
          </a:p>
        </p:txBody>
      </p:sp>
      <p:pic>
        <p:nvPicPr>
          <p:cNvPr id="226" name="image56.jpg" descr="MSN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MSN4</a:t>
            </a:r>
          </a:p>
        </p:txBody>
      </p:sp>
      <p:pic>
        <p:nvPicPr>
          <p:cNvPr id="229" name="image57.jpg" descr="MSN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PDR1</a:t>
            </a:r>
          </a:p>
        </p:txBody>
      </p:sp>
      <p:pic>
        <p:nvPicPr>
          <p:cNvPr id="232" name="image58.jpg" descr="PDR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RIF1</a:t>
            </a:r>
          </a:p>
        </p:txBody>
      </p:sp>
      <p:pic>
        <p:nvPicPr>
          <p:cNvPr id="235" name="image59.jpg" descr="RIF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SFP1</a:t>
            </a:r>
          </a:p>
        </p:txBody>
      </p:sp>
      <p:pic>
        <p:nvPicPr>
          <p:cNvPr id="238" name="image60.jpg" descr="SFP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SNF5</a:t>
            </a:r>
          </a:p>
        </p:txBody>
      </p:sp>
      <p:pic>
        <p:nvPicPr>
          <p:cNvPr id="241" name="image61.jpg" descr="SNF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SNF6</a:t>
            </a:r>
          </a:p>
        </p:txBody>
      </p:sp>
      <p:pic>
        <p:nvPicPr>
          <p:cNvPr id="244" name="image62.jpg" descr="SNF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STB5</a:t>
            </a:r>
          </a:p>
        </p:txBody>
      </p:sp>
      <p:pic>
        <p:nvPicPr>
          <p:cNvPr id="247" name="image63.jpg" descr="STB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SWI5</a:t>
            </a:r>
          </a:p>
        </p:txBody>
      </p:sp>
      <p:pic>
        <p:nvPicPr>
          <p:cNvPr id="250" name="image64.jpg" descr="SWI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YHP1</a:t>
            </a:r>
          </a:p>
        </p:txBody>
      </p:sp>
      <p:pic>
        <p:nvPicPr>
          <p:cNvPr id="253" name="image65.jpg" descr="YHP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48</a:t>
            </a:r>
          </a:p>
        </p:txBody>
      </p:sp>
      <p:pic>
        <p:nvPicPr>
          <p:cNvPr id="69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179393"/>
            <a:ext cx="7620000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YLR278C</a:t>
            </a:r>
          </a:p>
        </p:txBody>
      </p:sp>
      <p:pic>
        <p:nvPicPr>
          <p:cNvPr id="256" name="image66.jpg" descr="YLR278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YOX1</a:t>
            </a:r>
          </a:p>
        </p:txBody>
      </p:sp>
      <p:pic>
        <p:nvPicPr>
          <p:cNvPr id="259" name="image67.jpg" descr="YOX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ZAP1</a:t>
            </a:r>
          </a:p>
        </p:txBody>
      </p:sp>
      <p:pic>
        <p:nvPicPr>
          <p:cNvPr id="262" name="image68.jpg" descr="ZAP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709" y="1600200"/>
            <a:ext cx="603458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xfrm>
            <a:off x="685800" y="3587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GRN b=0</a:t>
            </a:r>
          </a:p>
        </p:txBody>
      </p:sp>
      <p:sp>
        <p:nvSpPr>
          <p:cNvPr id="265" name="Shape 265"/>
          <p:cNvSpPr/>
          <p:nvPr>
            <p:ph type="body" idx="1"/>
          </p:nvPr>
        </p:nvSpPr>
        <p:spPr>
          <a:xfrm>
            <a:off x="1270000" y="2463800"/>
            <a:ext cx="6400800" cy="2971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66" name="Shape 2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267" name="Screen Shot 2015-04-27 at 11.41.5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338" y="1735841"/>
            <a:ext cx="7438124" cy="4771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xfrm>
            <a:off x="685800" y="2063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GRN b=1</a:t>
            </a:r>
          </a:p>
        </p:txBody>
      </p:sp>
      <p:sp>
        <p:nvSpPr>
          <p:cNvPr id="270" name="Shape 270"/>
          <p:cNvSpPr/>
          <p:nvPr>
            <p:ph type="body" idx="1"/>
          </p:nvPr>
        </p:nvSpPr>
        <p:spPr>
          <a:xfrm>
            <a:off x="1371600" y="2959100"/>
            <a:ext cx="6400800" cy="2971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71" name="Shape 2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272" name="GRNsightb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0620" y="1992591"/>
            <a:ext cx="7030588" cy="4479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31</a:t>
            </a:r>
          </a:p>
        </p:txBody>
      </p:sp>
      <p:pic>
        <p:nvPicPr>
          <p:cNvPr id="72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219200"/>
            <a:ext cx="7620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Clusters</a:t>
            </a:r>
          </a:p>
        </p:txBody>
      </p:sp>
      <p:pic>
        <p:nvPicPr>
          <p:cNvPr id="75" name="image8.png"/>
          <p:cNvPicPr/>
          <p:nvPr/>
        </p:nvPicPr>
        <p:blipFill>
          <a:blip r:embed="rId2">
            <a:extLst/>
          </a:blip>
          <a:srcRect l="56691" t="6362" r="4027" b="38640"/>
          <a:stretch>
            <a:fillRect/>
          </a:stretch>
        </p:blipFill>
        <p:spPr>
          <a:xfrm>
            <a:off x="1066799" y="1295400"/>
            <a:ext cx="6868237" cy="5409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