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040" y="-7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WTOG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OnlyDNABINDING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student:Desktop:RegulationMatrixGomesDNAbindingExpressionEvi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degree!$AB$1</c:f>
              <c:strCache>
                <c:ptCount val="1"/>
                <c:pt idx="0">
                  <c:v>In-degree Total</c:v>
                </c:pt>
              </c:strCache>
            </c:strRef>
          </c:tx>
          <c:invertIfNegative val="0"/>
          <c:val>
            <c:numRef>
              <c:f>degree!$AB$2:$AB$23</c:f>
              <c:numCache>
                <c:formatCode>General</c:formatCode>
                <c:ptCount val="22"/>
                <c:pt idx="0">
                  <c:v>0.0</c:v>
                </c:pt>
                <c:pt idx="1">
                  <c:v>3.0</c:v>
                </c:pt>
                <c:pt idx="2">
                  <c:v>2.0</c:v>
                </c:pt>
                <c:pt idx="3">
                  <c:v>2.0</c:v>
                </c:pt>
                <c:pt idx="4">
                  <c:v>1.0</c:v>
                </c:pt>
                <c:pt idx="5">
                  <c:v>5.0</c:v>
                </c:pt>
                <c:pt idx="6">
                  <c:v>5.0</c:v>
                </c:pt>
                <c:pt idx="7">
                  <c:v>3.0</c:v>
                </c:pt>
                <c:pt idx="8">
                  <c:v>2.0</c:v>
                </c:pt>
                <c:pt idx="9">
                  <c:v>1.0</c:v>
                </c:pt>
                <c:pt idx="10">
                  <c:v>1.0</c:v>
                </c:pt>
                <c:pt idx="11">
                  <c:v>0.0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degree!$AC$1</c:f>
              <c:strCache>
                <c:ptCount val="1"/>
                <c:pt idx="0">
                  <c:v>Out-Degree Total</c:v>
                </c:pt>
              </c:strCache>
            </c:strRef>
          </c:tx>
          <c:invertIfNegative val="0"/>
          <c:val>
            <c:numRef>
              <c:f>degree!$AC$2:$AC$23</c:f>
              <c:numCache>
                <c:formatCode>General</c:formatCode>
                <c:ptCount val="22"/>
                <c:pt idx="0">
                  <c:v>5.0</c:v>
                </c:pt>
                <c:pt idx="1">
                  <c:v>0.0</c:v>
                </c:pt>
                <c:pt idx="2">
                  <c:v>1.0</c:v>
                </c:pt>
                <c:pt idx="3">
                  <c:v>2.0</c:v>
                </c:pt>
                <c:pt idx="4">
                  <c:v>2.0</c:v>
                </c:pt>
                <c:pt idx="5">
                  <c:v>2.0</c:v>
                </c:pt>
                <c:pt idx="6">
                  <c:v>3.0</c:v>
                </c:pt>
                <c:pt idx="7">
                  <c:v>1.0</c:v>
                </c:pt>
                <c:pt idx="8">
                  <c:v>1.0</c:v>
                </c:pt>
                <c:pt idx="9">
                  <c:v>2.0</c:v>
                </c:pt>
                <c:pt idx="10">
                  <c:v>1.0</c:v>
                </c:pt>
                <c:pt idx="11">
                  <c:v>2.0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0.0</c:v>
                </c:pt>
                <c:pt idx="16">
                  <c:v>0.0</c:v>
                </c:pt>
                <c:pt idx="17">
                  <c:v>0.0</c:v>
                </c:pt>
                <c:pt idx="18">
                  <c:v>0.0</c:v>
                </c:pt>
                <c:pt idx="19">
                  <c:v>0.0</c:v>
                </c:pt>
                <c:pt idx="20">
                  <c:v>0.0</c:v>
                </c:pt>
                <c:pt idx="21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452840"/>
        <c:axId val="2137240232"/>
      </c:barChart>
      <c:catAx>
        <c:axId val="2137452840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240232"/>
        <c:crosses val="autoZero"/>
        <c:auto val="1"/>
        <c:lblAlgn val="ctr"/>
        <c:lblOffset val="100"/>
        <c:noMultiLvlLbl val="0"/>
      </c:catAx>
      <c:valAx>
        <c:axId val="21372402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4528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network!$O$1</c:f>
              <c:strCache>
                <c:ptCount val="1"/>
              </c:strCache>
            </c:strRef>
          </c:tx>
          <c:invertIfNegative val="0"/>
          <c:val>
            <c:numRef>
              <c:f>network!$O$2:$O$9</c:f>
              <c:numCache>
                <c:formatCode>General</c:formatCode>
                <c:ptCount val="8"/>
              </c:numCache>
            </c:numRef>
          </c:val>
        </c:ser>
        <c:ser>
          <c:idx val="1"/>
          <c:order val="1"/>
          <c:tx>
            <c:strRef>
              <c:f>network!$P$1</c:f>
              <c:strCache>
                <c:ptCount val="1"/>
              </c:strCache>
            </c:strRef>
          </c:tx>
          <c:invertIfNegative val="0"/>
          <c:val>
            <c:numRef>
              <c:f>network!$P$2:$P$9</c:f>
              <c:numCache>
                <c:formatCode>General</c:formatCode>
                <c:ptCount val="8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0062328"/>
        <c:axId val="2140065304"/>
      </c:barChart>
      <c:catAx>
        <c:axId val="2140062328"/>
        <c:scaling>
          <c:orientation val="minMax"/>
        </c:scaling>
        <c:delete val="0"/>
        <c:axPos val="b"/>
        <c:majorTickMark val="out"/>
        <c:minorTickMark val="none"/>
        <c:tickLblPos val="nextTo"/>
        <c:crossAx val="2140065304"/>
        <c:crosses val="autoZero"/>
        <c:auto val="1"/>
        <c:lblAlgn val="ctr"/>
        <c:lblOffset val="100"/>
        <c:noMultiLvlLbl val="0"/>
      </c:catAx>
      <c:valAx>
        <c:axId val="2140065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40062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Frequencies</a:t>
            </a:r>
            <a:r>
              <a:rPr lang="en-US" baseline="0"/>
              <a:t> of In/Out-Degree Totals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network!$I$1</c:f>
              <c:strCache>
                <c:ptCount val="1"/>
              </c:strCache>
            </c:strRef>
          </c:tx>
          <c:invertIfNegative val="0"/>
          <c:val>
            <c:numRef>
              <c:f>network!$I$2:$I$4</c:f>
              <c:numCache>
                <c:formatCode>General</c:formatCode>
                <c:ptCount val="3"/>
              </c:numCache>
            </c:numRef>
          </c:val>
        </c:ser>
        <c:ser>
          <c:idx val="1"/>
          <c:order val="1"/>
          <c:tx>
            <c:strRef>
              <c:f>network!$J$1</c:f>
              <c:strCache>
                <c:ptCount val="1"/>
              </c:strCache>
            </c:strRef>
          </c:tx>
          <c:invertIfNegative val="0"/>
          <c:val>
            <c:numRef>
              <c:f>network!$J$2:$J$4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7733304"/>
        <c:axId val="2137741448"/>
      </c:barChart>
      <c:catAx>
        <c:axId val="2137733304"/>
        <c:scaling>
          <c:orientation val="minMax"/>
        </c:scaling>
        <c:delete val="0"/>
        <c:axPos val="b"/>
        <c:majorTickMark val="out"/>
        <c:minorTickMark val="none"/>
        <c:tickLblPos val="nextTo"/>
        <c:crossAx val="2137741448"/>
        <c:crosses val="autoZero"/>
        <c:auto val="1"/>
        <c:lblAlgn val="ctr"/>
        <c:lblOffset val="100"/>
        <c:noMultiLvlLbl val="0"/>
      </c:catAx>
      <c:valAx>
        <c:axId val="2137741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3773330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4509C-40A3-4BC5-80F8-9C1ED704F2FD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9EEA87-08EC-4343-969B-006BEC7F31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776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9EEA87-08EC-4343-969B-006BEC7F31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370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971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683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5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436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9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271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6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4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078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04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449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44326-3D9B-4664-91DB-09EBC47EC28E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E3117-1B9B-435D-9F30-C153BF9074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990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520003"/>
              </p:ext>
            </p:extLst>
          </p:nvPr>
        </p:nvGraphicFramePr>
        <p:xfrm>
          <a:off x="457200" y="1600200"/>
          <a:ext cx="8297778" cy="40318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5926"/>
                <a:gridCol w="2765926"/>
                <a:gridCol w="2765926"/>
              </a:tblGrid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en-US" sz="2100" dirty="0" smtClean="0">
                          <a:solidFill>
                            <a:schemeClr val="bg1"/>
                          </a:solidFill>
                          <a:effectLst/>
                        </a:rPr>
                        <a:t>ANOVA</a:t>
                      </a:r>
                      <a:endParaRPr lang="en-US" sz="21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i="1" dirty="0" smtClean="0">
                          <a:effectLst/>
                          <a:latin typeface="Calibri" panose="020F0502020204030204" pitchFamily="34" charset="0"/>
                          <a:ea typeface="Calibri"/>
                          <a:cs typeface="Times New Roman"/>
                        </a:rPr>
                        <a:t>ΔGLN3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38.42%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30.11%</a:t>
                      </a:r>
                      <a:endParaRPr lang="en-US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24.67%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16.29%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13.90%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6.53%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p &lt; 0.0001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7.43%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B-H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  <a:latin typeface="+mn-lt"/>
                          <a:ea typeface="+mn-ea"/>
                          <a:cs typeface="+mn-cs"/>
                        </a:rPr>
                        <a:t>26.76%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2.04%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  <a:tr h="53475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Bonferroni</a:t>
                      </a:r>
                      <a:r>
                        <a:rPr lang="en-US" sz="1800" dirty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p &lt; 0.05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3.68%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0.42%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38" marR="60538" marT="0" marB="0"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85800" y="304800"/>
            <a:ext cx="73779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Comparison of the P-value significance between Wild Type and ΔGLN3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457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 Profile 45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2" t="11409" r="11940" b="33333"/>
          <a:stretch/>
        </p:blipFill>
        <p:spPr bwMode="auto">
          <a:xfrm>
            <a:off x="1066800" y="990600"/>
            <a:ext cx="7574507" cy="5684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4692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/>
          <a:lstStyle/>
          <a:p>
            <a:r>
              <a:rPr lang="en-US" dirty="0" smtClean="0"/>
              <a:t>Wild Type Profile 22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" t="4643" r="57463" b="40299"/>
          <a:stretch/>
        </p:blipFill>
        <p:spPr bwMode="auto">
          <a:xfrm>
            <a:off x="868907" y="1194179"/>
            <a:ext cx="7519918" cy="5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4509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9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" t="4378" r="57239" b="40431"/>
          <a:stretch/>
        </p:blipFill>
        <p:spPr bwMode="auto">
          <a:xfrm>
            <a:off x="838200" y="1180531"/>
            <a:ext cx="7533565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63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28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" t="5307" r="57164" b="40033"/>
          <a:stretch/>
        </p:blipFill>
        <p:spPr bwMode="auto">
          <a:xfrm>
            <a:off x="685800" y="1235122"/>
            <a:ext cx="7642747" cy="5622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50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t="4511" r="57238" b="40299"/>
          <a:stretch/>
        </p:blipFill>
        <p:spPr bwMode="auto">
          <a:xfrm>
            <a:off x="762000" y="1180531"/>
            <a:ext cx="7547213" cy="5677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57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Profile 0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8" t="4775" r="57687" b="40300"/>
          <a:stretch/>
        </p:blipFill>
        <p:spPr bwMode="auto">
          <a:xfrm>
            <a:off x="762000" y="1181668"/>
            <a:ext cx="7506269" cy="5650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879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AND Expression</a:t>
            </a:r>
            <a:endParaRPr lang="en-US" dirty="0"/>
          </a:p>
        </p:txBody>
      </p:sp>
      <p:pic>
        <p:nvPicPr>
          <p:cNvPr id="4" name="Content Placeholder 3" descr="Binding_and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" r="176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55577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Binding PLUS Expression</a:t>
            </a:r>
            <a:endParaRPr lang="en-US" dirty="0"/>
          </a:p>
        </p:txBody>
      </p:sp>
      <p:pic>
        <p:nvPicPr>
          <p:cNvPr id="4" name="Content Placeholder 3" descr="Binding_plus_express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60941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ΔGLN3: Only </a:t>
            </a:r>
            <a:r>
              <a:rPr lang="en-US" dirty="0"/>
              <a:t>DNA </a:t>
            </a:r>
            <a:r>
              <a:rPr lang="en-US" dirty="0" smtClean="0"/>
              <a:t>Binding </a:t>
            </a:r>
            <a:endParaRPr lang="en-US" dirty="0"/>
          </a:p>
        </p:txBody>
      </p:sp>
      <p:pic>
        <p:nvPicPr>
          <p:cNvPr id="4" name="Content Placeholder 3" descr="Only_DNA_bindin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9" r="16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806821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 smtClean="0"/>
              <a:t>GRNsight</a:t>
            </a:r>
            <a:r>
              <a:rPr lang="en-US" dirty="0" smtClean="0"/>
              <a:t> Binding AND Expression</a:t>
            </a:r>
            <a:endParaRPr lang="en-US" dirty="0"/>
          </a:p>
        </p:txBody>
      </p:sp>
      <p:pic>
        <p:nvPicPr>
          <p:cNvPr id="3" name="Picture 2" descr="GRNsight_binding_and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524000"/>
            <a:ext cx="7620000" cy="4840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03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0"/>
            <a:ext cx="7772400" cy="1470025"/>
          </a:xfrm>
        </p:spPr>
        <p:txBody>
          <a:bodyPr/>
          <a:lstStyle/>
          <a:p>
            <a:r>
              <a:rPr lang="en-US" dirty="0"/>
              <a:t>Δ</a:t>
            </a:r>
            <a:r>
              <a:rPr lang="en-US" dirty="0" smtClean="0"/>
              <a:t>GLN3 STEM Significance Profiles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71600"/>
            <a:ext cx="7075713" cy="530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6159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Binding </a:t>
            </a:r>
            <a:r>
              <a:rPr lang="en-US" dirty="0" smtClean="0"/>
              <a:t>PLUS Expression</a:t>
            </a:r>
            <a:endParaRPr lang="en-US" dirty="0"/>
          </a:p>
        </p:txBody>
      </p:sp>
      <p:pic>
        <p:nvPicPr>
          <p:cNvPr id="3" name="Picture 2" descr="GRNsight_binding_plus_express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7391400" cy="471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765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ΔGLN3: </a:t>
            </a:r>
            <a:r>
              <a:rPr lang="en-US" dirty="0" err="1"/>
              <a:t>GRNsight</a:t>
            </a:r>
            <a:r>
              <a:rPr lang="en-US" dirty="0"/>
              <a:t> </a:t>
            </a:r>
            <a:r>
              <a:rPr lang="en-US" dirty="0" smtClean="0"/>
              <a:t>Only DNA Binding</a:t>
            </a:r>
            <a:endParaRPr lang="en-US" dirty="0"/>
          </a:p>
        </p:txBody>
      </p:sp>
      <p:pic>
        <p:nvPicPr>
          <p:cNvPr id="3" name="Picture 2" descr="GRNsight_only_DNA_bind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371600"/>
            <a:ext cx="7772400" cy="49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045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Binding PLUS Expression	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5903918"/>
              </p:ext>
            </p:extLst>
          </p:nvPr>
        </p:nvGraphicFramePr>
        <p:xfrm>
          <a:off x="0" y="12954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977978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2434510"/>
              </p:ext>
            </p:extLst>
          </p:nvPr>
        </p:nvGraphicFramePr>
        <p:xfrm>
          <a:off x="0" y="1447800"/>
          <a:ext cx="92964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10709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PLUS Expression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288380"/>
              </p:ext>
            </p:extLst>
          </p:nvPr>
        </p:nvGraphicFramePr>
        <p:xfrm>
          <a:off x="0" y="1600200"/>
          <a:ext cx="91440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0467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</a:t>
            </a:r>
            <a:r>
              <a:rPr lang="en-US" dirty="0" err="1" smtClean="0"/>
              <a:t>GRNSight</a:t>
            </a:r>
            <a:r>
              <a:rPr lang="en-US" dirty="0" smtClean="0"/>
              <a:t> Binding PLUS Expression</a:t>
            </a:r>
            <a:endParaRPr lang="en-US" dirty="0"/>
          </a:p>
        </p:txBody>
      </p:sp>
      <p:pic>
        <p:nvPicPr>
          <p:cNvPr id="6" name="Content Placeholder 5" descr="Screen Shot 2015-04-13 at 7.32.4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" b="-872"/>
          <a:stretch/>
        </p:blipFill>
        <p:spPr>
          <a:xfrm>
            <a:off x="284397" y="1562483"/>
            <a:ext cx="8250003" cy="5295517"/>
          </a:xfrm>
        </p:spPr>
      </p:pic>
    </p:spTree>
    <p:extLst>
      <p:ext uri="{BB962C8B-B14F-4D97-AF65-F5344CB8AC3E}">
        <p14:creationId xmlns:p14="http://schemas.microsoft.com/office/powerpoint/2010/main" val="31710177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Type: DNA Binding Only</a:t>
            </a:r>
            <a:endParaRPr lang="en-US" dirty="0"/>
          </a:p>
        </p:txBody>
      </p:sp>
      <p:pic>
        <p:nvPicPr>
          <p:cNvPr id="4" name="Content Placeholder 3" descr="Screen Shot 2015-04-13 at 7.41.31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0" b="1165"/>
          <a:stretch/>
        </p:blipFill>
        <p:spPr>
          <a:xfrm>
            <a:off x="400510" y="1342571"/>
            <a:ext cx="8728976" cy="5515429"/>
          </a:xfrm>
        </p:spPr>
      </p:pic>
    </p:spTree>
    <p:extLst>
      <p:ext uri="{BB962C8B-B14F-4D97-AF65-F5344CB8AC3E}">
        <p14:creationId xmlns:p14="http://schemas.microsoft.com/office/powerpoint/2010/main" val="12413668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Wild Type: DNA Binding AND Expression</a:t>
            </a:r>
            <a:endParaRPr lang="en-US" dirty="0"/>
          </a:p>
        </p:txBody>
      </p:sp>
      <p:pic>
        <p:nvPicPr>
          <p:cNvPr id="4" name="Content Placeholder 3" descr="Screen Shot 2015-04-13 at 7.49.5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6" b="2928"/>
          <a:stretch/>
        </p:blipFill>
        <p:spPr>
          <a:xfrm>
            <a:off x="457199" y="1578430"/>
            <a:ext cx="8612809" cy="4974770"/>
          </a:xfrm>
        </p:spPr>
      </p:pic>
    </p:spTree>
    <p:extLst>
      <p:ext uri="{BB962C8B-B14F-4D97-AF65-F5344CB8AC3E}">
        <p14:creationId xmlns:p14="http://schemas.microsoft.com/office/powerpoint/2010/main" val="95684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45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08100"/>
            <a:ext cx="73660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9711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ΔGLN3 Profile 9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28215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8783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3905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66" y="1107743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957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48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9394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575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ΔGLN3Profile </a:t>
            </a:r>
            <a:r>
              <a:rPr lang="en-US" dirty="0" smtClean="0"/>
              <a:t>31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60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Wild Type Clusters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91" t="6362" r="4028" b="38640"/>
          <a:stretch/>
        </p:blipFill>
        <p:spPr bwMode="auto">
          <a:xfrm>
            <a:off x="1066800" y="1295400"/>
            <a:ext cx="6868236" cy="5409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6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202</Words>
  <Application>Microsoft Macintosh PowerPoint</Application>
  <PresentationFormat>On-screen Show (4:3)</PresentationFormat>
  <Paragraphs>52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ΔGLN3 STEM Significance Profiles</vt:lpstr>
      <vt:lpstr>ΔGLN3 Profile 45</vt:lpstr>
      <vt:lpstr>ΔGLN3 Profile 9</vt:lpstr>
      <vt:lpstr>ΔGLN3Profile 2</vt:lpstr>
      <vt:lpstr>ΔGLN3Profile 22</vt:lpstr>
      <vt:lpstr>ΔGLN3Profile 48</vt:lpstr>
      <vt:lpstr>ΔGLN3Profile 31</vt:lpstr>
      <vt:lpstr>Wild Type Clusters</vt:lpstr>
      <vt:lpstr>Wild Type Profile 45 </vt:lpstr>
      <vt:lpstr>Wild Type Profile 22</vt:lpstr>
      <vt:lpstr>Wild Type Profile 9</vt:lpstr>
      <vt:lpstr>Wild Type Profile 28</vt:lpstr>
      <vt:lpstr>Wild Type Profile 48</vt:lpstr>
      <vt:lpstr>Wild Type Profile 0</vt:lpstr>
      <vt:lpstr>ΔGLN3: Binding AND Expression</vt:lpstr>
      <vt:lpstr>ΔGLN3: Binding PLUS Expression</vt:lpstr>
      <vt:lpstr>ΔGLN3: Only DNA Binding </vt:lpstr>
      <vt:lpstr>ΔGLN3: GRNsight Binding AND Expression</vt:lpstr>
      <vt:lpstr>ΔGLN3: GRNsight Binding PLUS Expression</vt:lpstr>
      <vt:lpstr>ΔGLN3: GRNsight Only DNA Binding</vt:lpstr>
      <vt:lpstr>Wild Type: Binding PLUS Expression </vt:lpstr>
      <vt:lpstr>Wild Type: DNA Binding Only</vt:lpstr>
      <vt:lpstr>Wild Type: DNA Binding PLUS Expression </vt:lpstr>
      <vt:lpstr>Wild Type: GRNSight Binding PLUS Expression</vt:lpstr>
      <vt:lpstr>Wild Type: DNA Binding Only</vt:lpstr>
      <vt:lpstr>Wild Type: DNA Binding AND Expression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 D. Dahlquist</dc:creator>
  <cp:lastModifiedBy>Tessa Morris</cp:lastModifiedBy>
  <cp:revision>16</cp:revision>
  <dcterms:created xsi:type="dcterms:W3CDTF">2015-03-26T07:22:14Z</dcterms:created>
  <dcterms:modified xsi:type="dcterms:W3CDTF">2015-04-14T03:55:40Z</dcterms:modified>
</cp:coreProperties>
</file>