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648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udent:Desktop:RegulationMatrixWTO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udent:Desktop:RegulationMatrixGomesOnlyDNABIND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udent:Desktop:RegulationMatrixGomesDNAbindingExpressionEvi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Frequencies</a:t>
            </a:r>
            <a:r>
              <a:rPr lang="en-US" baseline="0"/>
              <a:t> of In/Out-Degree Totals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degree!$AB$1</c:f>
              <c:strCache>
                <c:ptCount val="1"/>
                <c:pt idx="0">
                  <c:v>In-degree Total</c:v>
                </c:pt>
              </c:strCache>
            </c:strRef>
          </c:tx>
          <c:invertIfNegative val="0"/>
          <c:val>
            <c:numRef>
              <c:f>degree!$AB$2:$AB$23</c:f>
              <c:numCache>
                <c:formatCode>General</c:formatCode>
                <c:ptCount val="22"/>
                <c:pt idx="0">
                  <c:v>0.0</c:v>
                </c:pt>
                <c:pt idx="1">
                  <c:v>3.0</c:v>
                </c:pt>
                <c:pt idx="2">
                  <c:v>2.0</c:v>
                </c:pt>
                <c:pt idx="3">
                  <c:v>2.0</c:v>
                </c:pt>
                <c:pt idx="4">
                  <c:v>1.0</c:v>
                </c:pt>
                <c:pt idx="5">
                  <c:v>5.0</c:v>
                </c:pt>
                <c:pt idx="6">
                  <c:v>5.0</c:v>
                </c:pt>
                <c:pt idx="7">
                  <c:v>3.0</c:v>
                </c:pt>
                <c:pt idx="8">
                  <c:v>2.0</c:v>
                </c:pt>
                <c:pt idx="9">
                  <c:v>1.0</c:v>
                </c:pt>
                <c:pt idx="10">
                  <c:v>1.0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</c:numCache>
            </c:numRef>
          </c:val>
        </c:ser>
        <c:ser>
          <c:idx val="1"/>
          <c:order val="1"/>
          <c:tx>
            <c:strRef>
              <c:f>degree!$AC$1</c:f>
              <c:strCache>
                <c:ptCount val="1"/>
                <c:pt idx="0">
                  <c:v>Out-Degree Total</c:v>
                </c:pt>
              </c:strCache>
            </c:strRef>
          </c:tx>
          <c:invertIfNegative val="0"/>
          <c:val>
            <c:numRef>
              <c:f>degree!$AC$2:$AC$23</c:f>
              <c:numCache>
                <c:formatCode>General</c:formatCode>
                <c:ptCount val="22"/>
                <c:pt idx="0">
                  <c:v>5.0</c:v>
                </c:pt>
                <c:pt idx="1">
                  <c:v>0.0</c:v>
                </c:pt>
                <c:pt idx="2">
                  <c:v>1.0</c:v>
                </c:pt>
                <c:pt idx="3">
                  <c:v>2.0</c:v>
                </c:pt>
                <c:pt idx="4">
                  <c:v>2.0</c:v>
                </c:pt>
                <c:pt idx="5">
                  <c:v>2.0</c:v>
                </c:pt>
                <c:pt idx="6">
                  <c:v>3.0</c:v>
                </c:pt>
                <c:pt idx="7">
                  <c:v>1.0</c:v>
                </c:pt>
                <c:pt idx="8">
                  <c:v>1.0</c:v>
                </c:pt>
                <c:pt idx="9">
                  <c:v>2.0</c:v>
                </c:pt>
                <c:pt idx="10">
                  <c:v>1.0</c:v>
                </c:pt>
                <c:pt idx="11">
                  <c:v>2.0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6337848"/>
        <c:axId val="2086340824"/>
      </c:barChart>
      <c:catAx>
        <c:axId val="2086337848"/>
        <c:scaling>
          <c:orientation val="minMax"/>
        </c:scaling>
        <c:delete val="0"/>
        <c:axPos val="b"/>
        <c:majorTickMark val="out"/>
        <c:minorTickMark val="none"/>
        <c:tickLblPos val="nextTo"/>
        <c:crossAx val="2086340824"/>
        <c:crosses val="autoZero"/>
        <c:auto val="1"/>
        <c:lblAlgn val="ctr"/>
        <c:lblOffset val="100"/>
        <c:noMultiLvlLbl val="0"/>
      </c:catAx>
      <c:valAx>
        <c:axId val="2086340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6337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Frequencies</a:t>
            </a:r>
            <a:r>
              <a:rPr lang="en-US" baseline="0"/>
              <a:t> of In/Out-Degree Totals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network!$O$1</c:f>
              <c:strCache>
                <c:ptCount val="1"/>
              </c:strCache>
            </c:strRef>
          </c:tx>
          <c:invertIfNegative val="0"/>
          <c:val>
            <c:numRef>
              <c:f>network!$O$2:$O$9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tx>
            <c:strRef>
              <c:f>network!$P$1</c:f>
              <c:strCache>
                <c:ptCount val="1"/>
              </c:strCache>
            </c:strRef>
          </c:tx>
          <c:invertIfNegative val="0"/>
          <c:val>
            <c:numRef>
              <c:f>network!$P$2:$P$9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294808"/>
        <c:axId val="2117296744"/>
      </c:barChart>
      <c:catAx>
        <c:axId val="2117294808"/>
        <c:scaling>
          <c:orientation val="minMax"/>
        </c:scaling>
        <c:delete val="0"/>
        <c:axPos val="b"/>
        <c:majorTickMark val="out"/>
        <c:minorTickMark val="none"/>
        <c:tickLblPos val="nextTo"/>
        <c:crossAx val="2117296744"/>
        <c:crosses val="autoZero"/>
        <c:auto val="1"/>
        <c:lblAlgn val="ctr"/>
        <c:lblOffset val="100"/>
        <c:noMultiLvlLbl val="0"/>
      </c:catAx>
      <c:valAx>
        <c:axId val="2117296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7294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Frequencies</a:t>
            </a:r>
            <a:r>
              <a:rPr lang="en-US" baseline="0"/>
              <a:t> of In/Out-Degree Totals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network!$I$1</c:f>
              <c:strCache>
                <c:ptCount val="1"/>
              </c:strCache>
            </c:strRef>
          </c:tx>
          <c:invertIfNegative val="0"/>
          <c:val>
            <c:numRef>
              <c:f>network!$I$2:$I$4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network!$J$1</c:f>
              <c:strCache>
                <c:ptCount val="1"/>
              </c:strCache>
            </c:strRef>
          </c:tx>
          <c:invertIfNegative val="0"/>
          <c:val>
            <c:numRef>
              <c:f>network!$J$2:$J$4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4420184"/>
        <c:axId val="2114423128"/>
      </c:barChart>
      <c:catAx>
        <c:axId val="2114420184"/>
        <c:scaling>
          <c:orientation val="minMax"/>
        </c:scaling>
        <c:delete val="0"/>
        <c:axPos val="b"/>
        <c:majorTickMark val="out"/>
        <c:minorTickMark val="none"/>
        <c:tickLblPos val="nextTo"/>
        <c:crossAx val="2114423128"/>
        <c:crosses val="autoZero"/>
        <c:auto val="1"/>
        <c:lblAlgn val="ctr"/>
        <c:lblOffset val="100"/>
        <c:noMultiLvlLbl val="0"/>
      </c:catAx>
      <c:valAx>
        <c:axId val="2114423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4420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4509C-40A3-4BC5-80F8-9C1ED704F2FD}" type="datetimeFigureOut">
              <a:rPr lang="en-US" smtClean="0"/>
              <a:t>4/13/15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EEA87-08EC-4343-969B-006BEC7F3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7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EEA87-08EC-4343-969B-006BEC7F31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7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20003"/>
              </p:ext>
            </p:extLst>
          </p:nvPr>
        </p:nvGraphicFramePr>
        <p:xfrm>
          <a:off x="457200" y="1600200"/>
          <a:ext cx="8297778" cy="403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/>
                <a:gridCol w="2765926"/>
                <a:gridCol w="2765926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ΔGLN3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38.42%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30.11%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24.67%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16.29%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13.90%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6.53%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7.43%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2.04%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B-H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26.76%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2.04%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3.68%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0.42%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304800"/>
            <a:ext cx="7377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Comparison of the P-value significance between Wild Type and ΔGLN3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57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Wild Type Profile 45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2" t="11409" r="11940" b="33333"/>
          <a:stretch/>
        </p:blipFill>
        <p:spPr bwMode="auto">
          <a:xfrm>
            <a:off x="1066800" y="990600"/>
            <a:ext cx="7574507" cy="568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46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dirty="0" smtClean="0"/>
              <a:t>Wild Type Profile 22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4643" r="57463" b="40299"/>
          <a:stretch/>
        </p:blipFill>
        <p:spPr bwMode="auto">
          <a:xfrm>
            <a:off x="868907" y="1194179"/>
            <a:ext cx="7519918" cy="566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509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9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 t="4378" r="57239" b="40431"/>
          <a:stretch/>
        </p:blipFill>
        <p:spPr bwMode="auto">
          <a:xfrm>
            <a:off x="838200" y="1180531"/>
            <a:ext cx="7533565" cy="56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63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28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t="5307" r="57164" b="40033"/>
          <a:stretch/>
        </p:blipFill>
        <p:spPr bwMode="auto">
          <a:xfrm>
            <a:off x="685800" y="1235122"/>
            <a:ext cx="7642747" cy="562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5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48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4511" r="57238" b="40299"/>
          <a:stretch/>
        </p:blipFill>
        <p:spPr bwMode="auto">
          <a:xfrm>
            <a:off x="762000" y="1180531"/>
            <a:ext cx="7547213" cy="56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579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0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4775" r="57687" b="40300"/>
          <a:stretch/>
        </p:blipFill>
        <p:spPr bwMode="auto">
          <a:xfrm>
            <a:off x="762000" y="1181668"/>
            <a:ext cx="7506269" cy="565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879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ΔGLN3: Binding AND Expression</a:t>
            </a:r>
            <a:endParaRPr lang="en-US" dirty="0"/>
          </a:p>
        </p:txBody>
      </p:sp>
      <p:pic>
        <p:nvPicPr>
          <p:cNvPr id="4" name="Content Placeholder 3" descr="Binding_and_express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r="17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557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ΔGLN3: Binding PLUS Expression</a:t>
            </a:r>
            <a:endParaRPr lang="en-US" dirty="0"/>
          </a:p>
        </p:txBody>
      </p:sp>
      <p:pic>
        <p:nvPicPr>
          <p:cNvPr id="4" name="Content Placeholder 3" descr="Binding_plus_express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0941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ΔGLN3: Only </a:t>
            </a:r>
            <a:r>
              <a:rPr lang="en-US" dirty="0"/>
              <a:t>DNA </a:t>
            </a:r>
            <a:r>
              <a:rPr lang="en-US" dirty="0" smtClean="0"/>
              <a:t>Binding </a:t>
            </a:r>
            <a:endParaRPr lang="en-US" dirty="0"/>
          </a:p>
        </p:txBody>
      </p:sp>
      <p:pic>
        <p:nvPicPr>
          <p:cNvPr id="4" name="Content Placeholder 3" descr="Only_DNA_bindi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0682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ΔGLN3: </a:t>
            </a:r>
            <a:r>
              <a:rPr lang="en-US" dirty="0" err="1" smtClean="0"/>
              <a:t>GRNsight</a:t>
            </a:r>
            <a:r>
              <a:rPr lang="en-US" dirty="0" smtClean="0"/>
              <a:t> Binding AND Expression</a:t>
            </a:r>
            <a:endParaRPr lang="en-US" dirty="0"/>
          </a:p>
        </p:txBody>
      </p:sp>
      <p:pic>
        <p:nvPicPr>
          <p:cNvPr id="6" name="Picture 5" descr="GRNsight_binding_and_expre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518400" cy="478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0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470025"/>
          </a:xfrm>
        </p:spPr>
        <p:txBody>
          <a:bodyPr/>
          <a:lstStyle/>
          <a:p>
            <a:r>
              <a:rPr lang="en-US" dirty="0"/>
              <a:t>Δ</a:t>
            </a:r>
            <a:r>
              <a:rPr lang="en-US" dirty="0" smtClean="0"/>
              <a:t>GLN3 STEM Significance Profiles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075713" cy="530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159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ΔGLN3: </a:t>
            </a:r>
            <a:r>
              <a:rPr lang="en-US" dirty="0" err="1"/>
              <a:t>GRNsight</a:t>
            </a:r>
            <a:r>
              <a:rPr lang="en-US" dirty="0"/>
              <a:t> Binding </a:t>
            </a:r>
            <a:r>
              <a:rPr lang="en-US" dirty="0" smtClean="0"/>
              <a:t>PLUS Expression</a:t>
            </a:r>
            <a:endParaRPr lang="en-US" dirty="0"/>
          </a:p>
        </p:txBody>
      </p:sp>
      <p:pic>
        <p:nvPicPr>
          <p:cNvPr id="4" name="Picture 3" descr="GRNsight_binding_plus_expre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340818" cy="46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65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ΔGLN3: </a:t>
            </a:r>
            <a:r>
              <a:rPr lang="en-US" dirty="0" err="1"/>
              <a:t>GRNsight</a:t>
            </a:r>
            <a:r>
              <a:rPr lang="en-US" dirty="0"/>
              <a:t> </a:t>
            </a:r>
            <a:r>
              <a:rPr lang="en-US" dirty="0" smtClean="0"/>
              <a:t>Only DNA Binding</a:t>
            </a:r>
            <a:endParaRPr lang="en-US" dirty="0"/>
          </a:p>
        </p:txBody>
      </p:sp>
      <p:pic>
        <p:nvPicPr>
          <p:cNvPr id="4" name="Picture 3" descr="GRNsight_only_DNA_bin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7620000" cy="484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04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Wild Type: Binding PLUS Expression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903918"/>
              </p:ext>
            </p:extLst>
          </p:nvPr>
        </p:nvGraphicFramePr>
        <p:xfrm>
          <a:off x="0" y="1295400"/>
          <a:ext cx="914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7797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Type: DNA Binding Only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434510"/>
              </p:ext>
            </p:extLst>
          </p:nvPr>
        </p:nvGraphicFramePr>
        <p:xfrm>
          <a:off x="0" y="1447800"/>
          <a:ext cx="9296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070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Wild Type: DNA Binding PLUS Expression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288380"/>
              </p:ext>
            </p:extLst>
          </p:nvPr>
        </p:nvGraphicFramePr>
        <p:xfrm>
          <a:off x="0" y="1600200"/>
          <a:ext cx="914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0467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Wild Type: </a:t>
            </a:r>
            <a:r>
              <a:rPr lang="en-US" dirty="0" err="1" smtClean="0"/>
              <a:t>GRNSight</a:t>
            </a:r>
            <a:r>
              <a:rPr lang="en-US" dirty="0" smtClean="0"/>
              <a:t> Binding PLUS Expression</a:t>
            </a:r>
            <a:endParaRPr lang="en-US" dirty="0"/>
          </a:p>
        </p:txBody>
      </p:sp>
      <p:pic>
        <p:nvPicPr>
          <p:cNvPr id="6" name="Content Placeholder 5" descr="Screen Shot 2015-04-13 at 7.32.4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 b="-872"/>
          <a:stretch/>
        </p:blipFill>
        <p:spPr>
          <a:xfrm>
            <a:off x="284397" y="1562483"/>
            <a:ext cx="8250003" cy="5295517"/>
          </a:xfrm>
        </p:spPr>
      </p:pic>
    </p:spTree>
    <p:extLst>
      <p:ext uri="{BB962C8B-B14F-4D97-AF65-F5344CB8AC3E}">
        <p14:creationId xmlns:p14="http://schemas.microsoft.com/office/powerpoint/2010/main" val="3171017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Type: DNA Binding Only</a:t>
            </a:r>
            <a:endParaRPr lang="en-US" dirty="0"/>
          </a:p>
        </p:txBody>
      </p:sp>
      <p:pic>
        <p:nvPicPr>
          <p:cNvPr id="4" name="Content Placeholder 3" descr="Screen Shot 2015-04-13 at 7.41.3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" b="1165"/>
          <a:stretch/>
        </p:blipFill>
        <p:spPr>
          <a:xfrm>
            <a:off x="400510" y="1342571"/>
            <a:ext cx="8728976" cy="5515429"/>
          </a:xfrm>
        </p:spPr>
      </p:pic>
    </p:spTree>
    <p:extLst>
      <p:ext uri="{BB962C8B-B14F-4D97-AF65-F5344CB8AC3E}">
        <p14:creationId xmlns:p14="http://schemas.microsoft.com/office/powerpoint/2010/main" val="1241366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Wild Type: DNA Binding AND Expression</a:t>
            </a:r>
            <a:endParaRPr lang="en-US" dirty="0"/>
          </a:p>
        </p:txBody>
      </p:sp>
      <p:pic>
        <p:nvPicPr>
          <p:cNvPr id="4" name="Content Placeholder 3" descr="Screen Shot 2015-04-13 at 7.49.5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6" b="2928"/>
          <a:stretch/>
        </p:blipFill>
        <p:spPr>
          <a:xfrm>
            <a:off x="457199" y="1578430"/>
            <a:ext cx="8612809" cy="4974770"/>
          </a:xfrm>
        </p:spPr>
      </p:pic>
    </p:spTree>
    <p:extLst>
      <p:ext uri="{BB962C8B-B14F-4D97-AF65-F5344CB8AC3E}">
        <p14:creationId xmlns:p14="http://schemas.microsoft.com/office/powerpoint/2010/main" val="95684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ΔGLN3 Profile 45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08100"/>
            <a:ext cx="73660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71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ΔGLN3 Profile 9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8215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78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90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6" y="1107743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95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48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79394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57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31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602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Clusters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1" t="6362" r="4028" b="38640"/>
          <a:stretch/>
        </p:blipFill>
        <p:spPr bwMode="auto">
          <a:xfrm>
            <a:off x="1066800" y="1295400"/>
            <a:ext cx="6868236" cy="540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60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202</Words>
  <Application>Microsoft Macintosh PowerPoint</Application>
  <PresentationFormat>On-screen Show (4:3)</PresentationFormat>
  <Paragraphs>52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ΔGLN3 STEM Significance Profiles</vt:lpstr>
      <vt:lpstr>ΔGLN3 Profile 45</vt:lpstr>
      <vt:lpstr>ΔGLN3 Profile 9</vt:lpstr>
      <vt:lpstr>ΔGLN3Profile 2</vt:lpstr>
      <vt:lpstr>ΔGLN3Profile 22</vt:lpstr>
      <vt:lpstr>ΔGLN3Profile 48</vt:lpstr>
      <vt:lpstr>ΔGLN3Profile 31</vt:lpstr>
      <vt:lpstr>Wild Type Clusters</vt:lpstr>
      <vt:lpstr>Wild Type Profile 45 </vt:lpstr>
      <vt:lpstr>Wild Type Profile 22</vt:lpstr>
      <vt:lpstr>Wild Type Profile 9</vt:lpstr>
      <vt:lpstr>Wild Type Profile 28</vt:lpstr>
      <vt:lpstr>Wild Type Profile 48</vt:lpstr>
      <vt:lpstr>Wild Type Profile 0</vt:lpstr>
      <vt:lpstr>ΔGLN3: Binding AND Expression</vt:lpstr>
      <vt:lpstr>ΔGLN3: Binding PLUS Expression</vt:lpstr>
      <vt:lpstr>ΔGLN3: Only DNA Binding </vt:lpstr>
      <vt:lpstr>ΔGLN3: GRNsight Binding AND Expression</vt:lpstr>
      <vt:lpstr>ΔGLN3: GRNsight Binding PLUS Expression</vt:lpstr>
      <vt:lpstr>ΔGLN3: GRNsight Only DNA Binding</vt:lpstr>
      <vt:lpstr>Wild Type: Binding PLUS Expression </vt:lpstr>
      <vt:lpstr>Wild Type: DNA Binding Only</vt:lpstr>
      <vt:lpstr>Wild Type: DNA Binding PLUS Expression </vt:lpstr>
      <vt:lpstr>Wild Type: GRNSight Binding PLUS Expression</vt:lpstr>
      <vt:lpstr>Wild Type: DNA Binding Only</vt:lpstr>
      <vt:lpstr>Wild Type: DNA Binding AND Expression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Student</cp:lastModifiedBy>
  <cp:revision>15</cp:revision>
  <dcterms:created xsi:type="dcterms:W3CDTF">2015-03-26T07:22:14Z</dcterms:created>
  <dcterms:modified xsi:type="dcterms:W3CDTF">2015-04-14T02:50:44Z</dcterms:modified>
</cp:coreProperties>
</file>