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57" r:id="rId5"/>
    <p:sldId id="261" r:id="rId6"/>
    <p:sldId id="262" r:id="rId7"/>
    <p:sldId id="266" r:id="rId8"/>
    <p:sldId id="263" r:id="rId9"/>
    <p:sldId id="265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erry%20Tsai\My%20Documents\hisGFPmek%20assay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Sheet1!$A$2:$A$6</c:f>
              <c:strCache>
                <c:ptCount val="5"/>
                <c:pt idx="0">
                  <c:v>PBS/BSA</c:v>
                </c:pt>
                <c:pt idx="1">
                  <c:v>JsLO, no GFP</c:v>
                </c:pt>
                <c:pt idx="2">
                  <c:v>JsLO + hisGFPmek</c:v>
                </c:pt>
                <c:pt idx="3">
                  <c:v>JsLOPDZ1 + hisGFPmek</c:v>
                </c:pt>
                <c:pt idx="4">
                  <c:v>JsLOPDZ2 + hisGFPmek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327</c:v>
                </c:pt>
                <c:pt idx="1">
                  <c:v>443.12</c:v>
                </c:pt>
                <c:pt idx="2">
                  <c:v>410.52</c:v>
                </c:pt>
                <c:pt idx="3">
                  <c:v>383.26</c:v>
                </c:pt>
                <c:pt idx="4">
                  <c:v>421.36</c:v>
                </c:pt>
              </c:numCache>
            </c:numRef>
          </c:val>
        </c:ser>
        <c:axId val="90056960"/>
        <c:axId val="128000384"/>
      </c:barChart>
      <c:catAx>
        <c:axId val="90056960"/>
        <c:scaling>
          <c:orientation val="minMax"/>
        </c:scaling>
        <c:axPos val="b"/>
        <c:tickLblPos val="nextTo"/>
        <c:crossAx val="128000384"/>
        <c:crosses val="autoZero"/>
        <c:auto val="1"/>
        <c:lblAlgn val="ctr"/>
        <c:lblOffset val="100"/>
      </c:catAx>
      <c:valAx>
        <c:axId val="128000384"/>
        <c:scaling>
          <c:orientation val="minMax"/>
        </c:scaling>
        <c:axPos val="l"/>
        <c:majorGridlines/>
        <c:numFmt formatCode="General" sourceLinked="1"/>
        <c:tickLblPos val="nextTo"/>
        <c:crossAx val="90056960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932174103237096"/>
          <c:y val="2.8252405949256341E-2"/>
          <c:w val="0.71154068241469848"/>
          <c:h val="0.68521580635753876"/>
        </c:manualLayout>
      </c:layout>
      <c:barChart>
        <c:barDir val="col"/>
        <c:grouping val="clustered"/>
        <c:ser>
          <c:idx val="0"/>
          <c:order val="0"/>
          <c:cat>
            <c:strRef>
              <c:f>Sheet1!$A$1:$A$4</c:f>
              <c:strCache>
                <c:ptCount val="4"/>
                <c:pt idx="0">
                  <c:v>PBST</c:v>
                </c:pt>
                <c:pt idx="1">
                  <c:v>GST-PDZ'd GSH beads</c:v>
                </c:pt>
                <c:pt idx="2">
                  <c:v>hisGFPmek on GSH beads</c:v>
                </c:pt>
                <c:pt idx="3">
                  <c:v>hisGFPmek on GST-PDZ'd beads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10.207000000000001</c:v>
                </c:pt>
                <c:pt idx="1">
                  <c:v>13.398</c:v>
                </c:pt>
                <c:pt idx="2">
                  <c:v>16.898</c:v>
                </c:pt>
                <c:pt idx="3">
                  <c:v>168.7</c:v>
                </c:pt>
              </c:numCache>
            </c:numRef>
          </c:val>
        </c:ser>
        <c:axId val="61334656"/>
        <c:axId val="61336576"/>
      </c:barChart>
      <c:catAx>
        <c:axId val="61334656"/>
        <c:scaling>
          <c:orientation val="minMax"/>
        </c:scaling>
        <c:axPos val="b"/>
        <c:tickLblPos val="nextTo"/>
        <c:crossAx val="61336576"/>
        <c:crosses val="autoZero"/>
        <c:auto val="1"/>
        <c:lblAlgn val="ctr"/>
        <c:lblOffset val="100"/>
      </c:catAx>
      <c:valAx>
        <c:axId val="61336576"/>
        <c:scaling>
          <c:orientation val="minMax"/>
        </c:scaling>
        <c:axPos val="l"/>
        <c:majorGridlines/>
        <c:numFmt formatCode="General" sourceLinked="1"/>
        <c:tickLblPos val="nextTo"/>
        <c:crossAx val="6133465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224939967610432"/>
          <c:y val="4.9390419947506557E-2"/>
          <c:w val="0.70089825208019207"/>
          <c:h val="0.82781374550403419"/>
        </c:manualLayout>
      </c:layout>
      <c:barChart>
        <c:barDir val="col"/>
        <c:grouping val="clustered"/>
        <c:ser>
          <c:idx val="0"/>
          <c:order val="0"/>
          <c:cat>
            <c:strRef>
              <c:f>Sheet1!$A$6:$A$9</c:f>
              <c:strCache>
                <c:ptCount val="4"/>
                <c:pt idx="0">
                  <c:v>PBST</c:v>
                </c:pt>
                <c:pt idx="1">
                  <c:v>GST-PDZ'd GSH beads</c:v>
                </c:pt>
                <c:pt idx="2">
                  <c:v>hisGFPmek on GSH beads</c:v>
                </c:pt>
                <c:pt idx="3">
                  <c:v>hisGFPmek on GST-PDZ'd beads</c:v>
                </c:pt>
              </c:strCache>
            </c:strRef>
          </c:cat>
          <c:val>
            <c:numRef>
              <c:f>Sheet1!$B$6:$B$9</c:f>
              <c:numCache>
                <c:formatCode>General</c:formatCode>
                <c:ptCount val="4"/>
                <c:pt idx="0">
                  <c:v>762.51</c:v>
                </c:pt>
                <c:pt idx="1">
                  <c:v>1252.7</c:v>
                </c:pt>
                <c:pt idx="2">
                  <c:v>724.31</c:v>
                </c:pt>
                <c:pt idx="3">
                  <c:v>1239.8</c:v>
                </c:pt>
              </c:numCache>
            </c:numRef>
          </c:val>
        </c:ser>
        <c:axId val="127637760"/>
        <c:axId val="127639552"/>
      </c:barChart>
      <c:catAx>
        <c:axId val="127637760"/>
        <c:scaling>
          <c:orientation val="minMax"/>
        </c:scaling>
        <c:axPos val="b"/>
        <c:tickLblPos val="nextTo"/>
        <c:crossAx val="127639552"/>
        <c:crosses val="autoZero"/>
        <c:auto val="1"/>
        <c:lblAlgn val="ctr"/>
        <c:lblOffset val="100"/>
      </c:catAx>
      <c:valAx>
        <c:axId val="127639552"/>
        <c:scaling>
          <c:orientation val="minMax"/>
        </c:scaling>
        <c:axPos val="l"/>
        <c:majorGridlines/>
        <c:numFmt formatCode="General" sourceLinked="1"/>
        <c:tickLblPos val="nextTo"/>
        <c:crossAx val="127637760"/>
        <c:crosses val="autoZero"/>
        <c:crossBetween val="between"/>
      </c:valAx>
    </c:plotArea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0.69154</cdr:x>
      <cdr:y>0.56284</cdr:y>
    </cdr:from>
    <cdr:to>
      <cdr:x>0.76358</cdr:x>
      <cdr:y>0.66592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1037575">
          <a:off x="4479098" y="2573296"/>
          <a:ext cx="466581" cy="4712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221DC-09B5-466F-AD2B-2B9B5042ED47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8BDD-7910-4F9F-9625-E24420AF97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1FD27-1BB7-4DF9-924D-93E133936BB3}" type="datetimeFigureOut">
              <a:rPr lang="en-US" smtClean="0"/>
              <a:t>7/29/2007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1E94-242E-4742-AAEA-58C10EFB41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hisGFPmek</a:t>
            </a:r>
            <a:r>
              <a:rPr lang="en-US" dirty="0" smtClean="0"/>
              <a:t> and PDZ domain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447800"/>
            <a:ext cx="141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His6 tag</a:t>
            </a:r>
          </a:p>
          <a:p>
            <a:pPr algn="r"/>
            <a:r>
              <a:rPr lang="en-US" dirty="0" smtClean="0"/>
              <a:t>(purification)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905000"/>
            <a:ext cx="144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Mek2 tag</a:t>
            </a:r>
          </a:p>
          <a:p>
            <a:r>
              <a:rPr lang="en-US" dirty="0" smtClean="0"/>
              <a:t>(PDZ binding)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6096000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 to scale, at all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" y="1676400"/>
            <a:ext cx="4962878" cy="4267200"/>
            <a:chOff x="457200" y="1676400"/>
            <a:chExt cx="4962878" cy="4267200"/>
          </a:xfrm>
        </p:grpSpPr>
        <p:grpSp>
          <p:nvGrpSpPr>
            <p:cNvPr id="16" name="Group 15"/>
            <p:cNvGrpSpPr/>
            <p:nvPr/>
          </p:nvGrpSpPr>
          <p:grpSpPr>
            <a:xfrm>
              <a:off x="457200" y="1676400"/>
              <a:ext cx="4962878" cy="4267200"/>
              <a:chOff x="457200" y="1676400"/>
              <a:chExt cx="4962878" cy="4267200"/>
            </a:xfrm>
          </p:grpSpPr>
          <p:pic>
            <p:nvPicPr>
              <p:cNvPr id="1027" name="Picture 3" descr="C:\Documents and Settings\Perry Tsai\Desktop\GFP_edited-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" y="1981200"/>
                <a:ext cx="3962400" cy="396240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133600" y="1676400"/>
                <a:ext cx="1712328" cy="369332"/>
              </a:xfrm>
              <a:prstGeom prst="rect">
                <a:avLst/>
              </a:prstGeom>
              <a:noFill/>
              <a:scene3d>
                <a:camera prst="isometricTopUp">
                  <a:rot lat="19653508" lon="19174891" rev="2846826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G H H H H H H G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478045">
                <a:off x="3494551" y="2670494"/>
                <a:ext cx="1925527" cy="369332"/>
              </a:xfrm>
              <a:prstGeom prst="rect">
                <a:avLst/>
              </a:prstGeom>
              <a:scene3d>
                <a:camera prst="isometricOffAxis1Top">
                  <a:rot lat="18397561" lon="20417669" rev="1539941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r>
                  <a:rPr lang="fr-FR" dirty="0" smtClean="0"/>
                  <a:t>Q P G T P T R T A V</a:t>
                </a:r>
                <a:endParaRPr lang="en-US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429000" y="4038600"/>
              <a:ext cx="15696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hisGFPmek</a:t>
              </a:r>
              <a:endParaRPr lang="en-US" sz="2400" dirty="0"/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protein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0" y="2057400"/>
            <a:ext cx="3349868" cy="3733800"/>
            <a:chOff x="5257800" y="2057400"/>
            <a:chExt cx="3349868" cy="3733800"/>
          </a:xfrm>
        </p:grpSpPr>
        <p:sp>
          <p:nvSpPr>
            <p:cNvPr id="11" name="TextBox 10"/>
            <p:cNvSpPr txBox="1"/>
            <p:nvPr/>
          </p:nvSpPr>
          <p:spPr>
            <a:xfrm>
              <a:off x="5410200" y="2057400"/>
              <a:ext cx="1317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PDZ domain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257800" y="2362200"/>
              <a:ext cx="3349868" cy="3429000"/>
              <a:chOff x="5257800" y="2362200"/>
              <a:chExt cx="3349868" cy="34290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57800" y="2362200"/>
                <a:ext cx="3349868" cy="3429000"/>
                <a:chOff x="5257800" y="2362200"/>
                <a:chExt cx="3349868" cy="34290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257800" y="2438400"/>
                  <a:ext cx="3258820" cy="3352800"/>
                  <a:chOff x="5257800" y="2438400"/>
                  <a:chExt cx="3258820" cy="3352800"/>
                </a:xfrm>
              </p:grpSpPr>
              <p:graphicFrame>
                <p:nvGraphicFramePr>
                  <p:cNvPr id="13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6400800" y="2590800"/>
                  <a:ext cx="2115820" cy="3200400"/>
                </p:xfrm>
                <a:graphic>
                  <a:graphicData uri="http://schemas.openxmlformats.org/presentationml/2006/ole">
                    <p:oleObj spid="_x0000_s1029" name="Bitmap Image" r:id="rId5" imgW="1914286" imgH="2895238" progId="Paint.Picture">
                      <p:embed/>
                    </p:oleObj>
                  </a:graphicData>
                </a:graphic>
              </p:graphicFrame>
              <p:graphicFrame>
                <p:nvGraphicFramePr>
                  <p:cNvPr id="10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5257800" y="2438400"/>
                  <a:ext cx="1323975" cy="1347788"/>
                </p:xfrm>
                <a:graphic>
                  <a:graphicData uri="http://schemas.openxmlformats.org/presentationml/2006/ole">
                    <p:oleObj spid="_x0000_s1028" name="Bitmap Image" r:id="rId6" imgW="4590476" imgH="4676190" progId="Paint.Picture">
                      <p:embed/>
                    </p:oleObj>
                  </a:graphicData>
                </a:graphic>
              </p:graphicFrame>
              <p:pic>
                <p:nvPicPr>
                  <p:cNvPr id="10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16955979">
                    <a:off x="6245166" y="3748523"/>
                    <a:ext cx="1187286" cy="704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7696200" y="2362200"/>
                  <a:ext cx="9114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smtClean="0"/>
                    <a:t>E. coli</a:t>
                  </a:r>
                  <a:endParaRPr lang="en-US" sz="2400" i="1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562600" y="4572000"/>
                <a:ext cx="1117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LppOmpA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AIDA construct</a:t>
            </a:r>
          </a:p>
          <a:p>
            <a:pPr lvl="1"/>
            <a:r>
              <a:rPr lang="en-US" dirty="0" smtClean="0"/>
              <a:t>AIDA-</a:t>
            </a:r>
            <a:r>
              <a:rPr lang="en-US" dirty="0" err="1" smtClean="0"/>
              <a:t>streptavidin</a:t>
            </a:r>
            <a:endParaRPr lang="en-US" dirty="0" smtClean="0"/>
          </a:p>
          <a:p>
            <a:pPr lvl="1"/>
            <a:r>
              <a:rPr lang="en-US" dirty="0" smtClean="0"/>
              <a:t>AIDA-PDZ</a:t>
            </a:r>
            <a:endParaRPr lang="en-US" dirty="0"/>
          </a:p>
          <a:p>
            <a:r>
              <a:rPr lang="en-US" dirty="0" smtClean="0"/>
              <a:t>Make a new </a:t>
            </a:r>
            <a:r>
              <a:rPr lang="en-US" dirty="0" err="1" smtClean="0"/>
              <a:t>hisGFPmek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Longer </a:t>
            </a:r>
            <a:r>
              <a:rPr lang="en-US" dirty="0" err="1" smtClean="0"/>
              <a:t>Mek</a:t>
            </a:r>
            <a:r>
              <a:rPr lang="en-US" dirty="0" smtClean="0"/>
              <a:t> tag, or longer linker</a:t>
            </a:r>
          </a:p>
          <a:p>
            <a:r>
              <a:rPr lang="en-US" dirty="0" smtClean="0"/>
              <a:t>Finish the Voigt construct by PCR/digest</a:t>
            </a:r>
          </a:p>
          <a:p>
            <a:pPr lvl="1"/>
            <a:r>
              <a:rPr lang="en-US" dirty="0" smtClean="0"/>
              <a:t>Forever abandon traditional </a:t>
            </a:r>
            <a:r>
              <a:rPr lang="en-US" dirty="0" err="1" smtClean="0"/>
              <a:t>BioBricks</a:t>
            </a:r>
            <a:r>
              <a:rPr lang="en-US" dirty="0" smtClean="0"/>
              <a:t> protocol?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Alternative PCR/digest assembly</a:t>
            </a:r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3505200" y="2057400"/>
            <a:ext cx="5153025" cy="1600200"/>
            <a:chOff x="3505200" y="2057400"/>
            <a:chExt cx="5153025" cy="1600200"/>
          </a:xfrm>
        </p:grpSpPr>
        <p:pic>
          <p:nvPicPr>
            <p:cNvPr id="9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8800" y="2057400"/>
              <a:ext cx="914400" cy="554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" name="Rounded Rectangle 95"/>
            <p:cNvSpPr/>
            <p:nvPr/>
          </p:nvSpPr>
          <p:spPr>
            <a:xfrm>
              <a:off x="3505200" y="3048000"/>
              <a:ext cx="5105400" cy="609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2514600"/>
              <a:ext cx="5029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TextBox 97"/>
            <p:cNvSpPr txBox="1"/>
            <p:nvPr/>
          </p:nvSpPr>
          <p:spPr>
            <a:xfrm>
              <a:off x="5410200" y="327660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BBa_T9002</a:t>
              </a:r>
              <a:endParaRPr lang="en-US" dirty="0"/>
            </a:p>
          </p:txBody>
        </p:sp>
        <p:pic>
          <p:nvPicPr>
            <p:cNvPr id="99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3124200"/>
              <a:ext cx="428625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7" name="Group 166"/>
          <p:cNvGrpSpPr/>
          <p:nvPr/>
        </p:nvGrpSpPr>
        <p:grpSpPr>
          <a:xfrm>
            <a:off x="4419600" y="1524000"/>
            <a:ext cx="1050746" cy="533400"/>
            <a:chOff x="5638800" y="1524000"/>
            <a:chExt cx="1050746" cy="533400"/>
          </a:xfrm>
        </p:grpSpPr>
        <p:cxnSp>
          <p:nvCxnSpPr>
            <p:cNvPr id="151" name="Straight Connector 150"/>
            <p:cNvCxnSpPr/>
            <p:nvPr/>
          </p:nvCxnSpPr>
          <p:spPr>
            <a:xfrm rot="5400000">
              <a:off x="57538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0800000">
              <a:off x="5638800" y="19812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5715000" y="15240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248400" y="160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791200"/>
            <a:ext cx="72216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6" name="Group 195"/>
          <p:cNvGrpSpPr/>
          <p:nvPr/>
        </p:nvGrpSpPr>
        <p:grpSpPr>
          <a:xfrm>
            <a:off x="228600" y="1524000"/>
            <a:ext cx="381000" cy="534194"/>
            <a:chOff x="228600" y="1524000"/>
            <a:chExt cx="381000" cy="534194"/>
          </a:xfrm>
        </p:grpSpPr>
        <p:cxnSp>
          <p:nvCxnSpPr>
            <p:cNvPr id="136" name="Straight Connector 135"/>
            <p:cNvCxnSpPr/>
            <p:nvPr/>
          </p:nvCxnSpPr>
          <p:spPr>
            <a:xfrm rot="10800000">
              <a:off x="228600" y="19812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266700" y="19431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228600" y="1524000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696200" y="3962400"/>
            <a:ext cx="838200" cy="382588"/>
            <a:chOff x="7696200" y="3962400"/>
            <a:chExt cx="838200" cy="382588"/>
          </a:xfrm>
        </p:grpSpPr>
        <p:cxnSp>
          <p:nvCxnSpPr>
            <p:cNvPr id="114" name="Straight Connector 113"/>
            <p:cNvCxnSpPr/>
            <p:nvPr/>
          </p:nvCxnSpPr>
          <p:spPr>
            <a:xfrm rot="10800000">
              <a:off x="7696200" y="4343400"/>
              <a:ext cx="701854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8093254" y="3962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419600" y="3886200"/>
            <a:ext cx="381000" cy="534194"/>
            <a:chOff x="4419600" y="3886200"/>
            <a:chExt cx="381000" cy="534194"/>
          </a:xfrm>
        </p:grpSpPr>
        <p:cxnSp>
          <p:nvCxnSpPr>
            <p:cNvPr id="177" name="Straight Connector 176"/>
            <p:cNvCxnSpPr/>
            <p:nvPr/>
          </p:nvCxnSpPr>
          <p:spPr>
            <a:xfrm rot="5400000">
              <a:off x="4457700" y="4305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4419600" y="3886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10800000">
              <a:off x="4419600" y="43434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533400" y="4648200"/>
            <a:ext cx="8153400" cy="1066800"/>
            <a:chOff x="533400" y="4648200"/>
            <a:chExt cx="8153400" cy="1066800"/>
          </a:xfrm>
        </p:grpSpPr>
        <p:sp>
          <p:nvSpPr>
            <p:cNvPr id="208" name="Rounded Rectangle 207"/>
            <p:cNvSpPr/>
            <p:nvPr/>
          </p:nvSpPr>
          <p:spPr>
            <a:xfrm>
              <a:off x="533400" y="5334000"/>
              <a:ext cx="8153400" cy="381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9200" y="5029200"/>
              <a:ext cx="72390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800" y="4648200"/>
              <a:ext cx="5429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429000"/>
            <a:ext cx="619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343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7" name="Group 196"/>
          <p:cNvGrpSpPr/>
          <p:nvPr/>
        </p:nvGrpSpPr>
        <p:grpSpPr>
          <a:xfrm>
            <a:off x="457200" y="1524000"/>
            <a:ext cx="4100464" cy="609600"/>
            <a:chOff x="457200" y="1524000"/>
            <a:chExt cx="4100464" cy="609600"/>
          </a:xfrm>
        </p:grpSpPr>
        <p:sp>
          <p:nvSpPr>
            <p:cNvPr id="149" name="TextBox 148"/>
            <p:cNvSpPr txBox="1"/>
            <p:nvPr/>
          </p:nvSpPr>
          <p:spPr>
            <a:xfrm>
              <a:off x="4267200" y="1524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5400000">
              <a:off x="49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457200" y="15240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10800000">
              <a:off x="42672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430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10800000">
              <a:off x="6096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5800" y="1524000"/>
              <a:ext cx="3657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6" name="Group 205"/>
          <p:cNvGrpSpPr/>
          <p:nvPr/>
        </p:nvGrpSpPr>
        <p:grpSpPr>
          <a:xfrm>
            <a:off x="4648200" y="3810000"/>
            <a:ext cx="3214942" cy="695325"/>
            <a:chOff x="4648200" y="3810000"/>
            <a:chExt cx="3214942" cy="695325"/>
          </a:xfrm>
        </p:grpSpPr>
        <p:cxnSp>
          <p:nvCxnSpPr>
            <p:cNvPr id="113" name="Straight Connector 112"/>
            <p:cNvCxnSpPr/>
            <p:nvPr/>
          </p:nvCxnSpPr>
          <p:spPr>
            <a:xfrm rot="5400000">
              <a:off x="7598748" y="4304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7559854" y="3886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endParaRPr lang="en-US" dirty="0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4648200" y="3810000"/>
              <a:ext cx="3048000" cy="695325"/>
              <a:chOff x="4648200" y="3810000"/>
              <a:chExt cx="3048000" cy="695325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53000" y="3810000"/>
                <a:ext cx="242887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98" name="Group 197"/>
              <p:cNvGrpSpPr/>
              <p:nvPr/>
            </p:nvGrpSpPr>
            <p:grpSpPr>
              <a:xfrm>
                <a:off x="4648200" y="3886200"/>
                <a:ext cx="3048000" cy="533400"/>
                <a:chOff x="4648200" y="3886200"/>
                <a:chExt cx="3048000" cy="533400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7331254" y="4343400"/>
                  <a:ext cx="364946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7370148" y="43045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>
                  <a:off x="7331254" y="388620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 rot="10800000">
                  <a:off x="4800600" y="4343400"/>
                  <a:ext cx="1524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4687094" y="43045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TextBox 179"/>
                <p:cNvSpPr txBox="1"/>
                <p:nvPr/>
              </p:nvSpPr>
              <p:spPr>
                <a:xfrm>
                  <a:off x="4648200" y="388620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endParaRPr lang="en-US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64 -0.15056 L 2.22222E-6 8.23312E-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16652 L 3.33333E-6 4.20907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15541 L 3.33333E-6 -4.12581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014E-8 L 0.04167 0.3441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7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4783E-7 L 0.04584 0.3496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23312E-7 L 0.0493 0.1491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4 0.34413 L 0.09254 0.48844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cell binding assay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0" y="1447800"/>
          <a:ext cx="6477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048000"/>
            <a:ext cx="161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488, </a:t>
            </a:r>
            <a:r>
              <a:rPr lang="en-US" dirty="0" err="1" smtClean="0"/>
              <a:t>Em</a:t>
            </a:r>
            <a:r>
              <a:rPr lang="en-US" dirty="0" smtClean="0"/>
              <a:t> 507</a:t>
            </a:r>
          </a:p>
          <a:p>
            <a:r>
              <a:rPr lang="en-US" dirty="0" smtClean="0"/>
              <a:t>(published for</a:t>
            </a:r>
          </a:p>
          <a:p>
            <a:r>
              <a:rPr lang="en-US" dirty="0" smtClean="0"/>
              <a:t>EGFP clone)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19600"/>
            <a:ext cx="1187286" cy="7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419600"/>
            <a:ext cx="1187286" cy="7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19600"/>
            <a:ext cx="1187286" cy="7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419600"/>
            <a:ext cx="1187286" cy="7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37575">
            <a:off x="7908098" y="4021096"/>
            <a:ext cx="466581" cy="4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200400"/>
            <a:ext cx="914400" cy="914400"/>
          </a:xfrm>
          <a:prstGeom prst="rect">
            <a:avLst/>
          </a:prstGeom>
          <a:noFill/>
        </p:spPr>
      </p:pic>
      <p:pic>
        <p:nvPicPr>
          <p:cNvPr id="15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048000"/>
            <a:ext cx="914400" cy="914400"/>
          </a:xfrm>
          <a:prstGeom prst="rect">
            <a:avLst/>
          </a:prstGeom>
          <a:noFill/>
        </p:spPr>
      </p:pic>
      <p:pic>
        <p:nvPicPr>
          <p:cNvPr id="16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200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In vitro</a:t>
            </a:r>
            <a:r>
              <a:rPr lang="en-US" dirty="0" smtClean="0"/>
              <a:t> </a:t>
            </a:r>
            <a:r>
              <a:rPr lang="en-US" dirty="0" err="1" smtClean="0"/>
              <a:t>hisGFPmek</a:t>
            </a:r>
            <a:r>
              <a:rPr lang="en-US" dirty="0" smtClean="0"/>
              <a:t> binding</a:t>
            </a:r>
            <a:br>
              <a:rPr lang="en-US" dirty="0" smtClean="0"/>
            </a:br>
            <a:r>
              <a:rPr lang="en-US" dirty="0" smtClean="0"/>
              <a:t>assay with GST-PDZ fusion protein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5800" y="3429000"/>
            <a:ext cx="2819399" cy="1893332"/>
            <a:chOff x="685801" y="2590800"/>
            <a:chExt cx="2819399" cy="189333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5908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3124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--GSH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1" y="4114800"/>
              <a:ext cx="1821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Glutathione bead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85999" y="2743200"/>
            <a:ext cx="3667616" cy="3481864"/>
            <a:chOff x="2285999" y="2743200"/>
            <a:chExt cx="3667616" cy="3481864"/>
          </a:xfrm>
        </p:grpSpPr>
        <p:grpSp>
          <p:nvGrpSpPr>
            <p:cNvPr id="17" name="Group 16"/>
            <p:cNvGrpSpPr/>
            <p:nvPr/>
          </p:nvGrpSpPr>
          <p:grpSpPr>
            <a:xfrm>
              <a:off x="2285999" y="2743200"/>
              <a:ext cx="3667616" cy="3481864"/>
              <a:chOff x="2286000" y="1905000"/>
              <a:chExt cx="3667616" cy="348186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86000" y="1905000"/>
                <a:ext cx="27432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6119654">
                <a:off x="4065181" y="2893215"/>
                <a:ext cx="1752600" cy="1785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276601" y="4648200"/>
                <a:ext cx="267701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GST</a:t>
                </a:r>
                <a:endParaRPr lang="en-US" dirty="0" smtClean="0"/>
              </a:p>
              <a:p>
                <a:r>
                  <a:rPr lang="en-US" dirty="0" smtClean="0"/>
                  <a:t>(glutathione S-</a:t>
                </a:r>
                <a:r>
                  <a:rPr lang="en-US" dirty="0" err="1" smtClean="0"/>
                  <a:t>transferase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29201" y="243840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257800" y="5181600"/>
              <a:ext cx="673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PDZ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08690" y="1066800"/>
            <a:ext cx="4330510" cy="3200400"/>
            <a:chOff x="4508690" y="1066800"/>
            <a:chExt cx="4330510" cy="3200400"/>
          </a:xfrm>
        </p:grpSpPr>
        <p:grpSp>
          <p:nvGrpSpPr>
            <p:cNvPr id="21" name="Group 20"/>
            <p:cNvGrpSpPr/>
            <p:nvPr/>
          </p:nvGrpSpPr>
          <p:grpSpPr>
            <a:xfrm>
              <a:off x="4508690" y="1066800"/>
              <a:ext cx="4330510" cy="3200400"/>
              <a:chOff x="4508690" y="1066800"/>
              <a:chExt cx="4330510" cy="3200400"/>
            </a:xfrm>
          </p:grpSpPr>
          <p:pic>
            <p:nvPicPr>
              <p:cNvPr id="18" name="Picture 3" descr="C:\Documents and Settings\Perry Tsai\Desktop\GFP_edited-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6200000">
                <a:off x="5638800" y="1066800"/>
                <a:ext cx="3200400" cy="3200400"/>
              </a:xfrm>
              <a:prstGeom prst="rect">
                <a:avLst/>
              </a:prstGeom>
              <a:noFill/>
            </p:spPr>
          </p:pic>
          <p:sp>
            <p:nvSpPr>
              <p:cNvPr id="20" name="Rectangle 19"/>
              <p:cNvSpPr/>
              <p:nvPr/>
            </p:nvSpPr>
            <p:spPr>
              <a:xfrm rot="19438075">
                <a:off x="4508690" y="3034360"/>
                <a:ext cx="1608195" cy="307777"/>
              </a:xfrm>
              <a:prstGeom prst="rect">
                <a:avLst/>
              </a:prstGeom>
              <a:scene3d>
                <a:camera prst="isometricOffAxis1Top">
                  <a:rot lat="18397561" lon="20417669" rev="1539941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r>
                  <a:rPr lang="fr-FR" sz="1400" dirty="0" smtClean="0"/>
                  <a:t>Q P G T P T R T A V</a:t>
                </a:r>
                <a:endParaRPr lang="en-US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629400" y="3733800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hisGFPmek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09800" y="1447800"/>
          <a:ext cx="6629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vitro</a:t>
            </a:r>
            <a:r>
              <a:rPr lang="en-US" dirty="0" smtClean="0"/>
              <a:t> </a:t>
            </a:r>
            <a:r>
              <a:rPr lang="en-US" dirty="0" err="1" smtClean="0"/>
              <a:t>hisGFPmek</a:t>
            </a:r>
            <a:r>
              <a:rPr lang="en-US" dirty="0" smtClean="0"/>
              <a:t> assay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1778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485, </a:t>
            </a:r>
            <a:r>
              <a:rPr lang="en-US" dirty="0" err="1" smtClean="0"/>
              <a:t>Em</a:t>
            </a:r>
            <a:r>
              <a:rPr lang="en-US" dirty="0" smtClean="0"/>
              <a:t> 538</a:t>
            </a:r>
          </a:p>
          <a:p>
            <a:r>
              <a:rPr lang="en-US" dirty="0" smtClean="0"/>
              <a:t>(quorum-sensing</a:t>
            </a:r>
          </a:p>
          <a:p>
            <a:r>
              <a:rPr lang="en-US" dirty="0" smtClean="0"/>
              <a:t>group protocol)</a:t>
            </a:r>
            <a:endParaRPr lang="en-US" dirty="0"/>
          </a:p>
        </p:txBody>
      </p:sp>
      <p:pic>
        <p:nvPicPr>
          <p:cNvPr id="20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514600"/>
            <a:ext cx="914400" cy="9144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 rot="16200000">
            <a:off x="4343400" y="3657601"/>
            <a:ext cx="1590560" cy="980959"/>
            <a:chOff x="2209799" y="1981200"/>
            <a:chExt cx="4691143" cy="275717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799" y="19812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119654">
              <a:off x="5131980" y="2969415"/>
              <a:ext cx="1752600" cy="178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799" y="26670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172200" y="4419600"/>
            <a:ext cx="535164" cy="5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276600"/>
            <a:ext cx="914400" cy="914400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 rot="16200000">
            <a:off x="7010400" y="3657600"/>
            <a:ext cx="1590560" cy="980959"/>
            <a:chOff x="2209799" y="1981200"/>
            <a:chExt cx="4691143" cy="275717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799" y="19812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119654">
              <a:off x="5131980" y="2969415"/>
              <a:ext cx="1752600" cy="178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799" y="26670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/>
          <p:nvPr/>
        </p:nvGraphicFramePr>
        <p:xfrm>
          <a:off x="1752600" y="1371600"/>
          <a:ext cx="6934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i="1" dirty="0" smtClean="0"/>
              <a:t>In vitro</a:t>
            </a:r>
            <a:r>
              <a:rPr lang="en-US" dirty="0" smtClean="0"/>
              <a:t> </a:t>
            </a:r>
            <a:r>
              <a:rPr lang="en-US" dirty="0" err="1" smtClean="0"/>
              <a:t>hisGFPmek</a:t>
            </a:r>
            <a:r>
              <a:rPr lang="en-US" dirty="0" smtClean="0"/>
              <a:t> assay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3048000"/>
            <a:ext cx="161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488, </a:t>
            </a:r>
            <a:r>
              <a:rPr lang="en-US" dirty="0" err="1" smtClean="0"/>
              <a:t>Em</a:t>
            </a:r>
            <a:r>
              <a:rPr lang="en-US" dirty="0" smtClean="0"/>
              <a:t> 507</a:t>
            </a:r>
          </a:p>
          <a:p>
            <a:r>
              <a:rPr lang="en-US" dirty="0" smtClean="0"/>
              <a:t>(published for</a:t>
            </a:r>
          </a:p>
          <a:p>
            <a:r>
              <a:rPr lang="en-US" dirty="0" smtClean="0"/>
              <a:t>EGFP clone)</a:t>
            </a:r>
            <a:endParaRPr lang="en-US" dirty="0"/>
          </a:p>
        </p:txBody>
      </p:sp>
      <p:pic>
        <p:nvPicPr>
          <p:cNvPr id="33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514600"/>
            <a:ext cx="914400" cy="914400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 rot="16200000">
            <a:off x="4343400" y="3657601"/>
            <a:ext cx="1590560" cy="980959"/>
            <a:chOff x="2209799" y="1981200"/>
            <a:chExt cx="4691143" cy="275717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799" y="19812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119654">
              <a:off x="5131980" y="2969415"/>
              <a:ext cx="1752600" cy="178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799" y="26670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172200" y="4419600"/>
            <a:ext cx="535164" cy="5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276600"/>
            <a:ext cx="914400" cy="914400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 rot="16200000">
            <a:off x="7010400" y="3657600"/>
            <a:ext cx="1590560" cy="980959"/>
            <a:chOff x="2209799" y="1981200"/>
            <a:chExt cx="4691143" cy="275717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799" y="19812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119654">
              <a:off x="5131980" y="2969415"/>
              <a:ext cx="1752600" cy="178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799" y="26670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Rebuilding the Voigt construct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371600"/>
            <a:ext cx="23241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81600"/>
            <a:ext cx="83450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19600" y="4572000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Voigt et al., 2006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05794" y="4876800"/>
            <a:ext cx="5409406" cy="457994"/>
            <a:chOff x="1905794" y="4876800"/>
            <a:chExt cx="5409406" cy="45799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1677194" y="5106194"/>
              <a:ext cx="45720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7086600" y="5105400"/>
              <a:ext cx="45720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343400" y="5105400"/>
              <a:ext cx="45720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38200" y="5943600"/>
            <a:ext cx="5410200" cy="457200"/>
            <a:chOff x="838200" y="5943600"/>
            <a:chExt cx="5410200" cy="4572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609600" y="6172200"/>
              <a:ext cx="457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3276600" y="6172200"/>
              <a:ext cx="457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019800" y="6172200"/>
              <a:ext cx="457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mplification by PCR, d</a:t>
            </a:r>
            <a:r>
              <a:rPr lang="en-US" sz="2400" dirty="0" smtClean="0"/>
              <a:t>igestion/ligation of </a:t>
            </a:r>
            <a:r>
              <a:rPr lang="en-US" sz="2400" dirty="0" err="1" smtClean="0"/>
              <a:t>PCR’d</a:t>
            </a:r>
            <a:r>
              <a:rPr lang="en-US" sz="2400" dirty="0" smtClean="0"/>
              <a:t> fragments, </a:t>
            </a:r>
          </a:p>
          <a:p>
            <a:r>
              <a:rPr lang="en-US" sz="2400" dirty="0" smtClean="0"/>
              <a:t>Pros</a:t>
            </a:r>
            <a:endParaRPr lang="en-US" sz="2400" dirty="0"/>
          </a:p>
          <a:p>
            <a:pPr lvl="1"/>
            <a:r>
              <a:rPr lang="en-US" sz="2000" dirty="0" smtClean="0"/>
              <a:t>Faster, more </a:t>
            </a:r>
            <a:r>
              <a:rPr lang="en-US" sz="2000" dirty="0" err="1" smtClean="0"/>
              <a:t>processive</a:t>
            </a:r>
            <a:r>
              <a:rPr lang="en-US" sz="2000" dirty="0" smtClean="0"/>
              <a:t> protocol</a:t>
            </a:r>
          </a:p>
          <a:p>
            <a:pPr lvl="1"/>
            <a:r>
              <a:rPr lang="en-US" sz="2000" dirty="0" smtClean="0"/>
              <a:t>No overnight liquid cultures or transformations (until the end)</a:t>
            </a:r>
          </a:p>
          <a:p>
            <a:pPr lvl="1"/>
            <a:r>
              <a:rPr lang="en-US" sz="2000" dirty="0" smtClean="0"/>
              <a:t>No gel isolation, just PCR purification</a:t>
            </a:r>
          </a:p>
          <a:p>
            <a:pPr lvl="1"/>
            <a:r>
              <a:rPr lang="en-US" sz="2000" dirty="0" smtClean="0"/>
              <a:t>No colony PCR</a:t>
            </a:r>
          </a:p>
          <a:p>
            <a:pPr lvl="1"/>
            <a:r>
              <a:rPr lang="en-US" sz="2000" dirty="0" smtClean="0"/>
              <a:t>PCR is better amplifier than bacteria</a:t>
            </a:r>
          </a:p>
          <a:p>
            <a:pPr lvl="1"/>
            <a:r>
              <a:rPr lang="en-US" sz="2000" dirty="0" smtClean="0"/>
              <a:t>Can reconstitute unavailable subparts</a:t>
            </a:r>
            <a:endParaRPr lang="en-US" sz="2000" dirty="0"/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sz="2000" dirty="0" smtClean="0"/>
              <a:t>Can’t save intermediate constructs (except by cloning PCR products into </a:t>
            </a:r>
            <a:r>
              <a:rPr lang="en-US" sz="2000" dirty="0" err="1" smtClean="0"/>
              <a:t>Topo</a:t>
            </a:r>
            <a:r>
              <a:rPr lang="en-US" sz="2000" dirty="0" smtClean="0"/>
              <a:t> vector)</a:t>
            </a:r>
          </a:p>
          <a:p>
            <a:pPr lvl="1"/>
            <a:r>
              <a:rPr lang="en-US" sz="2000" dirty="0" smtClean="0"/>
              <a:t>Requires careful primer design because of identical or homologous </a:t>
            </a:r>
            <a:r>
              <a:rPr lang="en-US" sz="2000" dirty="0" err="1" smtClean="0"/>
              <a:t>BioBrick</a:t>
            </a:r>
            <a:r>
              <a:rPr lang="en-US" sz="2000" dirty="0" smtClean="0"/>
              <a:t> parts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PCR/digest 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1981200"/>
            <a:ext cx="428625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066800"/>
            <a:ext cx="914400" cy="5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914400" cy="5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023800"/>
            <a:ext cx="801239" cy="4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PCR/digest assembly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791200"/>
            <a:ext cx="72216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7" name="Group 106"/>
          <p:cNvGrpSpPr/>
          <p:nvPr/>
        </p:nvGrpSpPr>
        <p:grpSpPr>
          <a:xfrm>
            <a:off x="6172200" y="1371600"/>
            <a:ext cx="2667000" cy="1143000"/>
            <a:chOff x="6172200" y="1371600"/>
            <a:chExt cx="2667000" cy="11430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6172200" y="1905000"/>
              <a:ext cx="2667000" cy="609600"/>
              <a:chOff x="6172200" y="1905000"/>
              <a:chExt cx="2667000" cy="6096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172200" y="1905000"/>
                <a:ext cx="2667000" cy="6096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858000" y="2133600"/>
                <a:ext cx="1319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BBa_J23039</a:t>
                </a:r>
                <a:endParaRPr lang="en-US" dirty="0"/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371600"/>
              <a:ext cx="258535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8" name="Group 107"/>
          <p:cNvGrpSpPr/>
          <p:nvPr/>
        </p:nvGrpSpPr>
        <p:grpSpPr>
          <a:xfrm>
            <a:off x="762000" y="1371600"/>
            <a:ext cx="5105400" cy="1143000"/>
            <a:chOff x="762000" y="1371600"/>
            <a:chExt cx="5105400" cy="1143000"/>
          </a:xfrm>
        </p:grpSpPr>
        <p:grpSp>
          <p:nvGrpSpPr>
            <p:cNvPr id="105" name="Group 104"/>
            <p:cNvGrpSpPr/>
            <p:nvPr/>
          </p:nvGrpSpPr>
          <p:grpSpPr>
            <a:xfrm>
              <a:off x="762000" y="1905000"/>
              <a:ext cx="5105400" cy="609600"/>
              <a:chOff x="762000" y="1905000"/>
              <a:chExt cx="5105400" cy="6096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762000" y="1905000"/>
                <a:ext cx="5105400" cy="6096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67000" y="2133600"/>
                <a:ext cx="124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BBa_T9002</a:t>
                </a:r>
                <a:endParaRPr lang="en-US" dirty="0"/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1371600"/>
              <a:ext cx="5029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oup 49"/>
          <p:cNvGrpSpPr/>
          <p:nvPr/>
        </p:nvGrpSpPr>
        <p:grpSpPr>
          <a:xfrm>
            <a:off x="838200" y="2667000"/>
            <a:ext cx="3262264" cy="666750"/>
            <a:chOff x="838200" y="2667000"/>
            <a:chExt cx="3262264" cy="666750"/>
          </a:xfrm>
        </p:grpSpPr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71600" y="2667000"/>
              <a:ext cx="24193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1" name="Straight Connector 30"/>
            <p:cNvCxnSpPr/>
            <p:nvPr/>
          </p:nvCxnSpPr>
          <p:spPr>
            <a:xfrm rot="10800000">
              <a:off x="838200" y="3200400"/>
              <a:ext cx="533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3810000" y="32004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76300" y="3162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056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8488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38200" y="2743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6800" y="2743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0000" y="27432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2400" y="2743200"/>
            <a:ext cx="381000" cy="533400"/>
            <a:chOff x="3962400" y="2743200"/>
            <a:chExt cx="381000" cy="5334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40774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962400" y="32004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038600" y="2743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62600" y="2590800"/>
            <a:ext cx="3489146" cy="771525"/>
            <a:chOff x="5562600" y="2590800"/>
            <a:chExt cx="3489146" cy="771525"/>
          </a:xfrm>
        </p:grpSpPr>
        <p:cxnSp>
          <p:nvCxnSpPr>
            <p:cNvPr id="56" name="Straight Connector 55"/>
            <p:cNvCxnSpPr/>
            <p:nvPr/>
          </p:nvCxnSpPr>
          <p:spPr>
            <a:xfrm rot="10800000">
              <a:off x="7848600" y="32004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6014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8874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5715000" y="32004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562600" y="2743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48600" y="27432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67400" y="2590800"/>
              <a:ext cx="197167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5" name="Straight Connector 64"/>
            <p:cNvCxnSpPr/>
            <p:nvPr/>
          </p:nvCxnSpPr>
          <p:spPr>
            <a:xfrm rot="5400000">
              <a:off x="81160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8001000" y="32004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8077200" y="2743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610600" y="2819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34000" y="2743200"/>
            <a:ext cx="381000" cy="534194"/>
            <a:chOff x="5334000" y="2743200"/>
            <a:chExt cx="381000" cy="534194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5372100" y="3162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334000" y="2743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5334000" y="32004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3429000"/>
            <a:ext cx="14954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600200"/>
            <a:ext cx="1314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5908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524000"/>
            <a:ext cx="1162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3276600"/>
            <a:ext cx="91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00600" y="3276600"/>
            <a:ext cx="495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47800" y="1676400"/>
            <a:ext cx="619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" name="TextBox 103"/>
          <p:cNvSpPr txBox="1"/>
          <p:nvPr/>
        </p:nvSpPr>
        <p:spPr>
          <a:xfrm>
            <a:off x="1524000" y="14478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BB_F</a:t>
            </a:r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3505200" y="2057400"/>
            <a:ext cx="5153025" cy="1600200"/>
            <a:chOff x="3505200" y="2057400"/>
            <a:chExt cx="5153025" cy="1600200"/>
          </a:xfrm>
        </p:grpSpPr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8800" y="2057400"/>
              <a:ext cx="914400" cy="554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" name="Rounded Rectangle 110"/>
            <p:cNvSpPr/>
            <p:nvPr/>
          </p:nvSpPr>
          <p:spPr>
            <a:xfrm>
              <a:off x="3505200" y="3048000"/>
              <a:ext cx="5105400" cy="609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12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2514600"/>
              <a:ext cx="5029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" name="TextBox 112"/>
            <p:cNvSpPr txBox="1"/>
            <p:nvPr/>
          </p:nvSpPr>
          <p:spPr>
            <a:xfrm>
              <a:off x="5410200" y="327660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BBa_T9002</a:t>
              </a:r>
              <a:endParaRPr lang="en-US" dirty="0"/>
            </a:p>
          </p:txBody>
        </p:sp>
        <p:pic>
          <p:nvPicPr>
            <p:cNvPr id="114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3124200"/>
              <a:ext cx="428625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5" name="Group 114"/>
          <p:cNvGrpSpPr/>
          <p:nvPr/>
        </p:nvGrpSpPr>
        <p:grpSpPr>
          <a:xfrm>
            <a:off x="4419600" y="1524000"/>
            <a:ext cx="1050746" cy="533400"/>
            <a:chOff x="5638800" y="1524000"/>
            <a:chExt cx="1050746" cy="533400"/>
          </a:xfrm>
        </p:grpSpPr>
        <p:cxnSp>
          <p:nvCxnSpPr>
            <p:cNvPr id="116" name="Straight Connector 115"/>
            <p:cNvCxnSpPr/>
            <p:nvPr/>
          </p:nvCxnSpPr>
          <p:spPr>
            <a:xfrm rot="5400000">
              <a:off x="57538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>
              <a:off x="5638800" y="19812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5715000" y="15240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248400" y="160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28600" y="1524000"/>
            <a:ext cx="381000" cy="534194"/>
            <a:chOff x="228600" y="1524000"/>
            <a:chExt cx="381000" cy="534194"/>
          </a:xfrm>
        </p:grpSpPr>
        <p:cxnSp>
          <p:nvCxnSpPr>
            <p:cNvPr id="121" name="Straight Connector 120"/>
            <p:cNvCxnSpPr/>
            <p:nvPr/>
          </p:nvCxnSpPr>
          <p:spPr>
            <a:xfrm rot="10800000">
              <a:off x="228600" y="19812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266700" y="19431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228600" y="1524000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696200" y="3962400"/>
            <a:ext cx="838200" cy="382588"/>
            <a:chOff x="7696200" y="3962400"/>
            <a:chExt cx="838200" cy="382588"/>
          </a:xfrm>
        </p:grpSpPr>
        <p:cxnSp>
          <p:nvCxnSpPr>
            <p:cNvPr id="125" name="Straight Connector 124"/>
            <p:cNvCxnSpPr/>
            <p:nvPr/>
          </p:nvCxnSpPr>
          <p:spPr>
            <a:xfrm rot="10800000">
              <a:off x="7696200" y="4343400"/>
              <a:ext cx="701854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8093254" y="3962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419600" y="3886200"/>
            <a:ext cx="381000" cy="534194"/>
            <a:chOff x="4419600" y="3886200"/>
            <a:chExt cx="381000" cy="534194"/>
          </a:xfrm>
        </p:grpSpPr>
        <p:cxnSp>
          <p:nvCxnSpPr>
            <p:cNvPr id="128" name="Straight Connector 127"/>
            <p:cNvCxnSpPr/>
            <p:nvPr/>
          </p:nvCxnSpPr>
          <p:spPr>
            <a:xfrm rot="5400000">
              <a:off x="4457700" y="4305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4419600" y="3886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>
              <a:off x="4419600" y="43434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33400" y="4648200"/>
            <a:ext cx="8153400" cy="1066800"/>
            <a:chOff x="533400" y="4648200"/>
            <a:chExt cx="8153400" cy="1066800"/>
          </a:xfrm>
        </p:grpSpPr>
        <p:sp>
          <p:nvSpPr>
            <p:cNvPr id="132" name="Rounded Rectangle 131"/>
            <p:cNvSpPr/>
            <p:nvPr/>
          </p:nvSpPr>
          <p:spPr>
            <a:xfrm>
              <a:off x="533400" y="5334000"/>
              <a:ext cx="8153400" cy="381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33" name="Picture 1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219200" y="5029200"/>
              <a:ext cx="72390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4" name="Picture 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85800" y="4648200"/>
              <a:ext cx="5429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3429000"/>
            <a:ext cx="619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343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7" name="Group 136"/>
          <p:cNvGrpSpPr/>
          <p:nvPr/>
        </p:nvGrpSpPr>
        <p:grpSpPr>
          <a:xfrm>
            <a:off x="457200" y="1524000"/>
            <a:ext cx="4100464" cy="609600"/>
            <a:chOff x="457200" y="1524000"/>
            <a:chExt cx="4100464" cy="609600"/>
          </a:xfrm>
        </p:grpSpPr>
        <p:sp>
          <p:nvSpPr>
            <p:cNvPr id="138" name="TextBox 137"/>
            <p:cNvSpPr txBox="1"/>
            <p:nvPr/>
          </p:nvSpPr>
          <p:spPr>
            <a:xfrm>
              <a:off x="4267200" y="1524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5400000">
              <a:off x="49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457200" y="15240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10800000">
              <a:off x="42672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430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10800000">
              <a:off x="6096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6" name="Picture 8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85800" y="1524000"/>
              <a:ext cx="3657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7" name="Group 146"/>
          <p:cNvGrpSpPr/>
          <p:nvPr/>
        </p:nvGrpSpPr>
        <p:grpSpPr>
          <a:xfrm>
            <a:off x="4648200" y="3810000"/>
            <a:ext cx="3214942" cy="695325"/>
            <a:chOff x="4648200" y="3810000"/>
            <a:chExt cx="3214942" cy="695325"/>
          </a:xfrm>
        </p:grpSpPr>
        <p:cxnSp>
          <p:nvCxnSpPr>
            <p:cNvPr id="148" name="Straight Connector 147"/>
            <p:cNvCxnSpPr/>
            <p:nvPr/>
          </p:nvCxnSpPr>
          <p:spPr>
            <a:xfrm rot="5400000">
              <a:off x="7598748" y="4304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7559854" y="3886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endParaRPr lang="en-US" dirty="0"/>
            </a:p>
          </p:txBody>
        </p:sp>
        <p:grpSp>
          <p:nvGrpSpPr>
            <p:cNvPr id="150" name="Group 199"/>
            <p:cNvGrpSpPr/>
            <p:nvPr/>
          </p:nvGrpSpPr>
          <p:grpSpPr>
            <a:xfrm>
              <a:off x="4648200" y="3810000"/>
              <a:ext cx="3048000" cy="695325"/>
              <a:chOff x="4648200" y="3810000"/>
              <a:chExt cx="3048000" cy="695325"/>
            </a:xfrm>
          </p:grpSpPr>
          <p:pic>
            <p:nvPicPr>
              <p:cNvPr id="151" name="Picture 6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4953000" y="3810000"/>
                <a:ext cx="242887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52" name="Group 197"/>
              <p:cNvGrpSpPr/>
              <p:nvPr/>
            </p:nvGrpSpPr>
            <p:grpSpPr>
              <a:xfrm>
                <a:off x="4648200" y="3886200"/>
                <a:ext cx="3048000" cy="533400"/>
                <a:chOff x="4648200" y="3886200"/>
                <a:chExt cx="3048000" cy="533400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 rot="10800000">
                  <a:off x="7331254" y="4343400"/>
                  <a:ext cx="364946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>
                  <a:off x="7370148" y="43045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/>
                <p:cNvSpPr txBox="1"/>
                <p:nvPr/>
              </p:nvSpPr>
              <p:spPr>
                <a:xfrm>
                  <a:off x="7331254" y="388620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  <p:cxnSp>
              <p:nvCxnSpPr>
                <p:cNvPr id="156" name="Straight Connector 155"/>
                <p:cNvCxnSpPr/>
                <p:nvPr/>
              </p:nvCxnSpPr>
              <p:spPr>
                <a:xfrm rot="10800000">
                  <a:off x="4800600" y="4343400"/>
                  <a:ext cx="1524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>
                  <a:off x="4687094" y="43045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TextBox 157"/>
                <p:cNvSpPr txBox="1"/>
                <p:nvPr/>
              </p:nvSpPr>
              <p:spPr>
                <a:xfrm>
                  <a:off x="4648200" y="388620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  <a:endParaRPr lang="en-US"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6651 L 3.33333E-6 -1.63737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651 L -3.33333E-6 -2.46994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15611 L -1.94444E-6 3.72803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6096 L 3.33333E-6 -2.88622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2803E-6 L -0.10746 0.2435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71785E-6 L 0.08003 0.2400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0.24352 L -0.10746 -0.089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3 0.24005 L 0.08003 -0.0929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66 0.00162 C -0.29201 -0.01087 -0.28837 -0.0229 -0.27673 -0.03261 C -0.2651 -0.04232 -0.24722 -0.0525 -0.22604 -0.05689 C -0.20486 -0.06129 -0.17448 -0.05874 -0.1493 -0.05898 C -0.12413 -0.05898 -0.09705 -0.06245 -0.07535 -0.05782 C -0.05364 -0.05319 -0.03125 -0.04024 -0.01875 -0.03053 C -0.00625 -0.02082 -0.00312 -0.00486 -1.66667E-6 0.00023 " pathEditMode="relative" rAng="0" ptsTypes="aaaaaaA">
                                      <p:cBhvr>
                                        <p:cTn id="1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64 -0.15056 L 2.22222E-6 8.23312E-7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5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16652 L 3.33333E-6 4.20907E-6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8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15541 L 3.33333E-6 -4.12581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8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014E-8 L 0.04167 0.34413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72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4783E-7 L 0.04584 0.34968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23312E-7 L 0.0493 0.14917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4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4 0.34413 L 0.09254 0.48844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BB_R as well as BB_F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0" y="2468562"/>
            <a:ext cx="1050746" cy="533400"/>
            <a:chOff x="5638800" y="1524000"/>
            <a:chExt cx="1050746" cy="5334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57538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5638800" y="19812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715000" y="15240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160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2468562"/>
            <a:ext cx="381000" cy="534194"/>
            <a:chOff x="228600" y="1524000"/>
            <a:chExt cx="381000" cy="534194"/>
          </a:xfrm>
        </p:grpSpPr>
        <p:cxnSp>
          <p:nvCxnSpPr>
            <p:cNvPr id="10" name="Straight Connector 9"/>
            <p:cNvCxnSpPr/>
            <p:nvPr/>
          </p:nvCxnSpPr>
          <p:spPr>
            <a:xfrm rot="10800000">
              <a:off x="228600" y="19812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66700" y="19431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8600" y="1524000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33600" y="2468562"/>
            <a:ext cx="4100464" cy="609600"/>
            <a:chOff x="457200" y="1524000"/>
            <a:chExt cx="4100464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4267200" y="1524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49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7200" y="15240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>
              <a:off x="42672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30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524000"/>
              <a:ext cx="3657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 rot="10800000">
              <a:off x="6096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01962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011362"/>
            <a:ext cx="619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429000"/>
            <a:ext cx="666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5943600" y="4419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05000" y="4419600"/>
            <a:ext cx="4192588" cy="609600"/>
            <a:chOff x="1905000" y="4419600"/>
            <a:chExt cx="4192588" cy="609600"/>
          </a:xfrm>
        </p:grpSpPr>
        <p:cxnSp>
          <p:nvCxnSpPr>
            <p:cNvPr id="40" name="Straight Connector 39"/>
            <p:cNvCxnSpPr/>
            <p:nvPr/>
          </p:nvCxnSpPr>
          <p:spPr>
            <a:xfrm rot="10800000">
              <a:off x="5943600" y="48768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5982494" y="48379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905000" y="4419600"/>
              <a:ext cx="4114800" cy="609600"/>
              <a:chOff x="1905000" y="4419600"/>
              <a:chExt cx="4114800" cy="6096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905000" y="4419600"/>
                <a:ext cx="381000" cy="534194"/>
                <a:chOff x="228600" y="1524000"/>
                <a:chExt cx="381000" cy="53419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228600" y="1981200"/>
                  <a:ext cx="3810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66700" y="19431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228600" y="1524000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endParaRPr lang="en-US" dirty="0"/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 rot="5400000">
                <a:off x="2172494" y="4837906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133600" y="4419600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76800" y="44196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76800" y="44196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43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62200" y="4419600"/>
                <a:ext cx="3657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4" name="Straight Connector 43"/>
              <p:cNvCxnSpPr/>
              <p:nvPr/>
            </p:nvCxnSpPr>
            <p:spPr>
              <a:xfrm rot="10800000">
                <a:off x="2286000" y="4876800"/>
                <a:ext cx="1524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Straight Connector 45"/>
          <p:cNvCxnSpPr/>
          <p:nvPr/>
        </p:nvCxnSpPr>
        <p:spPr>
          <a:xfrm rot="10800000">
            <a:off x="6324600" y="48768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096000" y="4419600"/>
            <a:ext cx="379488" cy="533400"/>
            <a:chOff x="6096000" y="4419600"/>
            <a:chExt cx="379488" cy="5334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211094" y="48379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72200" y="44196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endParaRPr lang="en-US" dirty="0"/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0800000">
              <a:off x="6096000" y="4876800"/>
              <a:ext cx="228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5943600" y="3429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BB_R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8353E-6 L 0.15087 -0.0832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87 -0.08325 L 0.00087 0.001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21E-6 L -0.00312 -0.0707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02 L -3.33333E-6 -7.86309E-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02 L -3.33333E-6 -7.86309E-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31082 L 3.33333E-6 -3.284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5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03 L 3.33333E-6 4.62535E-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0.15833 0.055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18681 -0.078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295</Words>
  <Application>Microsoft Office PowerPoint</Application>
  <PresentationFormat>On-screen Show (4:3)</PresentationFormat>
  <Paragraphs>112</Paragraphs>
  <Slides>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Bitmap Image</vt:lpstr>
      <vt:lpstr>hisGFPmek and PDZ domain</vt:lpstr>
      <vt:lpstr>Initial cell binding assay</vt:lpstr>
      <vt:lpstr>In vitro hisGFPmek binding assay with GST-PDZ fusion protein</vt:lpstr>
      <vt:lpstr>In vitro hisGFPmek assay</vt:lpstr>
      <vt:lpstr>In vitro hisGFPmek assay</vt:lpstr>
      <vt:lpstr>Rebuilding the Voigt construct</vt:lpstr>
      <vt:lpstr>Alternative PCR/digest assembly</vt:lpstr>
      <vt:lpstr>Alternative PCR/digest assembly</vt:lpstr>
      <vt:lpstr>BB_R as well as BB_F</vt:lpstr>
      <vt:lpstr>Plans</vt:lpstr>
      <vt:lpstr>Slide 11</vt:lpstr>
      <vt:lpstr>Alternative PCR/digest assembly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Perry Tsai</dc:creator>
  <cp:lastModifiedBy>Perry Tsai</cp:lastModifiedBy>
  <cp:revision>10</cp:revision>
  <dcterms:created xsi:type="dcterms:W3CDTF">2007-07-29T17:45:35Z</dcterms:created>
  <dcterms:modified xsi:type="dcterms:W3CDTF">2007-07-30T02:54:31Z</dcterms:modified>
</cp:coreProperties>
</file>