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75" r:id="rId2"/>
    <p:sldId id="257" r:id="rId3"/>
    <p:sldId id="258" r:id="rId4"/>
    <p:sldId id="259" r:id="rId5"/>
    <p:sldId id="261" r:id="rId6"/>
    <p:sldId id="260" r:id="rId7"/>
    <p:sldId id="262" r:id="rId8"/>
    <p:sldId id="263" r:id="rId9"/>
    <p:sldId id="264" r:id="rId10"/>
    <p:sldId id="266" r:id="rId11"/>
    <p:sldId id="265" r:id="rId12"/>
    <p:sldId id="267" r:id="rId13"/>
    <p:sldId id="268" r:id="rId14"/>
    <p:sldId id="269" r:id="rId15"/>
    <p:sldId id="270" r:id="rId16"/>
    <p:sldId id="271" r:id="rId17"/>
    <p:sldId id="273" r:id="rId18"/>
    <p:sldId id="272" r:id="rId19"/>
    <p:sldId id="277" r:id="rId20"/>
    <p:sldId id="274" r:id="rId21"/>
    <p:sldId id="276" r:id="rId22"/>
    <p:sldId id="285" r:id="rId23"/>
    <p:sldId id="288" r:id="rId24"/>
    <p:sldId id="281" r:id="rId25"/>
    <p:sldId id="284" r:id="rId26"/>
    <p:sldId id="282" r:id="rId27"/>
    <p:sldId id="279" r:id="rId28"/>
    <p:sldId id="280" r:id="rId29"/>
    <p:sldId id="283" r:id="rId30"/>
    <p:sldId id="286"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700"/>
    <a:srgbClr val="5A32D2"/>
    <a:srgbClr val="FFE4B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431" autoAdjust="0"/>
  </p:normalViewPr>
  <p:slideViewPr>
    <p:cSldViewPr snapToGrid="0" snapToObjects="1">
      <p:cViewPr>
        <p:scale>
          <a:sx n="100" d="100"/>
          <a:sy n="100" d="100"/>
        </p:scale>
        <p:origin x="-1888" y="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2D8C9A-4313-3C4D-8494-6FD314D6656B}" type="datetimeFigureOut">
              <a:rPr lang="en-US" smtClean="0"/>
              <a:t>8/27/16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E6D19-5787-9048-892C-6D26F7DCC855}" type="slidenum">
              <a:rPr lang="en-US" smtClean="0"/>
              <a:t>‹#›</a:t>
            </a:fld>
            <a:endParaRPr lang="en-US"/>
          </a:p>
        </p:txBody>
      </p:sp>
    </p:spTree>
    <p:extLst>
      <p:ext uri="{BB962C8B-B14F-4D97-AF65-F5344CB8AC3E}">
        <p14:creationId xmlns:p14="http://schemas.microsoft.com/office/powerpoint/2010/main" val="35223863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 effectors are DNA-binding</a:t>
            </a:r>
            <a:r>
              <a:rPr lang="en-US" baseline="0" dirty="0" smtClean="0"/>
              <a:t> proteins that are secreted when a bacteria infects plants</a:t>
            </a:r>
            <a:endParaRPr lang="en-US" dirty="0"/>
          </a:p>
        </p:txBody>
      </p:sp>
      <p:sp>
        <p:nvSpPr>
          <p:cNvPr id="4" name="Slide Number Placeholder 3"/>
          <p:cNvSpPr>
            <a:spLocks noGrp="1"/>
          </p:cNvSpPr>
          <p:nvPr>
            <p:ph type="sldNum" sz="quarter" idx="10"/>
          </p:nvPr>
        </p:nvSpPr>
        <p:spPr/>
        <p:txBody>
          <a:bodyPr/>
          <a:lstStyle/>
          <a:p>
            <a:fld id="{0D1E6D19-5787-9048-892C-6D26F7DCC855}" type="slidenum">
              <a:rPr lang="en-US" smtClean="0"/>
              <a:t>7</a:t>
            </a:fld>
            <a:endParaRPr lang="en-US"/>
          </a:p>
        </p:txBody>
      </p:sp>
    </p:spTree>
    <p:extLst>
      <p:ext uri="{BB962C8B-B14F-4D97-AF65-F5344CB8AC3E}">
        <p14:creationId xmlns:p14="http://schemas.microsoft.com/office/powerpoint/2010/main" val="892396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 effectors are DNA-binding</a:t>
            </a:r>
            <a:r>
              <a:rPr lang="en-US" baseline="0" dirty="0" smtClean="0"/>
              <a:t> proteins that are secreted when a bacteria </a:t>
            </a:r>
            <a:r>
              <a:rPr lang="en-US" baseline="0" smtClean="0"/>
              <a:t>infects plants</a:t>
            </a:r>
            <a:endParaRPr lang="en-US" dirty="0"/>
          </a:p>
        </p:txBody>
      </p:sp>
      <p:sp>
        <p:nvSpPr>
          <p:cNvPr id="4" name="Slide Number Placeholder 3"/>
          <p:cNvSpPr>
            <a:spLocks noGrp="1"/>
          </p:cNvSpPr>
          <p:nvPr>
            <p:ph type="sldNum" sz="quarter" idx="10"/>
          </p:nvPr>
        </p:nvSpPr>
        <p:spPr/>
        <p:txBody>
          <a:bodyPr/>
          <a:lstStyle/>
          <a:p>
            <a:fld id="{0D1E6D19-5787-9048-892C-6D26F7DCC855}" type="slidenum">
              <a:rPr lang="en-US" smtClean="0"/>
              <a:t>8</a:t>
            </a:fld>
            <a:endParaRPr lang="en-US"/>
          </a:p>
        </p:txBody>
      </p:sp>
    </p:spTree>
    <p:extLst>
      <p:ext uri="{BB962C8B-B14F-4D97-AF65-F5344CB8AC3E}">
        <p14:creationId xmlns:p14="http://schemas.microsoft.com/office/powerpoint/2010/main" val="892396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generating a mouse, this is particularly undesirable</a:t>
            </a:r>
            <a:endParaRPr lang="en-US" dirty="0"/>
          </a:p>
        </p:txBody>
      </p:sp>
      <p:sp>
        <p:nvSpPr>
          <p:cNvPr id="4" name="Slide Number Placeholder 3"/>
          <p:cNvSpPr>
            <a:spLocks noGrp="1"/>
          </p:cNvSpPr>
          <p:nvPr>
            <p:ph type="sldNum" sz="quarter" idx="10"/>
          </p:nvPr>
        </p:nvSpPr>
        <p:spPr/>
        <p:txBody>
          <a:bodyPr/>
          <a:lstStyle/>
          <a:p>
            <a:fld id="{0D1E6D19-5787-9048-892C-6D26F7DCC855}" type="slidenum">
              <a:rPr lang="en-US" smtClean="0"/>
              <a:t>13</a:t>
            </a:fld>
            <a:endParaRPr lang="en-US"/>
          </a:p>
        </p:txBody>
      </p:sp>
    </p:spTree>
    <p:extLst>
      <p:ext uri="{BB962C8B-B14F-4D97-AF65-F5344CB8AC3E}">
        <p14:creationId xmlns:p14="http://schemas.microsoft.com/office/powerpoint/2010/main" val="1505549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can’t always target exon 1 if there isn’t an NGG sequence</a:t>
            </a:r>
            <a:endParaRPr lang="en-US" dirty="0"/>
          </a:p>
        </p:txBody>
      </p:sp>
      <p:sp>
        <p:nvSpPr>
          <p:cNvPr id="4" name="Slide Number Placeholder 3"/>
          <p:cNvSpPr>
            <a:spLocks noGrp="1"/>
          </p:cNvSpPr>
          <p:nvPr>
            <p:ph type="sldNum" sz="quarter" idx="10"/>
          </p:nvPr>
        </p:nvSpPr>
        <p:spPr/>
        <p:txBody>
          <a:bodyPr/>
          <a:lstStyle/>
          <a:p>
            <a:fld id="{0D1E6D19-5787-9048-892C-6D26F7DCC855}" type="slidenum">
              <a:rPr lang="en-US" smtClean="0"/>
              <a:t>20</a:t>
            </a:fld>
            <a:endParaRPr lang="en-US"/>
          </a:p>
        </p:txBody>
      </p:sp>
    </p:spTree>
    <p:extLst>
      <p:ext uri="{BB962C8B-B14F-4D97-AF65-F5344CB8AC3E}">
        <p14:creationId xmlns:p14="http://schemas.microsoft.com/office/powerpoint/2010/main" val="951576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 effectors are DNA-binding</a:t>
            </a:r>
            <a:r>
              <a:rPr lang="en-US" baseline="0" dirty="0" smtClean="0"/>
              <a:t> proteins that are secreted when a bacteria </a:t>
            </a:r>
            <a:r>
              <a:rPr lang="en-US" baseline="0" smtClean="0"/>
              <a:t>infects plants</a:t>
            </a:r>
            <a:endParaRPr lang="en-US" dirty="0"/>
          </a:p>
        </p:txBody>
      </p:sp>
      <p:sp>
        <p:nvSpPr>
          <p:cNvPr id="4" name="Slide Number Placeholder 3"/>
          <p:cNvSpPr>
            <a:spLocks noGrp="1"/>
          </p:cNvSpPr>
          <p:nvPr>
            <p:ph type="sldNum" sz="quarter" idx="10"/>
          </p:nvPr>
        </p:nvSpPr>
        <p:spPr/>
        <p:txBody>
          <a:bodyPr/>
          <a:lstStyle/>
          <a:p>
            <a:fld id="{0D1E6D19-5787-9048-892C-6D26F7DCC855}" type="slidenum">
              <a:rPr lang="en-US" smtClean="0"/>
              <a:t>24</a:t>
            </a:fld>
            <a:endParaRPr lang="en-US"/>
          </a:p>
        </p:txBody>
      </p:sp>
    </p:spTree>
    <p:extLst>
      <p:ext uri="{BB962C8B-B14F-4D97-AF65-F5344CB8AC3E}">
        <p14:creationId xmlns:p14="http://schemas.microsoft.com/office/powerpoint/2010/main" val="892396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 effectors are DNA-binding</a:t>
            </a:r>
            <a:r>
              <a:rPr lang="en-US" baseline="0" dirty="0" smtClean="0"/>
              <a:t> proteins that are secreted when a bacteria </a:t>
            </a:r>
            <a:r>
              <a:rPr lang="en-US" baseline="0" smtClean="0"/>
              <a:t>infects plants</a:t>
            </a:r>
            <a:endParaRPr lang="en-US" dirty="0"/>
          </a:p>
        </p:txBody>
      </p:sp>
      <p:sp>
        <p:nvSpPr>
          <p:cNvPr id="4" name="Slide Number Placeholder 3"/>
          <p:cNvSpPr>
            <a:spLocks noGrp="1"/>
          </p:cNvSpPr>
          <p:nvPr>
            <p:ph type="sldNum" sz="quarter" idx="10"/>
          </p:nvPr>
        </p:nvSpPr>
        <p:spPr/>
        <p:txBody>
          <a:bodyPr/>
          <a:lstStyle/>
          <a:p>
            <a:fld id="{0D1E6D19-5787-9048-892C-6D26F7DCC855}" type="slidenum">
              <a:rPr lang="en-US" smtClean="0"/>
              <a:t>25</a:t>
            </a:fld>
            <a:endParaRPr lang="en-US"/>
          </a:p>
        </p:txBody>
      </p:sp>
    </p:spTree>
    <p:extLst>
      <p:ext uri="{BB962C8B-B14F-4D97-AF65-F5344CB8AC3E}">
        <p14:creationId xmlns:p14="http://schemas.microsoft.com/office/powerpoint/2010/main" val="892396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 effectors are DNA-binding</a:t>
            </a:r>
            <a:r>
              <a:rPr lang="en-US" baseline="0" dirty="0" smtClean="0"/>
              <a:t> proteins that are secreted when a bacteria </a:t>
            </a:r>
            <a:r>
              <a:rPr lang="en-US" baseline="0" smtClean="0"/>
              <a:t>infects plants</a:t>
            </a:r>
            <a:endParaRPr lang="en-US" dirty="0"/>
          </a:p>
        </p:txBody>
      </p:sp>
      <p:sp>
        <p:nvSpPr>
          <p:cNvPr id="4" name="Slide Number Placeholder 3"/>
          <p:cNvSpPr>
            <a:spLocks noGrp="1"/>
          </p:cNvSpPr>
          <p:nvPr>
            <p:ph type="sldNum" sz="quarter" idx="10"/>
          </p:nvPr>
        </p:nvSpPr>
        <p:spPr/>
        <p:txBody>
          <a:bodyPr/>
          <a:lstStyle/>
          <a:p>
            <a:fld id="{0D1E6D19-5787-9048-892C-6D26F7DCC855}" type="slidenum">
              <a:rPr lang="en-US" smtClean="0"/>
              <a:t>26</a:t>
            </a:fld>
            <a:endParaRPr lang="en-US"/>
          </a:p>
        </p:txBody>
      </p:sp>
    </p:spTree>
    <p:extLst>
      <p:ext uri="{BB962C8B-B14F-4D97-AF65-F5344CB8AC3E}">
        <p14:creationId xmlns:p14="http://schemas.microsoft.com/office/powerpoint/2010/main" val="892396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 effectors are DNA-binding</a:t>
            </a:r>
            <a:r>
              <a:rPr lang="en-US" baseline="0" dirty="0" smtClean="0"/>
              <a:t> proteins that are secreted when a bacteria </a:t>
            </a:r>
            <a:r>
              <a:rPr lang="en-US" baseline="0" smtClean="0"/>
              <a:t>infects plants</a:t>
            </a:r>
            <a:endParaRPr lang="en-US" dirty="0"/>
          </a:p>
        </p:txBody>
      </p:sp>
      <p:sp>
        <p:nvSpPr>
          <p:cNvPr id="4" name="Slide Number Placeholder 3"/>
          <p:cNvSpPr>
            <a:spLocks noGrp="1"/>
          </p:cNvSpPr>
          <p:nvPr>
            <p:ph type="sldNum" sz="quarter" idx="10"/>
          </p:nvPr>
        </p:nvSpPr>
        <p:spPr/>
        <p:txBody>
          <a:bodyPr/>
          <a:lstStyle/>
          <a:p>
            <a:fld id="{0D1E6D19-5787-9048-892C-6D26F7DCC855}" type="slidenum">
              <a:rPr lang="en-US" smtClean="0"/>
              <a:t>27</a:t>
            </a:fld>
            <a:endParaRPr lang="en-US"/>
          </a:p>
        </p:txBody>
      </p:sp>
    </p:spTree>
    <p:extLst>
      <p:ext uri="{BB962C8B-B14F-4D97-AF65-F5344CB8AC3E}">
        <p14:creationId xmlns:p14="http://schemas.microsoft.com/office/powerpoint/2010/main" val="892396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 effectors are DNA-binding</a:t>
            </a:r>
            <a:r>
              <a:rPr lang="en-US" baseline="0" dirty="0" smtClean="0"/>
              <a:t> proteins that are secreted when a bacteria </a:t>
            </a:r>
            <a:r>
              <a:rPr lang="en-US" baseline="0" smtClean="0"/>
              <a:t>infects plants</a:t>
            </a:r>
            <a:endParaRPr lang="en-US" dirty="0"/>
          </a:p>
        </p:txBody>
      </p:sp>
      <p:sp>
        <p:nvSpPr>
          <p:cNvPr id="4" name="Slide Number Placeholder 3"/>
          <p:cNvSpPr>
            <a:spLocks noGrp="1"/>
          </p:cNvSpPr>
          <p:nvPr>
            <p:ph type="sldNum" sz="quarter" idx="10"/>
          </p:nvPr>
        </p:nvSpPr>
        <p:spPr/>
        <p:txBody>
          <a:bodyPr/>
          <a:lstStyle/>
          <a:p>
            <a:fld id="{0D1E6D19-5787-9048-892C-6D26F7DCC855}" type="slidenum">
              <a:rPr lang="en-US" smtClean="0"/>
              <a:t>29</a:t>
            </a:fld>
            <a:endParaRPr lang="en-US"/>
          </a:p>
        </p:txBody>
      </p:sp>
    </p:spTree>
    <p:extLst>
      <p:ext uri="{BB962C8B-B14F-4D97-AF65-F5344CB8AC3E}">
        <p14:creationId xmlns:p14="http://schemas.microsoft.com/office/powerpoint/2010/main" val="892396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55D6D1-F0C4-614A-9C0E-CE0DE95F3541}" type="datetimeFigureOut">
              <a:rPr lang="en-US" smtClean="0"/>
              <a:t>8/27/16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00443-B742-7A4C-A0CD-135F42BBE1E9}" type="slidenum">
              <a:rPr lang="en-US" smtClean="0"/>
              <a:t>‹#›</a:t>
            </a:fld>
            <a:endParaRPr lang="en-US"/>
          </a:p>
        </p:txBody>
      </p:sp>
    </p:spTree>
    <p:extLst>
      <p:ext uri="{BB962C8B-B14F-4D97-AF65-F5344CB8AC3E}">
        <p14:creationId xmlns:p14="http://schemas.microsoft.com/office/powerpoint/2010/main" val="2046440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55D6D1-F0C4-614A-9C0E-CE0DE95F3541}" type="datetimeFigureOut">
              <a:rPr lang="en-US" smtClean="0"/>
              <a:t>8/27/16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00443-B742-7A4C-A0CD-135F42BBE1E9}" type="slidenum">
              <a:rPr lang="en-US" smtClean="0"/>
              <a:t>‹#›</a:t>
            </a:fld>
            <a:endParaRPr lang="en-US"/>
          </a:p>
        </p:txBody>
      </p:sp>
    </p:spTree>
    <p:extLst>
      <p:ext uri="{BB962C8B-B14F-4D97-AF65-F5344CB8AC3E}">
        <p14:creationId xmlns:p14="http://schemas.microsoft.com/office/powerpoint/2010/main" val="2344932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55D6D1-F0C4-614A-9C0E-CE0DE95F3541}" type="datetimeFigureOut">
              <a:rPr lang="en-US" smtClean="0"/>
              <a:t>8/27/16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00443-B742-7A4C-A0CD-135F42BBE1E9}" type="slidenum">
              <a:rPr lang="en-US" smtClean="0"/>
              <a:t>‹#›</a:t>
            </a:fld>
            <a:endParaRPr lang="en-US"/>
          </a:p>
        </p:txBody>
      </p:sp>
    </p:spTree>
    <p:extLst>
      <p:ext uri="{BB962C8B-B14F-4D97-AF65-F5344CB8AC3E}">
        <p14:creationId xmlns:p14="http://schemas.microsoft.com/office/powerpoint/2010/main" val="4140662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55D6D1-F0C4-614A-9C0E-CE0DE95F3541}" type="datetimeFigureOut">
              <a:rPr lang="en-US" smtClean="0"/>
              <a:t>8/27/16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00443-B742-7A4C-A0CD-135F42BBE1E9}" type="slidenum">
              <a:rPr lang="en-US" smtClean="0"/>
              <a:t>‹#›</a:t>
            </a:fld>
            <a:endParaRPr lang="en-US"/>
          </a:p>
        </p:txBody>
      </p:sp>
    </p:spTree>
    <p:extLst>
      <p:ext uri="{BB962C8B-B14F-4D97-AF65-F5344CB8AC3E}">
        <p14:creationId xmlns:p14="http://schemas.microsoft.com/office/powerpoint/2010/main" val="4155456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55D6D1-F0C4-614A-9C0E-CE0DE95F3541}" type="datetimeFigureOut">
              <a:rPr lang="en-US" smtClean="0"/>
              <a:t>8/27/16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00443-B742-7A4C-A0CD-135F42BBE1E9}" type="slidenum">
              <a:rPr lang="en-US" smtClean="0"/>
              <a:t>‹#›</a:t>
            </a:fld>
            <a:endParaRPr lang="en-US"/>
          </a:p>
        </p:txBody>
      </p:sp>
    </p:spTree>
    <p:extLst>
      <p:ext uri="{BB962C8B-B14F-4D97-AF65-F5344CB8AC3E}">
        <p14:creationId xmlns:p14="http://schemas.microsoft.com/office/powerpoint/2010/main" val="1676976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55D6D1-F0C4-614A-9C0E-CE0DE95F3541}" type="datetimeFigureOut">
              <a:rPr lang="en-US" smtClean="0"/>
              <a:t>8/27/16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B00443-B742-7A4C-A0CD-135F42BBE1E9}" type="slidenum">
              <a:rPr lang="en-US" smtClean="0"/>
              <a:t>‹#›</a:t>
            </a:fld>
            <a:endParaRPr lang="en-US"/>
          </a:p>
        </p:txBody>
      </p:sp>
    </p:spTree>
    <p:extLst>
      <p:ext uri="{BB962C8B-B14F-4D97-AF65-F5344CB8AC3E}">
        <p14:creationId xmlns:p14="http://schemas.microsoft.com/office/powerpoint/2010/main" val="2164819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55D6D1-F0C4-614A-9C0E-CE0DE95F3541}" type="datetimeFigureOut">
              <a:rPr lang="en-US" smtClean="0"/>
              <a:t>8/27/16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B00443-B742-7A4C-A0CD-135F42BBE1E9}" type="slidenum">
              <a:rPr lang="en-US" smtClean="0"/>
              <a:t>‹#›</a:t>
            </a:fld>
            <a:endParaRPr lang="en-US"/>
          </a:p>
        </p:txBody>
      </p:sp>
    </p:spTree>
    <p:extLst>
      <p:ext uri="{BB962C8B-B14F-4D97-AF65-F5344CB8AC3E}">
        <p14:creationId xmlns:p14="http://schemas.microsoft.com/office/powerpoint/2010/main" val="235434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55D6D1-F0C4-614A-9C0E-CE0DE95F3541}" type="datetimeFigureOut">
              <a:rPr lang="en-US" smtClean="0"/>
              <a:t>8/27/16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B00443-B742-7A4C-A0CD-135F42BBE1E9}" type="slidenum">
              <a:rPr lang="en-US" smtClean="0"/>
              <a:t>‹#›</a:t>
            </a:fld>
            <a:endParaRPr lang="en-US"/>
          </a:p>
        </p:txBody>
      </p:sp>
    </p:spTree>
    <p:extLst>
      <p:ext uri="{BB962C8B-B14F-4D97-AF65-F5344CB8AC3E}">
        <p14:creationId xmlns:p14="http://schemas.microsoft.com/office/powerpoint/2010/main" val="237658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55D6D1-F0C4-614A-9C0E-CE0DE95F3541}" type="datetimeFigureOut">
              <a:rPr lang="en-US" smtClean="0"/>
              <a:t>8/27/16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B00443-B742-7A4C-A0CD-135F42BBE1E9}" type="slidenum">
              <a:rPr lang="en-US" smtClean="0"/>
              <a:t>‹#›</a:t>
            </a:fld>
            <a:endParaRPr lang="en-US"/>
          </a:p>
        </p:txBody>
      </p:sp>
    </p:spTree>
    <p:extLst>
      <p:ext uri="{BB962C8B-B14F-4D97-AF65-F5344CB8AC3E}">
        <p14:creationId xmlns:p14="http://schemas.microsoft.com/office/powerpoint/2010/main" val="3882647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55D6D1-F0C4-614A-9C0E-CE0DE95F3541}" type="datetimeFigureOut">
              <a:rPr lang="en-US" smtClean="0"/>
              <a:t>8/27/16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B00443-B742-7A4C-A0CD-135F42BBE1E9}" type="slidenum">
              <a:rPr lang="en-US" smtClean="0"/>
              <a:t>‹#›</a:t>
            </a:fld>
            <a:endParaRPr lang="en-US"/>
          </a:p>
        </p:txBody>
      </p:sp>
    </p:spTree>
    <p:extLst>
      <p:ext uri="{BB962C8B-B14F-4D97-AF65-F5344CB8AC3E}">
        <p14:creationId xmlns:p14="http://schemas.microsoft.com/office/powerpoint/2010/main" val="291156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55D6D1-F0C4-614A-9C0E-CE0DE95F3541}" type="datetimeFigureOut">
              <a:rPr lang="en-US" smtClean="0"/>
              <a:t>8/27/16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B00443-B742-7A4C-A0CD-135F42BBE1E9}" type="slidenum">
              <a:rPr lang="en-US" smtClean="0"/>
              <a:t>‹#›</a:t>
            </a:fld>
            <a:endParaRPr lang="en-US"/>
          </a:p>
        </p:txBody>
      </p:sp>
    </p:spTree>
    <p:extLst>
      <p:ext uri="{BB962C8B-B14F-4D97-AF65-F5344CB8AC3E}">
        <p14:creationId xmlns:p14="http://schemas.microsoft.com/office/powerpoint/2010/main" val="22849811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55D6D1-F0C4-614A-9C0E-CE0DE95F3541}" type="datetimeFigureOut">
              <a:rPr lang="en-US" smtClean="0"/>
              <a:t>8/27/16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00443-B742-7A4C-A0CD-135F42BBE1E9}" type="slidenum">
              <a:rPr lang="en-US" smtClean="0"/>
              <a:t>‹#›</a:t>
            </a:fld>
            <a:endParaRPr lang="en-US"/>
          </a:p>
        </p:txBody>
      </p:sp>
    </p:spTree>
    <p:extLst>
      <p:ext uri="{BB962C8B-B14F-4D97-AF65-F5344CB8AC3E}">
        <p14:creationId xmlns:p14="http://schemas.microsoft.com/office/powerpoint/2010/main" val="3786803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chopchop.cbu.uib.no" TargetMode="Externa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056471" y="0"/>
            <a:ext cx="2055779" cy="1371600"/>
          </a:xfrm>
          <a:prstGeom prst="rect">
            <a:avLst/>
          </a:prstGeom>
        </p:spPr>
      </p:pic>
      <p:sp>
        <p:nvSpPr>
          <p:cNvPr id="8" name="Rectangle 7"/>
          <p:cNvSpPr/>
          <p:nvPr/>
        </p:nvSpPr>
        <p:spPr>
          <a:xfrm>
            <a:off x="12700" y="1384300"/>
            <a:ext cx="1816100" cy="1371600"/>
          </a:xfrm>
          <a:prstGeom prst="rect">
            <a:avLst/>
          </a:prstGeom>
          <a:solidFill>
            <a:srgbClr val="10253F"/>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12700" y="2768600"/>
            <a:ext cx="1816100" cy="1371600"/>
          </a:xfrm>
          <a:prstGeom prst="rect">
            <a:avLst/>
          </a:prstGeom>
          <a:solidFill>
            <a:srgbClr val="95B3D7"/>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1828800" y="5486400"/>
            <a:ext cx="1816100" cy="1371600"/>
          </a:xfrm>
          <a:prstGeom prst="rect">
            <a:avLst/>
          </a:prstGeom>
          <a:solidFill>
            <a:schemeClr val="accent1">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1841500" y="1384300"/>
            <a:ext cx="1816100" cy="1371600"/>
          </a:xfrm>
          <a:prstGeom prst="rect">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1841500" y="12700"/>
            <a:ext cx="1816100" cy="1371600"/>
          </a:xfrm>
          <a:prstGeom prst="rect">
            <a:avLst/>
          </a:prstGeom>
          <a:solidFill>
            <a:schemeClr val="accent1">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3663950" y="12700"/>
            <a:ext cx="1816100" cy="1371600"/>
          </a:xfrm>
          <a:prstGeom prst="rect">
            <a:avLst/>
          </a:prstGeom>
          <a:solidFill>
            <a:srgbClr val="10253F"/>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17"/>
          <p:cNvSpPr/>
          <p:nvPr/>
        </p:nvSpPr>
        <p:spPr>
          <a:xfrm>
            <a:off x="3657600" y="1384300"/>
            <a:ext cx="1816100" cy="1371600"/>
          </a:xfrm>
          <a:prstGeom prst="rect">
            <a:avLst/>
          </a:prstGeom>
          <a:solidFill>
            <a:schemeClr val="accent1">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5486400" y="0"/>
            <a:ext cx="1816100" cy="1371600"/>
          </a:xfrm>
          <a:prstGeom prst="rect">
            <a:avLst/>
          </a:prstGeom>
          <a:solidFill>
            <a:schemeClr val="accent1">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7315200" y="1371600"/>
            <a:ext cx="1816100" cy="13716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3670300" y="5511800"/>
            <a:ext cx="1816100" cy="1371600"/>
          </a:xfrm>
          <a:prstGeom prst="rect">
            <a:avLst/>
          </a:prstGeom>
          <a:solidFill>
            <a:srgbClr val="1F497D"/>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tangle 23"/>
          <p:cNvSpPr/>
          <p:nvPr/>
        </p:nvSpPr>
        <p:spPr>
          <a:xfrm>
            <a:off x="5486400" y="5486400"/>
            <a:ext cx="1816100" cy="1371600"/>
          </a:xfrm>
          <a:prstGeom prst="rect">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7327900" y="5486400"/>
            <a:ext cx="1816100" cy="1371600"/>
          </a:xfrm>
          <a:prstGeom prst="rect">
            <a:avLst/>
          </a:prstGeom>
          <a:solidFill>
            <a:schemeClr val="tx2">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Rectangle 26"/>
          <p:cNvSpPr/>
          <p:nvPr/>
        </p:nvSpPr>
        <p:spPr>
          <a:xfrm>
            <a:off x="1854200" y="2768600"/>
            <a:ext cx="7264400" cy="2717800"/>
          </a:xfrm>
          <a:prstGeom prst="rect">
            <a:avLst/>
          </a:prstGeom>
          <a:solidFill>
            <a:schemeClr val="tx2">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0" name="Straight Connector 29"/>
          <p:cNvCxnSpPr/>
          <p:nvPr/>
        </p:nvCxnSpPr>
        <p:spPr>
          <a:xfrm>
            <a:off x="3689350" y="12700"/>
            <a:ext cx="0" cy="27305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657600" y="5511800"/>
            <a:ext cx="0" cy="15748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12700" y="1371600"/>
            <a:ext cx="9105900" cy="127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28575" y="2730500"/>
            <a:ext cx="9172575" cy="127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315200" y="0"/>
            <a:ext cx="0" cy="27305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473700" y="5486400"/>
            <a:ext cx="0" cy="15748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7315200" y="5511800"/>
            <a:ext cx="0" cy="15748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endCxn id="27" idx="1"/>
          </p:cNvCxnSpPr>
          <p:nvPr/>
        </p:nvCxnSpPr>
        <p:spPr>
          <a:xfrm flipV="1">
            <a:off x="-28575" y="4127500"/>
            <a:ext cx="1882775" cy="127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9144000" y="0"/>
            <a:ext cx="0" cy="71628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4361" name="Title 1"/>
          <p:cNvSpPr>
            <a:spLocks noGrp="1"/>
          </p:cNvSpPr>
          <p:nvPr>
            <p:ph type="ctrTitle"/>
          </p:nvPr>
        </p:nvSpPr>
        <p:spPr>
          <a:xfrm>
            <a:off x="1339850" y="2625725"/>
            <a:ext cx="7772400" cy="2022475"/>
          </a:xfrm>
        </p:spPr>
        <p:txBody>
          <a:bodyPr/>
          <a:lstStyle/>
          <a:p>
            <a:pPr algn="r" eaLnBrk="1" hangingPunct="1"/>
            <a:r>
              <a:rPr lang="en-US" sz="4800" b="1" dirty="0" smtClean="0">
                <a:solidFill>
                  <a:schemeClr val="bg1"/>
                </a:solidFill>
                <a:latin typeface="Franklin Gothic Book" charset="0"/>
                <a:cs typeface="Franklin Gothic Book" charset="0"/>
              </a:rPr>
              <a:t>Genome Editing: CRISPR</a:t>
            </a:r>
            <a:endParaRPr lang="en-US" sz="4800" b="1" i="1" dirty="0">
              <a:solidFill>
                <a:schemeClr val="bg1"/>
              </a:solidFill>
              <a:latin typeface="Franklin Gothic Book" charset="0"/>
              <a:cs typeface="Franklin Gothic Book" charset="0"/>
            </a:endParaRPr>
          </a:p>
        </p:txBody>
      </p:sp>
      <p:pic>
        <p:nvPicPr>
          <p:cNvPr id="14362" name="Picture 5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550" y="4140200"/>
            <a:ext cx="2020888"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51"/>
          <p:cNvSpPr/>
          <p:nvPr/>
        </p:nvSpPr>
        <p:spPr>
          <a:xfrm>
            <a:off x="12700" y="5486400"/>
            <a:ext cx="1816100" cy="1371600"/>
          </a:xfrm>
          <a:prstGeom prst="rect">
            <a:avLst/>
          </a:prstGeom>
          <a:solidFill>
            <a:schemeClr val="accent1">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9" name="Straight Connector 28"/>
          <p:cNvCxnSpPr/>
          <p:nvPr/>
        </p:nvCxnSpPr>
        <p:spPr>
          <a:xfrm>
            <a:off x="1811338" y="0"/>
            <a:ext cx="30162" cy="70866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28575" y="5464175"/>
            <a:ext cx="9172575" cy="127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366" name="Picture 5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1390650"/>
            <a:ext cx="19685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Connector 41"/>
          <p:cNvCxnSpPr/>
          <p:nvPr/>
        </p:nvCxnSpPr>
        <p:spPr>
          <a:xfrm>
            <a:off x="5473700" y="38100"/>
            <a:ext cx="0" cy="27305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368" name="Picture 5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73700" y="5486400"/>
            <a:ext cx="18272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itle 1"/>
          <p:cNvSpPr txBox="1">
            <a:spLocks/>
          </p:cNvSpPr>
          <p:nvPr/>
        </p:nvSpPr>
        <p:spPr>
          <a:xfrm>
            <a:off x="1222375" y="4419600"/>
            <a:ext cx="7772400" cy="703263"/>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defRPr/>
            </a:pPr>
            <a:r>
              <a:rPr lang="en-US" sz="3600" dirty="0" smtClean="0">
                <a:solidFill>
                  <a:schemeClr val="accent1">
                    <a:lumMod val="60000"/>
                    <a:lumOff val="40000"/>
                  </a:schemeClr>
                </a:solidFill>
                <a:latin typeface="Franklin Gothic Book"/>
                <a:cs typeface="Franklin Gothic Book"/>
              </a:rPr>
              <a:t>Steve Lu</a:t>
            </a:r>
          </a:p>
        </p:txBody>
      </p:sp>
      <p:sp>
        <p:nvSpPr>
          <p:cNvPr id="36" name="Rectangle 35"/>
          <p:cNvSpPr/>
          <p:nvPr/>
        </p:nvSpPr>
        <p:spPr>
          <a:xfrm>
            <a:off x="5499100" y="1389063"/>
            <a:ext cx="1816100" cy="1325562"/>
          </a:xfrm>
          <a:prstGeom prst="rect">
            <a:avLst/>
          </a:prstGeom>
          <a:solidFill>
            <a:srgbClr val="4F81B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 name="Picture 1"/>
          <p:cNvPicPr>
            <a:picLocks noChangeAspect="1"/>
          </p:cNvPicPr>
          <p:nvPr/>
        </p:nvPicPr>
        <p:blipFill>
          <a:blip r:embed="rId6"/>
          <a:stretch>
            <a:fillRect/>
          </a:stretch>
        </p:blipFill>
        <p:spPr>
          <a:xfrm rot="10800000" flipH="1" flipV="1">
            <a:off x="-133350" y="-12700"/>
            <a:ext cx="1896702" cy="1358900"/>
          </a:xfrm>
          <a:prstGeom prst="rect">
            <a:avLst/>
          </a:prstGeom>
        </p:spPr>
      </p:pic>
    </p:spTree>
    <p:extLst>
      <p:ext uri="{BB962C8B-B14F-4D97-AF65-F5344CB8AC3E}">
        <p14:creationId xmlns:p14="http://schemas.microsoft.com/office/powerpoint/2010/main" val="29049639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8036"/>
            <a:ext cx="9144000" cy="4168755"/>
          </a:xfrm>
          <a:prstGeom prst="rect">
            <a:avLst/>
          </a:prstGeom>
        </p:spPr>
      </p:pic>
      <p:sp>
        <p:nvSpPr>
          <p:cNvPr id="3" name="TextBox 2"/>
          <p:cNvSpPr txBox="1"/>
          <p:nvPr/>
        </p:nvSpPr>
        <p:spPr>
          <a:xfrm>
            <a:off x="190658" y="82861"/>
            <a:ext cx="8818659" cy="584776"/>
          </a:xfrm>
          <a:prstGeom prst="rect">
            <a:avLst/>
          </a:prstGeom>
          <a:noFill/>
        </p:spPr>
        <p:txBody>
          <a:bodyPr wrap="square" rtlCol="0">
            <a:spAutoFit/>
          </a:bodyPr>
          <a:lstStyle/>
          <a:p>
            <a:pPr algn="ctr"/>
            <a:r>
              <a:rPr lang="en-US" sz="3200" b="1" dirty="0" smtClean="0">
                <a:solidFill>
                  <a:schemeClr val="tx2"/>
                </a:solidFill>
              </a:rPr>
              <a:t>Quick CRISPR Review</a:t>
            </a:r>
            <a:endParaRPr lang="en-US" sz="3200" b="1" dirty="0">
              <a:solidFill>
                <a:schemeClr val="tx2"/>
              </a:solidFill>
            </a:endParaRPr>
          </a:p>
        </p:txBody>
      </p:sp>
      <p:sp>
        <p:nvSpPr>
          <p:cNvPr id="4" name="TextBox 3"/>
          <p:cNvSpPr txBox="1"/>
          <p:nvPr/>
        </p:nvSpPr>
        <p:spPr>
          <a:xfrm>
            <a:off x="0" y="987203"/>
            <a:ext cx="1985030" cy="461665"/>
          </a:xfrm>
          <a:prstGeom prst="rect">
            <a:avLst/>
          </a:prstGeom>
          <a:noFill/>
        </p:spPr>
        <p:txBody>
          <a:bodyPr wrap="square" rtlCol="0">
            <a:spAutoFit/>
          </a:bodyPr>
          <a:lstStyle/>
          <a:p>
            <a:pPr algn="ctr"/>
            <a:r>
              <a:rPr lang="en-US" sz="2400" b="1" dirty="0" smtClean="0">
                <a:solidFill>
                  <a:schemeClr val="tx2"/>
                </a:solidFill>
              </a:rPr>
              <a:t>Virus</a:t>
            </a:r>
            <a:endParaRPr lang="en-US" sz="2400" b="1" dirty="0">
              <a:solidFill>
                <a:schemeClr val="tx2"/>
              </a:solidFill>
            </a:endParaRPr>
          </a:p>
        </p:txBody>
      </p:sp>
      <p:sp>
        <p:nvSpPr>
          <p:cNvPr id="5" name="TextBox 4"/>
          <p:cNvSpPr txBox="1"/>
          <p:nvPr/>
        </p:nvSpPr>
        <p:spPr>
          <a:xfrm>
            <a:off x="7024287" y="929567"/>
            <a:ext cx="1985030" cy="461665"/>
          </a:xfrm>
          <a:prstGeom prst="rect">
            <a:avLst/>
          </a:prstGeom>
          <a:noFill/>
        </p:spPr>
        <p:txBody>
          <a:bodyPr wrap="square" rtlCol="0">
            <a:spAutoFit/>
          </a:bodyPr>
          <a:lstStyle/>
          <a:p>
            <a:pPr algn="ctr"/>
            <a:r>
              <a:rPr lang="en-US" sz="2400" b="1" dirty="0" smtClean="0">
                <a:solidFill>
                  <a:schemeClr val="tx2"/>
                </a:solidFill>
              </a:rPr>
              <a:t>Virus</a:t>
            </a:r>
            <a:endParaRPr lang="en-US" sz="2400" b="1" dirty="0">
              <a:solidFill>
                <a:schemeClr val="tx2"/>
              </a:solidFill>
            </a:endParaRPr>
          </a:p>
        </p:txBody>
      </p:sp>
      <p:sp>
        <p:nvSpPr>
          <p:cNvPr id="6" name="TextBox 5"/>
          <p:cNvSpPr txBox="1"/>
          <p:nvPr/>
        </p:nvSpPr>
        <p:spPr>
          <a:xfrm>
            <a:off x="3482532" y="2544494"/>
            <a:ext cx="1904782" cy="461665"/>
          </a:xfrm>
          <a:prstGeom prst="rect">
            <a:avLst/>
          </a:prstGeom>
          <a:solidFill>
            <a:srgbClr val="FFE4B2"/>
          </a:solidFill>
        </p:spPr>
        <p:txBody>
          <a:bodyPr wrap="square" rtlCol="0">
            <a:spAutoFit/>
          </a:bodyPr>
          <a:lstStyle/>
          <a:p>
            <a:pPr algn="ctr"/>
            <a:r>
              <a:rPr lang="en-US" sz="2400" b="1" dirty="0" smtClean="0">
                <a:solidFill>
                  <a:schemeClr val="tx2"/>
                </a:solidFill>
              </a:rPr>
              <a:t>CRISPR locus</a:t>
            </a:r>
            <a:endParaRPr lang="en-US" sz="2400" b="1" dirty="0">
              <a:solidFill>
                <a:schemeClr val="tx2"/>
              </a:solidFill>
            </a:endParaRPr>
          </a:p>
        </p:txBody>
      </p:sp>
      <p:sp>
        <p:nvSpPr>
          <p:cNvPr id="7" name="TextBox 6"/>
          <p:cNvSpPr txBox="1"/>
          <p:nvPr/>
        </p:nvSpPr>
        <p:spPr>
          <a:xfrm>
            <a:off x="190658" y="4046911"/>
            <a:ext cx="1904782" cy="461665"/>
          </a:xfrm>
          <a:prstGeom prst="rect">
            <a:avLst/>
          </a:prstGeom>
          <a:solidFill>
            <a:srgbClr val="FFE4B2"/>
          </a:solidFill>
        </p:spPr>
        <p:txBody>
          <a:bodyPr wrap="square" rtlCol="0">
            <a:spAutoFit/>
          </a:bodyPr>
          <a:lstStyle/>
          <a:p>
            <a:pPr algn="ctr"/>
            <a:r>
              <a:rPr lang="en-US" sz="2400" b="1" dirty="0" smtClean="0">
                <a:solidFill>
                  <a:schemeClr val="tx2"/>
                </a:solidFill>
              </a:rPr>
              <a:t>Pre-</a:t>
            </a:r>
            <a:r>
              <a:rPr lang="en-US" sz="2400" b="1" dirty="0" err="1" smtClean="0">
                <a:solidFill>
                  <a:schemeClr val="tx2"/>
                </a:solidFill>
              </a:rPr>
              <a:t>crRNA</a:t>
            </a:r>
            <a:endParaRPr lang="en-US" sz="2400" b="1" dirty="0">
              <a:solidFill>
                <a:schemeClr val="tx2"/>
              </a:solidFill>
            </a:endParaRPr>
          </a:p>
        </p:txBody>
      </p:sp>
      <p:sp>
        <p:nvSpPr>
          <p:cNvPr id="8" name="TextBox 7"/>
          <p:cNvSpPr txBox="1"/>
          <p:nvPr/>
        </p:nvSpPr>
        <p:spPr>
          <a:xfrm>
            <a:off x="190659" y="4508576"/>
            <a:ext cx="983006" cy="461665"/>
          </a:xfrm>
          <a:prstGeom prst="rect">
            <a:avLst/>
          </a:prstGeom>
          <a:solidFill>
            <a:srgbClr val="FFE4B2"/>
          </a:solidFill>
        </p:spPr>
        <p:txBody>
          <a:bodyPr wrap="square" rtlCol="0">
            <a:spAutoFit/>
          </a:bodyPr>
          <a:lstStyle/>
          <a:p>
            <a:pPr algn="ctr"/>
            <a:endParaRPr lang="en-US" sz="2400" b="1" dirty="0">
              <a:solidFill>
                <a:schemeClr val="tx2"/>
              </a:solidFill>
            </a:endParaRPr>
          </a:p>
        </p:txBody>
      </p:sp>
      <p:sp>
        <p:nvSpPr>
          <p:cNvPr id="9" name="TextBox 8"/>
          <p:cNvSpPr txBox="1"/>
          <p:nvPr/>
        </p:nvSpPr>
        <p:spPr>
          <a:xfrm>
            <a:off x="190658" y="5622054"/>
            <a:ext cx="8818659" cy="830997"/>
          </a:xfrm>
          <a:prstGeom prst="rect">
            <a:avLst/>
          </a:prstGeom>
          <a:noFill/>
        </p:spPr>
        <p:txBody>
          <a:bodyPr wrap="square" rtlCol="0">
            <a:spAutoFit/>
          </a:bodyPr>
          <a:lstStyle/>
          <a:p>
            <a:pPr algn="ctr"/>
            <a:r>
              <a:rPr lang="en-US" sz="2400" b="1" dirty="0" smtClean="0">
                <a:solidFill>
                  <a:schemeClr val="tx2"/>
                </a:solidFill>
              </a:rPr>
              <a:t>How does the bacteria </a:t>
            </a:r>
            <a:r>
              <a:rPr lang="en-US" sz="2400" b="1" dirty="0" err="1" smtClean="0">
                <a:solidFill>
                  <a:schemeClr val="tx2"/>
                </a:solidFill>
              </a:rPr>
              <a:t>gRNA</a:t>
            </a:r>
            <a:r>
              <a:rPr lang="en-US" sz="2400" b="1" dirty="0" smtClean="0">
                <a:solidFill>
                  <a:schemeClr val="tx2"/>
                </a:solidFill>
              </a:rPr>
              <a:t> differentiate between its own DNA and viral DNA?</a:t>
            </a:r>
            <a:endParaRPr lang="en-US" sz="2400" b="1" dirty="0">
              <a:solidFill>
                <a:schemeClr val="tx2"/>
              </a:solidFill>
            </a:endParaRPr>
          </a:p>
        </p:txBody>
      </p:sp>
      <p:sp>
        <p:nvSpPr>
          <p:cNvPr id="10" name="Rectangle 9"/>
          <p:cNvSpPr/>
          <p:nvPr/>
        </p:nvSpPr>
        <p:spPr>
          <a:xfrm>
            <a:off x="5628832" y="6519292"/>
            <a:ext cx="3515168" cy="369332"/>
          </a:xfrm>
          <a:prstGeom prst="rect">
            <a:avLst/>
          </a:prstGeom>
        </p:spPr>
        <p:txBody>
          <a:bodyPr wrap="none">
            <a:spAutoFit/>
          </a:bodyPr>
          <a:lstStyle/>
          <a:p>
            <a:r>
              <a:rPr lang="en-US" dirty="0"/>
              <a:t>http://</a:t>
            </a:r>
            <a:r>
              <a:rPr lang="en-US" dirty="0" err="1"/>
              <a:t>rna.berkeley.edu</a:t>
            </a:r>
            <a:r>
              <a:rPr lang="en-US" dirty="0"/>
              <a:t>/</a:t>
            </a:r>
            <a:r>
              <a:rPr lang="en-US" dirty="0" err="1"/>
              <a:t>crispr.html</a:t>
            </a:r>
            <a:endParaRPr lang="en-US" dirty="0"/>
          </a:p>
        </p:txBody>
      </p:sp>
      <p:sp>
        <p:nvSpPr>
          <p:cNvPr id="11" name="TextBox 10"/>
          <p:cNvSpPr txBox="1"/>
          <p:nvPr/>
        </p:nvSpPr>
        <p:spPr>
          <a:xfrm>
            <a:off x="7888565" y="4434311"/>
            <a:ext cx="921998" cy="461665"/>
          </a:xfrm>
          <a:prstGeom prst="rect">
            <a:avLst/>
          </a:prstGeom>
          <a:solidFill>
            <a:srgbClr val="FFE4B2"/>
          </a:solidFill>
        </p:spPr>
        <p:txBody>
          <a:bodyPr wrap="square" rtlCol="0">
            <a:spAutoFit/>
          </a:bodyPr>
          <a:lstStyle/>
          <a:p>
            <a:pPr algn="ctr"/>
            <a:r>
              <a:rPr lang="en-US" sz="2400" b="1" dirty="0" err="1" smtClean="0">
                <a:solidFill>
                  <a:schemeClr val="tx2"/>
                </a:solidFill>
              </a:rPr>
              <a:t>gRNA</a:t>
            </a:r>
            <a:endParaRPr lang="en-US" sz="2400" b="1" dirty="0">
              <a:solidFill>
                <a:schemeClr val="tx2"/>
              </a:solidFill>
            </a:endParaRPr>
          </a:p>
        </p:txBody>
      </p:sp>
      <p:sp>
        <p:nvSpPr>
          <p:cNvPr id="12" name="TextBox 11"/>
          <p:cNvSpPr txBox="1"/>
          <p:nvPr/>
        </p:nvSpPr>
        <p:spPr>
          <a:xfrm>
            <a:off x="3643802" y="1293555"/>
            <a:ext cx="1985030" cy="461665"/>
          </a:xfrm>
          <a:prstGeom prst="rect">
            <a:avLst/>
          </a:prstGeom>
          <a:solidFill>
            <a:schemeClr val="bg1">
              <a:lumMod val="95000"/>
            </a:schemeClr>
          </a:solidFill>
        </p:spPr>
        <p:txBody>
          <a:bodyPr wrap="square" rtlCol="0">
            <a:spAutoFit/>
          </a:bodyPr>
          <a:lstStyle/>
          <a:p>
            <a:pPr algn="ctr"/>
            <a:r>
              <a:rPr lang="en-US" sz="2400" b="1" dirty="0" smtClean="0">
                <a:solidFill>
                  <a:schemeClr val="tx2"/>
                </a:solidFill>
              </a:rPr>
              <a:t>Bacteria</a:t>
            </a:r>
            <a:endParaRPr lang="en-US" sz="2400" b="1" dirty="0">
              <a:solidFill>
                <a:schemeClr val="tx2"/>
              </a:solidFill>
            </a:endParaRPr>
          </a:p>
        </p:txBody>
      </p:sp>
    </p:spTree>
    <p:extLst>
      <p:ext uri="{BB962C8B-B14F-4D97-AF65-F5344CB8AC3E}">
        <p14:creationId xmlns:p14="http://schemas.microsoft.com/office/powerpoint/2010/main" val="199668950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649200"/>
            <a:ext cx="8890000" cy="4584700"/>
          </a:xfrm>
          <a:prstGeom prst="rect">
            <a:avLst/>
          </a:prstGeom>
        </p:spPr>
      </p:pic>
      <p:pic>
        <p:nvPicPr>
          <p:cNvPr id="4" name="Picture 3" descr="BU00529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80864" y="3822542"/>
            <a:ext cx="755289" cy="793247"/>
          </a:xfrm>
          <a:prstGeom prst="rect">
            <a:avLst/>
          </a:prstGeom>
        </p:spPr>
      </p:pic>
      <p:pic>
        <p:nvPicPr>
          <p:cNvPr id="5" name="Picture 4" descr="BU00529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22586">
            <a:off x="5098979" y="2493172"/>
            <a:ext cx="755289" cy="793247"/>
          </a:xfrm>
          <a:prstGeom prst="rect">
            <a:avLst/>
          </a:prstGeom>
        </p:spPr>
      </p:pic>
      <p:sp>
        <p:nvSpPr>
          <p:cNvPr id="6" name="TextBox 5"/>
          <p:cNvSpPr txBox="1"/>
          <p:nvPr/>
        </p:nvSpPr>
        <p:spPr>
          <a:xfrm>
            <a:off x="190658" y="25129"/>
            <a:ext cx="8818659" cy="584776"/>
          </a:xfrm>
          <a:prstGeom prst="rect">
            <a:avLst/>
          </a:prstGeom>
          <a:noFill/>
        </p:spPr>
        <p:txBody>
          <a:bodyPr wrap="square" rtlCol="0">
            <a:spAutoFit/>
          </a:bodyPr>
          <a:lstStyle/>
          <a:p>
            <a:pPr algn="ctr"/>
            <a:r>
              <a:rPr lang="en-US" sz="3200" b="1" dirty="0" err="1" smtClean="0">
                <a:solidFill>
                  <a:schemeClr val="tx2"/>
                </a:solidFill>
              </a:rPr>
              <a:t>Protospacer</a:t>
            </a:r>
            <a:r>
              <a:rPr lang="en-US" sz="3200" b="1" dirty="0" smtClean="0">
                <a:solidFill>
                  <a:schemeClr val="tx2"/>
                </a:solidFill>
              </a:rPr>
              <a:t> Adjacent Motif (PAM) Sequence</a:t>
            </a:r>
            <a:endParaRPr lang="en-US" sz="3200" b="1" dirty="0">
              <a:solidFill>
                <a:schemeClr val="tx2"/>
              </a:solidFill>
            </a:endParaRPr>
          </a:p>
        </p:txBody>
      </p:sp>
      <p:sp>
        <p:nvSpPr>
          <p:cNvPr id="8" name="TextBox 7"/>
          <p:cNvSpPr txBox="1"/>
          <p:nvPr/>
        </p:nvSpPr>
        <p:spPr>
          <a:xfrm>
            <a:off x="3439218" y="3439000"/>
            <a:ext cx="2342753" cy="400110"/>
          </a:xfrm>
          <a:prstGeom prst="rect">
            <a:avLst/>
          </a:prstGeom>
          <a:noFill/>
        </p:spPr>
        <p:txBody>
          <a:bodyPr wrap="square" rtlCol="0">
            <a:spAutoFit/>
          </a:bodyPr>
          <a:lstStyle/>
          <a:p>
            <a:pPr algn="ctr"/>
            <a:r>
              <a:rPr lang="en-US" sz="2000" b="1" dirty="0" smtClean="0">
                <a:solidFill>
                  <a:srgbClr val="5A32D2"/>
                </a:solidFill>
              </a:rPr>
              <a:t>20 </a:t>
            </a:r>
            <a:r>
              <a:rPr lang="en-US" sz="2000" b="1" dirty="0" err="1" smtClean="0">
                <a:solidFill>
                  <a:srgbClr val="5A32D2"/>
                </a:solidFill>
              </a:rPr>
              <a:t>nt</a:t>
            </a:r>
            <a:r>
              <a:rPr lang="en-US" sz="2000" b="1" dirty="0" smtClean="0">
                <a:solidFill>
                  <a:srgbClr val="5A32D2"/>
                </a:solidFill>
              </a:rPr>
              <a:t> - </a:t>
            </a:r>
            <a:r>
              <a:rPr lang="en-US" sz="2000" b="1" dirty="0" err="1" smtClean="0">
                <a:solidFill>
                  <a:srgbClr val="5A32D2"/>
                </a:solidFill>
              </a:rPr>
              <a:t>Protospacer</a:t>
            </a:r>
            <a:endParaRPr lang="en-US" sz="2000" b="1" dirty="0">
              <a:solidFill>
                <a:srgbClr val="5A32D2"/>
              </a:solidFill>
            </a:endParaRPr>
          </a:p>
        </p:txBody>
      </p:sp>
      <p:sp>
        <p:nvSpPr>
          <p:cNvPr id="9" name="TextBox 8"/>
          <p:cNvSpPr txBox="1"/>
          <p:nvPr/>
        </p:nvSpPr>
        <p:spPr>
          <a:xfrm>
            <a:off x="5624105" y="3859655"/>
            <a:ext cx="1167761" cy="461665"/>
          </a:xfrm>
          <a:prstGeom prst="rect">
            <a:avLst/>
          </a:prstGeom>
          <a:noFill/>
        </p:spPr>
        <p:txBody>
          <a:bodyPr wrap="square" rtlCol="0">
            <a:spAutoFit/>
          </a:bodyPr>
          <a:lstStyle/>
          <a:p>
            <a:pPr algn="ctr"/>
            <a:r>
              <a:rPr lang="en-US" sz="2400" b="1" dirty="0" smtClean="0">
                <a:solidFill>
                  <a:srgbClr val="FF0000"/>
                </a:solidFill>
              </a:rPr>
              <a:t>PAM</a:t>
            </a:r>
            <a:endParaRPr lang="en-US" sz="2400" b="1" dirty="0">
              <a:solidFill>
                <a:srgbClr val="FF0000"/>
              </a:solidFill>
            </a:endParaRPr>
          </a:p>
        </p:txBody>
      </p:sp>
      <p:sp>
        <p:nvSpPr>
          <p:cNvPr id="10" name="Rectangle 9"/>
          <p:cNvSpPr/>
          <p:nvPr/>
        </p:nvSpPr>
        <p:spPr>
          <a:xfrm rot="20999722">
            <a:off x="5401950" y="3773556"/>
            <a:ext cx="438761" cy="20273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2" name="TextBox 11"/>
          <p:cNvSpPr txBox="1"/>
          <p:nvPr/>
        </p:nvSpPr>
        <p:spPr>
          <a:xfrm>
            <a:off x="102503" y="5253142"/>
            <a:ext cx="8906814" cy="1569660"/>
          </a:xfrm>
          <a:prstGeom prst="rect">
            <a:avLst/>
          </a:prstGeom>
          <a:noFill/>
        </p:spPr>
        <p:txBody>
          <a:bodyPr wrap="square" rtlCol="0">
            <a:spAutoFit/>
          </a:bodyPr>
          <a:lstStyle/>
          <a:p>
            <a:pPr marL="342900" indent="-342900">
              <a:buFont typeface="Arial"/>
              <a:buChar char="•"/>
            </a:pPr>
            <a:r>
              <a:rPr lang="en-US" sz="2400" b="1" dirty="0" smtClean="0">
                <a:solidFill>
                  <a:schemeClr val="tx2"/>
                </a:solidFill>
              </a:rPr>
              <a:t>Cas9 requires a specific PAM that varies depending on bacteria.</a:t>
            </a:r>
          </a:p>
          <a:p>
            <a:pPr marL="342900" indent="-342900">
              <a:buFont typeface="Arial"/>
              <a:buChar char="•"/>
            </a:pPr>
            <a:r>
              <a:rPr lang="en-US" sz="2400" b="1" dirty="0" smtClean="0">
                <a:solidFill>
                  <a:schemeClr val="tx2"/>
                </a:solidFill>
              </a:rPr>
              <a:t>PAM is not present in bacteria genome but is in viral genome</a:t>
            </a:r>
          </a:p>
          <a:p>
            <a:pPr marL="342900" indent="-342900">
              <a:buFont typeface="Arial"/>
              <a:buChar char="•"/>
            </a:pPr>
            <a:r>
              <a:rPr lang="en-US" sz="2400" b="1" dirty="0" smtClean="0">
                <a:solidFill>
                  <a:schemeClr val="tx2"/>
                </a:solidFill>
              </a:rPr>
              <a:t>Most common is </a:t>
            </a:r>
            <a:r>
              <a:rPr lang="en-US" sz="2400" b="1" dirty="0" smtClean="0">
                <a:solidFill>
                  <a:schemeClr val="accent2"/>
                </a:solidFill>
              </a:rPr>
              <a:t>NGG</a:t>
            </a:r>
            <a:r>
              <a:rPr lang="en-US" sz="2400" b="1" dirty="0" smtClean="0">
                <a:solidFill>
                  <a:schemeClr val="tx2"/>
                </a:solidFill>
              </a:rPr>
              <a:t>, recognized by Cas9 from </a:t>
            </a:r>
            <a:r>
              <a:rPr lang="en-US" sz="2400" b="1" i="1" dirty="0" smtClean="0">
                <a:solidFill>
                  <a:schemeClr val="tx2"/>
                </a:solidFill>
              </a:rPr>
              <a:t>S. </a:t>
            </a:r>
            <a:r>
              <a:rPr lang="en-US" sz="2400" b="1" i="1" dirty="0" err="1" smtClean="0">
                <a:solidFill>
                  <a:schemeClr val="tx2"/>
                </a:solidFill>
              </a:rPr>
              <a:t>pyogenes</a:t>
            </a:r>
            <a:endParaRPr lang="en-US" sz="2400" b="1" i="1" dirty="0" smtClean="0">
              <a:solidFill>
                <a:schemeClr val="tx2"/>
              </a:solidFill>
            </a:endParaRPr>
          </a:p>
          <a:p>
            <a:pPr marL="342900" indent="-342900">
              <a:buFont typeface="Arial"/>
              <a:buChar char="•"/>
            </a:pPr>
            <a:r>
              <a:rPr lang="en-US" sz="2400" b="1" dirty="0" smtClean="0">
                <a:solidFill>
                  <a:schemeClr val="tx2"/>
                </a:solidFill>
              </a:rPr>
              <a:t>Recognition of PAM helps destabilize helix &amp; opens it up for </a:t>
            </a:r>
            <a:r>
              <a:rPr lang="en-US" sz="2400" b="1" dirty="0" err="1" smtClean="0">
                <a:solidFill>
                  <a:schemeClr val="tx2"/>
                </a:solidFill>
              </a:rPr>
              <a:t>gRNA</a:t>
            </a:r>
            <a:endParaRPr lang="en-US" sz="2400" b="1" dirty="0">
              <a:solidFill>
                <a:schemeClr val="tx2"/>
              </a:solidFill>
            </a:endParaRPr>
          </a:p>
        </p:txBody>
      </p:sp>
      <p:sp>
        <p:nvSpPr>
          <p:cNvPr id="13" name="Rectangle 12"/>
          <p:cNvSpPr/>
          <p:nvPr/>
        </p:nvSpPr>
        <p:spPr>
          <a:xfrm>
            <a:off x="4437317" y="4721395"/>
            <a:ext cx="4572000" cy="523220"/>
          </a:xfrm>
          <a:prstGeom prst="rect">
            <a:avLst/>
          </a:prstGeom>
        </p:spPr>
        <p:txBody>
          <a:bodyPr>
            <a:spAutoFit/>
          </a:bodyPr>
          <a:lstStyle/>
          <a:p>
            <a:pPr algn="r"/>
            <a:r>
              <a:rPr lang="en-US" sz="1400" dirty="0"/>
              <a:t>http://</a:t>
            </a:r>
            <a:r>
              <a:rPr lang="en-US" sz="1400" dirty="0" err="1"/>
              <a:t>www.abc.net.au</a:t>
            </a:r>
            <a:r>
              <a:rPr lang="en-US" sz="1400" dirty="0"/>
              <a:t>/news/2016-04-07/</a:t>
            </a:r>
            <a:r>
              <a:rPr lang="en-US" sz="1400" dirty="0" err="1"/>
              <a:t>crispr</a:t>
            </a:r>
            <a:r>
              <a:rPr lang="en-US" sz="1400" dirty="0"/>
              <a:t>-gene-editing-technology-explainer/7217782</a:t>
            </a:r>
          </a:p>
        </p:txBody>
      </p:sp>
    </p:spTree>
    <p:extLst>
      <p:ext uri="{BB962C8B-B14F-4D97-AF65-F5344CB8AC3E}">
        <p14:creationId xmlns:p14="http://schemas.microsoft.com/office/powerpoint/2010/main" val="11373802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4998" y="1305432"/>
            <a:ext cx="8551155" cy="1292662"/>
          </a:xfrm>
          <a:prstGeom prst="rect">
            <a:avLst/>
          </a:prstGeom>
        </p:spPr>
        <p:txBody>
          <a:bodyPr wrap="square">
            <a:spAutoFit/>
          </a:bodyPr>
          <a:lstStyle/>
          <a:p>
            <a:r>
              <a:rPr lang="en-US" sz="2600" dirty="0"/>
              <a:t>Using the frequency of ‘GG’ = 5.21% in the reference human </a:t>
            </a:r>
            <a:r>
              <a:rPr lang="en-US" sz="2600" dirty="0" smtClean="0"/>
              <a:t>genome, </a:t>
            </a:r>
            <a:r>
              <a:rPr lang="en-US" sz="2600" dirty="0"/>
              <a:t>there would be an expected 161,284,793 NGG PAM sites in the human </a:t>
            </a:r>
            <a:r>
              <a:rPr lang="en-US" sz="2600" dirty="0" smtClean="0"/>
              <a:t>genome.</a:t>
            </a:r>
          </a:p>
        </p:txBody>
      </p:sp>
      <p:sp>
        <p:nvSpPr>
          <p:cNvPr id="3" name="TextBox 2"/>
          <p:cNvSpPr txBox="1"/>
          <p:nvPr/>
        </p:nvSpPr>
        <p:spPr>
          <a:xfrm>
            <a:off x="190658" y="317517"/>
            <a:ext cx="8818659" cy="584776"/>
          </a:xfrm>
          <a:prstGeom prst="rect">
            <a:avLst/>
          </a:prstGeom>
          <a:noFill/>
        </p:spPr>
        <p:txBody>
          <a:bodyPr wrap="square" rtlCol="0">
            <a:spAutoFit/>
          </a:bodyPr>
          <a:lstStyle/>
          <a:p>
            <a:pPr algn="ctr"/>
            <a:r>
              <a:rPr lang="en-US" sz="3200" b="1" dirty="0" smtClean="0">
                <a:solidFill>
                  <a:schemeClr val="tx2"/>
                </a:solidFill>
              </a:rPr>
              <a:t>When designing </a:t>
            </a:r>
            <a:r>
              <a:rPr lang="en-US" sz="3200" b="1" dirty="0" err="1" smtClean="0">
                <a:solidFill>
                  <a:schemeClr val="tx2"/>
                </a:solidFill>
              </a:rPr>
              <a:t>gRNAs</a:t>
            </a:r>
            <a:r>
              <a:rPr lang="en-US" sz="3200" b="1" dirty="0" smtClean="0">
                <a:solidFill>
                  <a:schemeClr val="tx2"/>
                </a:solidFill>
              </a:rPr>
              <a:t>, gene must contain PAM</a:t>
            </a:r>
            <a:endParaRPr lang="en-US" sz="3200" b="1" dirty="0">
              <a:solidFill>
                <a:schemeClr val="tx2"/>
              </a:solidFill>
            </a:endParaRPr>
          </a:p>
        </p:txBody>
      </p:sp>
      <p:sp>
        <p:nvSpPr>
          <p:cNvPr id="4" name="Rectangle 3"/>
          <p:cNvSpPr/>
          <p:nvPr/>
        </p:nvSpPr>
        <p:spPr>
          <a:xfrm>
            <a:off x="1346827" y="4680307"/>
            <a:ext cx="6676419" cy="1384995"/>
          </a:xfrm>
          <a:prstGeom prst="rect">
            <a:avLst/>
          </a:prstGeom>
          <a:solidFill>
            <a:schemeClr val="accent1"/>
          </a:solidFill>
        </p:spPr>
        <p:txBody>
          <a:bodyPr wrap="square">
            <a:spAutoFit/>
          </a:bodyPr>
          <a:lstStyle/>
          <a:p>
            <a:r>
              <a:rPr lang="en-US" sz="2800" b="1" dirty="0" smtClean="0">
                <a:solidFill>
                  <a:srgbClr val="FFFFFF"/>
                </a:solidFill>
              </a:rPr>
              <a:t>It </a:t>
            </a:r>
            <a:r>
              <a:rPr lang="en-US" sz="2800" b="1" dirty="0">
                <a:solidFill>
                  <a:srgbClr val="FFFFFF"/>
                </a:solidFill>
              </a:rPr>
              <a:t>is reasonable to expect that most genes will contain the NGG sequence of the </a:t>
            </a:r>
            <a:r>
              <a:rPr lang="en-US" sz="2800" b="1" i="1" dirty="0">
                <a:solidFill>
                  <a:srgbClr val="FFFFFF"/>
                </a:solidFill>
              </a:rPr>
              <a:t>S. </a:t>
            </a:r>
            <a:r>
              <a:rPr lang="en-US" sz="2800" b="1" i="1" dirty="0" err="1">
                <a:solidFill>
                  <a:srgbClr val="FFFFFF"/>
                </a:solidFill>
              </a:rPr>
              <a:t>pyogenes</a:t>
            </a:r>
            <a:r>
              <a:rPr lang="en-US" sz="2800" b="1" dirty="0">
                <a:solidFill>
                  <a:srgbClr val="FFFFFF"/>
                </a:solidFill>
              </a:rPr>
              <a:t> PAM.</a:t>
            </a:r>
          </a:p>
        </p:txBody>
      </p:sp>
      <p:sp>
        <p:nvSpPr>
          <p:cNvPr id="5" name="Rectangle 4"/>
          <p:cNvSpPr/>
          <p:nvPr/>
        </p:nvSpPr>
        <p:spPr>
          <a:xfrm>
            <a:off x="1346828" y="2997958"/>
            <a:ext cx="6676419" cy="461665"/>
          </a:xfrm>
          <a:prstGeom prst="rect">
            <a:avLst/>
          </a:prstGeom>
          <a:solidFill>
            <a:schemeClr val="tx2"/>
          </a:solidFill>
        </p:spPr>
        <p:txBody>
          <a:bodyPr wrap="square">
            <a:spAutoFit/>
          </a:bodyPr>
          <a:lstStyle/>
          <a:p>
            <a:pPr algn="ctr"/>
            <a:r>
              <a:rPr lang="en-US" sz="2400" b="1" dirty="0" smtClean="0">
                <a:solidFill>
                  <a:schemeClr val="bg1"/>
                </a:solidFill>
              </a:rPr>
              <a:t>approx</a:t>
            </a:r>
            <a:r>
              <a:rPr lang="en-US" sz="2400" b="1" dirty="0">
                <a:solidFill>
                  <a:schemeClr val="bg1"/>
                </a:solidFill>
              </a:rPr>
              <a:t>. one ‘GG’ dinucleotide every 42 bases</a:t>
            </a:r>
          </a:p>
        </p:txBody>
      </p:sp>
      <p:sp>
        <p:nvSpPr>
          <p:cNvPr id="6" name="Down Arrow 5"/>
          <p:cNvSpPr/>
          <p:nvPr/>
        </p:nvSpPr>
        <p:spPr>
          <a:xfrm>
            <a:off x="4386811" y="3637071"/>
            <a:ext cx="692655" cy="865969"/>
          </a:xfrm>
          <a:prstGeom prst="down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346828" y="6573107"/>
            <a:ext cx="7797171" cy="307777"/>
          </a:xfrm>
          <a:prstGeom prst="rect">
            <a:avLst/>
          </a:prstGeom>
        </p:spPr>
        <p:txBody>
          <a:bodyPr wrap="square">
            <a:spAutoFit/>
          </a:bodyPr>
          <a:lstStyle/>
          <a:p>
            <a:r>
              <a:rPr lang="en-US" sz="1400" dirty="0"/>
              <a:t>https://</a:t>
            </a:r>
            <a:r>
              <a:rPr lang="en-US" sz="1400" dirty="0" err="1"/>
              <a:t>www.idtdna.com</a:t>
            </a:r>
            <a:r>
              <a:rPr lang="en-US" sz="1400" dirty="0"/>
              <a:t>/pages/docs/default-source/synthetic-biology/crispr_faq_043015.pdf?sfvrsn=2</a:t>
            </a:r>
          </a:p>
        </p:txBody>
      </p:sp>
    </p:spTree>
    <p:extLst>
      <p:ext uri="{BB962C8B-B14F-4D97-AF65-F5344CB8AC3E}">
        <p14:creationId xmlns:p14="http://schemas.microsoft.com/office/powerpoint/2010/main" val="8426284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3035" y="502695"/>
            <a:ext cx="7835965" cy="584776"/>
          </a:xfrm>
          <a:prstGeom prst="rect">
            <a:avLst/>
          </a:prstGeom>
          <a:noFill/>
        </p:spPr>
        <p:txBody>
          <a:bodyPr wrap="square" rtlCol="0">
            <a:spAutoFit/>
          </a:bodyPr>
          <a:lstStyle/>
          <a:p>
            <a:pPr algn="ctr"/>
            <a:r>
              <a:rPr lang="en-US" sz="3200" b="1" dirty="0" smtClean="0">
                <a:solidFill>
                  <a:schemeClr val="tx2"/>
                </a:solidFill>
              </a:rPr>
              <a:t>Off-target effects of CRISPR-Cas9 </a:t>
            </a:r>
            <a:endParaRPr lang="en-US" sz="3200" b="1" dirty="0">
              <a:solidFill>
                <a:schemeClr val="tx2"/>
              </a:solidFill>
            </a:endParaRPr>
          </a:p>
        </p:txBody>
      </p:sp>
      <p:sp>
        <p:nvSpPr>
          <p:cNvPr id="4" name="TextBox 3"/>
          <p:cNvSpPr txBox="1"/>
          <p:nvPr/>
        </p:nvSpPr>
        <p:spPr>
          <a:xfrm>
            <a:off x="-982747" y="1479733"/>
            <a:ext cx="7157430" cy="400110"/>
          </a:xfrm>
          <a:prstGeom prst="rect">
            <a:avLst/>
          </a:prstGeom>
          <a:noFill/>
        </p:spPr>
        <p:txBody>
          <a:bodyPr wrap="square" rtlCol="0">
            <a:spAutoFit/>
          </a:bodyPr>
          <a:lstStyle/>
          <a:p>
            <a:pPr algn="ctr"/>
            <a:r>
              <a:rPr lang="en-US" sz="2000" b="1" dirty="0" smtClean="0">
                <a:solidFill>
                  <a:schemeClr val="tx2"/>
                </a:solidFill>
              </a:rPr>
              <a:t>5’-NNNNNNNNNNNNNNNNNNNN</a:t>
            </a:r>
            <a:r>
              <a:rPr lang="en-US" sz="2000" b="1" dirty="0" smtClean="0">
                <a:solidFill>
                  <a:srgbClr val="FF0000"/>
                </a:solidFill>
              </a:rPr>
              <a:t>NGG</a:t>
            </a:r>
            <a:r>
              <a:rPr lang="en-US" sz="2000" b="1" dirty="0" smtClean="0">
                <a:solidFill>
                  <a:schemeClr val="tx2"/>
                </a:solidFill>
              </a:rPr>
              <a:t> </a:t>
            </a:r>
            <a:endParaRPr lang="en-US" sz="2000" b="1" dirty="0">
              <a:solidFill>
                <a:schemeClr val="tx2"/>
              </a:solidFill>
            </a:endParaRPr>
          </a:p>
        </p:txBody>
      </p:sp>
      <p:cxnSp>
        <p:nvCxnSpPr>
          <p:cNvPr id="6" name="Straight Connector 5"/>
          <p:cNvCxnSpPr/>
          <p:nvPr/>
        </p:nvCxnSpPr>
        <p:spPr>
          <a:xfrm>
            <a:off x="827337" y="1910557"/>
            <a:ext cx="3270868"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769599" y="1990300"/>
            <a:ext cx="1329109" cy="400110"/>
          </a:xfrm>
          <a:prstGeom prst="rect">
            <a:avLst/>
          </a:prstGeom>
          <a:noFill/>
        </p:spPr>
        <p:txBody>
          <a:bodyPr wrap="square" rtlCol="0">
            <a:spAutoFit/>
          </a:bodyPr>
          <a:lstStyle/>
          <a:p>
            <a:pPr algn="ctr"/>
            <a:r>
              <a:rPr lang="en-US" sz="2000" b="1" dirty="0" smtClean="0">
                <a:solidFill>
                  <a:srgbClr val="FF0000"/>
                </a:solidFill>
              </a:rPr>
              <a:t>PAM</a:t>
            </a:r>
            <a:endParaRPr lang="en-US" sz="2000" b="1" dirty="0">
              <a:solidFill>
                <a:srgbClr val="FF0000"/>
              </a:solidFill>
            </a:endParaRPr>
          </a:p>
        </p:txBody>
      </p:sp>
      <p:sp>
        <p:nvSpPr>
          <p:cNvPr id="8" name="TextBox 7"/>
          <p:cNvSpPr txBox="1"/>
          <p:nvPr/>
        </p:nvSpPr>
        <p:spPr>
          <a:xfrm>
            <a:off x="1751136" y="2030016"/>
            <a:ext cx="1329109" cy="400110"/>
          </a:xfrm>
          <a:prstGeom prst="rect">
            <a:avLst/>
          </a:prstGeom>
          <a:noFill/>
        </p:spPr>
        <p:txBody>
          <a:bodyPr wrap="square" rtlCol="0">
            <a:spAutoFit/>
          </a:bodyPr>
          <a:lstStyle/>
          <a:p>
            <a:pPr algn="ctr"/>
            <a:r>
              <a:rPr lang="en-US" sz="2000" b="1" dirty="0" smtClean="0">
                <a:solidFill>
                  <a:schemeClr val="tx2"/>
                </a:solidFill>
              </a:rPr>
              <a:t>20 </a:t>
            </a:r>
            <a:r>
              <a:rPr lang="en-US" sz="2000" b="1" dirty="0" err="1" smtClean="0">
                <a:solidFill>
                  <a:schemeClr val="tx2"/>
                </a:solidFill>
              </a:rPr>
              <a:t>nt</a:t>
            </a:r>
            <a:endParaRPr lang="en-US" sz="2000" b="1" dirty="0">
              <a:solidFill>
                <a:schemeClr val="tx2"/>
              </a:solidFill>
            </a:endParaRPr>
          </a:p>
        </p:txBody>
      </p:sp>
      <p:sp>
        <p:nvSpPr>
          <p:cNvPr id="9" name="TextBox 8"/>
          <p:cNvSpPr txBox="1"/>
          <p:nvPr/>
        </p:nvSpPr>
        <p:spPr>
          <a:xfrm>
            <a:off x="120854" y="2825605"/>
            <a:ext cx="5061735" cy="3554819"/>
          </a:xfrm>
          <a:prstGeom prst="rect">
            <a:avLst/>
          </a:prstGeom>
          <a:noFill/>
        </p:spPr>
        <p:txBody>
          <a:bodyPr wrap="square" rtlCol="0">
            <a:spAutoFit/>
          </a:bodyPr>
          <a:lstStyle/>
          <a:p>
            <a:pPr marL="342900" indent="-342900">
              <a:buFont typeface="Arial"/>
              <a:buChar char="•"/>
            </a:pPr>
            <a:r>
              <a:rPr lang="en-US" sz="2500" b="1" dirty="0" smtClean="0">
                <a:solidFill>
                  <a:schemeClr val="tx2"/>
                </a:solidFill>
              </a:rPr>
              <a:t>CRISPR/Cas9 allows for 1-3 </a:t>
            </a:r>
            <a:r>
              <a:rPr lang="en-US" sz="2500" b="1" dirty="0" err="1" smtClean="0">
                <a:solidFill>
                  <a:schemeClr val="tx2"/>
                </a:solidFill>
              </a:rPr>
              <a:t>nt</a:t>
            </a:r>
            <a:r>
              <a:rPr lang="en-US" sz="2500" b="1" dirty="0" smtClean="0">
                <a:solidFill>
                  <a:schemeClr val="tx2"/>
                </a:solidFill>
              </a:rPr>
              <a:t> mismatches between the target site and </a:t>
            </a:r>
            <a:r>
              <a:rPr lang="en-US" sz="2500" b="1" dirty="0" err="1" smtClean="0">
                <a:solidFill>
                  <a:schemeClr val="tx2"/>
                </a:solidFill>
              </a:rPr>
              <a:t>gRNA</a:t>
            </a:r>
            <a:r>
              <a:rPr lang="en-US" sz="2500" b="1" dirty="0" smtClean="0">
                <a:solidFill>
                  <a:schemeClr val="tx2"/>
                </a:solidFill>
              </a:rPr>
              <a:t>, therefore there can be off-target nuclease activity</a:t>
            </a:r>
          </a:p>
          <a:p>
            <a:pPr marL="342900" indent="-342900">
              <a:buFont typeface="Arial"/>
              <a:buChar char="•"/>
            </a:pPr>
            <a:endParaRPr lang="en-US" sz="2500" b="1" dirty="0">
              <a:solidFill>
                <a:schemeClr val="tx2"/>
              </a:solidFill>
            </a:endParaRPr>
          </a:p>
          <a:p>
            <a:pPr marL="342900" indent="-342900">
              <a:buFont typeface="Arial"/>
              <a:buChar char="•"/>
            </a:pPr>
            <a:r>
              <a:rPr lang="en-US" sz="2500" b="1" dirty="0" smtClean="0">
                <a:solidFill>
                  <a:schemeClr val="tx2"/>
                </a:solidFill>
              </a:rPr>
              <a:t>Any off target effects can cause mutations in those genes as well due to Cas9 inducing double stranded breaks</a:t>
            </a:r>
            <a:endParaRPr lang="en-US" sz="2500" b="1" dirty="0">
              <a:solidFill>
                <a:schemeClr val="tx2"/>
              </a:solidFill>
            </a:endParaRPr>
          </a:p>
        </p:txBody>
      </p:sp>
      <p:pic>
        <p:nvPicPr>
          <p:cNvPr id="12" name="Picture 11"/>
          <p:cNvPicPr>
            <a:picLocks noChangeAspect="1"/>
          </p:cNvPicPr>
          <p:nvPr/>
        </p:nvPicPr>
        <p:blipFill>
          <a:blip r:embed="rId3"/>
          <a:stretch>
            <a:fillRect/>
          </a:stretch>
        </p:blipFill>
        <p:spPr>
          <a:xfrm>
            <a:off x="5353642" y="1382095"/>
            <a:ext cx="3713398" cy="2032000"/>
          </a:xfrm>
          <a:prstGeom prst="rect">
            <a:avLst/>
          </a:prstGeom>
        </p:spPr>
      </p:pic>
      <p:pic>
        <p:nvPicPr>
          <p:cNvPr id="15" name="Picture 14"/>
          <p:cNvPicPr>
            <a:picLocks noChangeAspect="1"/>
          </p:cNvPicPr>
          <p:nvPr/>
        </p:nvPicPr>
        <p:blipFill>
          <a:blip r:embed="rId4"/>
          <a:stretch>
            <a:fillRect/>
          </a:stretch>
        </p:blipFill>
        <p:spPr>
          <a:xfrm>
            <a:off x="5233388" y="3859390"/>
            <a:ext cx="3713398" cy="2032000"/>
          </a:xfrm>
          <a:prstGeom prst="rect">
            <a:avLst/>
          </a:prstGeom>
        </p:spPr>
      </p:pic>
      <p:sp>
        <p:nvSpPr>
          <p:cNvPr id="16" name="TextBox 15"/>
          <p:cNvSpPr txBox="1"/>
          <p:nvPr/>
        </p:nvSpPr>
        <p:spPr>
          <a:xfrm>
            <a:off x="7113932" y="2467128"/>
            <a:ext cx="269001" cy="400110"/>
          </a:xfrm>
          <a:prstGeom prst="rect">
            <a:avLst/>
          </a:prstGeom>
          <a:noFill/>
        </p:spPr>
        <p:txBody>
          <a:bodyPr wrap="square" rtlCol="0">
            <a:spAutoFit/>
          </a:bodyPr>
          <a:lstStyle/>
          <a:p>
            <a:pPr algn="ctr"/>
            <a:r>
              <a:rPr lang="en-US" sz="2000" b="1" dirty="0" smtClean="0">
                <a:solidFill>
                  <a:srgbClr val="FF0000"/>
                </a:solidFill>
              </a:rPr>
              <a:t>*</a:t>
            </a:r>
            <a:endParaRPr lang="en-US" sz="2000" b="1" dirty="0">
              <a:solidFill>
                <a:srgbClr val="FF0000"/>
              </a:solidFill>
            </a:endParaRPr>
          </a:p>
        </p:txBody>
      </p:sp>
      <p:sp>
        <p:nvSpPr>
          <p:cNvPr id="17" name="TextBox 16"/>
          <p:cNvSpPr txBox="1"/>
          <p:nvPr/>
        </p:nvSpPr>
        <p:spPr>
          <a:xfrm>
            <a:off x="6731005" y="2160341"/>
            <a:ext cx="1032933" cy="307777"/>
          </a:xfrm>
          <a:prstGeom prst="rect">
            <a:avLst/>
          </a:prstGeom>
          <a:solidFill>
            <a:schemeClr val="bg1"/>
          </a:solidFill>
        </p:spPr>
        <p:txBody>
          <a:bodyPr wrap="square" rtlCol="0">
            <a:spAutoFit/>
          </a:bodyPr>
          <a:lstStyle/>
          <a:p>
            <a:pPr algn="ctr"/>
            <a:r>
              <a:rPr lang="en-US" sz="1400" b="1" dirty="0" smtClean="0">
                <a:solidFill>
                  <a:srgbClr val="FF0000"/>
                </a:solidFill>
              </a:rPr>
              <a:t>DNA Bulge</a:t>
            </a:r>
            <a:endParaRPr lang="en-US" sz="1400" b="1" dirty="0">
              <a:solidFill>
                <a:srgbClr val="FF0000"/>
              </a:solidFill>
            </a:endParaRPr>
          </a:p>
        </p:txBody>
      </p:sp>
      <p:sp>
        <p:nvSpPr>
          <p:cNvPr id="18" name="TextBox 17"/>
          <p:cNvSpPr txBox="1"/>
          <p:nvPr/>
        </p:nvSpPr>
        <p:spPr>
          <a:xfrm>
            <a:off x="6350000" y="5626192"/>
            <a:ext cx="1032933" cy="307777"/>
          </a:xfrm>
          <a:prstGeom prst="rect">
            <a:avLst/>
          </a:prstGeom>
          <a:solidFill>
            <a:schemeClr val="bg1"/>
          </a:solidFill>
        </p:spPr>
        <p:txBody>
          <a:bodyPr wrap="square" rtlCol="0">
            <a:spAutoFit/>
          </a:bodyPr>
          <a:lstStyle/>
          <a:p>
            <a:pPr algn="ctr"/>
            <a:r>
              <a:rPr lang="en-US" sz="1400" b="1" dirty="0">
                <a:solidFill>
                  <a:srgbClr val="FF0000"/>
                </a:solidFill>
              </a:rPr>
              <a:t>R</a:t>
            </a:r>
            <a:r>
              <a:rPr lang="en-US" sz="1400" b="1" dirty="0" smtClean="0">
                <a:solidFill>
                  <a:srgbClr val="FF0000"/>
                </a:solidFill>
              </a:rPr>
              <a:t>NA Bulge</a:t>
            </a:r>
            <a:endParaRPr lang="en-US" sz="1400" b="1" dirty="0">
              <a:solidFill>
                <a:srgbClr val="FF0000"/>
              </a:solidFill>
            </a:endParaRPr>
          </a:p>
        </p:txBody>
      </p:sp>
      <p:sp>
        <p:nvSpPr>
          <p:cNvPr id="19" name="TextBox 18"/>
          <p:cNvSpPr txBox="1"/>
          <p:nvPr/>
        </p:nvSpPr>
        <p:spPr>
          <a:xfrm>
            <a:off x="6731005" y="4998668"/>
            <a:ext cx="269001" cy="400110"/>
          </a:xfrm>
          <a:prstGeom prst="rect">
            <a:avLst/>
          </a:prstGeom>
          <a:noFill/>
        </p:spPr>
        <p:txBody>
          <a:bodyPr wrap="square" rtlCol="0">
            <a:spAutoFit/>
          </a:bodyPr>
          <a:lstStyle/>
          <a:p>
            <a:pPr algn="ctr"/>
            <a:r>
              <a:rPr lang="en-US" sz="2000" b="1" dirty="0" smtClean="0">
                <a:solidFill>
                  <a:srgbClr val="FF0000"/>
                </a:solidFill>
              </a:rPr>
              <a:t>*</a:t>
            </a:r>
            <a:endParaRPr lang="en-US" sz="2000" b="1" dirty="0">
              <a:solidFill>
                <a:srgbClr val="FF0000"/>
              </a:solidFill>
            </a:endParaRPr>
          </a:p>
        </p:txBody>
      </p:sp>
      <p:sp>
        <p:nvSpPr>
          <p:cNvPr id="20" name="Rectangle 19"/>
          <p:cNvSpPr/>
          <p:nvPr/>
        </p:nvSpPr>
        <p:spPr>
          <a:xfrm>
            <a:off x="5166592" y="6519970"/>
            <a:ext cx="4572000" cy="307777"/>
          </a:xfrm>
          <a:prstGeom prst="rect">
            <a:avLst/>
          </a:prstGeom>
        </p:spPr>
        <p:txBody>
          <a:bodyPr>
            <a:spAutoFit/>
          </a:bodyPr>
          <a:lstStyle/>
          <a:p>
            <a:r>
              <a:rPr lang="en-US" sz="1400" dirty="0"/>
              <a:t>https://</a:t>
            </a:r>
            <a:r>
              <a:rPr lang="en-US" sz="1400" dirty="0" err="1"/>
              <a:t>mpnjournal.org</a:t>
            </a:r>
            <a:r>
              <a:rPr lang="en-US" sz="1400" dirty="0"/>
              <a:t>/crisprcas9-off-target-activity/</a:t>
            </a:r>
          </a:p>
        </p:txBody>
      </p:sp>
    </p:spTree>
    <p:extLst>
      <p:ext uri="{BB962C8B-B14F-4D97-AF65-F5344CB8AC3E}">
        <p14:creationId xmlns:p14="http://schemas.microsoft.com/office/powerpoint/2010/main" val="12867749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56482" y="169354"/>
            <a:ext cx="3217346" cy="59265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err="1" smtClean="0">
                <a:solidFill>
                  <a:schemeClr val="tx2"/>
                </a:solidFill>
              </a:rPr>
              <a:t>Mosaicism</a:t>
            </a:r>
            <a:endParaRPr lang="en-US" sz="3200" b="1" dirty="0">
              <a:solidFill>
                <a:schemeClr val="tx2"/>
              </a:solidFill>
            </a:endParaRPr>
          </a:p>
        </p:txBody>
      </p:sp>
      <p:sp>
        <p:nvSpPr>
          <p:cNvPr id="10" name="TextBox 9"/>
          <p:cNvSpPr txBox="1"/>
          <p:nvPr/>
        </p:nvSpPr>
        <p:spPr>
          <a:xfrm>
            <a:off x="872091" y="1076519"/>
            <a:ext cx="7378633" cy="1107996"/>
          </a:xfrm>
          <a:prstGeom prst="rect">
            <a:avLst/>
          </a:prstGeom>
          <a:noFill/>
        </p:spPr>
        <p:txBody>
          <a:bodyPr wrap="square" rtlCol="0">
            <a:spAutoFit/>
          </a:bodyPr>
          <a:lstStyle/>
          <a:p>
            <a:r>
              <a:rPr lang="en-US" sz="2200" dirty="0" smtClean="0"/>
              <a:t>Cas9 may not necessarily cut the DNA at the one cell stage of embryonic development. Therefore the mouse will only have a mutation is some of their cells.</a:t>
            </a:r>
            <a:endParaRPr lang="en-US" sz="2200" dirty="0"/>
          </a:p>
        </p:txBody>
      </p:sp>
      <p:grpSp>
        <p:nvGrpSpPr>
          <p:cNvPr id="21" name="Group 20"/>
          <p:cNvGrpSpPr/>
          <p:nvPr/>
        </p:nvGrpSpPr>
        <p:grpSpPr>
          <a:xfrm>
            <a:off x="770493" y="2252141"/>
            <a:ext cx="7378633" cy="3835514"/>
            <a:chOff x="914383" y="-33863"/>
            <a:chExt cx="7378633" cy="3835514"/>
          </a:xfrm>
        </p:grpSpPr>
        <p:pic>
          <p:nvPicPr>
            <p:cNvPr id="2" name="Picture 1"/>
            <p:cNvPicPr>
              <a:picLocks noChangeAspect="1"/>
            </p:cNvPicPr>
            <p:nvPr/>
          </p:nvPicPr>
          <p:blipFill>
            <a:blip r:embed="rId2"/>
            <a:stretch>
              <a:fillRect/>
            </a:stretch>
          </p:blipFill>
          <p:spPr>
            <a:xfrm>
              <a:off x="914383" y="143937"/>
              <a:ext cx="5503335" cy="3577168"/>
            </a:xfrm>
            <a:prstGeom prst="rect">
              <a:avLst/>
            </a:prstGeom>
          </p:spPr>
        </p:pic>
        <p:sp>
          <p:nvSpPr>
            <p:cNvPr id="3" name="Rectangle 2"/>
            <p:cNvSpPr/>
            <p:nvPr/>
          </p:nvSpPr>
          <p:spPr>
            <a:xfrm>
              <a:off x="914383" y="-33863"/>
              <a:ext cx="457200" cy="4741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794910" y="4"/>
              <a:ext cx="1659472" cy="4741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No knock out</a:t>
              </a:r>
              <a:endParaRPr lang="en-US" b="1" dirty="0">
                <a:solidFill>
                  <a:schemeClr val="tx1"/>
                </a:solidFill>
              </a:endParaRPr>
            </a:p>
          </p:txBody>
        </p:sp>
        <p:sp>
          <p:nvSpPr>
            <p:cNvPr id="5" name="Rectangle 4"/>
            <p:cNvSpPr/>
            <p:nvPr/>
          </p:nvSpPr>
          <p:spPr>
            <a:xfrm>
              <a:off x="1727178" y="1185338"/>
              <a:ext cx="2184405" cy="4741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Complete knockout</a:t>
              </a:r>
              <a:endParaRPr lang="en-US" b="1" dirty="0">
                <a:solidFill>
                  <a:schemeClr val="tx1"/>
                </a:solidFill>
              </a:endParaRPr>
            </a:p>
          </p:txBody>
        </p:sp>
        <p:sp>
          <p:nvSpPr>
            <p:cNvPr id="6" name="Rectangle 5"/>
            <p:cNvSpPr/>
            <p:nvPr/>
          </p:nvSpPr>
          <p:spPr>
            <a:xfrm>
              <a:off x="999050" y="1202272"/>
              <a:ext cx="914395" cy="57573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Cas9-induced break</a:t>
              </a:r>
              <a:endParaRPr lang="en-US" sz="1400" b="1" dirty="0">
                <a:solidFill>
                  <a:schemeClr val="tx1"/>
                </a:solidFill>
              </a:endParaRPr>
            </a:p>
          </p:txBody>
        </p:sp>
        <p:sp>
          <p:nvSpPr>
            <p:cNvPr id="7" name="Rectangle 6"/>
            <p:cNvSpPr/>
            <p:nvPr/>
          </p:nvSpPr>
          <p:spPr>
            <a:xfrm>
              <a:off x="2506116" y="2675465"/>
              <a:ext cx="1896531" cy="23707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1"/>
                  </a:solidFill>
                </a:rPr>
                <a:t>Cas9-induced break</a:t>
              </a:r>
              <a:endParaRPr lang="en-US" sz="1400" b="1" dirty="0">
                <a:solidFill>
                  <a:schemeClr val="tx1"/>
                </a:solidFill>
              </a:endParaRPr>
            </a:p>
          </p:txBody>
        </p:sp>
        <p:sp>
          <p:nvSpPr>
            <p:cNvPr id="8" name="Rectangle 7"/>
            <p:cNvSpPr/>
            <p:nvPr/>
          </p:nvSpPr>
          <p:spPr>
            <a:xfrm>
              <a:off x="1354652" y="2404536"/>
              <a:ext cx="2184405" cy="33866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solidFill>
                    <a:schemeClr val="tx1"/>
                  </a:solidFill>
                </a:rPr>
                <a:t>Mosaicism</a:t>
              </a:r>
              <a:endParaRPr lang="en-US" b="1" dirty="0">
                <a:solidFill>
                  <a:schemeClr val="tx1"/>
                </a:solidFill>
              </a:endParaRPr>
            </a:p>
          </p:txBody>
        </p:sp>
        <p:pic>
          <p:nvPicPr>
            <p:cNvPr id="11" name="Picture 10"/>
            <p:cNvPicPr>
              <a:picLocks noChangeAspect="1"/>
            </p:cNvPicPr>
            <p:nvPr/>
          </p:nvPicPr>
          <p:blipFill>
            <a:blip r:embed="rId3"/>
            <a:stretch>
              <a:fillRect/>
            </a:stretch>
          </p:blipFill>
          <p:spPr>
            <a:xfrm>
              <a:off x="6993425" y="1430869"/>
              <a:ext cx="1299591" cy="1210730"/>
            </a:xfrm>
            <a:prstGeom prst="rect">
              <a:avLst/>
            </a:prstGeom>
          </p:spPr>
        </p:pic>
        <p:pic>
          <p:nvPicPr>
            <p:cNvPr id="12" name="Picture 11"/>
            <p:cNvPicPr>
              <a:picLocks noChangeAspect="1"/>
            </p:cNvPicPr>
            <p:nvPr/>
          </p:nvPicPr>
          <p:blipFill>
            <a:blip r:embed="rId4"/>
            <a:stretch>
              <a:fillRect/>
            </a:stretch>
          </p:blipFill>
          <p:spPr>
            <a:xfrm>
              <a:off x="7154249" y="2641599"/>
              <a:ext cx="1138767" cy="1160052"/>
            </a:xfrm>
            <a:prstGeom prst="rect">
              <a:avLst/>
            </a:prstGeom>
          </p:spPr>
        </p:pic>
        <p:pic>
          <p:nvPicPr>
            <p:cNvPr id="13" name="Picture 12"/>
            <p:cNvPicPr>
              <a:picLocks noChangeAspect="1"/>
            </p:cNvPicPr>
            <p:nvPr/>
          </p:nvPicPr>
          <p:blipFill>
            <a:blip r:embed="rId5"/>
            <a:stretch>
              <a:fillRect/>
            </a:stretch>
          </p:blipFill>
          <p:spPr>
            <a:xfrm>
              <a:off x="6972216" y="210082"/>
              <a:ext cx="1176910" cy="1233492"/>
            </a:xfrm>
            <a:prstGeom prst="rect">
              <a:avLst/>
            </a:prstGeom>
          </p:spPr>
        </p:pic>
        <p:sp>
          <p:nvSpPr>
            <p:cNvPr id="14" name="Right Arrow 13"/>
            <p:cNvSpPr/>
            <p:nvPr/>
          </p:nvSpPr>
          <p:spPr>
            <a:xfrm>
              <a:off x="4944515" y="677334"/>
              <a:ext cx="491066" cy="203200"/>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4944515" y="1913468"/>
              <a:ext cx="491066" cy="203200"/>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a:off x="4944515" y="3149602"/>
              <a:ext cx="491066" cy="203200"/>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a:off x="6502359" y="3149602"/>
              <a:ext cx="491066" cy="203200"/>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a:off x="6519327" y="1964268"/>
              <a:ext cx="491066" cy="203200"/>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ight Arrow 19"/>
            <p:cNvSpPr/>
            <p:nvPr/>
          </p:nvSpPr>
          <p:spPr>
            <a:xfrm>
              <a:off x="6502359" y="728135"/>
              <a:ext cx="491066" cy="203200"/>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Rectangle 21"/>
          <p:cNvSpPr/>
          <p:nvPr/>
        </p:nvSpPr>
        <p:spPr>
          <a:xfrm>
            <a:off x="2489201" y="6375049"/>
            <a:ext cx="6654800" cy="523220"/>
          </a:xfrm>
          <a:prstGeom prst="rect">
            <a:avLst/>
          </a:prstGeom>
        </p:spPr>
        <p:txBody>
          <a:bodyPr wrap="square">
            <a:spAutoFit/>
          </a:bodyPr>
          <a:lstStyle/>
          <a:p>
            <a:pPr algn="r"/>
            <a:r>
              <a:rPr lang="en-US" sz="1400" dirty="0"/>
              <a:t>Mouse model of chromosome </a:t>
            </a:r>
            <a:r>
              <a:rPr lang="en-US" sz="1400" dirty="0" err="1"/>
              <a:t>mosaicism</a:t>
            </a:r>
            <a:r>
              <a:rPr lang="en-US" sz="1400" dirty="0"/>
              <a:t> reveals lineage-specific depletion of </a:t>
            </a:r>
            <a:r>
              <a:rPr lang="en-US" sz="1400" dirty="0" err="1"/>
              <a:t>aneuploid</a:t>
            </a:r>
            <a:r>
              <a:rPr lang="en-US" sz="1400" dirty="0"/>
              <a:t> cells and normal developmental potential</a:t>
            </a:r>
          </a:p>
        </p:txBody>
      </p:sp>
    </p:spTree>
    <p:extLst>
      <p:ext uri="{BB962C8B-B14F-4D97-AF65-F5344CB8AC3E}">
        <p14:creationId xmlns:p14="http://schemas.microsoft.com/office/powerpoint/2010/main" val="28688801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56482" y="169354"/>
            <a:ext cx="3217346" cy="59265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tx2"/>
                </a:solidFill>
              </a:rPr>
              <a:t>Multiple Alleles</a:t>
            </a:r>
            <a:endParaRPr lang="en-US" sz="3200" b="1" dirty="0">
              <a:solidFill>
                <a:schemeClr val="tx2"/>
              </a:solidFill>
            </a:endParaRPr>
          </a:p>
        </p:txBody>
      </p:sp>
      <p:sp>
        <p:nvSpPr>
          <p:cNvPr id="10" name="TextBox 9"/>
          <p:cNvSpPr txBox="1"/>
          <p:nvPr/>
        </p:nvSpPr>
        <p:spPr>
          <a:xfrm>
            <a:off x="6112933" y="1204486"/>
            <a:ext cx="2827868" cy="4832092"/>
          </a:xfrm>
          <a:prstGeom prst="rect">
            <a:avLst/>
          </a:prstGeom>
          <a:noFill/>
        </p:spPr>
        <p:txBody>
          <a:bodyPr wrap="square" rtlCol="0">
            <a:spAutoFit/>
          </a:bodyPr>
          <a:lstStyle/>
          <a:p>
            <a:r>
              <a:rPr lang="en-US" sz="2200" b="1" dirty="0" smtClean="0"/>
              <a:t>REMEMBER: There are two copies of each gene.</a:t>
            </a:r>
          </a:p>
          <a:p>
            <a:endParaRPr lang="en-US" sz="2200" dirty="0"/>
          </a:p>
          <a:p>
            <a:r>
              <a:rPr lang="en-US" sz="2200" dirty="0" smtClean="0"/>
              <a:t>Sequencing </a:t>
            </a:r>
            <a:r>
              <a:rPr lang="en-US" sz="2200" dirty="0" smtClean="0"/>
              <a:t>is required to verify the mutation because repair will result in different mutations in different mice. Mice may also be mosaics and additional breeding is required to isolate single mutations. </a:t>
            </a:r>
            <a:endParaRPr lang="en-US" sz="2200" dirty="0"/>
          </a:p>
        </p:txBody>
      </p:sp>
      <p:sp>
        <p:nvSpPr>
          <p:cNvPr id="22" name="Rectangle 21"/>
          <p:cNvSpPr/>
          <p:nvPr/>
        </p:nvSpPr>
        <p:spPr>
          <a:xfrm>
            <a:off x="2489201" y="6528937"/>
            <a:ext cx="6654800" cy="307777"/>
          </a:xfrm>
          <a:prstGeom prst="rect">
            <a:avLst/>
          </a:prstGeom>
        </p:spPr>
        <p:txBody>
          <a:bodyPr wrap="square">
            <a:spAutoFit/>
          </a:bodyPr>
          <a:lstStyle/>
          <a:p>
            <a:pPr algn="r"/>
            <a:r>
              <a:rPr lang="en-US" sz="1400" dirty="0"/>
              <a:t>https://</a:t>
            </a:r>
            <a:r>
              <a:rPr lang="en-US" sz="1400" dirty="0" err="1"/>
              <a:t>www.addgene.org</a:t>
            </a:r>
            <a:r>
              <a:rPr lang="en-US" sz="1400" dirty="0"/>
              <a:t>/CRISPR/guide/</a:t>
            </a:r>
          </a:p>
        </p:txBody>
      </p:sp>
      <p:pic>
        <p:nvPicPr>
          <p:cNvPr id="15" name="Picture 14"/>
          <p:cNvPicPr>
            <a:picLocks noChangeAspect="1"/>
          </p:cNvPicPr>
          <p:nvPr/>
        </p:nvPicPr>
        <p:blipFill>
          <a:blip r:embed="rId2"/>
          <a:stretch>
            <a:fillRect/>
          </a:stretch>
        </p:blipFill>
        <p:spPr>
          <a:xfrm>
            <a:off x="311150" y="1270001"/>
            <a:ext cx="5665977" cy="4724400"/>
          </a:xfrm>
          <a:prstGeom prst="rect">
            <a:avLst/>
          </a:prstGeom>
        </p:spPr>
      </p:pic>
    </p:spTree>
    <p:extLst>
      <p:ext uri="{BB962C8B-B14F-4D97-AF65-F5344CB8AC3E}">
        <p14:creationId xmlns:p14="http://schemas.microsoft.com/office/powerpoint/2010/main" val="12353839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6482" y="169354"/>
            <a:ext cx="3217346" cy="59265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err="1" smtClean="0">
                <a:solidFill>
                  <a:schemeClr val="tx2"/>
                </a:solidFill>
              </a:rPr>
              <a:t>gRNA</a:t>
            </a:r>
            <a:r>
              <a:rPr lang="en-US" sz="4000" b="1" dirty="0" smtClean="0">
                <a:solidFill>
                  <a:schemeClr val="tx2"/>
                </a:solidFill>
              </a:rPr>
              <a:t> Design</a:t>
            </a:r>
            <a:endParaRPr lang="en-US" sz="4000" b="1" dirty="0">
              <a:solidFill>
                <a:schemeClr val="tx2"/>
              </a:solidFill>
            </a:endParaRPr>
          </a:p>
        </p:txBody>
      </p:sp>
      <p:sp>
        <p:nvSpPr>
          <p:cNvPr id="3" name="Rounded Rectangle 2"/>
          <p:cNvSpPr/>
          <p:nvPr/>
        </p:nvSpPr>
        <p:spPr>
          <a:xfrm>
            <a:off x="508004" y="2082792"/>
            <a:ext cx="3843866" cy="4419595"/>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457200" indent="-457200">
              <a:buFont typeface="Arial"/>
              <a:buChar char="•"/>
            </a:pPr>
            <a:r>
              <a:rPr lang="en-US" sz="2800" b="1" dirty="0" smtClean="0"/>
              <a:t>Accurate </a:t>
            </a:r>
            <a:r>
              <a:rPr lang="en-US" sz="2800" b="1" dirty="0" err="1" smtClean="0"/>
              <a:t>gRNA</a:t>
            </a:r>
            <a:r>
              <a:rPr lang="en-US" sz="2800" b="1" dirty="0" smtClean="0"/>
              <a:t> target site</a:t>
            </a:r>
          </a:p>
          <a:p>
            <a:pPr marL="457200" indent="-457200">
              <a:buFont typeface="Arial"/>
              <a:buChar char="•"/>
            </a:pPr>
            <a:endParaRPr lang="en-US" sz="2800" b="1" dirty="0"/>
          </a:p>
          <a:p>
            <a:pPr marL="457200" indent="-457200">
              <a:buFont typeface="Arial"/>
              <a:buChar char="•"/>
            </a:pPr>
            <a:r>
              <a:rPr lang="en-US" sz="2800" b="1" dirty="0" smtClean="0"/>
              <a:t>Minimize off-target potential</a:t>
            </a:r>
          </a:p>
          <a:p>
            <a:pPr marL="457200" indent="-457200">
              <a:buFont typeface="Arial"/>
              <a:buChar char="•"/>
            </a:pPr>
            <a:endParaRPr lang="en-US" sz="2800" b="1" dirty="0"/>
          </a:p>
          <a:p>
            <a:pPr marL="457200" indent="-457200">
              <a:buFont typeface="Arial"/>
              <a:buChar char="•"/>
            </a:pPr>
            <a:r>
              <a:rPr lang="en-US" sz="2800" b="1" dirty="0" smtClean="0"/>
              <a:t>Optimal target location</a:t>
            </a:r>
            <a:endParaRPr lang="en-US" sz="2800" b="1" dirty="0"/>
          </a:p>
        </p:txBody>
      </p:sp>
      <p:sp>
        <p:nvSpPr>
          <p:cNvPr id="4" name="Rounded Rectangle 3"/>
          <p:cNvSpPr/>
          <p:nvPr/>
        </p:nvSpPr>
        <p:spPr>
          <a:xfrm>
            <a:off x="4724404" y="2065860"/>
            <a:ext cx="3843866" cy="965199"/>
          </a:xfrm>
          <a:prstGeom prst="round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Target gene analysis</a:t>
            </a:r>
            <a:endParaRPr lang="en-US" sz="2800" b="1" dirty="0"/>
          </a:p>
        </p:txBody>
      </p:sp>
      <p:sp>
        <p:nvSpPr>
          <p:cNvPr id="5" name="Rounded Rectangle 4"/>
          <p:cNvSpPr/>
          <p:nvPr/>
        </p:nvSpPr>
        <p:spPr>
          <a:xfrm>
            <a:off x="4724404" y="3217325"/>
            <a:ext cx="3843866" cy="965199"/>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Off-target analysis</a:t>
            </a:r>
            <a:endParaRPr lang="en-US" sz="2800" b="1" dirty="0"/>
          </a:p>
        </p:txBody>
      </p:sp>
      <p:sp>
        <p:nvSpPr>
          <p:cNvPr id="6" name="Rounded Rectangle 5"/>
          <p:cNvSpPr/>
          <p:nvPr/>
        </p:nvSpPr>
        <p:spPr>
          <a:xfrm>
            <a:off x="4724404" y="4368790"/>
            <a:ext cx="3843866" cy="965199"/>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Location analysis</a:t>
            </a:r>
            <a:endParaRPr lang="en-US" sz="2800" b="1" dirty="0"/>
          </a:p>
        </p:txBody>
      </p:sp>
      <p:sp>
        <p:nvSpPr>
          <p:cNvPr id="7" name="Rounded Rectangle 6"/>
          <p:cNvSpPr/>
          <p:nvPr/>
        </p:nvSpPr>
        <p:spPr>
          <a:xfrm>
            <a:off x="4724404" y="5520255"/>
            <a:ext cx="3843866" cy="965199"/>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smtClean="0"/>
              <a:t>gRNA</a:t>
            </a:r>
            <a:r>
              <a:rPr lang="en-US" sz="2800" b="1" dirty="0" smtClean="0"/>
              <a:t> delivery</a:t>
            </a:r>
            <a:endParaRPr lang="en-US" sz="2800" b="1" dirty="0"/>
          </a:p>
        </p:txBody>
      </p:sp>
      <p:sp>
        <p:nvSpPr>
          <p:cNvPr id="8" name="Rectangle 7"/>
          <p:cNvSpPr/>
          <p:nvPr/>
        </p:nvSpPr>
        <p:spPr>
          <a:xfrm>
            <a:off x="1320791" y="1371614"/>
            <a:ext cx="2252147" cy="59265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tx2"/>
                </a:solidFill>
              </a:rPr>
              <a:t>GOAL</a:t>
            </a:r>
            <a:endParaRPr lang="en-US" sz="3200" b="1" dirty="0">
              <a:solidFill>
                <a:schemeClr val="tx2"/>
              </a:solidFill>
            </a:endParaRPr>
          </a:p>
        </p:txBody>
      </p:sp>
      <p:sp>
        <p:nvSpPr>
          <p:cNvPr id="9" name="Rectangle 8"/>
          <p:cNvSpPr/>
          <p:nvPr/>
        </p:nvSpPr>
        <p:spPr>
          <a:xfrm>
            <a:off x="5300134" y="1371636"/>
            <a:ext cx="2641603" cy="59265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tx2"/>
                </a:solidFill>
              </a:rPr>
              <a:t>STEP BY STEP</a:t>
            </a:r>
            <a:endParaRPr lang="en-US" sz="3200" b="1" dirty="0">
              <a:solidFill>
                <a:schemeClr val="tx2"/>
              </a:solidFill>
            </a:endParaRPr>
          </a:p>
        </p:txBody>
      </p:sp>
      <p:pic>
        <p:nvPicPr>
          <p:cNvPr id="11" name="Picture 10"/>
          <p:cNvPicPr>
            <a:picLocks noChangeAspect="1"/>
          </p:cNvPicPr>
          <p:nvPr/>
        </p:nvPicPr>
        <p:blipFill>
          <a:blip r:embed="rId2"/>
          <a:stretch>
            <a:fillRect/>
          </a:stretch>
        </p:blipFill>
        <p:spPr>
          <a:xfrm>
            <a:off x="2260602" y="127016"/>
            <a:ext cx="1092201" cy="1092201"/>
          </a:xfrm>
          <a:prstGeom prst="rect">
            <a:avLst/>
          </a:prstGeom>
        </p:spPr>
      </p:pic>
    </p:spTree>
    <p:extLst>
      <p:ext uri="{BB962C8B-B14F-4D97-AF65-F5344CB8AC3E}">
        <p14:creationId xmlns:p14="http://schemas.microsoft.com/office/powerpoint/2010/main" val="10604323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4113" y="169354"/>
            <a:ext cx="5554177" cy="59265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smtClean="0">
                <a:solidFill>
                  <a:schemeClr val="tx2"/>
                </a:solidFill>
              </a:rPr>
              <a:t>1: Target Gene Analysis</a:t>
            </a:r>
            <a:endParaRPr lang="en-US" sz="4000" b="1" dirty="0">
              <a:solidFill>
                <a:schemeClr val="tx2"/>
              </a:solidFill>
            </a:endParaRPr>
          </a:p>
        </p:txBody>
      </p:sp>
      <p:grpSp>
        <p:nvGrpSpPr>
          <p:cNvPr id="20" name="Group 19"/>
          <p:cNvGrpSpPr/>
          <p:nvPr/>
        </p:nvGrpSpPr>
        <p:grpSpPr>
          <a:xfrm>
            <a:off x="1134525" y="3268102"/>
            <a:ext cx="7789334" cy="270934"/>
            <a:chOff x="982133" y="1845733"/>
            <a:chExt cx="7196672" cy="270934"/>
          </a:xfrm>
        </p:grpSpPr>
        <p:sp>
          <p:nvSpPr>
            <p:cNvPr id="10" name="Rectangle 9"/>
            <p:cNvSpPr/>
            <p:nvPr/>
          </p:nvSpPr>
          <p:spPr>
            <a:xfrm>
              <a:off x="982133" y="1845733"/>
              <a:ext cx="1016000" cy="270934"/>
            </a:xfrm>
            <a:prstGeom prst="rect">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998133" y="1845733"/>
              <a:ext cx="863600" cy="270934"/>
            </a:xfrm>
            <a:prstGeom prst="rect">
              <a:avLst/>
            </a:prstGeom>
            <a:solidFill>
              <a:srgbClr val="8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844802" y="1845733"/>
              <a:ext cx="1303867" cy="270934"/>
            </a:xfrm>
            <a:prstGeom prst="rect">
              <a:avLst/>
            </a:prstGeom>
            <a:solidFill>
              <a:schemeClr val="accent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148669" y="1845733"/>
              <a:ext cx="863600" cy="270934"/>
            </a:xfrm>
            <a:prstGeom prst="rect">
              <a:avLst/>
            </a:prstGeom>
            <a:solidFill>
              <a:schemeClr val="accent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995338" y="1845733"/>
              <a:ext cx="1303867" cy="270934"/>
            </a:xfrm>
            <a:prstGeom prst="rect">
              <a:avLst/>
            </a:prstGeom>
            <a:solidFill>
              <a:schemeClr val="accent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299205" y="1845733"/>
              <a:ext cx="863600" cy="270934"/>
            </a:xfrm>
            <a:prstGeom prst="rect">
              <a:avLst/>
            </a:prstGeom>
            <a:solidFill>
              <a:schemeClr val="accent2">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162805" y="1845733"/>
              <a:ext cx="1016000" cy="270934"/>
            </a:xfrm>
            <a:prstGeom prst="rect">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4894783" y="5046101"/>
            <a:ext cx="4064083" cy="270934"/>
            <a:chOff x="2280668" y="1845733"/>
            <a:chExt cx="3754839" cy="270934"/>
          </a:xfrm>
        </p:grpSpPr>
        <p:sp>
          <p:nvSpPr>
            <p:cNvPr id="22" name="Rectangle 21"/>
            <p:cNvSpPr/>
            <p:nvPr/>
          </p:nvSpPr>
          <p:spPr>
            <a:xfrm>
              <a:off x="2280668" y="1845733"/>
              <a:ext cx="1016000" cy="270934"/>
            </a:xfrm>
            <a:prstGeom prst="rect">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296651" y="1845733"/>
              <a:ext cx="863600" cy="270934"/>
            </a:xfrm>
            <a:prstGeom prst="rect">
              <a:avLst/>
            </a:prstGeom>
            <a:solidFill>
              <a:srgbClr val="8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4155912" y="1845733"/>
              <a:ext cx="863600" cy="270934"/>
            </a:xfrm>
            <a:prstGeom prst="rect">
              <a:avLst/>
            </a:prstGeom>
            <a:solidFill>
              <a:schemeClr val="accent2">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019507" y="1845733"/>
              <a:ext cx="1016000" cy="270934"/>
            </a:xfrm>
            <a:prstGeom prst="rect">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117592" y="4571965"/>
            <a:ext cx="4995391" cy="270934"/>
            <a:chOff x="2280668" y="1845733"/>
            <a:chExt cx="4615283" cy="270934"/>
          </a:xfrm>
        </p:grpSpPr>
        <p:sp>
          <p:nvSpPr>
            <p:cNvPr id="30" name="Rectangle 29"/>
            <p:cNvSpPr/>
            <p:nvPr/>
          </p:nvSpPr>
          <p:spPr>
            <a:xfrm>
              <a:off x="2280668" y="1845733"/>
              <a:ext cx="1016000" cy="270934"/>
            </a:xfrm>
            <a:prstGeom prst="rect">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3296651" y="1845733"/>
              <a:ext cx="863600" cy="270934"/>
            </a:xfrm>
            <a:prstGeom prst="rect">
              <a:avLst/>
            </a:prstGeom>
            <a:solidFill>
              <a:srgbClr val="8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4148669" y="1845733"/>
              <a:ext cx="863600" cy="270934"/>
            </a:xfrm>
            <a:prstGeom prst="rect">
              <a:avLst/>
            </a:prstGeom>
            <a:solidFill>
              <a:schemeClr val="accent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5016360" y="1845733"/>
              <a:ext cx="863600" cy="270934"/>
            </a:xfrm>
            <a:prstGeom prst="rect">
              <a:avLst/>
            </a:prstGeom>
            <a:solidFill>
              <a:schemeClr val="accent2">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5879951" y="1845733"/>
              <a:ext cx="1016000" cy="270934"/>
            </a:xfrm>
            <a:prstGeom prst="rect">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TextBox 34"/>
          <p:cNvSpPr txBox="1"/>
          <p:nvPr/>
        </p:nvSpPr>
        <p:spPr>
          <a:xfrm>
            <a:off x="1082704" y="2837215"/>
            <a:ext cx="1185357" cy="430887"/>
          </a:xfrm>
          <a:prstGeom prst="rect">
            <a:avLst/>
          </a:prstGeom>
          <a:noFill/>
        </p:spPr>
        <p:txBody>
          <a:bodyPr wrap="square" rtlCol="0">
            <a:spAutoFit/>
          </a:bodyPr>
          <a:lstStyle/>
          <a:p>
            <a:pPr algn="ctr"/>
            <a:r>
              <a:rPr lang="en-US" sz="2200" dirty="0" smtClean="0"/>
              <a:t>5’ UTR</a:t>
            </a:r>
            <a:endParaRPr lang="en-US" sz="2200" dirty="0"/>
          </a:p>
        </p:txBody>
      </p:sp>
      <p:sp>
        <p:nvSpPr>
          <p:cNvPr id="36" name="TextBox 35"/>
          <p:cNvSpPr txBox="1"/>
          <p:nvPr/>
        </p:nvSpPr>
        <p:spPr>
          <a:xfrm>
            <a:off x="2116639" y="2837215"/>
            <a:ext cx="1185357" cy="430887"/>
          </a:xfrm>
          <a:prstGeom prst="rect">
            <a:avLst/>
          </a:prstGeom>
          <a:noFill/>
        </p:spPr>
        <p:txBody>
          <a:bodyPr wrap="square" rtlCol="0">
            <a:spAutoFit/>
          </a:bodyPr>
          <a:lstStyle/>
          <a:p>
            <a:pPr algn="ctr"/>
            <a:r>
              <a:rPr lang="en-US" sz="2200" dirty="0" smtClean="0"/>
              <a:t>Exon 1</a:t>
            </a:r>
            <a:endParaRPr lang="en-US" sz="2200" dirty="0"/>
          </a:p>
        </p:txBody>
      </p:sp>
      <p:sp>
        <p:nvSpPr>
          <p:cNvPr id="37" name="TextBox 36"/>
          <p:cNvSpPr txBox="1"/>
          <p:nvPr/>
        </p:nvSpPr>
        <p:spPr>
          <a:xfrm>
            <a:off x="4420638" y="2812728"/>
            <a:ext cx="1185357" cy="430887"/>
          </a:xfrm>
          <a:prstGeom prst="rect">
            <a:avLst/>
          </a:prstGeom>
          <a:noFill/>
        </p:spPr>
        <p:txBody>
          <a:bodyPr wrap="square" rtlCol="0">
            <a:spAutoFit/>
          </a:bodyPr>
          <a:lstStyle/>
          <a:p>
            <a:pPr algn="ctr"/>
            <a:r>
              <a:rPr lang="en-US" sz="2200" dirty="0" smtClean="0"/>
              <a:t>Exon 2</a:t>
            </a:r>
            <a:endParaRPr lang="en-US" sz="2200" dirty="0"/>
          </a:p>
        </p:txBody>
      </p:sp>
      <p:sp>
        <p:nvSpPr>
          <p:cNvPr id="38" name="TextBox 37"/>
          <p:cNvSpPr txBox="1"/>
          <p:nvPr/>
        </p:nvSpPr>
        <p:spPr>
          <a:xfrm>
            <a:off x="6776507" y="2812728"/>
            <a:ext cx="1185357" cy="430887"/>
          </a:xfrm>
          <a:prstGeom prst="rect">
            <a:avLst/>
          </a:prstGeom>
          <a:noFill/>
        </p:spPr>
        <p:txBody>
          <a:bodyPr wrap="square" rtlCol="0">
            <a:spAutoFit/>
          </a:bodyPr>
          <a:lstStyle/>
          <a:p>
            <a:pPr algn="ctr"/>
            <a:r>
              <a:rPr lang="en-US" sz="2200" dirty="0" smtClean="0"/>
              <a:t>Exon 3</a:t>
            </a:r>
            <a:endParaRPr lang="en-US" sz="2200" dirty="0"/>
          </a:p>
        </p:txBody>
      </p:sp>
      <p:sp>
        <p:nvSpPr>
          <p:cNvPr id="39" name="TextBox 38"/>
          <p:cNvSpPr txBox="1"/>
          <p:nvPr/>
        </p:nvSpPr>
        <p:spPr>
          <a:xfrm>
            <a:off x="7791463" y="2814553"/>
            <a:ext cx="1185357" cy="430887"/>
          </a:xfrm>
          <a:prstGeom prst="rect">
            <a:avLst/>
          </a:prstGeom>
          <a:noFill/>
        </p:spPr>
        <p:txBody>
          <a:bodyPr wrap="square" rtlCol="0">
            <a:spAutoFit/>
          </a:bodyPr>
          <a:lstStyle/>
          <a:p>
            <a:pPr algn="ctr"/>
            <a:r>
              <a:rPr lang="en-US" sz="2200" dirty="0" smtClean="0"/>
              <a:t>3’ UTR</a:t>
            </a:r>
            <a:endParaRPr lang="en-US" sz="2200" dirty="0"/>
          </a:p>
        </p:txBody>
      </p:sp>
      <p:sp>
        <p:nvSpPr>
          <p:cNvPr id="40" name="TextBox 39"/>
          <p:cNvSpPr txBox="1"/>
          <p:nvPr/>
        </p:nvSpPr>
        <p:spPr>
          <a:xfrm>
            <a:off x="5641951" y="2812728"/>
            <a:ext cx="1185357" cy="430887"/>
          </a:xfrm>
          <a:prstGeom prst="rect">
            <a:avLst/>
          </a:prstGeom>
          <a:noFill/>
        </p:spPr>
        <p:txBody>
          <a:bodyPr wrap="square" rtlCol="0">
            <a:spAutoFit/>
          </a:bodyPr>
          <a:lstStyle/>
          <a:p>
            <a:pPr algn="ctr"/>
            <a:r>
              <a:rPr lang="en-US" sz="2200" dirty="0" smtClean="0"/>
              <a:t>Intron 2</a:t>
            </a:r>
            <a:endParaRPr lang="en-US" sz="2200" dirty="0"/>
          </a:p>
        </p:txBody>
      </p:sp>
      <p:sp>
        <p:nvSpPr>
          <p:cNvPr id="41" name="TextBox 40"/>
          <p:cNvSpPr txBox="1"/>
          <p:nvPr/>
        </p:nvSpPr>
        <p:spPr>
          <a:xfrm>
            <a:off x="3272330" y="2829661"/>
            <a:ext cx="1185357" cy="430887"/>
          </a:xfrm>
          <a:prstGeom prst="rect">
            <a:avLst/>
          </a:prstGeom>
          <a:noFill/>
        </p:spPr>
        <p:txBody>
          <a:bodyPr wrap="square" rtlCol="0">
            <a:spAutoFit/>
          </a:bodyPr>
          <a:lstStyle/>
          <a:p>
            <a:pPr algn="ctr"/>
            <a:r>
              <a:rPr lang="en-US" sz="2200" dirty="0" smtClean="0"/>
              <a:t>Intron 1</a:t>
            </a:r>
            <a:endParaRPr lang="en-US" sz="2200" dirty="0"/>
          </a:p>
        </p:txBody>
      </p:sp>
      <p:sp>
        <p:nvSpPr>
          <p:cNvPr id="42" name="Down Arrow 41"/>
          <p:cNvSpPr/>
          <p:nvPr/>
        </p:nvSpPr>
        <p:spPr>
          <a:xfrm>
            <a:off x="3534455" y="3691437"/>
            <a:ext cx="464919" cy="702764"/>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Down Arrow 42"/>
          <p:cNvSpPr/>
          <p:nvPr/>
        </p:nvSpPr>
        <p:spPr>
          <a:xfrm>
            <a:off x="6929166" y="3759168"/>
            <a:ext cx="464919" cy="1083731"/>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3780795" y="3811795"/>
            <a:ext cx="1563359" cy="430887"/>
          </a:xfrm>
          <a:prstGeom prst="rect">
            <a:avLst/>
          </a:prstGeom>
          <a:noFill/>
        </p:spPr>
        <p:txBody>
          <a:bodyPr wrap="square" rtlCol="0">
            <a:spAutoFit/>
          </a:bodyPr>
          <a:lstStyle/>
          <a:p>
            <a:pPr algn="ctr"/>
            <a:r>
              <a:rPr lang="en-US" sz="2200" dirty="0" smtClean="0"/>
              <a:t>Pancreas</a:t>
            </a:r>
            <a:endParaRPr lang="en-US" sz="2200" dirty="0"/>
          </a:p>
        </p:txBody>
      </p:sp>
      <p:sp>
        <p:nvSpPr>
          <p:cNvPr id="45" name="TextBox 44"/>
          <p:cNvSpPr txBox="1"/>
          <p:nvPr/>
        </p:nvSpPr>
        <p:spPr>
          <a:xfrm>
            <a:off x="7174238" y="4056416"/>
            <a:ext cx="970691" cy="430887"/>
          </a:xfrm>
          <a:prstGeom prst="rect">
            <a:avLst/>
          </a:prstGeom>
          <a:noFill/>
        </p:spPr>
        <p:txBody>
          <a:bodyPr wrap="square" rtlCol="0">
            <a:spAutoFit/>
          </a:bodyPr>
          <a:lstStyle/>
          <a:p>
            <a:pPr algn="ctr"/>
            <a:r>
              <a:rPr lang="en-US" sz="2200" dirty="0" smtClean="0"/>
              <a:t>Eye</a:t>
            </a:r>
            <a:endParaRPr lang="en-US" sz="2200" dirty="0"/>
          </a:p>
        </p:txBody>
      </p:sp>
      <p:sp>
        <p:nvSpPr>
          <p:cNvPr id="46" name="Rounded Rectangle 45"/>
          <p:cNvSpPr/>
          <p:nvPr/>
        </p:nvSpPr>
        <p:spPr>
          <a:xfrm>
            <a:off x="712246" y="1045627"/>
            <a:ext cx="3181769" cy="529174"/>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Gene sequence</a:t>
            </a:r>
            <a:endParaRPr lang="en-US" sz="2800" b="1" dirty="0"/>
          </a:p>
        </p:txBody>
      </p:sp>
      <p:sp>
        <p:nvSpPr>
          <p:cNvPr id="48" name="Rounded Rectangle 47"/>
          <p:cNvSpPr/>
          <p:nvPr/>
        </p:nvSpPr>
        <p:spPr>
          <a:xfrm>
            <a:off x="5287035" y="1028686"/>
            <a:ext cx="3181769" cy="546116"/>
          </a:xfrm>
          <a:prstGeom prst="roundRect">
            <a:avLst/>
          </a:prstGeom>
          <a:solidFill>
            <a:srgbClr val="4F81B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Gene structure</a:t>
            </a:r>
            <a:endParaRPr lang="en-US" sz="2800" b="1" dirty="0"/>
          </a:p>
        </p:txBody>
      </p:sp>
      <p:sp>
        <p:nvSpPr>
          <p:cNvPr id="49" name="Down Arrow 48"/>
          <p:cNvSpPr/>
          <p:nvPr/>
        </p:nvSpPr>
        <p:spPr>
          <a:xfrm rot="16200000">
            <a:off x="4372116" y="823513"/>
            <a:ext cx="464919" cy="986859"/>
          </a:xfrm>
          <a:prstGeom prst="downArrow">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61496" y="4525365"/>
            <a:ext cx="1185357" cy="369332"/>
          </a:xfrm>
          <a:prstGeom prst="rect">
            <a:avLst/>
          </a:prstGeom>
          <a:noFill/>
        </p:spPr>
        <p:txBody>
          <a:bodyPr wrap="square" rtlCol="0">
            <a:spAutoFit/>
          </a:bodyPr>
          <a:lstStyle/>
          <a:p>
            <a:pPr algn="ctr"/>
            <a:r>
              <a:rPr lang="en-US" dirty="0" smtClean="0"/>
              <a:t>mRNA</a:t>
            </a:r>
            <a:endParaRPr lang="en-US" dirty="0"/>
          </a:p>
        </p:txBody>
      </p:sp>
      <p:sp>
        <p:nvSpPr>
          <p:cNvPr id="51" name="TextBox 50"/>
          <p:cNvSpPr txBox="1"/>
          <p:nvPr/>
        </p:nvSpPr>
        <p:spPr>
          <a:xfrm>
            <a:off x="-141680" y="3206741"/>
            <a:ext cx="1388533" cy="369332"/>
          </a:xfrm>
          <a:prstGeom prst="rect">
            <a:avLst/>
          </a:prstGeom>
          <a:noFill/>
        </p:spPr>
        <p:txBody>
          <a:bodyPr wrap="square" rtlCol="0">
            <a:spAutoFit/>
          </a:bodyPr>
          <a:lstStyle/>
          <a:p>
            <a:pPr algn="ctr"/>
            <a:r>
              <a:rPr lang="en-US" dirty="0" smtClean="0"/>
              <a:t>Pre-mRNA</a:t>
            </a:r>
            <a:endParaRPr lang="en-US" dirty="0"/>
          </a:p>
        </p:txBody>
      </p:sp>
      <p:sp>
        <p:nvSpPr>
          <p:cNvPr id="52" name="Down Arrow 51"/>
          <p:cNvSpPr/>
          <p:nvPr/>
        </p:nvSpPr>
        <p:spPr>
          <a:xfrm>
            <a:off x="3534455" y="5008998"/>
            <a:ext cx="464919" cy="900706"/>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Down Arrow 52"/>
          <p:cNvSpPr/>
          <p:nvPr/>
        </p:nvSpPr>
        <p:spPr>
          <a:xfrm>
            <a:off x="6941778" y="5427105"/>
            <a:ext cx="464919" cy="516498"/>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2650111" y="6096000"/>
            <a:ext cx="152380" cy="389467"/>
          </a:xfrm>
          <a:prstGeom prst="ellipse">
            <a:avLst/>
          </a:prstGeom>
          <a:solidFill>
            <a:srgbClr val="8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2802491" y="6096000"/>
            <a:ext cx="152380" cy="389467"/>
          </a:xfrm>
          <a:prstGeom prst="ellipse">
            <a:avLst/>
          </a:prstGeom>
          <a:solidFill>
            <a:srgbClr val="8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2946447" y="6096000"/>
            <a:ext cx="152380" cy="389467"/>
          </a:xfrm>
          <a:prstGeom prst="ellipse">
            <a:avLst/>
          </a:prstGeom>
          <a:solidFill>
            <a:srgbClr val="8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098827" y="6096000"/>
            <a:ext cx="152380" cy="389467"/>
          </a:xfrm>
          <a:prstGeom prst="ellipse">
            <a:avLst/>
          </a:prstGeom>
          <a:solidFill>
            <a:srgbClr val="8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251207" y="6096000"/>
            <a:ext cx="152380" cy="389467"/>
          </a:xfrm>
          <a:prstGeom prst="ellipse">
            <a:avLst/>
          </a:prstGeom>
          <a:solidFill>
            <a:srgbClr val="8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3403587" y="6096000"/>
            <a:ext cx="152380" cy="389467"/>
          </a:xfrm>
          <a:prstGeom prst="ellipse">
            <a:avLst/>
          </a:prstGeom>
          <a:solidFill>
            <a:srgbClr val="C0504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3555967" y="6096000"/>
            <a:ext cx="152380" cy="389467"/>
          </a:xfrm>
          <a:prstGeom prst="ellipse">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708347" y="6096000"/>
            <a:ext cx="152380" cy="389467"/>
          </a:xfrm>
          <a:prstGeom prst="ellipse">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860846" y="6096000"/>
            <a:ext cx="152380" cy="389467"/>
          </a:xfrm>
          <a:prstGeom prst="ellipse">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4013226" y="6096000"/>
            <a:ext cx="152380" cy="389467"/>
          </a:xfrm>
          <a:prstGeom prst="ellipse">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4157205" y="6096000"/>
            <a:ext cx="152380" cy="389467"/>
          </a:xfrm>
          <a:prstGeom prst="ellipse">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4309585" y="6096000"/>
            <a:ext cx="152380" cy="389467"/>
          </a:xfrm>
          <a:prstGeom prst="ellipse">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4457387" y="6096000"/>
            <a:ext cx="152380" cy="389467"/>
          </a:xfrm>
          <a:prstGeom prst="ellipse">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4609767" y="6096000"/>
            <a:ext cx="152380" cy="389467"/>
          </a:xfrm>
          <a:prstGeom prst="ellipse">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6529917" y="6062134"/>
            <a:ext cx="152380" cy="389467"/>
          </a:xfrm>
          <a:prstGeom prst="ellipse">
            <a:avLst/>
          </a:prstGeom>
          <a:solidFill>
            <a:srgbClr val="8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6682297" y="6062134"/>
            <a:ext cx="152380" cy="389467"/>
          </a:xfrm>
          <a:prstGeom prst="ellipse">
            <a:avLst/>
          </a:prstGeom>
          <a:solidFill>
            <a:srgbClr val="8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6826253" y="6062134"/>
            <a:ext cx="152380" cy="389467"/>
          </a:xfrm>
          <a:prstGeom prst="ellipse">
            <a:avLst/>
          </a:prstGeom>
          <a:solidFill>
            <a:srgbClr val="8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6978633" y="6062134"/>
            <a:ext cx="152380" cy="389467"/>
          </a:xfrm>
          <a:prstGeom prst="ellipse">
            <a:avLst/>
          </a:prstGeom>
          <a:solidFill>
            <a:srgbClr val="8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7131013" y="6062134"/>
            <a:ext cx="152380" cy="389467"/>
          </a:xfrm>
          <a:prstGeom prst="ellipse">
            <a:avLst/>
          </a:prstGeom>
          <a:solidFill>
            <a:srgbClr val="8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7294444" y="6062134"/>
            <a:ext cx="152380" cy="389467"/>
          </a:xfrm>
          <a:prstGeom prst="ellipse">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7446824" y="6062134"/>
            <a:ext cx="152380" cy="389467"/>
          </a:xfrm>
          <a:prstGeom prst="ellipse">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7594626" y="6062134"/>
            <a:ext cx="152380" cy="389467"/>
          </a:xfrm>
          <a:prstGeom prst="ellipse">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7747006" y="6062134"/>
            <a:ext cx="152380" cy="389467"/>
          </a:xfrm>
          <a:prstGeom prst="ellipse">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TextBox 82"/>
          <p:cNvSpPr txBox="1"/>
          <p:nvPr/>
        </p:nvSpPr>
        <p:spPr>
          <a:xfrm>
            <a:off x="571500" y="6124534"/>
            <a:ext cx="2013111" cy="369332"/>
          </a:xfrm>
          <a:prstGeom prst="rect">
            <a:avLst/>
          </a:prstGeom>
          <a:noFill/>
        </p:spPr>
        <p:txBody>
          <a:bodyPr wrap="square" rtlCol="0">
            <a:spAutoFit/>
          </a:bodyPr>
          <a:lstStyle/>
          <a:p>
            <a:pPr algn="ctr"/>
            <a:r>
              <a:rPr lang="en-US" dirty="0" smtClean="0"/>
              <a:t>Protein Isoforms</a:t>
            </a:r>
            <a:endParaRPr lang="en-US" dirty="0"/>
          </a:p>
        </p:txBody>
      </p:sp>
      <p:sp>
        <p:nvSpPr>
          <p:cNvPr id="84" name="TextBox 83"/>
          <p:cNvSpPr txBox="1"/>
          <p:nvPr/>
        </p:nvSpPr>
        <p:spPr>
          <a:xfrm>
            <a:off x="2204595" y="1747722"/>
            <a:ext cx="5374465" cy="769441"/>
          </a:xfrm>
          <a:prstGeom prst="rect">
            <a:avLst/>
          </a:prstGeom>
          <a:noFill/>
        </p:spPr>
        <p:txBody>
          <a:bodyPr wrap="square" rtlCol="0">
            <a:spAutoFit/>
          </a:bodyPr>
          <a:lstStyle/>
          <a:p>
            <a:r>
              <a:rPr lang="en-US" sz="2200" dirty="0" smtClean="0"/>
              <a:t>Exons: Protein coding sequence</a:t>
            </a:r>
          </a:p>
          <a:p>
            <a:r>
              <a:rPr lang="en-US" sz="2200" dirty="0" smtClean="0"/>
              <a:t>Introns: Removed during RNA processing</a:t>
            </a:r>
            <a:endParaRPr lang="en-US" sz="2200" dirty="0"/>
          </a:p>
        </p:txBody>
      </p:sp>
      <p:sp>
        <p:nvSpPr>
          <p:cNvPr id="74" name="TextBox 73"/>
          <p:cNvSpPr txBox="1"/>
          <p:nvPr/>
        </p:nvSpPr>
        <p:spPr>
          <a:xfrm>
            <a:off x="1082381" y="3654732"/>
            <a:ext cx="2303628" cy="769441"/>
          </a:xfrm>
          <a:prstGeom prst="rect">
            <a:avLst/>
          </a:prstGeom>
          <a:noFill/>
        </p:spPr>
        <p:txBody>
          <a:bodyPr wrap="square" rtlCol="0">
            <a:spAutoFit/>
          </a:bodyPr>
          <a:lstStyle/>
          <a:p>
            <a:pPr algn="ctr"/>
            <a:r>
              <a:rPr lang="en-US" sz="2200" b="1" dirty="0" smtClean="0"/>
              <a:t>ALTERNATIVE SPLICING</a:t>
            </a:r>
            <a:endParaRPr lang="en-US" sz="2200" b="1" dirty="0"/>
          </a:p>
        </p:txBody>
      </p:sp>
    </p:spTree>
    <p:extLst>
      <p:ext uri="{BB962C8B-B14F-4D97-AF65-F5344CB8AC3E}">
        <p14:creationId xmlns:p14="http://schemas.microsoft.com/office/powerpoint/2010/main" val="38160389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4113" y="169354"/>
            <a:ext cx="5554177" cy="59265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solidFill>
                  <a:schemeClr val="tx2"/>
                </a:solidFill>
              </a:rPr>
              <a:t>2</a:t>
            </a:r>
            <a:r>
              <a:rPr lang="en-US" sz="4000" b="1" dirty="0" smtClean="0">
                <a:solidFill>
                  <a:schemeClr val="tx2"/>
                </a:solidFill>
              </a:rPr>
              <a:t>: Off-target analysis</a:t>
            </a:r>
            <a:endParaRPr lang="en-US" sz="4000" b="1" dirty="0">
              <a:solidFill>
                <a:schemeClr val="tx2"/>
              </a:solidFill>
            </a:endParaRPr>
          </a:p>
        </p:txBody>
      </p:sp>
      <p:pic>
        <p:nvPicPr>
          <p:cNvPr id="85" name="Picture 84"/>
          <p:cNvPicPr>
            <a:picLocks noChangeAspect="1"/>
          </p:cNvPicPr>
          <p:nvPr/>
        </p:nvPicPr>
        <p:blipFill>
          <a:blip r:embed="rId2"/>
          <a:stretch>
            <a:fillRect/>
          </a:stretch>
        </p:blipFill>
        <p:spPr>
          <a:xfrm>
            <a:off x="576780" y="5001758"/>
            <a:ext cx="8144933" cy="1570931"/>
          </a:xfrm>
          <a:prstGeom prst="rect">
            <a:avLst/>
          </a:prstGeom>
        </p:spPr>
      </p:pic>
      <p:sp>
        <p:nvSpPr>
          <p:cNvPr id="86" name="TextBox 85"/>
          <p:cNvSpPr txBox="1"/>
          <p:nvPr/>
        </p:nvSpPr>
        <p:spPr>
          <a:xfrm>
            <a:off x="1286937" y="4451348"/>
            <a:ext cx="6783193" cy="430887"/>
          </a:xfrm>
          <a:prstGeom prst="rect">
            <a:avLst/>
          </a:prstGeom>
          <a:noFill/>
        </p:spPr>
        <p:txBody>
          <a:bodyPr wrap="square" rtlCol="0">
            <a:spAutoFit/>
          </a:bodyPr>
          <a:lstStyle/>
          <a:p>
            <a:pPr algn="ctr"/>
            <a:r>
              <a:rPr lang="en-US" sz="2200" b="1" dirty="0" smtClean="0">
                <a:solidFill>
                  <a:schemeClr val="tx2"/>
                </a:solidFill>
              </a:rPr>
              <a:t>Effects of single mismatches on cleavage efficiency</a:t>
            </a:r>
            <a:endParaRPr lang="en-US" sz="2200" b="1" dirty="0">
              <a:solidFill>
                <a:schemeClr val="tx2"/>
              </a:solidFill>
            </a:endParaRPr>
          </a:p>
        </p:txBody>
      </p:sp>
      <p:sp>
        <p:nvSpPr>
          <p:cNvPr id="87" name="TextBox 86"/>
          <p:cNvSpPr txBox="1"/>
          <p:nvPr/>
        </p:nvSpPr>
        <p:spPr>
          <a:xfrm>
            <a:off x="1835544" y="915269"/>
            <a:ext cx="5496263" cy="523220"/>
          </a:xfrm>
          <a:prstGeom prst="rect">
            <a:avLst/>
          </a:prstGeom>
          <a:noFill/>
        </p:spPr>
        <p:txBody>
          <a:bodyPr wrap="square" rtlCol="0">
            <a:spAutoFit/>
          </a:bodyPr>
          <a:lstStyle/>
          <a:p>
            <a:pPr algn="ctr"/>
            <a:r>
              <a:rPr lang="en-US" sz="2800" b="1" dirty="0" smtClean="0">
                <a:solidFill>
                  <a:schemeClr val="tx2"/>
                </a:solidFill>
              </a:rPr>
              <a:t>5’-</a:t>
            </a:r>
            <a:r>
              <a:rPr lang="en-US" sz="2800" b="1" dirty="0" smtClean="0">
                <a:solidFill>
                  <a:srgbClr val="00E700"/>
                </a:solidFill>
              </a:rPr>
              <a:t>ATCCTGAC</a:t>
            </a:r>
            <a:r>
              <a:rPr lang="en-US" sz="2800" b="1" dirty="0" smtClean="0">
                <a:solidFill>
                  <a:schemeClr val="tx2"/>
                </a:solidFill>
              </a:rPr>
              <a:t>AACTATTCAACG</a:t>
            </a:r>
            <a:r>
              <a:rPr lang="en-US" sz="2800" b="1" dirty="0" smtClean="0">
                <a:solidFill>
                  <a:srgbClr val="FF0000"/>
                </a:solidFill>
              </a:rPr>
              <a:t>NGG</a:t>
            </a:r>
            <a:r>
              <a:rPr lang="en-US" sz="2800" b="1" dirty="0" smtClean="0">
                <a:solidFill>
                  <a:schemeClr val="tx2"/>
                </a:solidFill>
              </a:rPr>
              <a:t> </a:t>
            </a:r>
            <a:endParaRPr lang="en-US" sz="2800" b="1" dirty="0">
              <a:solidFill>
                <a:schemeClr val="tx2"/>
              </a:solidFill>
            </a:endParaRPr>
          </a:p>
        </p:txBody>
      </p:sp>
      <p:cxnSp>
        <p:nvCxnSpPr>
          <p:cNvPr id="88" name="Straight Connector 87"/>
          <p:cNvCxnSpPr/>
          <p:nvPr/>
        </p:nvCxnSpPr>
        <p:spPr>
          <a:xfrm>
            <a:off x="2453018" y="1445133"/>
            <a:ext cx="3964715" cy="0"/>
          </a:xfrm>
          <a:prstGeom prst="line">
            <a:avLst/>
          </a:prstGeom>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6106915" y="1480720"/>
            <a:ext cx="1329109" cy="400110"/>
          </a:xfrm>
          <a:prstGeom prst="rect">
            <a:avLst/>
          </a:prstGeom>
          <a:noFill/>
        </p:spPr>
        <p:txBody>
          <a:bodyPr wrap="square" rtlCol="0">
            <a:spAutoFit/>
          </a:bodyPr>
          <a:lstStyle/>
          <a:p>
            <a:pPr algn="ctr"/>
            <a:r>
              <a:rPr lang="en-US" sz="2000" b="1" dirty="0" smtClean="0">
                <a:solidFill>
                  <a:srgbClr val="FF0000"/>
                </a:solidFill>
              </a:rPr>
              <a:t>PAM</a:t>
            </a:r>
            <a:endParaRPr lang="en-US" sz="2000" b="1" dirty="0">
              <a:solidFill>
                <a:srgbClr val="FF0000"/>
              </a:solidFill>
            </a:endParaRPr>
          </a:p>
        </p:txBody>
      </p:sp>
      <p:sp>
        <p:nvSpPr>
          <p:cNvPr id="96" name="TextBox 95"/>
          <p:cNvSpPr txBox="1"/>
          <p:nvPr/>
        </p:nvSpPr>
        <p:spPr>
          <a:xfrm>
            <a:off x="4599848" y="1496807"/>
            <a:ext cx="1329109" cy="400110"/>
          </a:xfrm>
          <a:prstGeom prst="rect">
            <a:avLst/>
          </a:prstGeom>
          <a:noFill/>
        </p:spPr>
        <p:txBody>
          <a:bodyPr wrap="square" rtlCol="0">
            <a:spAutoFit/>
          </a:bodyPr>
          <a:lstStyle/>
          <a:p>
            <a:pPr algn="ctr"/>
            <a:r>
              <a:rPr lang="en-US" sz="2000" b="1" dirty="0" smtClean="0">
                <a:solidFill>
                  <a:schemeClr val="tx2"/>
                </a:solidFill>
              </a:rPr>
              <a:t>“Seed”</a:t>
            </a:r>
            <a:endParaRPr lang="en-US" sz="2000" b="1" dirty="0">
              <a:solidFill>
                <a:schemeClr val="tx2"/>
              </a:solidFill>
            </a:endParaRPr>
          </a:p>
        </p:txBody>
      </p:sp>
      <p:sp>
        <p:nvSpPr>
          <p:cNvPr id="97" name="TextBox 96"/>
          <p:cNvSpPr txBox="1"/>
          <p:nvPr/>
        </p:nvSpPr>
        <p:spPr>
          <a:xfrm>
            <a:off x="2584781" y="1496807"/>
            <a:ext cx="1329109" cy="400110"/>
          </a:xfrm>
          <a:prstGeom prst="rect">
            <a:avLst/>
          </a:prstGeom>
          <a:noFill/>
        </p:spPr>
        <p:txBody>
          <a:bodyPr wrap="square" rtlCol="0">
            <a:spAutoFit/>
          </a:bodyPr>
          <a:lstStyle/>
          <a:p>
            <a:pPr algn="ctr"/>
            <a:r>
              <a:rPr lang="en-US" sz="2000" b="1" dirty="0" smtClean="0">
                <a:solidFill>
                  <a:srgbClr val="00E700"/>
                </a:solidFill>
              </a:rPr>
              <a:t>“Distal”</a:t>
            </a:r>
            <a:endParaRPr lang="en-US" sz="2000" b="1" dirty="0">
              <a:solidFill>
                <a:srgbClr val="00E700"/>
              </a:solidFill>
            </a:endParaRPr>
          </a:p>
        </p:txBody>
      </p:sp>
      <p:sp>
        <p:nvSpPr>
          <p:cNvPr id="98" name="TextBox 97"/>
          <p:cNvSpPr txBox="1"/>
          <p:nvPr/>
        </p:nvSpPr>
        <p:spPr>
          <a:xfrm>
            <a:off x="4091846" y="1846964"/>
            <a:ext cx="2410552" cy="400110"/>
          </a:xfrm>
          <a:prstGeom prst="rect">
            <a:avLst/>
          </a:prstGeom>
          <a:noFill/>
        </p:spPr>
        <p:txBody>
          <a:bodyPr wrap="square" rtlCol="0">
            <a:spAutoFit/>
          </a:bodyPr>
          <a:lstStyle/>
          <a:p>
            <a:pPr algn="ctr"/>
            <a:r>
              <a:rPr lang="en-US" sz="2000" b="1" dirty="0" smtClean="0">
                <a:solidFill>
                  <a:schemeClr val="tx2"/>
                </a:solidFill>
              </a:rPr>
              <a:t>Critical for specificity</a:t>
            </a:r>
            <a:endParaRPr lang="en-US" sz="2000" b="1" dirty="0">
              <a:solidFill>
                <a:schemeClr val="tx2"/>
              </a:solidFill>
            </a:endParaRPr>
          </a:p>
        </p:txBody>
      </p:sp>
      <p:sp>
        <p:nvSpPr>
          <p:cNvPr id="100" name="TextBox 99"/>
          <p:cNvSpPr txBox="1"/>
          <p:nvPr/>
        </p:nvSpPr>
        <p:spPr>
          <a:xfrm>
            <a:off x="1017049" y="2694862"/>
            <a:ext cx="7282734" cy="1384995"/>
          </a:xfrm>
          <a:prstGeom prst="rect">
            <a:avLst/>
          </a:prstGeom>
          <a:noFill/>
          <a:ln w="57150" cmpd="sng">
            <a:solidFill>
              <a:schemeClr val="tx2"/>
            </a:solidFill>
          </a:ln>
        </p:spPr>
        <p:txBody>
          <a:bodyPr wrap="square" rtlCol="0">
            <a:spAutoFit/>
          </a:bodyPr>
          <a:lstStyle/>
          <a:p>
            <a:pPr marL="342900" indent="-342900">
              <a:buFont typeface="Arial"/>
              <a:buChar char="•"/>
            </a:pPr>
            <a:r>
              <a:rPr lang="en-US" sz="2800" b="1" dirty="0" smtClean="0">
                <a:solidFill>
                  <a:schemeClr val="tx2"/>
                </a:solidFill>
              </a:rPr>
              <a:t>Other PAM sequences that Cas9 can utilize</a:t>
            </a:r>
          </a:p>
          <a:p>
            <a:pPr marL="342900" indent="-342900">
              <a:buFont typeface="Arial"/>
              <a:buChar char="•"/>
            </a:pPr>
            <a:r>
              <a:rPr lang="en-US" sz="2800" b="1" dirty="0" smtClean="0">
                <a:solidFill>
                  <a:schemeClr val="tx2"/>
                </a:solidFill>
              </a:rPr>
              <a:t>Higher sequence similarity </a:t>
            </a:r>
            <a:r>
              <a:rPr lang="en-US" sz="2800" b="1" dirty="0" smtClean="0">
                <a:solidFill>
                  <a:schemeClr val="tx2"/>
                </a:solidFill>
                <a:sym typeface="Wingdings"/>
              </a:rPr>
              <a:t> higher risk</a:t>
            </a:r>
          </a:p>
          <a:p>
            <a:pPr marL="342900" indent="-342900">
              <a:buFont typeface="Arial"/>
              <a:buChar char="•"/>
            </a:pPr>
            <a:r>
              <a:rPr lang="en-US" sz="2800" b="1" dirty="0" smtClean="0">
                <a:solidFill>
                  <a:schemeClr val="tx2"/>
                </a:solidFill>
                <a:sym typeface="Wingdings"/>
              </a:rPr>
              <a:t>Particularly similarity in the seed region</a:t>
            </a:r>
            <a:endParaRPr lang="en-US" sz="2800" b="1" dirty="0">
              <a:solidFill>
                <a:schemeClr val="tx2"/>
              </a:solidFill>
            </a:endParaRPr>
          </a:p>
        </p:txBody>
      </p:sp>
    </p:spTree>
    <p:extLst>
      <p:ext uri="{BB962C8B-B14F-4D97-AF65-F5344CB8AC3E}">
        <p14:creationId xmlns:p14="http://schemas.microsoft.com/office/powerpoint/2010/main" val="26757703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90232" y="636384"/>
            <a:ext cx="7175500" cy="3237116"/>
            <a:chOff x="1195032" y="801484"/>
            <a:chExt cx="7175500" cy="3237116"/>
          </a:xfrm>
        </p:grpSpPr>
        <p:pic>
          <p:nvPicPr>
            <p:cNvPr id="6" name="Picture 5"/>
            <p:cNvPicPr>
              <a:picLocks noChangeAspect="1"/>
            </p:cNvPicPr>
            <p:nvPr/>
          </p:nvPicPr>
          <p:blipFill>
            <a:blip r:embed="rId2"/>
            <a:stretch>
              <a:fillRect/>
            </a:stretch>
          </p:blipFill>
          <p:spPr>
            <a:xfrm>
              <a:off x="1195032" y="801484"/>
              <a:ext cx="7175500" cy="3032895"/>
            </a:xfrm>
            <a:prstGeom prst="rect">
              <a:avLst/>
            </a:prstGeom>
          </p:spPr>
        </p:pic>
        <p:sp>
          <p:nvSpPr>
            <p:cNvPr id="7" name="Rectangle 6"/>
            <p:cNvSpPr/>
            <p:nvPr/>
          </p:nvSpPr>
          <p:spPr>
            <a:xfrm>
              <a:off x="6032500" y="3340100"/>
              <a:ext cx="952500" cy="698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Rectangle 1"/>
          <p:cNvSpPr/>
          <p:nvPr/>
        </p:nvSpPr>
        <p:spPr>
          <a:xfrm>
            <a:off x="736600" y="169354"/>
            <a:ext cx="7667791" cy="59265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tx2"/>
                </a:solidFill>
              </a:rPr>
              <a:t>One solution: Paired Cas9 </a:t>
            </a:r>
            <a:r>
              <a:rPr lang="en-US" sz="3200" b="1" dirty="0" err="1">
                <a:solidFill>
                  <a:schemeClr val="tx2"/>
                </a:solidFill>
              </a:rPr>
              <a:t>N</a:t>
            </a:r>
            <a:r>
              <a:rPr lang="en-US" sz="3200" b="1" dirty="0" err="1" smtClean="0">
                <a:solidFill>
                  <a:schemeClr val="tx2"/>
                </a:solidFill>
              </a:rPr>
              <a:t>ickases</a:t>
            </a:r>
            <a:r>
              <a:rPr lang="en-US" sz="3200" b="1" dirty="0" smtClean="0">
                <a:solidFill>
                  <a:schemeClr val="tx2"/>
                </a:solidFill>
              </a:rPr>
              <a:t> Strategy</a:t>
            </a:r>
            <a:endParaRPr lang="en-US" sz="3200" b="1" dirty="0">
              <a:solidFill>
                <a:schemeClr val="tx2"/>
              </a:solidFill>
            </a:endParaRPr>
          </a:p>
        </p:txBody>
      </p:sp>
      <p:sp>
        <p:nvSpPr>
          <p:cNvPr id="79" name="Down Arrow 78"/>
          <p:cNvSpPr/>
          <p:nvPr/>
        </p:nvSpPr>
        <p:spPr>
          <a:xfrm>
            <a:off x="4348621" y="3017315"/>
            <a:ext cx="464919" cy="613864"/>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888038" y="3389878"/>
            <a:ext cx="7532062" cy="1713490"/>
            <a:chOff x="1319838" y="3669278"/>
            <a:chExt cx="7532062" cy="1713490"/>
          </a:xfrm>
        </p:grpSpPr>
        <p:grpSp>
          <p:nvGrpSpPr>
            <p:cNvPr id="10" name="Group 9"/>
            <p:cNvGrpSpPr/>
            <p:nvPr/>
          </p:nvGrpSpPr>
          <p:grpSpPr>
            <a:xfrm>
              <a:off x="1319838" y="3669278"/>
              <a:ext cx="7326509" cy="1624590"/>
              <a:chOff x="1319838" y="3796278"/>
              <a:chExt cx="7326509" cy="1624590"/>
            </a:xfrm>
          </p:grpSpPr>
          <p:pic>
            <p:nvPicPr>
              <p:cNvPr id="9" name="Picture 8"/>
              <p:cNvPicPr>
                <a:picLocks noChangeAspect="1"/>
              </p:cNvPicPr>
              <p:nvPr/>
            </p:nvPicPr>
            <p:blipFill>
              <a:blip r:embed="rId3"/>
              <a:stretch>
                <a:fillRect/>
              </a:stretch>
            </p:blipFill>
            <p:spPr>
              <a:xfrm>
                <a:off x="1319838" y="4038600"/>
                <a:ext cx="7326509" cy="1382268"/>
              </a:xfrm>
              <a:prstGeom prst="rect">
                <a:avLst/>
              </a:prstGeom>
            </p:spPr>
          </p:pic>
          <p:sp>
            <p:nvSpPr>
              <p:cNvPr id="68" name="Rectangle 67"/>
              <p:cNvSpPr/>
              <p:nvPr/>
            </p:nvSpPr>
            <p:spPr>
              <a:xfrm>
                <a:off x="3726321" y="3796278"/>
                <a:ext cx="794879" cy="5915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1511300" y="3873500"/>
              <a:ext cx="2438400" cy="369332"/>
            </a:xfrm>
            <a:prstGeom prst="rect">
              <a:avLst/>
            </a:prstGeom>
            <a:solidFill>
              <a:srgbClr val="FFFFFF"/>
            </a:solidFill>
          </p:spPr>
          <p:txBody>
            <a:bodyPr wrap="square" rtlCol="0">
              <a:spAutoFit/>
            </a:bodyPr>
            <a:lstStyle/>
            <a:p>
              <a:pPr algn="ctr"/>
              <a:r>
                <a:rPr lang="en-US" b="1" dirty="0" smtClean="0"/>
                <a:t>Single stranded break</a:t>
              </a:r>
              <a:endParaRPr lang="en-US" b="1" dirty="0"/>
            </a:p>
          </p:txBody>
        </p:sp>
        <p:sp>
          <p:nvSpPr>
            <p:cNvPr id="73" name="TextBox 72"/>
            <p:cNvSpPr txBox="1"/>
            <p:nvPr/>
          </p:nvSpPr>
          <p:spPr>
            <a:xfrm>
              <a:off x="6413500" y="5013436"/>
              <a:ext cx="2438400" cy="369332"/>
            </a:xfrm>
            <a:prstGeom prst="rect">
              <a:avLst/>
            </a:prstGeom>
            <a:solidFill>
              <a:srgbClr val="FFFFFF"/>
            </a:solidFill>
          </p:spPr>
          <p:txBody>
            <a:bodyPr wrap="square" rtlCol="0">
              <a:spAutoFit/>
            </a:bodyPr>
            <a:lstStyle/>
            <a:p>
              <a:pPr algn="ctr"/>
              <a:r>
                <a:rPr lang="en-US" b="1" dirty="0" smtClean="0"/>
                <a:t>Single stranded break</a:t>
              </a:r>
              <a:endParaRPr lang="en-US" b="1" dirty="0"/>
            </a:p>
          </p:txBody>
        </p:sp>
      </p:grpSp>
      <p:pic>
        <p:nvPicPr>
          <p:cNvPr id="78" name="Picture 77" descr="BU00529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484195">
            <a:off x="6100077" y="2328072"/>
            <a:ext cx="755289" cy="793247"/>
          </a:xfrm>
          <a:prstGeom prst="rect">
            <a:avLst/>
          </a:prstGeom>
        </p:spPr>
      </p:pic>
      <p:pic>
        <p:nvPicPr>
          <p:cNvPr id="85" name="Picture 84" descr="BU00529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656108">
            <a:off x="2201177" y="1381136"/>
            <a:ext cx="755289" cy="793247"/>
          </a:xfrm>
          <a:prstGeom prst="rect">
            <a:avLst/>
          </a:prstGeom>
        </p:spPr>
      </p:pic>
      <p:sp>
        <p:nvSpPr>
          <p:cNvPr id="86" name="TextBox 85"/>
          <p:cNvSpPr txBox="1"/>
          <p:nvPr/>
        </p:nvSpPr>
        <p:spPr>
          <a:xfrm>
            <a:off x="203200" y="5392172"/>
            <a:ext cx="8801100" cy="1015663"/>
          </a:xfrm>
          <a:prstGeom prst="rect">
            <a:avLst/>
          </a:prstGeom>
          <a:noFill/>
          <a:ln w="57150" cmpd="sng">
            <a:solidFill>
              <a:schemeClr val="tx2"/>
            </a:solidFill>
          </a:ln>
        </p:spPr>
        <p:txBody>
          <a:bodyPr wrap="square" rtlCol="0">
            <a:spAutoFit/>
          </a:bodyPr>
          <a:lstStyle/>
          <a:p>
            <a:pPr marL="342900" indent="-342900">
              <a:buFont typeface="Arial"/>
              <a:buChar char="•"/>
            </a:pPr>
            <a:r>
              <a:rPr lang="en-US" sz="2000" b="1" dirty="0" smtClean="0">
                <a:solidFill>
                  <a:schemeClr val="tx2"/>
                </a:solidFill>
              </a:rPr>
              <a:t>Cas9 </a:t>
            </a:r>
            <a:r>
              <a:rPr lang="en-US" sz="2000" b="1" dirty="0" err="1" smtClean="0">
                <a:solidFill>
                  <a:schemeClr val="tx2"/>
                </a:solidFill>
              </a:rPr>
              <a:t>Nickase</a:t>
            </a:r>
            <a:r>
              <a:rPr lang="en-US" sz="2000" b="1" dirty="0" smtClean="0">
                <a:solidFill>
                  <a:schemeClr val="tx2"/>
                </a:solidFill>
              </a:rPr>
              <a:t> only cleaves one strand: low mutation rate</a:t>
            </a:r>
          </a:p>
          <a:p>
            <a:pPr marL="342900" indent="-342900">
              <a:buFont typeface="Arial"/>
              <a:buChar char="•"/>
            </a:pPr>
            <a:r>
              <a:rPr lang="en-US" sz="2000" b="1" dirty="0" smtClean="0">
                <a:solidFill>
                  <a:schemeClr val="tx2"/>
                </a:solidFill>
              </a:rPr>
              <a:t>Paired </a:t>
            </a:r>
            <a:r>
              <a:rPr lang="en-US" sz="2000" b="1" dirty="0" err="1" smtClean="0">
                <a:solidFill>
                  <a:schemeClr val="tx2"/>
                </a:solidFill>
              </a:rPr>
              <a:t>nickases</a:t>
            </a:r>
            <a:r>
              <a:rPr lang="en-US" sz="2000" b="1" dirty="0" smtClean="0">
                <a:solidFill>
                  <a:schemeClr val="tx2"/>
                </a:solidFill>
              </a:rPr>
              <a:t> can have high mutation rate and specificity (1500X increase)</a:t>
            </a:r>
          </a:p>
          <a:p>
            <a:pPr marL="342900" indent="-342900">
              <a:buFont typeface="Arial"/>
              <a:buChar char="•"/>
            </a:pPr>
            <a:r>
              <a:rPr lang="en-US" sz="2000" b="1" dirty="0" smtClean="0">
                <a:solidFill>
                  <a:schemeClr val="tx2"/>
                </a:solidFill>
              </a:rPr>
              <a:t>Because requires two unique sites, reduces off target mutations</a:t>
            </a:r>
            <a:endParaRPr lang="en-US" sz="2000" b="1" dirty="0">
              <a:solidFill>
                <a:schemeClr val="tx2"/>
              </a:solidFill>
            </a:endParaRPr>
          </a:p>
        </p:txBody>
      </p:sp>
      <p:sp>
        <p:nvSpPr>
          <p:cNvPr id="87" name="TextBox 86"/>
          <p:cNvSpPr txBox="1"/>
          <p:nvPr/>
        </p:nvSpPr>
        <p:spPr>
          <a:xfrm>
            <a:off x="1270000" y="4578203"/>
            <a:ext cx="4802726" cy="646331"/>
          </a:xfrm>
          <a:prstGeom prst="rect">
            <a:avLst/>
          </a:prstGeom>
          <a:solidFill>
            <a:srgbClr val="FFFFFF"/>
          </a:solidFill>
        </p:spPr>
        <p:txBody>
          <a:bodyPr wrap="square" rtlCol="0">
            <a:spAutoFit/>
          </a:bodyPr>
          <a:lstStyle/>
          <a:p>
            <a:pPr algn="ctr"/>
            <a:r>
              <a:rPr lang="en-US" b="1" i="1" dirty="0" smtClean="0">
                <a:solidFill>
                  <a:srgbClr val="FF6600"/>
                </a:solidFill>
              </a:rPr>
              <a:t>If two single stranded breaks are close enough, it will cause a double stranded break</a:t>
            </a:r>
            <a:endParaRPr lang="en-US" b="1" i="1" dirty="0">
              <a:solidFill>
                <a:srgbClr val="FF6600"/>
              </a:solidFill>
            </a:endParaRPr>
          </a:p>
        </p:txBody>
      </p:sp>
      <p:sp>
        <p:nvSpPr>
          <p:cNvPr id="21" name="Rectangle 20"/>
          <p:cNvSpPr/>
          <p:nvPr/>
        </p:nvSpPr>
        <p:spPr>
          <a:xfrm>
            <a:off x="2440526" y="6550223"/>
            <a:ext cx="7543800" cy="307777"/>
          </a:xfrm>
          <a:prstGeom prst="rect">
            <a:avLst/>
          </a:prstGeom>
        </p:spPr>
        <p:txBody>
          <a:bodyPr wrap="square">
            <a:spAutoFit/>
          </a:bodyPr>
          <a:lstStyle/>
          <a:p>
            <a:r>
              <a:rPr lang="en-US" sz="1400" dirty="0"/>
              <a:t>https://</a:t>
            </a:r>
            <a:r>
              <a:rPr lang="en-US" sz="1400" dirty="0" err="1"/>
              <a:t>www.abmgood.com</a:t>
            </a:r>
            <a:r>
              <a:rPr lang="en-US" sz="1400" dirty="0"/>
              <a:t>/marketing/</a:t>
            </a:r>
            <a:r>
              <a:rPr lang="en-US" sz="1400" dirty="0" err="1"/>
              <a:t>knowledge_base</a:t>
            </a:r>
            <a:r>
              <a:rPr lang="en-US" sz="1400" dirty="0"/>
              <a:t>/CRISPR_Cas9_gRNA_Design.php</a:t>
            </a:r>
          </a:p>
        </p:txBody>
      </p:sp>
    </p:spTree>
    <p:extLst>
      <p:ext uri="{BB962C8B-B14F-4D97-AF65-F5344CB8AC3E}">
        <p14:creationId xmlns:p14="http://schemas.microsoft.com/office/powerpoint/2010/main" val="72537292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 y="179081"/>
            <a:ext cx="8940800" cy="646331"/>
          </a:xfrm>
          <a:prstGeom prst="rect">
            <a:avLst/>
          </a:prstGeom>
          <a:noFill/>
        </p:spPr>
        <p:txBody>
          <a:bodyPr wrap="square" rtlCol="0">
            <a:spAutoFit/>
          </a:bodyPr>
          <a:lstStyle/>
          <a:p>
            <a:pPr algn="ctr"/>
            <a:r>
              <a:rPr lang="en-US" sz="3600" b="1" dirty="0" smtClean="0">
                <a:solidFill>
                  <a:schemeClr val="tx2"/>
                </a:solidFill>
              </a:rPr>
              <a:t>How to study a function of an unknown gene</a:t>
            </a:r>
            <a:endParaRPr lang="en-US" sz="3600" b="1" dirty="0">
              <a:solidFill>
                <a:schemeClr val="tx2"/>
              </a:solidFill>
            </a:endParaRPr>
          </a:p>
        </p:txBody>
      </p:sp>
      <p:sp>
        <p:nvSpPr>
          <p:cNvPr id="3" name="TextBox 2"/>
          <p:cNvSpPr txBox="1"/>
          <p:nvPr/>
        </p:nvSpPr>
        <p:spPr>
          <a:xfrm>
            <a:off x="746552" y="2946091"/>
            <a:ext cx="3592286" cy="461665"/>
          </a:xfrm>
          <a:prstGeom prst="rect">
            <a:avLst/>
          </a:prstGeom>
          <a:noFill/>
        </p:spPr>
        <p:txBody>
          <a:bodyPr wrap="square" rtlCol="0">
            <a:spAutoFit/>
          </a:bodyPr>
          <a:lstStyle/>
          <a:p>
            <a:pPr algn="ctr"/>
            <a:r>
              <a:rPr lang="en-US" sz="2400" b="1" dirty="0" smtClean="0"/>
              <a:t>Unknown Cloned Gene</a:t>
            </a:r>
            <a:endParaRPr lang="en-US" sz="2400" b="1" dirty="0"/>
          </a:p>
        </p:txBody>
      </p:sp>
      <p:sp>
        <p:nvSpPr>
          <p:cNvPr id="6" name="TextBox 5"/>
          <p:cNvSpPr txBox="1"/>
          <p:nvPr/>
        </p:nvSpPr>
        <p:spPr>
          <a:xfrm>
            <a:off x="1041870" y="4506849"/>
            <a:ext cx="3049575" cy="738664"/>
          </a:xfrm>
          <a:prstGeom prst="rect">
            <a:avLst/>
          </a:prstGeom>
          <a:noFill/>
        </p:spPr>
        <p:txBody>
          <a:bodyPr wrap="square" rtlCol="0">
            <a:spAutoFit/>
          </a:bodyPr>
          <a:lstStyle/>
          <a:p>
            <a:pPr algn="ctr"/>
            <a:r>
              <a:rPr lang="en-US" sz="2400" b="1" dirty="0" smtClean="0"/>
              <a:t>Protein</a:t>
            </a:r>
          </a:p>
          <a:p>
            <a:pPr algn="ctr"/>
            <a:r>
              <a:rPr lang="en-US" b="1" dirty="0" smtClean="0"/>
              <a:t>Biochemical studies </a:t>
            </a:r>
            <a:endParaRPr lang="en-US" b="1" dirty="0"/>
          </a:p>
        </p:txBody>
      </p:sp>
      <p:sp>
        <p:nvSpPr>
          <p:cNvPr id="7" name="TextBox 6"/>
          <p:cNvSpPr txBox="1"/>
          <p:nvPr/>
        </p:nvSpPr>
        <p:spPr>
          <a:xfrm>
            <a:off x="728409" y="1396327"/>
            <a:ext cx="3592286" cy="461665"/>
          </a:xfrm>
          <a:prstGeom prst="rect">
            <a:avLst/>
          </a:prstGeom>
          <a:noFill/>
          <a:ln w="57150" cmpd="sng">
            <a:solidFill>
              <a:srgbClr val="FF0000"/>
            </a:solidFill>
          </a:ln>
        </p:spPr>
        <p:txBody>
          <a:bodyPr wrap="square" rtlCol="0">
            <a:spAutoFit/>
          </a:bodyPr>
          <a:lstStyle/>
          <a:p>
            <a:pPr algn="ctr"/>
            <a:r>
              <a:rPr lang="en-US" sz="2400" b="1" dirty="0" smtClean="0"/>
              <a:t>Mutant organism/Cell</a:t>
            </a:r>
          </a:p>
        </p:txBody>
      </p:sp>
      <p:sp>
        <p:nvSpPr>
          <p:cNvPr id="8" name="Up Arrow 7"/>
          <p:cNvSpPr/>
          <p:nvPr/>
        </p:nvSpPr>
        <p:spPr>
          <a:xfrm>
            <a:off x="2642482" y="2027030"/>
            <a:ext cx="562428" cy="906896"/>
          </a:xfrm>
          <a:prstGeom prst="upArrow">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9" name="Up Arrow 8"/>
          <p:cNvSpPr/>
          <p:nvPr/>
        </p:nvSpPr>
        <p:spPr>
          <a:xfrm rot="10800000">
            <a:off x="1853267" y="2045172"/>
            <a:ext cx="562428" cy="888753"/>
          </a:xfrm>
          <a:prstGeom prst="up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Up Arrow 9"/>
          <p:cNvSpPr/>
          <p:nvPr/>
        </p:nvSpPr>
        <p:spPr>
          <a:xfrm>
            <a:off x="2678768" y="3487586"/>
            <a:ext cx="562428" cy="944715"/>
          </a:xfrm>
          <a:prstGeom prst="upArrow">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1" name="Up Arrow 10"/>
          <p:cNvSpPr/>
          <p:nvPr/>
        </p:nvSpPr>
        <p:spPr>
          <a:xfrm rot="10800000">
            <a:off x="1889553" y="3505728"/>
            <a:ext cx="562428" cy="926572"/>
          </a:xfrm>
          <a:prstGeom prst="up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272037" y="2287595"/>
            <a:ext cx="1339205" cy="646331"/>
          </a:xfrm>
          <a:prstGeom prst="rect">
            <a:avLst/>
          </a:prstGeom>
          <a:noFill/>
        </p:spPr>
        <p:txBody>
          <a:bodyPr wrap="square" rtlCol="0">
            <a:spAutoFit/>
          </a:bodyPr>
          <a:lstStyle/>
          <a:p>
            <a:pPr algn="ctr"/>
            <a:r>
              <a:rPr lang="en-US" b="1" i="1" dirty="0" smtClean="0"/>
              <a:t>Gene knockout</a:t>
            </a:r>
            <a:endParaRPr lang="en-US" b="1" i="1" dirty="0"/>
          </a:p>
        </p:txBody>
      </p:sp>
      <p:sp>
        <p:nvSpPr>
          <p:cNvPr id="13" name="TextBox 12"/>
          <p:cNvSpPr txBox="1"/>
          <p:nvPr/>
        </p:nvSpPr>
        <p:spPr>
          <a:xfrm>
            <a:off x="203200" y="2287595"/>
            <a:ext cx="1537517" cy="646331"/>
          </a:xfrm>
          <a:prstGeom prst="rect">
            <a:avLst/>
          </a:prstGeom>
          <a:noFill/>
        </p:spPr>
        <p:txBody>
          <a:bodyPr wrap="square" rtlCol="0">
            <a:spAutoFit/>
          </a:bodyPr>
          <a:lstStyle/>
          <a:p>
            <a:pPr algn="ctr"/>
            <a:r>
              <a:rPr lang="en-US" b="1" i="1" dirty="0" smtClean="0"/>
              <a:t>Genetic analysis</a:t>
            </a:r>
            <a:endParaRPr lang="en-US" b="1" i="1" dirty="0"/>
          </a:p>
        </p:txBody>
      </p:sp>
      <p:sp>
        <p:nvSpPr>
          <p:cNvPr id="14" name="TextBox 13"/>
          <p:cNvSpPr txBox="1"/>
          <p:nvPr/>
        </p:nvSpPr>
        <p:spPr>
          <a:xfrm>
            <a:off x="203200" y="3685762"/>
            <a:ext cx="1650066" cy="646331"/>
          </a:xfrm>
          <a:prstGeom prst="rect">
            <a:avLst/>
          </a:prstGeom>
          <a:noFill/>
        </p:spPr>
        <p:txBody>
          <a:bodyPr wrap="square" rtlCol="0">
            <a:spAutoFit/>
          </a:bodyPr>
          <a:lstStyle/>
          <a:p>
            <a:pPr algn="ctr"/>
            <a:r>
              <a:rPr lang="en-US" b="1" i="1" dirty="0" smtClean="0"/>
              <a:t>Express in cultured cells</a:t>
            </a:r>
            <a:endParaRPr lang="en-US" b="1" i="1" dirty="0"/>
          </a:p>
        </p:txBody>
      </p:sp>
      <p:pic>
        <p:nvPicPr>
          <p:cNvPr id="16" name="Picture 15"/>
          <p:cNvPicPr>
            <a:picLocks noChangeAspect="1"/>
          </p:cNvPicPr>
          <p:nvPr/>
        </p:nvPicPr>
        <p:blipFill>
          <a:blip r:embed="rId2"/>
          <a:stretch>
            <a:fillRect/>
          </a:stretch>
        </p:blipFill>
        <p:spPr>
          <a:xfrm>
            <a:off x="5075063" y="2144513"/>
            <a:ext cx="3497138" cy="2376961"/>
          </a:xfrm>
          <a:prstGeom prst="rect">
            <a:avLst/>
          </a:prstGeom>
        </p:spPr>
      </p:pic>
      <p:sp>
        <p:nvSpPr>
          <p:cNvPr id="17" name="TextBox 16"/>
          <p:cNvSpPr txBox="1"/>
          <p:nvPr/>
        </p:nvSpPr>
        <p:spPr>
          <a:xfrm>
            <a:off x="5075063" y="1116927"/>
            <a:ext cx="3591288" cy="954107"/>
          </a:xfrm>
          <a:prstGeom prst="rect">
            <a:avLst/>
          </a:prstGeom>
          <a:noFill/>
        </p:spPr>
        <p:txBody>
          <a:bodyPr wrap="square" rtlCol="0">
            <a:spAutoFit/>
          </a:bodyPr>
          <a:lstStyle/>
          <a:p>
            <a:pPr algn="ctr"/>
            <a:r>
              <a:rPr lang="en-US" sz="2800" b="1" dirty="0" smtClean="0">
                <a:solidFill>
                  <a:srgbClr val="FF0000"/>
                </a:solidFill>
              </a:rPr>
              <a:t>Generate a gene “knockout” mouse</a:t>
            </a:r>
            <a:endParaRPr lang="en-US" sz="2800" b="1" dirty="0">
              <a:solidFill>
                <a:srgbClr val="FF0000"/>
              </a:solidFill>
            </a:endParaRPr>
          </a:p>
        </p:txBody>
      </p:sp>
      <p:sp>
        <p:nvSpPr>
          <p:cNvPr id="18" name="TextBox 17"/>
          <p:cNvSpPr txBox="1"/>
          <p:nvPr/>
        </p:nvSpPr>
        <p:spPr>
          <a:xfrm>
            <a:off x="7355600" y="4444972"/>
            <a:ext cx="1534862" cy="461665"/>
          </a:xfrm>
          <a:prstGeom prst="rect">
            <a:avLst/>
          </a:prstGeom>
          <a:noFill/>
        </p:spPr>
        <p:txBody>
          <a:bodyPr wrap="square" rtlCol="0">
            <a:spAutoFit/>
          </a:bodyPr>
          <a:lstStyle/>
          <a:p>
            <a:pPr algn="ctr"/>
            <a:r>
              <a:rPr lang="en-US" sz="2400" b="1" dirty="0" smtClean="0"/>
              <a:t>Wild type</a:t>
            </a:r>
          </a:p>
        </p:txBody>
      </p:sp>
      <p:sp>
        <p:nvSpPr>
          <p:cNvPr id="19" name="TextBox 18"/>
          <p:cNvSpPr txBox="1"/>
          <p:nvPr/>
        </p:nvSpPr>
        <p:spPr>
          <a:xfrm>
            <a:off x="4913253" y="4463930"/>
            <a:ext cx="2612361" cy="461665"/>
          </a:xfrm>
          <a:prstGeom prst="rect">
            <a:avLst/>
          </a:prstGeom>
          <a:noFill/>
        </p:spPr>
        <p:txBody>
          <a:bodyPr wrap="square" rtlCol="0">
            <a:spAutoFit/>
          </a:bodyPr>
          <a:lstStyle/>
          <a:p>
            <a:pPr algn="ctr"/>
            <a:r>
              <a:rPr lang="en-US" sz="2400" b="1" dirty="0" err="1" smtClean="0"/>
              <a:t>Leptin</a:t>
            </a:r>
            <a:r>
              <a:rPr lang="en-US" sz="2400" b="1" dirty="0" smtClean="0"/>
              <a:t> knockout</a:t>
            </a:r>
          </a:p>
        </p:txBody>
      </p:sp>
      <p:cxnSp>
        <p:nvCxnSpPr>
          <p:cNvPr id="21" name="Straight Arrow Connector 20"/>
          <p:cNvCxnSpPr/>
          <p:nvPr/>
        </p:nvCxnSpPr>
        <p:spPr>
          <a:xfrm flipV="1">
            <a:off x="5933293" y="3799478"/>
            <a:ext cx="151649" cy="68341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8057138" y="3867184"/>
            <a:ext cx="0" cy="68341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496922" y="4874980"/>
            <a:ext cx="3017781" cy="461665"/>
          </a:xfrm>
          <a:prstGeom prst="rect">
            <a:avLst/>
          </a:prstGeom>
          <a:noFill/>
        </p:spPr>
        <p:txBody>
          <a:bodyPr wrap="square" rtlCol="0">
            <a:spAutoFit/>
          </a:bodyPr>
          <a:lstStyle/>
          <a:p>
            <a:pPr algn="ctr"/>
            <a:r>
              <a:rPr lang="en-US" sz="2400" b="1" dirty="0" smtClean="0"/>
              <a:t>“Satiety Hormone”</a:t>
            </a:r>
          </a:p>
        </p:txBody>
      </p:sp>
      <p:sp>
        <p:nvSpPr>
          <p:cNvPr id="2" name="Rectangle 1"/>
          <p:cNvSpPr/>
          <p:nvPr/>
        </p:nvSpPr>
        <p:spPr>
          <a:xfrm>
            <a:off x="203200" y="5680670"/>
            <a:ext cx="8851900" cy="1015663"/>
          </a:xfrm>
          <a:prstGeom prst="rect">
            <a:avLst/>
          </a:prstGeom>
          <a:ln w="57150" cmpd="sng">
            <a:solidFill>
              <a:schemeClr val="tx2"/>
            </a:solidFill>
          </a:ln>
        </p:spPr>
        <p:txBody>
          <a:bodyPr wrap="square">
            <a:spAutoFit/>
          </a:bodyPr>
          <a:lstStyle/>
          <a:p>
            <a:pPr algn="ctr"/>
            <a:r>
              <a:rPr lang="en-US" sz="2000" b="1" dirty="0" smtClean="0">
                <a:solidFill>
                  <a:schemeClr val="tx2"/>
                </a:solidFill>
              </a:rPr>
              <a:t>Humans and mice share many genes. By observing the characteristics of knockout mice, researchers can better understand </a:t>
            </a:r>
            <a:r>
              <a:rPr lang="en-US" sz="2000" b="1" dirty="0">
                <a:solidFill>
                  <a:schemeClr val="tx2"/>
                </a:solidFill>
              </a:rPr>
              <a:t>how </a:t>
            </a:r>
            <a:r>
              <a:rPr lang="en-US" sz="2000" b="1" dirty="0">
                <a:solidFill>
                  <a:schemeClr val="tx2"/>
                </a:solidFill>
              </a:rPr>
              <a:t>a</a:t>
            </a:r>
            <a:r>
              <a:rPr lang="en-US" sz="2000" b="1" dirty="0" smtClean="0">
                <a:solidFill>
                  <a:schemeClr val="tx2"/>
                </a:solidFill>
              </a:rPr>
              <a:t> </a:t>
            </a:r>
            <a:r>
              <a:rPr lang="en-US" sz="2000" b="1" dirty="0" smtClean="0">
                <a:solidFill>
                  <a:schemeClr val="tx2"/>
                </a:solidFill>
              </a:rPr>
              <a:t>gene </a:t>
            </a:r>
            <a:r>
              <a:rPr lang="en-US" sz="2000" b="1" dirty="0">
                <a:solidFill>
                  <a:schemeClr val="tx2"/>
                </a:solidFill>
              </a:rPr>
              <a:t>may </a:t>
            </a:r>
            <a:r>
              <a:rPr lang="en-US" sz="2000" b="1" dirty="0" smtClean="0">
                <a:solidFill>
                  <a:schemeClr val="tx2"/>
                </a:solidFill>
              </a:rPr>
              <a:t>contribute </a:t>
            </a:r>
            <a:r>
              <a:rPr lang="en-US" sz="2000" b="1" dirty="0">
                <a:solidFill>
                  <a:schemeClr val="tx2"/>
                </a:solidFill>
              </a:rPr>
              <a:t>to </a:t>
            </a:r>
            <a:r>
              <a:rPr lang="en-US" sz="2000" b="1" dirty="0" smtClean="0">
                <a:solidFill>
                  <a:schemeClr val="tx2"/>
                </a:solidFill>
              </a:rPr>
              <a:t>human disease</a:t>
            </a:r>
            <a:r>
              <a:rPr lang="en-US" sz="2000" b="1" dirty="0" smtClean="0">
                <a:solidFill>
                  <a:schemeClr val="tx2"/>
                </a:solidFill>
              </a:rPr>
              <a:t>. Also serve as a disease model for treatment experiments.</a:t>
            </a:r>
            <a:endParaRPr lang="en-US" sz="2000" b="1" dirty="0">
              <a:solidFill>
                <a:schemeClr val="tx2"/>
              </a:solidFill>
            </a:endParaRPr>
          </a:p>
        </p:txBody>
      </p:sp>
    </p:spTree>
    <p:extLst>
      <p:ext uri="{BB962C8B-B14F-4D97-AF65-F5344CB8AC3E}">
        <p14:creationId xmlns:p14="http://schemas.microsoft.com/office/powerpoint/2010/main" val="18947153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5641089" y="2476469"/>
            <a:ext cx="675038" cy="270934"/>
          </a:xfrm>
          <a:prstGeom prst="rect">
            <a:avLst/>
          </a:prstGeom>
          <a:solidFill>
            <a:schemeClr val="accent2">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744113" y="169354"/>
            <a:ext cx="5554177" cy="59265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smtClean="0">
                <a:solidFill>
                  <a:schemeClr val="tx2"/>
                </a:solidFill>
              </a:rPr>
              <a:t>3: Location analysis</a:t>
            </a:r>
            <a:endParaRPr lang="en-US" sz="4000" b="1" dirty="0">
              <a:solidFill>
                <a:schemeClr val="tx2"/>
              </a:solidFill>
            </a:endParaRPr>
          </a:p>
        </p:txBody>
      </p:sp>
      <p:grpSp>
        <p:nvGrpSpPr>
          <p:cNvPr id="12" name="Group 11"/>
          <p:cNvGrpSpPr/>
          <p:nvPr/>
        </p:nvGrpSpPr>
        <p:grpSpPr>
          <a:xfrm>
            <a:off x="1246853" y="2476469"/>
            <a:ext cx="7789334" cy="270934"/>
            <a:chOff x="982133" y="1845733"/>
            <a:chExt cx="7196672" cy="270934"/>
          </a:xfrm>
        </p:grpSpPr>
        <p:sp>
          <p:nvSpPr>
            <p:cNvPr id="13" name="Rectangle 12"/>
            <p:cNvSpPr/>
            <p:nvPr/>
          </p:nvSpPr>
          <p:spPr>
            <a:xfrm>
              <a:off x="982133" y="1845733"/>
              <a:ext cx="1016000" cy="270934"/>
            </a:xfrm>
            <a:prstGeom prst="rect">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998133" y="1845733"/>
              <a:ext cx="863600" cy="270934"/>
            </a:xfrm>
            <a:prstGeom prst="rect">
              <a:avLst/>
            </a:prstGeom>
            <a:solidFill>
              <a:srgbClr val="8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844803" y="1845733"/>
              <a:ext cx="664015" cy="270934"/>
            </a:xfrm>
            <a:prstGeom prst="rect">
              <a:avLst/>
            </a:prstGeom>
            <a:solidFill>
              <a:schemeClr val="accent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491591" y="1845733"/>
              <a:ext cx="705954" cy="270934"/>
            </a:xfrm>
            <a:prstGeom prst="rect">
              <a:avLst/>
            </a:prstGeom>
            <a:solidFill>
              <a:schemeClr val="accent2"/>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197546" y="1845733"/>
              <a:ext cx="844482" cy="270934"/>
            </a:xfrm>
            <a:prstGeom prst="rect">
              <a:avLst/>
            </a:prstGeom>
            <a:solidFill>
              <a:schemeClr val="accent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369733" y="1845733"/>
              <a:ext cx="793072" cy="270934"/>
            </a:xfrm>
            <a:prstGeom prst="rect">
              <a:avLst/>
            </a:prstGeom>
            <a:solidFill>
              <a:schemeClr val="accent2">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162805" y="1845733"/>
              <a:ext cx="1016000" cy="270934"/>
            </a:xfrm>
            <a:prstGeom prst="rect">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TextBox 30"/>
          <p:cNvSpPr txBox="1"/>
          <p:nvPr/>
        </p:nvSpPr>
        <p:spPr>
          <a:xfrm>
            <a:off x="1195032" y="2070982"/>
            <a:ext cx="1185357" cy="369332"/>
          </a:xfrm>
          <a:prstGeom prst="rect">
            <a:avLst/>
          </a:prstGeom>
          <a:noFill/>
        </p:spPr>
        <p:txBody>
          <a:bodyPr wrap="square" rtlCol="0">
            <a:spAutoFit/>
          </a:bodyPr>
          <a:lstStyle/>
          <a:p>
            <a:pPr algn="ctr"/>
            <a:r>
              <a:rPr lang="en-US" dirty="0" smtClean="0"/>
              <a:t>5’ UTR</a:t>
            </a:r>
            <a:endParaRPr lang="en-US" dirty="0"/>
          </a:p>
        </p:txBody>
      </p:sp>
      <p:sp>
        <p:nvSpPr>
          <p:cNvPr id="32" name="TextBox 31"/>
          <p:cNvSpPr txBox="1"/>
          <p:nvPr/>
        </p:nvSpPr>
        <p:spPr>
          <a:xfrm>
            <a:off x="2228967" y="2070982"/>
            <a:ext cx="1185357" cy="369332"/>
          </a:xfrm>
          <a:prstGeom prst="rect">
            <a:avLst/>
          </a:prstGeom>
          <a:noFill/>
        </p:spPr>
        <p:txBody>
          <a:bodyPr wrap="square" rtlCol="0">
            <a:spAutoFit/>
          </a:bodyPr>
          <a:lstStyle/>
          <a:p>
            <a:pPr algn="ctr"/>
            <a:r>
              <a:rPr lang="en-US" dirty="0" smtClean="0"/>
              <a:t>Exon 1</a:t>
            </a:r>
            <a:endParaRPr lang="en-US" dirty="0"/>
          </a:p>
        </p:txBody>
      </p:sp>
      <p:sp>
        <p:nvSpPr>
          <p:cNvPr id="33" name="TextBox 32"/>
          <p:cNvSpPr txBox="1"/>
          <p:nvPr/>
        </p:nvSpPr>
        <p:spPr>
          <a:xfrm>
            <a:off x="3808796" y="2071176"/>
            <a:ext cx="1185357" cy="369332"/>
          </a:xfrm>
          <a:prstGeom prst="rect">
            <a:avLst/>
          </a:prstGeom>
          <a:noFill/>
        </p:spPr>
        <p:txBody>
          <a:bodyPr wrap="square" rtlCol="0">
            <a:spAutoFit/>
          </a:bodyPr>
          <a:lstStyle/>
          <a:p>
            <a:pPr algn="ctr"/>
            <a:r>
              <a:rPr lang="en-US" dirty="0" smtClean="0"/>
              <a:t>Exon 2</a:t>
            </a:r>
            <a:endParaRPr lang="en-US" dirty="0"/>
          </a:p>
        </p:txBody>
      </p:sp>
      <p:sp>
        <p:nvSpPr>
          <p:cNvPr id="34" name="TextBox 33"/>
          <p:cNvSpPr txBox="1"/>
          <p:nvPr/>
        </p:nvSpPr>
        <p:spPr>
          <a:xfrm>
            <a:off x="6888835" y="2059195"/>
            <a:ext cx="1185357" cy="369332"/>
          </a:xfrm>
          <a:prstGeom prst="rect">
            <a:avLst/>
          </a:prstGeom>
          <a:noFill/>
        </p:spPr>
        <p:txBody>
          <a:bodyPr wrap="square" rtlCol="0">
            <a:spAutoFit/>
          </a:bodyPr>
          <a:lstStyle/>
          <a:p>
            <a:pPr algn="ctr"/>
            <a:r>
              <a:rPr lang="en-US" dirty="0" smtClean="0"/>
              <a:t>Exon 4</a:t>
            </a:r>
            <a:endParaRPr lang="en-US" dirty="0"/>
          </a:p>
        </p:txBody>
      </p:sp>
      <p:sp>
        <p:nvSpPr>
          <p:cNvPr id="35" name="TextBox 34"/>
          <p:cNvSpPr txBox="1"/>
          <p:nvPr/>
        </p:nvSpPr>
        <p:spPr>
          <a:xfrm>
            <a:off x="7903791" y="2061020"/>
            <a:ext cx="1185357" cy="369332"/>
          </a:xfrm>
          <a:prstGeom prst="rect">
            <a:avLst/>
          </a:prstGeom>
          <a:noFill/>
        </p:spPr>
        <p:txBody>
          <a:bodyPr wrap="square" rtlCol="0">
            <a:spAutoFit/>
          </a:bodyPr>
          <a:lstStyle/>
          <a:p>
            <a:pPr algn="ctr"/>
            <a:r>
              <a:rPr lang="en-US" dirty="0" smtClean="0"/>
              <a:t>3’ UTR</a:t>
            </a:r>
            <a:endParaRPr lang="en-US" dirty="0"/>
          </a:p>
        </p:txBody>
      </p:sp>
      <p:sp>
        <p:nvSpPr>
          <p:cNvPr id="36" name="TextBox 35"/>
          <p:cNvSpPr txBox="1"/>
          <p:nvPr/>
        </p:nvSpPr>
        <p:spPr>
          <a:xfrm>
            <a:off x="4638161" y="2050115"/>
            <a:ext cx="1185357" cy="369332"/>
          </a:xfrm>
          <a:prstGeom prst="rect">
            <a:avLst/>
          </a:prstGeom>
          <a:noFill/>
        </p:spPr>
        <p:txBody>
          <a:bodyPr wrap="square" rtlCol="0">
            <a:spAutoFit/>
          </a:bodyPr>
          <a:lstStyle/>
          <a:p>
            <a:pPr algn="ctr"/>
            <a:r>
              <a:rPr lang="en-US" dirty="0" smtClean="0"/>
              <a:t>Intron 2</a:t>
            </a:r>
            <a:endParaRPr lang="en-US" dirty="0"/>
          </a:p>
        </p:txBody>
      </p:sp>
      <p:sp>
        <p:nvSpPr>
          <p:cNvPr id="38" name="Down Arrow 37"/>
          <p:cNvSpPr/>
          <p:nvPr/>
        </p:nvSpPr>
        <p:spPr>
          <a:xfrm>
            <a:off x="4446859" y="2899804"/>
            <a:ext cx="464919" cy="551245"/>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4549991" y="3020162"/>
            <a:ext cx="1563359" cy="430887"/>
          </a:xfrm>
          <a:prstGeom prst="rect">
            <a:avLst/>
          </a:prstGeom>
          <a:noFill/>
        </p:spPr>
        <p:txBody>
          <a:bodyPr wrap="square" rtlCol="0">
            <a:spAutoFit/>
          </a:bodyPr>
          <a:lstStyle/>
          <a:p>
            <a:pPr algn="ctr"/>
            <a:r>
              <a:rPr lang="en-US" sz="2200" dirty="0" smtClean="0"/>
              <a:t>Brain</a:t>
            </a:r>
            <a:endParaRPr lang="en-US" sz="2200" dirty="0"/>
          </a:p>
        </p:txBody>
      </p:sp>
      <p:sp>
        <p:nvSpPr>
          <p:cNvPr id="42" name="TextBox 41"/>
          <p:cNvSpPr txBox="1"/>
          <p:nvPr/>
        </p:nvSpPr>
        <p:spPr>
          <a:xfrm>
            <a:off x="1407660" y="3632166"/>
            <a:ext cx="1185357" cy="369332"/>
          </a:xfrm>
          <a:prstGeom prst="rect">
            <a:avLst/>
          </a:prstGeom>
          <a:noFill/>
        </p:spPr>
        <p:txBody>
          <a:bodyPr wrap="square" rtlCol="0">
            <a:spAutoFit/>
          </a:bodyPr>
          <a:lstStyle/>
          <a:p>
            <a:pPr algn="ctr"/>
            <a:r>
              <a:rPr lang="en-US" dirty="0" smtClean="0"/>
              <a:t>mRNA</a:t>
            </a:r>
            <a:endParaRPr lang="en-US" dirty="0"/>
          </a:p>
        </p:txBody>
      </p:sp>
      <p:sp>
        <p:nvSpPr>
          <p:cNvPr id="43" name="TextBox 42"/>
          <p:cNvSpPr txBox="1"/>
          <p:nvPr/>
        </p:nvSpPr>
        <p:spPr>
          <a:xfrm>
            <a:off x="-29352" y="2415108"/>
            <a:ext cx="1388533" cy="369332"/>
          </a:xfrm>
          <a:prstGeom prst="rect">
            <a:avLst/>
          </a:prstGeom>
          <a:noFill/>
        </p:spPr>
        <p:txBody>
          <a:bodyPr wrap="square" rtlCol="0">
            <a:spAutoFit/>
          </a:bodyPr>
          <a:lstStyle/>
          <a:p>
            <a:pPr algn="ctr"/>
            <a:r>
              <a:rPr lang="en-US" dirty="0" smtClean="0"/>
              <a:t>Pre-mRNA</a:t>
            </a:r>
            <a:endParaRPr lang="en-US" dirty="0"/>
          </a:p>
        </p:txBody>
      </p:sp>
      <p:sp>
        <p:nvSpPr>
          <p:cNvPr id="46" name="Oval 45"/>
          <p:cNvSpPr/>
          <p:nvPr/>
        </p:nvSpPr>
        <p:spPr>
          <a:xfrm>
            <a:off x="3562515" y="4923367"/>
            <a:ext cx="152380" cy="389467"/>
          </a:xfrm>
          <a:prstGeom prst="ellipse">
            <a:avLst/>
          </a:prstGeom>
          <a:solidFill>
            <a:srgbClr val="8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3714895" y="4923367"/>
            <a:ext cx="152380" cy="389467"/>
          </a:xfrm>
          <a:prstGeom prst="ellipse">
            <a:avLst/>
          </a:prstGeom>
          <a:solidFill>
            <a:srgbClr val="8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3858851" y="4923367"/>
            <a:ext cx="152380" cy="389467"/>
          </a:xfrm>
          <a:prstGeom prst="ellipse">
            <a:avLst/>
          </a:prstGeom>
          <a:solidFill>
            <a:srgbClr val="8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4011231" y="4923367"/>
            <a:ext cx="152380" cy="389467"/>
          </a:xfrm>
          <a:prstGeom prst="ellipse">
            <a:avLst/>
          </a:prstGeom>
          <a:solidFill>
            <a:srgbClr val="8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4163611" y="4923367"/>
            <a:ext cx="152380" cy="389467"/>
          </a:xfrm>
          <a:prstGeom prst="ellipse">
            <a:avLst/>
          </a:prstGeom>
          <a:solidFill>
            <a:srgbClr val="8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4315991" y="4923367"/>
            <a:ext cx="152380" cy="389467"/>
          </a:xfrm>
          <a:prstGeom prst="ellipse">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4468371" y="4923367"/>
            <a:ext cx="152380" cy="389467"/>
          </a:xfrm>
          <a:prstGeom prst="ellips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4620751" y="4923367"/>
            <a:ext cx="152380" cy="389467"/>
          </a:xfrm>
          <a:prstGeom prst="ellips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4773250" y="4923367"/>
            <a:ext cx="152380" cy="389467"/>
          </a:xfrm>
          <a:prstGeom prst="ellipse">
            <a:avLst/>
          </a:prstGeom>
          <a:solidFill>
            <a:srgbClr val="D9969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4925630" y="4923367"/>
            <a:ext cx="152380" cy="389467"/>
          </a:xfrm>
          <a:prstGeom prst="ellipse">
            <a:avLst/>
          </a:prstGeom>
          <a:solidFill>
            <a:schemeClr val="accent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5069609" y="4923367"/>
            <a:ext cx="152380" cy="389467"/>
          </a:xfrm>
          <a:prstGeom prst="ellipse">
            <a:avLst/>
          </a:prstGeom>
          <a:solidFill>
            <a:srgbClr val="F2DCD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5221989" y="4923367"/>
            <a:ext cx="152380" cy="389467"/>
          </a:xfrm>
          <a:prstGeom prst="ellipse">
            <a:avLst/>
          </a:prstGeom>
          <a:solidFill>
            <a:srgbClr val="F2DCD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5369791" y="4923367"/>
            <a:ext cx="152380" cy="389467"/>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5522171" y="4923367"/>
            <a:ext cx="152380" cy="389467"/>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p:cNvSpPr txBox="1"/>
          <p:nvPr/>
        </p:nvSpPr>
        <p:spPr>
          <a:xfrm>
            <a:off x="2226970" y="5121235"/>
            <a:ext cx="1206782" cy="369332"/>
          </a:xfrm>
          <a:prstGeom prst="rect">
            <a:avLst/>
          </a:prstGeom>
          <a:noFill/>
        </p:spPr>
        <p:txBody>
          <a:bodyPr wrap="square" rtlCol="0">
            <a:spAutoFit/>
          </a:bodyPr>
          <a:lstStyle/>
          <a:p>
            <a:pPr algn="ctr"/>
            <a:r>
              <a:rPr lang="en-US" dirty="0" smtClean="0"/>
              <a:t>Protein</a:t>
            </a:r>
            <a:endParaRPr lang="en-US" dirty="0"/>
          </a:p>
        </p:txBody>
      </p:sp>
      <p:sp>
        <p:nvSpPr>
          <p:cNvPr id="70" name="TextBox 69"/>
          <p:cNvSpPr txBox="1"/>
          <p:nvPr/>
        </p:nvSpPr>
        <p:spPr>
          <a:xfrm>
            <a:off x="5542505" y="4656668"/>
            <a:ext cx="1206782" cy="923330"/>
          </a:xfrm>
          <a:prstGeom prst="rect">
            <a:avLst/>
          </a:prstGeom>
          <a:noFill/>
        </p:spPr>
        <p:txBody>
          <a:bodyPr wrap="square" rtlCol="0">
            <a:spAutoFit/>
          </a:bodyPr>
          <a:lstStyle/>
          <a:p>
            <a:pPr algn="ctr"/>
            <a:r>
              <a:rPr lang="en-US" b="1" dirty="0" smtClean="0">
                <a:solidFill>
                  <a:srgbClr val="FF0000"/>
                </a:solidFill>
              </a:rPr>
              <a:t>DNA binding domain</a:t>
            </a:r>
            <a:endParaRPr lang="en-US" b="1" dirty="0">
              <a:solidFill>
                <a:srgbClr val="FF0000"/>
              </a:solidFill>
            </a:endParaRPr>
          </a:p>
        </p:txBody>
      </p:sp>
      <p:sp>
        <p:nvSpPr>
          <p:cNvPr id="71" name="TextBox 70"/>
          <p:cNvSpPr txBox="1"/>
          <p:nvPr/>
        </p:nvSpPr>
        <p:spPr>
          <a:xfrm>
            <a:off x="3803775" y="5345732"/>
            <a:ext cx="1731642" cy="646331"/>
          </a:xfrm>
          <a:prstGeom prst="rect">
            <a:avLst/>
          </a:prstGeom>
          <a:noFill/>
        </p:spPr>
        <p:txBody>
          <a:bodyPr wrap="square" rtlCol="0">
            <a:spAutoFit/>
          </a:bodyPr>
          <a:lstStyle/>
          <a:p>
            <a:pPr algn="ctr"/>
            <a:r>
              <a:rPr lang="en-US" b="1" dirty="0" smtClean="0">
                <a:solidFill>
                  <a:srgbClr val="FF6600"/>
                </a:solidFill>
              </a:rPr>
              <a:t>Ligand binding domain</a:t>
            </a:r>
            <a:endParaRPr lang="en-US" b="1" dirty="0">
              <a:solidFill>
                <a:srgbClr val="FF6600"/>
              </a:solidFill>
            </a:endParaRPr>
          </a:p>
        </p:txBody>
      </p:sp>
      <p:sp>
        <p:nvSpPr>
          <p:cNvPr id="72" name="Rectangle 71"/>
          <p:cNvSpPr/>
          <p:nvPr/>
        </p:nvSpPr>
        <p:spPr>
          <a:xfrm>
            <a:off x="5941271" y="2476770"/>
            <a:ext cx="213291" cy="270634"/>
          </a:xfrm>
          <a:prstGeom prst="rect">
            <a:avLst/>
          </a:pr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6316128" y="2476469"/>
            <a:ext cx="762006" cy="270934"/>
          </a:xfrm>
          <a:prstGeom prst="rect">
            <a:avLst/>
          </a:prstGeom>
          <a:solidFill>
            <a:schemeClr val="accent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2453317" y="3666032"/>
            <a:ext cx="4508802" cy="270934"/>
            <a:chOff x="2643817" y="3335832"/>
            <a:chExt cx="4508802" cy="270934"/>
          </a:xfrm>
        </p:grpSpPr>
        <p:sp>
          <p:nvSpPr>
            <p:cNvPr id="26" name="Rectangle 25"/>
            <p:cNvSpPr/>
            <p:nvPr/>
          </p:nvSpPr>
          <p:spPr>
            <a:xfrm>
              <a:off x="2643817" y="3335832"/>
              <a:ext cx="1099677" cy="270934"/>
            </a:xfrm>
            <a:prstGeom prst="rect">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743475" y="3335832"/>
              <a:ext cx="934725" cy="270934"/>
            </a:xfrm>
            <a:prstGeom prst="rect">
              <a:avLst/>
            </a:prstGeom>
            <a:solidFill>
              <a:srgbClr val="8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052942" y="3335832"/>
              <a:ext cx="1099677" cy="270934"/>
            </a:xfrm>
            <a:prstGeom prst="rect">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5194559" y="3335832"/>
              <a:ext cx="858383" cy="270934"/>
            </a:xfrm>
            <a:prstGeom prst="rect">
              <a:avLst/>
            </a:prstGeom>
            <a:solidFill>
              <a:schemeClr val="accent2">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4678200" y="3335832"/>
              <a:ext cx="527262" cy="270934"/>
            </a:xfrm>
            <a:prstGeom prst="rect">
              <a:avLst/>
            </a:prstGeom>
            <a:solidFill>
              <a:schemeClr val="accent2">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9" name="Down Arrow 78"/>
          <p:cNvSpPr/>
          <p:nvPr/>
        </p:nvSpPr>
        <p:spPr>
          <a:xfrm>
            <a:off x="4450067" y="4220604"/>
            <a:ext cx="464919" cy="613864"/>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4646653" y="3674469"/>
            <a:ext cx="213291" cy="270634"/>
          </a:xfrm>
          <a:prstGeom prst="rect">
            <a:avLst/>
          </a:pr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7660162" y="2481153"/>
            <a:ext cx="213291" cy="270634"/>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5593305" y="3662219"/>
            <a:ext cx="213291" cy="270634"/>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TextBox 82"/>
          <p:cNvSpPr txBox="1"/>
          <p:nvPr/>
        </p:nvSpPr>
        <p:spPr>
          <a:xfrm>
            <a:off x="5555177" y="2060077"/>
            <a:ext cx="875693" cy="369332"/>
          </a:xfrm>
          <a:prstGeom prst="rect">
            <a:avLst/>
          </a:prstGeom>
          <a:noFill/>
        </p:spPr>
        <p:txBody>
          <a:bodyPr wrap="square" rtlCol="0">
            <a:spAutoFit/>
          </a:bodyPr>
          <a:lstStyle/>
          <a:p>
            <a:pPr algn="ctr"/>
            <a:r>
              <a:rPr lang="en-US" dirty="0" smtClean="0"/>
              <a:t>Exon 3</a:t>
            </a:r>
            <a:endParaRPr lang="en-US" dirty="0"/>
          </a:p>
        </p:txBody>
      </p:sp>
      <p:sp>
        <p:nvSpPr>
          <p:cNvPr id="84" name="TextBox 83"/>
          <p:cNvSpPr txBox="1"/>
          <p:nvPr/>
        </p:nvSpPr>
        <p:spPr>
          <a:xfrm>
            <a:off x="6138333" y="2054886"/>
            <a:ext cx="1185357" cy="369332"/>
          </a:xfrm>
          <a:prstGeom prst="rect">
            <a:avLst/>
          </a:prstGeom>
          <a:noFill/>
        </p:spPr>
        <p:txBody>
          <a:bodyPr wrap="square" rtlCol="0">
            <a:spAutoFit/>
          </a:bodyPr>
          <a:lstStyle/>
          <a:p>
            <a:pPr algn="ctr"/>
            <a:r>
              <a:rPr lang="en-US" dirty="0" smtClean="0"/>
              <a:t>Intron 3</a:t>
            </a:r>
            <a:endParaRPr lang="en-US" dirty="0"/>
          </a:p>
        </p:txBody>
      </p:sp>
      <p:sp>
        <p:nvSpPr>
          <p:cNvPr id="90" name="TextBox 89"/>
          <p:cNvSpPr txBox="1"/>
          <p:nvPr/>
        </p:nvSpPr>
        <p:spPr>
          <a:xfrm>
            <a:off x="3037518" y="2069037"/>
            <a:ext cx="1185357" cy="369332"/>
          </a:xfrm>
          <a:prstGeom prst="rect">
            <a:avLst/>
          </a:prstGeom>
          <a:noFill/>
        </p:spPr>
        <p:txBody>
          <a:bodyPr wrap="square" rtlCol="0">
            <a:spAutoFit/>
          </a:bodyPr>
          <a:lstStyle/>
          <a:p>
            <a:pPr algn="ctr"/>
            <a:r>
              <a:rPr lang="en-US" dirty="0" smtClean="0"/>
              <a:t>Intron 1</a:t>
            </a:r>
            <a:endParaRPr lang="en-US" dirty="0"/>
          </a:p>
        </p:txBody>
      </p:sp>
      <p:sp>
        <p:nvSpPr>
          <p:cNvPr id="91" name="TextBox 90"/>
          <p:cNvSpPr txBox="1"/>
          <p:nvPr/>
        </p:nvSpPr>
        <p:spPr>
          <a:xfrm>
            <a:off x="587225" y="1087121"/>
            <a:ext cx="8016372" cy="523220"/>
          </a:xfrm>
          <a:prstGeom prst="rect">
            <a:avLst/>
          </a:prstGeom>
          <a:noFill/>
          <a:ln w="57150" cmpd="sng">
            <a:solidFill>
              <a:schemeClr val="tx2"/>
            </a:solidFill>
          </a:ln>
        </p:spPr>
        <p:txBody>
          <a:bodyPr wrap="square" rtlCol="0">
            <a:spAutoFit/>
          </a:bodyPr>
          <a:lstStyle/>
          <a:p>
            <a:r>
              <a:rPr lang="en-US" sz="2800" b="1" dirty="0" smtClean="0">
                <a:solidFill>
                  <a:schemeClr val="tx2"/>
                </a:solidFill>
              </a:rPr>
              <a:t>Knocking out: Early exons and/or functional domains</a:t>
            </a:r>
            <a:endParaRPr lang="en-US" sz="2800" b="1" dirty="0">
              <a:solidFill>
                <a:schemeClr val="tx2"/>
              </a:solidFill>
            </a:endParaRPr>
          </a:p>
        </p:txBody>
      </p:sp>
      <p:sp>
        <p:nvSpPr>
          <p:cNvPr id="99" name="Down Arrow 98"/>
          <p:cNvSpPr/>
          <p:nvPr/>
        </p:nvSpPr>
        <p:spPr>
          <a:xfrm rot="10800000">
            <a:off x="2397322" y="2784440"/>
            <a:ext cx="138367" cy="287896"/>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Down Arrow 100"/>
          <p:cNvSpPr/>
          <p:nvPr/>
        </p:nvSpPr>
        <p:spPr>
          <a:xfrm rot="10800000">
            <a:off x="2535689" y="2784440"/>
            <a:ext cx="138367" cy="287896"/>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Down Arrow 101"/>
          <p:cNvSpPr/>
          <p:nvPr/>
        </p:nvSpPr>
        <p:spPr>
          <a:xfrm rot="10800000">
            <a:off x="2674056" y="2780192"/>
            <a:ext cx="138367" cy="287896"/>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Down Arrow 102"/>
          <p:cNvSpPr/>
          <p:nvPr/>
        </p:nvSpPr>
        <p:spPr>
          <a:xfrm rot="10800000">
            <a:off x="2813756" y="2788644"/>
            <a:ext cx="138367" cy="287896"/>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Down Arrow 103"/>
          <p:cNvSpPr/>
          <p:nvPr/>
        </p:nvSpPr>
        <p:spPr>
          <a:xfrm rot="10800000">
            <a:off x="5989484" y="2774882"/>
            <a:ext cx="138367" cy="287896"/>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Down Arrow 104"/>
          <p:cNvSpPr/>
          <p:nvPr/>
        </p:nvSpPr>
        <p:spPr>
          <a:xfrm rot="10800000">
            <a:off x="7724604" y="2788644"/>
            <a:ext cx="138367" cy="287896"/>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629975" y="6180043"/>
            <a:ext cx="8016372" cy="523220"/>
          </a:xfrm>
          <a:prstGeom prst="rect">
            <a:avLst/>
          </a:prstGeom>
          <a:noFill/>
          <a:ln w="57150" cmpd="sng">
            <a:solidFill>
              <a:schemeClr val="tx2"/>
            </a:solidFill>
          </a:ln>
        </p:spPr>
        <p:txBody>
          <a:bodyPr wrap="square" rtlCol="0">
            <a:spAutoFit/>
          </a:bodyPr>
          <a:lstStyle/>
          <a:p>
            <a:pPr algn="ctr"/>
            <a:r>
              <a:rPr lang="en-US" sz="2800" b="1" dirty="0" smtClean="0">
                <a:solidFill>
                  <a:schemeClr val="tx2"/>
                </a:solidFill>
              </a:rPr>
              <a:t>Should always use ≥ 2 </a:t>
            </a:r>
            <a:r>
              <a:rPr lang="en-US" sz="2800" b="1" dirty="0" err="1" smtClean="0">
                <a:solidFill>
                  <a:schemeClr val="tx2"/>
                </a:solidFill>
              </a:rPr>
              <a:t>gRNAs</a:t>
            </a:r>
            <a:r>
              <a:rPr lang="en-US" sz="2800" b="1" dirty="0" smtClean="0">
                <a:solidFill>
                  <a:schemeClr val="tx2"/>
                </a:solidFill>
              </a:rPr>
              <a:t> to ensure knockout</a:t>
            </a:r>
            <a:endParaRPr lang="en-US" sz="2800" b="1" dirty="0">
              <a:solidFill>
                <a:schemeClr val="tx2"/>
              </a:solidFill>
            </a:endParaRPr>
          </a:p>
        </p:txBody>
      </p:sp>
      <p:sp>
        <p:nvSpPr>
          <p:cNvPr id="62" name="TextBox 61"/>
          <p:cNvSpPr txBox="1"/>
          <p:nvPr/>
        </p:nvSpPr>
        <p:spPr>
          <a:xfrm>
            <a:off x="-57693" y="2810904"/>
            <a:ext cx="2497505" cy="584776"/>
          </a:xfrm>
          <a:prstGeom prst="rect">
            <a:avLst/>
          </a:prstGeom>
          <a:noFill/>
        </p:spPr>
        <p:txBody>
          <a:bodyPr wrap="square" rtlCol="0">
            <a:spAutoFit/>
          </a:bodyPr>
          <a:lstStyle/>
          <a:p>
            <a:pPr algn="ctr"/>
            <a:r>
              <a:rPr lang="en-US" sz="1600" b="1" dirty="0" smtClean="0"/>
              <a:t>Remember: there must be a PAM to target</a:t>
            </a:r>
            <a:endParaRPr lang="en-US" sz="1600" b="1" dirty="0"/>
          </a:p>
        </p:txBody>
      </p:sp>
    </p:spTree>
    <p:extLst>
      <p:ext uri="{BB962C8B-B14F-4D97-AF65-F5344CB8AC3E}">
        <p14:creationId xmlns:p14="http://schemas.microsoft.com/office/powerpoint/2010/main" val="323097748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4113" y="169354"/>
            <a:ext cx="5554177" cy="59265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solidFill>
                  <a:schemeClr val="tx2"/>
                </a:solidFill>
              </a:rPr>
              <a:t>4</a:t>
            </a:r>
            <a:r>
              <a:rPr lang="en-US" sz="4000" b="1" dirty="0" smtClean="0">
                <a:solidFill>
                  <a:schemeClr val="tx2"/>
                </a:solidFill>
              </a:rPr>
              <a:t>: </a:t>
            </a:r>
            <a:r>
              <a:rPr lang="en-US" sz="4000" b="1" dirty="0" err="1" smtClean="0">
                <a:solidFill>
                  <a:schemeClr val="tx2"/>
                </a:solidFill>
              </a:rPr>
              <a:t>gRNA</a:t>
            </a:r>
            <a:r>
              <a:rPr lang="en-US" sz="4000" b="1" dirty="0" smtClean="0">
                <a:solidFill>
                  <a:schemeClr val="tx2"/>
                </a:solidFill>
              </a:rPr>
              <a:t> Delivery</a:t>
            </a:r>
            <a:endParaRPr lang="en-US" sz="4000" b="1" dirty="0">
              <a:solidFill>
                <a:schemeClr val="tx2"/>
              </a:solidFill>
            </a:endParaRPr>
          </a:p>
        </p:txBody>
      </p:sp>
      <p:sp>
        <p:nvSpPr>
          <p:cNvPr id="4" name="Rounded Rectangle 3"/>
          <p:cNvSpPr/>
          <p:nvPr/>
        </p:nvSpPr>
        <p:spPr>
          <a:xfrm>
            <a:off x="511651" y="2768869"/>
            <a:ext cx="1549400" cy="1676950"/>
          </a:xfrm>
          <a:prstGeom prst="round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gRNA</a:t>
            </a:r>
            <a:r>
              <a:rPr lang="en-US" sz="2400" b="1" dirty="0" smtClean="0"/>
              <a:t> in Plasmid</a:t>
            </a:r>
            <a:endParaRPr lang="en-US" sz="2400" b="1" dirty="0"/>
          </a:p>
        </p:txBody>
      </p:sp>
      <p:sp>
        <p:nvSpPr>
          <p:cNvPr id="73" name="Rounded Rectangle 72"/>
          <p:cNvSpPr/>
          <p:nvPr/>
        </p:nvSpPr>
        <p:spPr>
          <a:xfrm>
            <a:off x="511651" y="4776019"/>
            <a:ext cx="1549400" cy="1638300"/>
          </a:xfrm>
          <a:prstGeom prst="round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gRNA</a:t>
            </a:r>
            <a:r>
              <a:rPr lang="en-US" sz="2400" b="1" dirty="0" smtClean="0"/>
              <a:t> as RNA</a:t>
            </a:r>
            <a:endParaRPr lang="en-US" sz="2400" b="1" dirty="0"/>
          </a:p>
        </p:txBody>
      </p:sp>
      <p:sp>
        <p:nvSpPr>
          <p:cNvPr id="78" name="Rounded Rectangle 77"/>
          <p:cNvSpPr/>
          <p:nvPr/>
        </p:nvSpPr>
        <p:spPr>
          <a:xfrm>
            <a:off x="2213451" y="2768869"/>
            <a:ext cx="1549400" cy="787950"/>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Virus</a:t>
            </a:r>
            <a:endParaRPr lang="en-US" sz="2400" b="1" dirty="0"/>
          </a:p>
        </p:txBody>
      </p:sp>
      <p:sp>
        <p:nvSpPr>
          <p:cNvPr id="85" name="Rounded Rectangle 84"/>
          <p:cNvSpPr/>
          <p:nvPr/>
        </p:nvSpPr>
        <p:spPr>
          <a:xfrm>
            <a:off x="2213451" y="3659485"/>
            <a:ext cx="1549400" cy="786334"/>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Non-viral</a:t>
            </a:r>
            <a:endParaRPr lang="en-US" sz="2400" b="1" dirty="0"/>
          </a:p>
        </p:txBody>
      </p:sp>
      <p:sp>
        <p:nvSpPr>
          <p:cNvPr id="86" name="Rounded Rectangle 85"/>
          <p:cNvSpPr/>
          <p:nvPr/>
        </p:nvSpPr>
        <p:spPr>
          <a:xfrm>
            <a:off x="3915250" y="2756169"/>
            <a:ext cx="1964569" cy="420716"/>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Lentivirus</a:t>
            </a:r>
            <a:endParaRPr lang="en-US" sz="2400" b="1" dirty="0"/>
          </a:p>
        </p:txBody>
      </p:sp>
      <p:sp>
        <p:nvSpPr>
          <p:cNvPr id="88" name="Rounded Rectangle 87"/>
          <p:cNvSpPr/>
          <p:nvPr/>
        </p:nvSpPr>
        <p:spPr>
          <a:xfrm>
            <a:off x="3927950" y="3238769"/>
            <a:ext cx="1964569" cy="420716"/>
          </a:xfrm>
          <a:prstGeom prst="roundRect">
            <a:avLst/>
          </a:prstGeom>
          <a:solidFill>
            <a:srgbClr val="558ED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Adenovirus</a:t>
            </a:r>
            <a:endParaRPr lang="en-US" sz="2400" b="1" dirty="0"/>
          </a:p>
        </p:txBody>
      </p:sp>
      <p:sp>
        <p:nvSpPr>
          <p:cNvPr id="89" name="Rounded Rectangle 88"/>
          <p:cNvSpPr/>
          <p:nvPr/>
        </p:nvSpPr>
        <p:spPr>
          <a:xfrm>
            <a:off x="536770" y="1639130"/>
            <a:ext cx="5355749" cy="883716"/>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t>Into a Cas9-expressing mouse or cell line</a:t>
            </a:r>
          </a:p>
          <a:p>
            <a:pPr algn="ctr"/>
            <a:r>
              <a:rPr lang="en-US" sz="2000" b="1" dirty="0" smtClean="0"/>
              <a:t>OR with Cas9-containing plasmid</a:t>
            </a:r>
            <a:endParaRPr lang="en-US" sz="2000" b="1" dirty="0"/>
          </a:p>
        </p:txBody>
      </p:sp>
      <p:sp>
        <p:nvSpPr>
          <p:cNvPr id="92" name="Rounded Rectangle 91"/>
          <p:cNvSpPr/>
          <p:nvPr/>
        </p:nvSpPr>
        <p:spPr>
          <a:xfrm>
            <a:off x="2213451" y="4750069"/>
            <a:ext cx="3679068" cy="787950"/>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w</a:t>
            </a:r>
            <a:r>
              <a:rPr lang="en-US" sz="2400" b="1" dirty="0" smtClean="0"/>
              <a:t>ith Cas9 mRNA</a:t>
            </a:r>
            <a:endParaRPr lang="en-US" sz="2400" b="1" dirty="0"/>
          </a:p>
        </p:txBody>
      </p:sp>
      <p:sp>
        <p:nvSpPr>
          <p:cNvPr id="93" name="Rounded Rectangle 92"/>
          <p:cNvSpPr/>
          <p:nvPr/>
        </p:nvSpPr>
        <p:spPr>
          <a:xfrm>
            <a:off x="2213451" y="5640685"/>
            <a:ext cx="3679068" cy="786334"/>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w</a:t>
            </a:r>
            <a:r>
              <a:rPr lang="en-US" sz="2400" b="1" dirty="0" smtClean="0"/>
              <a:t>ith Cas9 protein</a:t>
            </a:r>
            <a:endParaRPr lang="en-US" sz="2400" b="1" dirty="0"/>
          </a:p>
        </p:txBody>
      </p:sp>
      <p:sp>
        <p:nvSpPr>
          <p:cNvPr id="5" name="TextBox 4"/>
          <p:cNvSpPr txBox="1"/>
          <p:nvPr/>
        </p:nvSpPr>
        <p:spPr>
          <a:xfrm>
            <a:off x="6095438" y="2643238"/>
            <a:ext cx="2882900" cy="646331"/>
          </a:xfrm>
          <a:prstGeom prst="rect">
            <a:avLst/>
          </a:prstGeom>
          <a:noFill/>
        </p:spPr>
        <p:txBody>
          <a:bodyPr wrap="square" rtlCol="0">
            <a:spAutoFit/>
          </a:bodyPr>
          <a:lstStyle/>
          <a:p>
            <a:r>
              <a:rPr lang="en-US" b="1" i="1" dirty="0" smtClean="0"/>
              <a:t>Stable integration into genome, common</a:t>
            </a:r>
            <a:endParaRPr lang="en-US" b="1" i="1" dirty="0"/>
          </a:p>
        </p:txBody>
      </p:sp>
      <p:sp>
        <p:nvSpPr>
          <p:cNvPr id="94" name="TextBox 93"/>
          <p:cNvSpPr txBox="1"/>
          <p:nvPr/>
        </p:nvSpPr>
        <p:spPr>
          <a:xfrm>
            <a:off x="6070038" y="3329319"/>
            <a:ext cx="2552700" cy="369332"/>
          </a:xfrm>
          <a:prstGeom prst="rect">
            <a:avLst/>
          </a:prstGeom>
          <a:noFill/>
        </p:spPr>
        <p:txBody>
          <a:bodyPr wrap="square" rtlCol="0">
            <a:spAutoFit/>
          </a:bodyPr>
          <a:lstStyle/>
          <a:p>
            <a:r>
              <a:rPr lang="en-US" b="1" i="1" dirty="0" smtClean="0"/>
              <a:t>Less toxic than </a:t>
            </a:r>
            <a:r>
              <a:rPr lang="en-US" b="1" i="1" dirty="0" err="1" smtClean="0"/>
              <a:t>lentivirus</a:t>
            </a:r>
            <a:endParaRPr lang="en-US" b="1" i="1" dirty="0"/>
          </a:p>
        </p:txBody>
      </p:sp>
      <p:sp>
        <p:nvSpPr>
          <p:cNvPr id="95" name="TextBox 94"/>
          <p:cNvSpPr txBox="1"/>
          <p:nvPr/>
        </p:nvSpPr>
        <p:spPr>
          <a:xfrm>
            <a:off x="4177738" y="3951619"/>
            <a:ext cx="4534462" cy="369332"/>
          </a:xfrm>
          <a:prstGeom prst="rect">
            <a:avLst/>
          </a:prstGeom>
          <a:noFill/>
        </p:spPr>
        <p:txBody>
          <a:bodyPr wrap="square" rtlCol="0">
            <a:spAutoFit/>
          </a:bodyPr>
          <a:lstStyle/>
          <a:p>
            <a:r>
              <a:rPr lang="en-US" b="1" i="1" dirty="0" smtClean="0"/>
              <a:t>Shorter time, less expensive, transient/stable </a:t>
            </a:r>
            <a:endParaRPr lang="en-US" b="1" i="1" dirty="0"/>
          </a:p>
        </p:txBody>
      </p:sp>
      <p:sp>
        <p:nvSpPr>
          <p:cNvPr id="96" name="TextBox 95"/>
          <p:cNvSpPr txBox="1"/>
          <p:nvPr/>
        </p:nvSpPr>
        <p:spPr>
          <a:xfrm>
            <a:off x="6070319" y="4993019"/>
            <a:ext cx="3124762" cy="369332"/>
          </a:xfrm>
          <a:prstGeom prst="rect">
            <a:avLst/>
          </a:prstGeom>
          <a:noFill/>
        </p:spPr>
        <p:txBody>
          <a:bodyPr wrap="square" rtlCol="0">
            <a:spAutoFit/>
          </a:bodyPr>
          <a:lstStyle/>
          <a:p>
            <a:r>
              <a:rPr lang="en-US" b="1" i="1" dirty="0" smtClean="0"/>
              <a:t>Transient, useful for embryos</a:t>
            </a:r>
            <a:endParaRPr lang="en-US" b="1" i="1" dirty="0"/>
          </a:p>
        </p:txBody>
      </p:sp>
      <p:sp>
        <p:nvSpPr>
          <p:cNvPr id="97" name="TextBox 96"/>
          <p:cNvSpPr txBox="1"/>
          <p:nvPr/>
        </p:nvSpPr>
        <p:spPr>
          <a:xfrm>
            <a:off x="6070038" y="5920119"/>
            <a:ext cx="3124762" cy="369332"/>
          </a:xfrm>
          <a:prstGeom prst="rect">
            <a:avLst/>
          </a:prstGeom>
          <a:noFill/>
        </p:spPr>
        <p:txBody>
          <a:bodyPr wrap="square" rtlCol="0">
            <a:spAutoFit/>
          </a:bodyPr>
          <a:lstStyle/>
          <a:p>
            <a:r>
              <a:rPr lang="en-US" b="1" i="1" dirty="0" smtClean="0"/>
              <a:t>Transient</a:t>
            </a:r>
            <a:endParaRPr lang="en-US" b="1" i="1" dirty="0"/>
          </a:p>
        </p:txBody>
      </p:sp>
      <p:sp>
        <p:nvSpPr>
          <p:cNvPr id="98" name="TextBox 97"/>
          <p:cNvSpPr txBox="1"/>
          <p:nvPr/>
        </p:nvSpPr>
        <p:spPr>
          <a:xfrm>
            <a:off x="587225" y="934721"/>
            <a:ext cx="8016372" cy="461665"/>
          </a:xfrm>
          <a:prstGeom prst="rect">
            <a:avLst/>
          </a:prstGeom>
          <a:noFill/>
          <a:ln w="57150" cmpd="sng">
            <a:solidFill>
              <a:schemeClr val="tx2"/>
            </a:solidFill>
          </a:ln>
        </p:spPr>
        <p:txBody>
          <a:bodyPr wrap="square" rtlCol="0">
            <a:spAutoFit/>
          </a:bodyPr>
          <a:lstStyle/>
          <a:p>
            <a:pPr algn="ctr"/>
            <a:r>
              <a:rPr lang="en-US" sz="2400" b="1" dirty="0" smtClean="0">
                <a:solidFill>
                  <a:schemeClr val="tx2"/>
                </a:solidFill>
              </a:rPr>
              <a:t>Based on time, cost, purpose, and cell/organism</a:t>
            </a:r>
            <a:endParaRPr lang="en-US" sz="2400" b="1" dirty="0">
              <a:solidFill>
                <a:schemeClr val="tx2"/>
              </a:solidFill>
            </a:endParaRPr>
          </a:p>
        </p:txBody>
      </p:sp>
    </p:spTree>
    <p:extLst>
      <p:ext uri="{BB962C8B-B14F-4D97-AF65-F5344CB8AC3E}">
        <p14:creationId xmlns:p14="http://schemas.microsoft.com/office/powerpoint/2010/main" val="7253729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099300" y="5554154"/>
            <a:ext cx="2120900" cy="6180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2"/>
                </a:solidFill>
              </a:rPr>
              <a:t>Protein is degraded</a:t>
            </a:r>
            <a:endParaRPr lang="en-US" b="1" dirty="0" smtClean="0">
              <a:solidFill>
                <a:schemeClr val="tx2"/>
              </a:solidFill>
            </a:endParaRPr>
          </a:p>
        </p:txBody>
      </p:sp>
      <p:sp>
        <p:nvSpPr>
          <p:cNvPr id="5" name="Rectangle 4"/>
          <p:cNvSpPr/>
          <p:nvPr/>
        </p:nvSpPr>
        <p:spPr>
          <a:xfrm>
            <a:off x="7086600" y="4804854"/>
            <a:ext cx="2120900" cy="6180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2"/>
                </a:solidFill>
              </a:rPr>
              <a:t>Partially functional protein is produced</a:t>
            </a:r>
            <a:endParaRPr lang="en-US" b="1" dirty="0" smtClean="0">
              <a:solidFill>
                <a:schemeClr val="tx2"/>
              </a:solidFill>
            </a:endParaRPr>
          </a:p>
        </p:txBody>
      </p:sp>
      <p:sp>
        <p:nvSpPr>
          <p:cNvPr id="18" name="Rectangle 17"/>
          <p:cNvSpPr/>
          <p:nvPr/>
        </p:nvSpPr>
        <p:spPr>
          <a:xfrm>
            <a:off x="990600" y="436054"/>
            <a:ext cx="7061200" cy="1684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smtClean="0">
                <a:solidFill>
                  <a:schemeClr val="tx2"/>
                </a:solidFill>
              </a:rPr>
              <a:t>Short demo on </a:t>
            </a:r>
            <a:r>
              <a:rPr lang="en-US" sz="4000" b="1" dirty="0" err="1" smtClean="0">
                <a:solidFill>
                  <a:schemeClr val="tx2"/>
                </a:solidFill>
              </a:rPr>
              <a:t>gRNA</a:t>
            </a:r>
            <a:r>
              <a:rPr lang="en-US" sz="4000" b="1" dirty="0" smtClean="0">
                <a:solidFill>
                  <a:schemeClr val="tx2"/>
                </a:solidFill>
              </a:rPr>
              <a:t> </a:t>
            </a:r>
            <a:r>
              <a:rPr lang="en-US" sz="4000" b="1" dirty="0" smtClean="0">
                <a:solidFill>
                  <a:schemeClr val="tx2"/>
                </a:solidFill>
              </a:rPr>
              <a:t>design</a:t>
            </a:r>
            <a:endParaRPr lang="en-US" sz="4000" b="1" dirty="0">
              <a:solidFill>
                <a:schemeClr val="tx2"/>
              </a:solidFill>
            </a:endParaRPr>
          </a:p>
          <a:p>
            <a:pPr algn="ctr"/>
            <a:r>
              <a:rPr lang="en-US" sz="3200" b="1" dirty="0">
                <a:solidFill>
                  <a:schemeClr val="tx1"/>
                </a:solidFill>
                <a:hlinkClick r:id="rId2"/>
              </a:rPr>
              <a:t>http://</a:t>
            </a:r>
            <a:r>
              <a:rPr lang="en-US" sz="3200" b="1" dirty="0" err="1">
                <a:solidFill>
                  <a:schemeClr val="tx1"/>
                </a:solidFill>
                <a:hlinkClick r:id="rId2"/>
              </a:rPr>
              <a:t>chopchop.cbu.uib.no</a:t>
            </a:r>
            <a:endParaRPr lang="en-US" sz="3200" b="1" dirty="0">
              <a:solidFill>
                <a:schemeClr val="tx1"/>
              </a:solidFill>
            </a:endParaRPr>
          </a:p>
        </p:txBody>
      </p:sp>
      <p:sp>
        <p:nvSpPr>
          <p:cNvPr id="3" name="Rectangle 2"/>
          <p:cNvSpPr/>
          <p:nvPr/>
        </p:nvSpPr>
        <p:spPr>
          <a:xfrm>
            <a:off x="825500" y="2032000"/>
            <a:ext cx="7912100" cy="1684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u="sng" dirty="0" err="1" smtClean="0">
                <a:solidFill>
                  <a:schemeClr val="tx2"/>
                </a:solidFill>
              </a:rPr>
              <a:t>Duchenne’s</a:t>
            </a:r>
            <a:r>
              <a:rPr lang="en-US" sz="2400" b="1" u="sng" dirty="0" smtClean="0">
                <a:solidFill>
                  <a:schemeClr val="tx2"/>
                </a:solidFill>
              </a:rPr>
              <a:t> Muscular Dystrophy</a:t>
            </a:r>
          </a:p>
          <a:p>
            <a:pPr algn="ctr"/>
            <a:r>
              <a:rPr lang="en-US" b="1" dirty="0" smtClean="0">
                <a:solidFill>
                  <a:schemeClr val="tx2"/>
                </a:solidFill>
              </a:rPr>
              <a:t>X-linked recessive condition that affects boys due to mutation in </a:t>
            </a:r>
            <a:r>
              <a:rPr lang="en-US" b="1" i="1" dirty="0" err="1" smtClean="0">
                <a:solidFill>
                  <a:schemeClr val="tx2"/>
                </a:solidFill>
              </a:rPr>
              <a:t>Dystrophin</a:t>
            </a:r>
            <a:r>
              <a:rPr lang="en-US" b="1" dirty="0" smtClean="0">
                <a:solidFill>
                  <a:schemeClr val="tx2"/>
                </a:solidFill>
              </a:rPr>
              <a:t> (DMD). DMD provides important structural stability to muscle tissue. When mutated, results in muscle degeneration and premature death</a:t>
            </a:r>
            <a:endParaRPr lang="en-US" b="1" dirty="0" smtClean="0">
              <a:solidFill>
                <a:schemeClr val="tx2"/>
              </a:solidFill>
            </a:endParaRPr>
          </a:p>
        </p:txBody>
      </p:sp>
      <p:pic>
        <p:nvPicPr>
          <p:cNvPr id="2" name="Picture 1"/>
          <p:cNvPicPr>
            <a:picLocks noChangeAspect="1"/>
          </p:cNvPicPr>
          <p:nvPr/>
        </p:nvPicPr>
        <p:blipFill>
          <a:blip r:embed="rId3"/>
          <a:stretch>
            <a:fillRect/>
          </a:stretch>
        </p:blipFill>
        <p:spPr>
          <a:xfrm>
            <a:off x="114300" y="4051750"/>
            <a:ext cx="7061200" cy="2209764"/>
          </a:xfrm>
          <a:prstGeom prst="rect">
            <a:avLst/>
          </a:prstGeom>
        </p:spPr>
      </p:pic>
    </p:spTree>
    <p:extLst>
      <p:ext uri="{BB962C8B-B14F-4D97-AF65-F5344CB8AC3E}">
        <p14:creationId xmlns:p14="http://schemas.microsoft.com/office/powerpoint/2010/main" val="29502236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056471" y="0"/>
            <a:ext cx="2055779" cy="1371600"/>
          </a:xfrm>
          <a:prstGeom prst="rect">
            <a:avLst/>
          </a:prstGeom>
        </p:spPr>
      </p:pic>
      <p:sp>
        <p:nvSpPr>
          <p:cNvPr id="8" name="Rectangle 7"/>
          <p:cNvSpPr/>
          <p:nvPr/>
        </p:nvSpPr>
        <p:spPr>
          <a:xfrm>
            <a:off x="12700" y="1384300"/>
            <a:ext cx="1816100" cy="1371600"/>
          </a:xfrm>
          <a:prstGeom prst="rect">
            <a:avLst/>
          </a:prstGeom>
          <a:solidFill>
            <a:srgbClr val="10253F"/>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12700" y="2768600"/>
            <a:ext cx="1816100" cy="1371600"/>
          </a:xfrm>
          <a:prstGeom prst="rect">
            <a:avLst/>
          </a:prstGeom>
          <a:solidFill>
            <a:srgbClr val="95B3D7"/>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1828800" y="5486400"/>
            <a:ext cx="1816100" cy="1371600"/>
          </a:xfrm>
          <a:prstGeom prst="rect">
            <a:avLst/>
          </a:prstGeom>
          <a:solidFill>
            <a:schemeClr val="accent1">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1841500" y="1384300"/>
            <a:ext cx="1816100" cy="1371600"/>
          </a:xfrm>
          <a:prstGeom prst="rect">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1841500" y="12700"/>
            <a:ext cx="1816100" cy="1371600"/>
          </a:xfrm>
          <a:prstGeom prst="rect">
            <a:avLst/>
          </a:prstGeom>
          <a:solidFill>
            <a:schemeClr val="accent1">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3663950" y="12700"/>
            <a:ext cx="1816100" cy="1371600"/>
          </a:xfrm>
          <a:prstGeom prst="rect">
            <a:avLst/>
          </a:prstGeom>
          <a:solidFill>
            <a:srgbClr val="10253F"/>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17"/>
          <p:cNvSpPr/>
          <p:nvPr/>
        </p:nvSpPr>
        <p:spPr>
          <a:xfrm>
            <a:off x="3657600" y="1384300"/>
            <a:ext cx="1816100" cy="1371600"/>
          </a:xfrm>
          <a:prstGeom prst="rect">
            <a:avLst/>
          </a:prstGeom>
          <a:solidFill>
            <a:schemeClr val="accent1">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5486400" y="0"/>
            <a:ext cx="1816100" cy="1371600"/>
          </a:xfrm>
          <a:prstGeom prst="rect">
            <a:avLst/>
          </a:prstGeom>
          <a:solidFill>
            <a:schemeClr val="accent1">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7315200" y="1371600"/>
            <a:ext cx="1816100" cy="13716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3670300" y="5511800"/>
            <a:ext cx="1816100" cy="1371600"/>
          </a:xfrm>
          <a:prstGeom prst="rect">
            <a:avLst/>
          </a:prstGeom>
          <a:solidFill>
            <a:srgbClr val="1F497D"/>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tangle 23"/>
          <p:cNvSpPr/>
          <p:nvPr/>
        </p:nvSpPr>
        <p:spPr>
          <a:xfrm>
            <a:off x="5486400" y="5486400"/>
            <a:ext cx="1816100" cy="1371600"/>
          </a:xfrm>
          <a:prstGeom prst="rect">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7327900" y="5486400"/>
            <a:ext cx="1816100" cy="1371600"/>
          </a:xfrm>
          <a:prstGeom prst="rect">
            <a:avLst/>
          </a:prstGeom>
          <a:solidFill>
            <a:schemeClr val="tx2">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Rectangle 26"/>
          <p:cNvSpPr/>
          <p:nvPr/>
        </p:nvSpPr>
        <p:spPr>
          <a:xfrm>
            <a:off x="1854200" y="2768600"/>
            <a:ext cx="7264400" cy="2717800"/>
          </a:xfrm>
          <a:prstGeom prst="rect">
            <a:avLst/>
          </a:prstGeom>
          <a:solidFill>
            <a:schemeClr val="tx2">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0" name="Straight Connector 29"/>
          <p:cNvCxnSpPr/>
          <p:nvPr/>
        </p:nvCxnSpPr>
        <p:spPr>
          <a:xfrm>
            <a:off x="3689350" y="12700"/>
            <a:ext cx="0" cy="27305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657600" y="5511800"/>
            <a:ext cx="0" cy="15748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12700" y="1371600"/>
            <a:ext cx="9105900" cy="127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28575" y="2730500"/>
            <a:ext cx="9172575" cy="127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315200" y="0"/>
            <a:ext cx="0" cy="27305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473700" y="5486400"/>
            <a:ext cx="0" cy="15748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7315200" y="5511800"/>
            <a:ext cx="0" cy="15748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endCxn id="27" idx="1"/>
          </p:cNvCxnSpPr>
          <p:nvPr/>
        </p:nvCxnSpPr>
        <p:spPr>
          <a:xfrm flipV="1">
            <a:off x="-28575" y="4127500"/>
            <a:ext cx="1882775" cy="127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9144000" y="0"/>
            <a:ext cx="0" cy="71628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4361" name="Title 1"/>
          <p:cNvSpPr>
            <a:spLocks noGrp="1"/>
          </p:cNvSpPr>
          <p:nvPr>
            <p:ph type="ctrTitle"/>
          </p:nvPr>
        </p:nvSpPr>
        <p:spPr>
          <a:xfrm>
            <a:off x="1339850" y="3128962"/>
            <a:ext cx="7772400" cy="2022475"/>
          </a:xfrm>
        </p:spPr>
        <p:txBody>
          <a:bodyPr>
            <a:normAutofit/>
          </a:bodyPr>
          <a:lstStyle/>
          <a:p>
            <a:pPr algn="r" eaLnBrk="1" hangingPunct="1"/>
            <a:r>
              <a:rPr lang="en-US" sz="6000" b="1" dirty="0" smtClean="0">
                <a:solidFill>
                  <a:schemeClr val="bg1"/>
                </a:solidFill>
                <a:latin typeface="Franklin Gothic Book" charset="0"/>
                <a:cs typeface="Franklin Gothic Book" charset="0"/>
              </a:rPr>
              <a:t>CRISPR in medicine</a:t>
            </a:r>
            <a:endParaRPr lang="en-US" sz="6000" b="1" dirty="0">
              <a:solidFill>
                <a:schemeClr val="bg1"/>
              </a:solidFill>
              <a:latin typeface="Franklin Gothic Book" charset="0"/>
              <a:cs typeface="Franklin Gothic Book" charset="0"/>
            </a:endParaRPr>
          </a:p>
        </p:txBody>
      </p:sp>
      <p:pic>
        <p:nvPicPr>
          <p:cNvPr id="14362" name="Picture 5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550" y="4140200"/>
            <a:ext cx="2020888"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51"/>
          <p:cNvSpPr/>
          <p:nvPr/>
        </p:nvSpPr>
        <p:spPr>
          <a:xfrm>
            <a:off x="12700" y="5486400"/>
            <a:ext cx="1816100" cy="1371600"/>
          </a:xfrm>
          <a:prstGeom prst="rect">
            <a:avLst/>
          </a:prstGeom>
          <a:solidFill>
            <a:schemeClr val="accent1">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9" name="Straight Connector 28"/>
          <p:cNvCxnSpPr/>
          <p:nvPr/>
        </p:nvCxnSpPr>
        <p:spPr>
          <a:xfrm>
            <a:off x="1811338" y="0"/>
            <a:ext cx="30162" cy="70866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28575" y="5464175"/>
            <a:ext cx="9172575" cy="127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366" name="Picture 5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1390650"/>
            <a:ext cx="19685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Connector 41"/>
          <p:cNvCxnSpPr/>
          <p:nvPr/>
        </p:nvCxnSpPr>
        <p:spPr>
          <a:xfrm>
            <a:off x="5473700" y="38100"/>
            <a:ext cx="0" cy="273050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368" name="Picture 5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73700" y="5486400"/>
            <a:ext cx="18272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a:xfrm>
            <a:off x="5499100" y="1389063"/>
            <a:ext cx="1816100" cy="1325562"/>
          </a:xfrm>
          <a:prstGeom prst="rect">
            <a:avLst/>
          </a:prstGeom>
          <a:solidFill>
            <a:srgbClr val="4F81B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 name="Picture 1"/>
          <p:cNvPicPr>
            <a:picLocks noChangeAspect="1"/>
          </p:cNvPicPr>
          <p:nvPr/>
        </p:nvPicPr>
        <p:blipFill>
          <a:blip r:embed="rId6"/>
          <a:stretch>
            <a:fillRect/>
          </a:stretch>
        </p:blipFill>
        <p:spPr>
          <a:xfrm rot="10800000" flipH="1" flipV="1">
            <a:off x="-133350" y="-12700"/>
            <a:ext cx="1896702" cy="1358900"/>
          </a:xfrm>
          <a:prstGeom prst="rect">
            <a:avLst/>
          </a:prstGeom>
        </p:spPr>
      </p:pic>
    </p:spTree>
    <p:extLst>
      <p:ext uri="{BB962C8B-B14F-4D97-AF65-F5344CB8AC3E}">
        <p14:creationId xmlns:p14="http://schemas.microsoft.com/office/powerpoint/2010/main" val="69532311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658" y="82861"/>
            <a:ext cx="8818659" cy="584776"/>
          </a:xfrm>
          <a:prstGeom prst="rect">
            <a:avLst/>
          </a:prstGeom>
          <a:noFill/>
        </p:spPr>
        <p:txBody>
          <a:bodyPr wrap="square" rtlCol="0">
            <a:spAutoFit/>
          </a:bodyPr>
          <a:lstStyle/>
          <a:p>
            <a:pPr algn="ctr"/>
            <a:r>
              <a:rPr lang="en-US" sz="3200" b="1" dirty="0" smtClean="0">
                <a:solidFill>
                  <a:schemeClr val="tx2"/>
                </a:solidFill>
              </a:rPr>
              <a:t>CRISPR Therapies in HIV</a:t>
            </a:r>
            <a:endParaRPr lang="en-US" sz="3200" b="1" dirty="0">
              <a:solidFill>
                <a:schemeClr val="tx2"/>
              </a:solidFill>
            </a:endParaRPr>
          </a:p>
        </p:txBody>
      </p:sp>
      <p:sp>
        <p:nvSpPr>
          <p:cNvPr id="13" name="TextBox 12"/>
          <p:cNvSpPr txBox="1"/>
          <p:nvPr/>
        </p:nvSpPr>
        <p:spPr>
          <a:xfrm>
            <a:off x="711200" y="656575"/>
            <a:ext cx="7886700" cy="369332"/>
          </a:xfrm>
          <a:prstGeom prst="rect">
            <a:avLst/>
          </a:prstGeom>
          <a:noFill/>
        </p:spPr>
        <p:txBody>
          <a:bodyPr wrap="square" rtlCol="0">
            <a:spAutoFit/>
          </a:bodyPr>
          <a:lstStyle/>
          <a:p>
            <a:pPr algn="ctr"/>
            <a:r>
              <a:rPr lang="en-US" b="1" i="1" dirty="0" smtClean="0"/>
              <a:t>Equip T cells with Cas9 and </a:t>
            </a:r>
            <a:r>
              <a:rPr lang="en-US" b="1" i="1" dirty="0" err="1" smtClean="0"/>
              <a:t>gRNA</a:t>
            </a:r>
            <a:r>
              <a:rPr lang="en-US" b="1" i="1" dirty="0" smtClean="0"/>
              <a:t> targeting HIV genome</a:t>
            </a:r>
            <a:endParaRPr lang="en-US" b="1" i="1" dirty="0"/>
          </a:p>
        </p:txBody>
      </p:sp>
      <p:sp>
        <p:nvSpPr>
          <p:cNvPr id="35" name="Oval 34"/>
          <p:cNvSpPr/>
          <p:nvPr/>
        </p:nvSpPr>
        <p:spPr>
          <a:xfrm>
            <a:off x="4075146" y="2626953"/>
            <a:ext cx="3203752" cy="319389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2187558" y="4991697"/>
            <a:ext cx="2176924" cy="523220"/>
          </a:xfrm>
          <a:prstGeom prst="rect">
            <a:avLst/>
          </a:prstGeom>
          <a:noFill/>
        </p:spPr>
        <p:txBody>
          <a:bodyPr wrap="square" rtlCol="0">
            <a:spAutoFit/>
          </a:bodyPr>
          <a:lstStyle/>
          <a:p>
            <a:pPr algn="ctr"/>
            <a:r>
              <a:rPr lang="en-US" sz="2800" b="1" dirty="0" smtClean="0"/>
              <a:t>T helper Cell</a:t>
            </a:r>
            <a:endParaRPr lang="en-US" sz="2800" b="1" dirty="0"/>
          </a:p>
        </p:txBody>
      </p:sp>
      <p:sp>
        <p:nvSpPr>
          <p:cNvPr id="130" name="TextBox 129"/>
          <p:cNvSpPr txBox="1"/>
          <p:nvPr/>
        </p:nvSpPr>
        <p:spPr>
          <a:xfrm>
            <a:off x="3859607" y="1472474"/>
            <a:ext cx="1127840" cy="523220"/>
          </a:xfrm>
          <a:prstGeom prst="rect">
            <a:avLst/>
          </a:prstGeom>
          <a:noFill/>
        </p:spPr>
        <p:txBody>
          <a:bodyPr wrap="square" rtlCol="0">
            <a:spAutoFit/>
          </a:bodyPr>
          <a:lstStyle/>
          <a:p>
            <a:pPr algn="ctr"/>
            <a:r>
              <a:rPr lang="en-US" sz="2800" b="1" dirty="0" smtClean="0"/>
              <a:t>HIV</a:t>
            </a:r>
            <a:endParaRPr lang="en-US" sz="2800" b="1" dirty="0"/>
          </a:p>
        </p:txBody>
      </p:sp>
      <p:grpSp>
        <p:nvGrpSpPr>
          <p:cNvPr id="22" name="Group 21"/>
          <p:cNvGrpSpPr/>
          <p:nvPr/>
        </p:nvGrpSpPr>
        <p:grpSpPr>
          <a:xfrm>
            <a:off x="5243434" y="2844852"/>
            <a:ext cx="867175" cy="643336"/>
            <a:chOff x="6831792" y="2324669"/>
            <a:chExt cx="867175" cy="643336"/>
          </a:xfrm>
        </p:grpSpPr>
        <p:sp>
          <p:nvSpPr>
            <p:cNvPr id="21" name="Oval 20"/>
            <p:cNvSpPr/>
            <p:nvPr/>
          </p:nvSpPr>
          <p:spPr>
            <a:xfrm>
              <a:off x="7050298" y="2324669"/>
              <a:ext cx="648669" cy="643336"/>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6" name="Group 235"/>
            <p:cNvGrpSpPr/>
            <p:nvPr/>
          </p:nvGrpSpPr>
          <p:grpSpPr>
            <a:xfrm rot="178063">
              <a:off x="6831792" y="2491038"/>
              <a:ext cx="644632" cy="334009"/>
              <a:chOff x="858789" y="4694050"/>
              <a:chExt cx="775278" cy="320755"/>
            </a:xfrm>
          </p:grpSpPr>
          <p:cxnSp>
            <p:nvCxnSpPr>
              <p:cNvPr id="237" name="Straight Connector 236"/>
              <p:cNvCxnSpPr/>
              <p:nvPr/>
            </p:nvCxnSpPr>
            <p:spPr>
              <a:xfrm>
                <a:off x="858789" y="4923498"/>
                <a:ext cx="65873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877716"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9" name="Straight Connector 238"/>
              <p:cNvCxnSpPr/>
              <p:nvPr/>
            </p:nvCxnSpPr>
            <p:spPr>
              <a:xfrm>
                <a:off x="936622"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a:off x="1003827"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1070540"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1135449" y="493472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1193635"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a:off x="1252541"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a:off x="1319746"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a:off x="1386459"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a:off x="1451368"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flipH="1">
                <a:off x="1520969"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flipH="1">
                <a:off x="1587896"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50" name="Oval 249"/>
              <p:cNvSpPr/>
              <p:nvPr/>
            </p:nvSpPr>
            <p:spPr>
              <a:xfrm>
                <a:off x="1482234" y="4694050"/>
                <a:ext cx="151833" cy="131949"/>
              </a:xfrm>
              <a:prstGeom prst="ellipse">
                <a:avLst/>
              </a:prstGeom>
              <a:solidFill>
                <a:srgbClr val="4F81BD"/>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Rectangle 250"/>
              <p:cNvSpPr/>
              <p:nvPr/>
            </p:nvSpPr>
            <p:spPr>
              <a:xfrm>
                <a:off x="1532805" y="4756573"/>
                <a:ext cx="45719" cy="220632"/>
              </a:xfrm>
              <a:prstGeom prst="rect">
                <a:avLst/>
              </a:prstGeom>
              <a:solidFill>
                <a:srgbClr val="4F81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52" name="TextBox 251"/>
          <p:cNvSpPr txBox="1"/>
          <p:nvPr/>
        </p:nvSpPr>
        <p:spPr>
          <a:xfrm>
            <a:off x="960631" y="5997657"/>
            <a:ext cx="7415566" cy="707886"/>
          </a:xfrm>
          <a:prstGeom prst="rect">
            <a:avLst/>
          </a:prstGeom>
          <a:noFill/>
        </p:spPr>
        <p:txBody>
          <a:bodyPr wrap="square" rtlCol="0">
            <a:spAutoFit/>
          </a:bodyPr>
          <a:lstStyle/>
          <a:p>
            <a:pPr algn="ctr"/>
            <a:r>
              <a:rPr lang="en-US" sz="2000" b="1" dirty="0" smtClean="0"/>
              <a:t>Virus developed mutations at or near the sequences that were targeted by </a:t>
            </a:r>
            <a:r>
              <a:rPr lang="en-US" sz="2000" b="1" dirty="0" err="1" smtClean="0"/>
              <a:t>gRNA</a:t>
            </a:r>
            <a:r>
              <a:rPr lang="en-US" sz="2000" b="1" dirty="0" smtClean="0"/>
              <a:t>. Not all mutations are inactivating.</a:t>
            </a:r>
            <a:endParaRPr lang="en-US" sz="2000" b="1" dirty="0"/>
          </a:p>
        </p:txBody>
      </p:sp>
      <p:sp>
        <p:nvSpPr>
          <p:cNvPr id="256" name="Oval 255"/>
          <p:cNvSpPr/>
          <p:nvPr/>
        </p:nvSpPr>
        <p:spPr>
          <a:xfrm>
            <a:off x="5245430" y="3968672"/>
            <a:ext cx="1449476" cy="138854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a:off x="5791200" y="4130397"/>
            <a:ext cx="355600" cy="1052483"/>
          </a:xfrm>
          <a:prstGeom prst="rect">
            <a:avLst/>
          </a:prstGeom>
        </p:spPr>
      </p:pic>
      <p:sp>
        <p:nvSpPr>
          <p:cNvPr id="258" name="TextBox 257"/>
          <p:cNvSpPr txBox="1"/>
          <p:nvPr/>
        </p:nvSpPr>
        <p:spPr>
          <a:xfrm>
            <a:off x="6723836" y="4071913"/>
            <a:ext cx="2026464" cy="1015663"/>
          </a:xfrm>
          <a:prstGeom prst="rect">
            <a:avLst/>
          </a:prstGeom>
          <a:noFill/>
        </p:spPr>
        <p:txBody>
          <a:bodyPr wrap="square" rtlCol="0">
            <a:spAutoFit/>
          </a:bodyPr>
          <a:lstStyle/>
          <a:p>
            <a:pPr algn="ctr"/>
            <a:r>
              <a:rPr lang="en-US" sz="2000" b="1" dirty="0" smtClean="0"/>
              <a:t>Cas9 and </a:t>
            </a:r>
            <a:r>
              <a:rPr lang="en-US" sz="2000" b="1" dirty="0" err="1" smtClean="0"/>
              <a:t>gRNA</a:t>
            </a:r>
            <a:r>
              <a:rPr lang="en-US" sz="2000" b="1" dirty="0" smtClean="0"/>
              <a:t> is integrated into genome</a:t>
            </a:r>
            <a:endParaRPr lang="en-US" sz="2000" b="1" dirty="0"/>
          </a:p>
        </p:txBody>
      </p:sp>
      <p:grpSp>
        <p:nvGrpSpPr>
          <p:cNvPr id="259" name="Group 258"/>
          <p:cNvGrpSpPr/>
          <p:nvPr/>
        </p:nvGrpSpPr>
        <p:grpSpPr>
          <a:xfrm rot="19314399">
            <a:off x="4447339" y="3604522"/>
            <a:ext cx="867175" cy="643336"/>
            <a:chOff x="6831792" y="2324669"/>
            <a:chExt cx="867175" cy="643336"/>
          </a:xfrm>
        </p:grpSpPr>
        <p:sp>
          <p:nvSpPr>
            <p:cNvPr id="260" name="Oval 259"/>
            <p:cNvSpPr/>
            <p:nvPr/>
          </p:nvSpPr>
          <p:spPr>
            <a:xfrm>
              <a:off x="7050298" y="2324669"/>
              <a:ext cx="648669" cy="643336"/>
            </a:xfrm>
            <a:prstGeom prst="ellipse">
              <a:avLst/>
            </a:prstGeom>
            <a:solidFill>
              <a:srgbClr val="4F81B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1" name="Group 260"/>
            <p:cNvGrpSpPr/>
            <p:nvPr/>
          </p:nvGrpSpPr>
          <p:grpSpPr>
            <a:xfrm rot="178063">
              <a:off x="6831792" y="2491038"/>
              <a:ext cx="644632" cy="334009"/>
              <a:chOff x="858789" y="4694050"/>
              <a:chExt cx="775278" cy="320755"/>
            </a:xfrm>
          </p:grpSpPr>
          <p:cxnSp>
            <p:nvCxnSpPr>
              <p:cNvPr id="262" name="Straight Connector 261"/>
              <p:cNvCxnSpPr/>
              <p:nvPr/>
            </p:nvCxnSpPr>
            <p:spPr>
              <a:xfrm>
                <a:off x="858789" y="4923498"/>
                <a:ext cx="65873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a:off x="877716"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936622"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1003827"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a:off x="1070540"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a:off x="1135449" y="493472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a:off x="1193635"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a:off x="1252541"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1319746"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1386459"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1451368"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flipH="1">
                <a:off x="1520969"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flipH="1">
                <a:off x="1587896"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75" name="Oval 274"/>
              <p:cNvSpPr/>
              <p:nvPr/>
            </p:nvSpPr>
            <p:spPr>
              <a:xfrm>
                <a:off x="1482234" y="4694050"/>
                <a:ext cx="151833" cy="131949"/>
              </a:xfrm>
              <a:prstGeom prst="ellipse">
                <a:avLst/>
              </a:prstGeom>
              <a:solidFill>
                <a:srgbClr val="4F81BD"/>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Rectangle 275"/>
              <p:cNvSpPr/>
              <p:nvPr/>
            </p:nvSpPr>
            <p:spPr>
              <a:xfrm>
                <a:off x="1532805" y="4756573"/>
                <a:ext cx="45719" cy="220632"/>
              </a:xfrm>
              <a:prstGeom prst="rect">
                <a:avLst/>
              </a:prstGeom>
              <a:solidFill>
                <a:srgbClr val="4F81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5" name="Group 24"/>
          <p:cNvGrpSpPr/>
          <p:nvPr/>
        </p:nvGrpSpPr>
        <p:grpSpPr>
          <a:xfrm>
            <a:off x="1846631" y="1594965"/>
            <a:ext cx="2303321" cy="2367460"/>
            <a:chOff x="1618031" y="1493365"/>
            <a:chExt cx="2303321" cy="2367460"/>
          </a:xfrm>
        </p:grpSpPr>
        <p:grpSp>
          <p:nvGrpSpPr>
            <p:cNvPr id="7" name="Group 6"/>
            <p:cNvGrpSpPr/>
            <p:nvPr/>
          </p:nvGrpSpPr>
          <p:grpSpPr>
            <a:xfrm>
              <a:off x="1618031" y="1493365"/>
              <a:ext cx="2303321" cy="2367460"/>
              <a:chOff x="739093" y="1556960"/>
              <a:chExt cx="1823814" cy="1951225"/>
            </a:xfrm>
            <a:solidFill>
              <a:schemeClr val="accent5"/>
            </a:solidFill>
          </p:grpSpPr>
          <p:sp>
            <p:nvSpPr>
              <p:cNvPr id="3" name="Oval 2"/>
              <p:cNvSpPr/>
              <p:nvPr/>
            </p:nvSpPr>
            <p:spPr>
              <a:xfrm>
                <a:off x="850900" y="1668767"/>
                <a:ext cx="1600200" cy="1658920"/>
              </a:xfrm>
              <a:prstGeom prst="ellipse">
                <a:avLst/>
              </a:prstGeom>
              <a:solidFill>
                <a:schemeClr val="accent4">
                  <a:lumMod val="60000"/>
                  <a:lumOff val="4000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ounded Rectangle 3"/>
              <p:cNvSpPr/>
              <p:nvPr/>
            </p:nvSpPr>
            <p:spPr>
              <a:xfrm rot="20343508">
                <a:off x="1194256" y="165543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ounded Rectangle 56"/>
              <p:cNvSpPr/>
              <p:nvPr/>
            </p:nvSpPr>
            <p:spPr>
              <a:xfrm>
                <a:off x="1568914" y="1556960"/>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ounded Rectangle 57"/>
              <p:cNvSpPr/>
              <p:nvPr/>
            </p:nvSpPr>
            <p:spPr>
              <a:xfrm rot="2504885">
                <a:off x="1945680" y="166876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ounded Rectangle 77"/>
              <p:cNvSpPr/>
              <p:nvPr/>
            </p:nvSpPr>
            <p:spPr>
              <a:xfrm rot="3417757">
                <a:off x="2229377" y="1931280"/>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ounded Rectangle 78"/>
              <p:cNvSpPr/>
              <p:nvPr/>
            </p:nvSpPr>
            <p:spPr>
              <a:xfrm rot="4818356">
                <a:off x="2374900" y="2223444"/>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ounded Rectangle 79"/>
              <p:cNvSpPr/>
              <p:nvPr/>
            </p:nvSpPr>
            <p:spPr>
              <a:xfrm rot="6201560">
                <a:off x="2371553" y="2539426"/>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ounded Rectangle 80"/>
              <p:cNvSpPr/>
              <p:nvPr/>
            </p:nvSpPr>
            <p:spPr>
              <a:xfrm rot="7263244">
                <a:off x="2268691" y="2823036"/>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ounded Rectangle 81"/>
              <p:cNvSpPr/>
              <p:nvPr/>
            </p:nvSpPr>
            <p:spPr>
              <a:xfrm rot="8283061">
                <a:off x="2076978" y="307985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ounded Rectangle 82"/>
              <p:cNvSpPr/>
              <p:nvPr/>
            </p:nvSpPr>
            <p:spPr>
              <a:xfrm rot="18593006">
                <a:off x="948469" y="1869134"/>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ounded Rectangle 83"/>
              <p:cNvSpPr/>
              <p:nvPr/>
            </p:nvSpPr>
            <p:spPr>
              <a:xfrm rot="16982257">
                <a:off x="792643" y="2155574"/>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ounded Rectangle 84"/>
              <p:cNvSpPr/>
              <p:nvPr/>
            </p:nvSpPr>
            <p:spPr>
              <a:xfrm rot="15778581">
                <a:off x="774700" y="2468411"/>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ounded Rectangle 85"/>
              <p:cNvSpPr/>
              <p:nvPr/>
            </p:nvSpPr>
            <p:spPr>
              <a:xfrm rot="14504907">
                <a:off x="856886" y="276187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ounded Rectangle 86"/>
              <p:cNvSpPr/>
              <p:nvPr/>
            </p:nvSpPr>
            <p:spPr>
              <a:xfrm rot="13548356">
                <a:off x="1028267" y="3014495"/>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ounded Rectangle 87"/>
              <p:cNvSpPr/>
              <p:nvPr/>
            </p:nvSpPr>
            <p:spPr>
              <a:xfrm rot="12423827">
                <a:off x="1280276" y="3213949"/>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ounded Rectangle 88"/>
              <p:cNvSpPr/>
              <p:nvPr/>
            </p:nvSpPr>
            <p:spPr>
              <a:xfrm rot="11034585">
                <a:off x="1586397" y="3284571"/>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ounded Rectangle 89"/>
              <p:cNvSpPr/>
              <p:nvPr/>
            </p:nvSpPr>
            <p:spPr>
              <a:xfrm rot="9559264">
                <a:off x="1845631" y="322777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7" name="Oval 276"/>
            <p:cNvSpPr/>
            <p:nvPr/>
          </p:nvSpPr>
          <p:spPr>
            <a:xfrm>
              <a:off x="2055168" y="1963884"/>
              <a:ext cx="1449476" cy="138854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stretch>
              <a:fillRect/>
            </a:stretch>
          </p:blipFill>
          <p:spPr>
            <a:xfrm>
              <a:off x="2231872" y="2152759"/>
              <a:ext cx="665104" cy="501045"/>
            </a:xfrm>
            <a:prstGeom prst="rect">
              <a:avLst/>
            </a:prstGeom>
          </p:spPr>
        </p:pic>
        <p:pic>
          <p:nvPicPr>
            <p:cNvPr id="278" name="Picture 277"/>
            <p:cNvPicPr>
              <a:picLocks noChangeAspect="1"/>
            </p:cNvPicPr>
            <p:nvPr/>
          </p:nvPicPr>
          <p:blipFill>
            <a:blip r:embed="rId4"/>
            <a:stretch>
              <a:fillRect/>
            </a:stretch>
          </p:blipFill>
          <p:spPr>
            <a:xfrm rot="1370016">
              <a:off x="2320149" y="2662989"/>
              <a:ext cx="665104" cy="501045"/>
            </a:xfrm>
            <a:prstGeom prst="rect">
              <a:avLst/>
            </a:prstGeom>
          </p:spPr>
        </p:pic>
        <p:pic>
          <p:nvPicPr>
            <p:cNvPr id="279" name="Picture 278"/>
            <p:cNvPicPr>
              <a:picLocks noChangeAspect="1"/>
            </p:cNvPicPr>
            <p:nvPr/>
          </p:nvPicPr>
          <p:blipFill>
            <a:blip r:embed="rId4"/>
            <a:stretch>
              <a:fillRect/>
            </a:stretch>
          </p:blipFill>
          <p:spPr>
            <a:xfrm rot="16668154">
              <a:off x="2817529" y="2373184"/>
              <a:ext cx="665104" cy="501045"/>
            </a:xfrm>
            <a:prstGeom prst="rect">
              <a:avLst/>
            </a:prstGeom>
          </p:spPr>
        </p:pic>
      </p:grpSp>
      <p:grpSp>
        <p:nvGrpSpPr>
          <p:cNvPr id="281" name="Group 280"/>
          <p:cNvGrpSpPr/>
          <p:nvPr/>
        </p:nvGrpSpPr>
        <p:grpSpPr>
          <a:xfrm>
            <a:off x="1053615" y="1069515"/>
            <a:ext cx="895593" cy="949476"/>
            <a:chOff x="1618031" y="1493365"/>
            <a:chExt cx="2303321" cy="2367460"/>
          </a:xfrm>
        </p:grpSpPr>
        <p:grpSp>
          <p:nvGrpSpPr>
            <p:cNvPr id="282" name="Group 281"/>
            <p:cNvGrpSpPr/>
            <p:nvPr/>
          </p:nvGrpSpPr>
          <p:grpSpPr>
            <a:xfrm>
              <a:off x="1618031" y="1493365"/>
              <a:ext cx="2303321" cy="2367460"/>
              <a:chOff x="739093" y="1556960"/>
              <a:chExt cx="1823814" cy="1951225"/>
            </a:xfrm>
            <a:solidFill>
              <a:schemeClr val="accent5"/>
            </a:solidFill>
          </p:grpSpPr>
          <p:sp>
            <p:nvSpPr>
              <p:cNvPr id="287" name="Oval 286"/>
              <p:cNvSpPr/>
              <p:nvPr/>
            </p:nvSpPr>
            <p:spPr>
              <a:xfrm>
                <a:off x="850900" y="1668767"/>
                <a:ext cx="1600200" cy="1658920"/>
              </a:xfrm>
              <a:prstGeom prst="ellipse">
                <a:avLst/>
              </a:prstGeom>
              <a:solidFill>
                <a:schemeClr val="accent4">
                  <a:lumMod val="60000"/>
                  <a:lumOff val="4000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8" name="Rounded Rectangle 287"/>
              <p:cNvSpPr/>
              <p:nvPr/>
            </p:nvSpPr>
            <p:spPr>
              <a:xfrm rot="20343508">
                <a:off x="1194256" y="165543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9" name="Rounded Rectangle 288"/>
              <p:cNvSpPr/>
              <p:nvPr/>
            </p:nvSpPr>
            <p:spPr>
              <a:xfrm>
                <a:off x="1568914" y="1556960"/>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0" name="Rounded Rectangle 289"/>
              <p:cNvSpPr/>
              <p:nvPr/>
            </p:nvSpPr>
            <p:spPr>
              <a:xfrm rot="2504885">
                <a:off x="1945680" y="166876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1" name="Rounded Rectangle 290"/>
              <p:cNvSpPr/>
              <p:nvPr/>
            </p:nvSpPr>
            <p:spPr>
              <a:xfrm rot="3417757">
                <a:off x="2229377" y="1931280"/>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2" name="Rounded Rectangle 291"/>
              <p:cNvSpPr/>
              <p:nvPr/>
            </p:nvSpPr>
            <p:spPr>
              <a:xfrm rot="4818356">
                <a:off x="2374900" y="2223444"/>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Rounded Rectangle 292"/>
              <p:cNvSpPr/>
              <p:nvPr/>
            </p:nvSpPr>
            <p:spPr>
              <a:xfrm rot="6201560">
                <a:off x="2371553" y="2539426"/>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Rounded Rectangle 293"/>
              <p:cNvSpPr/>
              <p:nvPr/>
            </p:nvSpPr>
            <p:spPr>
              <a:xfrm rot="7263244">
                <a:off x="2268691" y="2823036"/>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5" name="Rounded Rectangle 294"/>
              <p:cNvSpPr/>
              <p:nvPr/>
            </p:nvSpPr>
            <p:spPr>
              <a:xfrm rot="8283061">
                <a:off x="2076978" y="307985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Rounded Rectangle 295"/>
              <p:cNvSpPr/>
              <p:nvPr/>
            </p:nvSpPr>
            <p:spPr>
              <a:xfrm rot="18593006">
                <a:off x="948469" y="1869134"/>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 name="Rounded Rectangle 296"/>
              <p:cNvSpPr/>
              <p:nvPr/>
            </p:nvSpPr>
            <p:spPr>
              <a:xfrm rot="16982257">
                <a:off x="792643" y="2155574"/>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Rounded Rectangle 297"/>
              <p:cNvSpPr/>
              <p:nvPr/>
            </p:nvSpPr>
            <p:spPr>
              <a:xfrm rot="15778581">
                <a:off x="774700" y="2468411"/>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9" name="Rounded Rectangle 298"/>
              <p:cNvSpPr/>
              <p:nvPr/>
            </p:nvSpPr>
            <p:spPr>
              <a:xfrm rot="14504907">
                <a:off x="856886" y="276187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0" name="Rounded Rectangle 299"/>
              <p:cNvSpPr/>
              <p:nvPr/>
            </p:nvSpPr>
            <p:spPr>
              <a:xfrm rot="13548356">
                <a:off x="1028267" y="3014495"/>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1" name="Rounded Rectangle 300"/>
              <p:cNvSpPr/>
              <p:nvPr/>
            </p:nvSpPr>
            <p:spPr>
              <a:xfrm rot="12423827">
                <a:off x="1280276" y="3213949"/>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2" name="Rounded Rectangle 301"/>
              <p:cNvSpPr/>
              <p:nvPr/>
            </p:nvSpPr>
            <p:spPr>
              <a:xfrm rot="11034585">
                <a:off x="1586397" y="3284571"/>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3" name="Rounded Rectangle 302"/>
              <p:cNvSpPr/>
              <p:nvPr/>
            </p:nvSpPr>
            <p:spPr>
              <a:xfrm rot="9559264">
                <a:off x="1845631" y="322777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3" name="Oval 282"/>
            <p:cNvSpPr/>
            <p:nvPr/>
          </p:nvSpPr>
          <p:spPr>
            <a:xfrm>
              <a:off x="2055168" y="1963884"/>
              <a:ext cx="1449476" cy="138854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4" name="Picture 283"/>
            <p:cNvPicPr>
              <a:picLocks noChangeAspect="1"/>
            </p:cNvPicPr>
            <p:nvPr/>
          </p:nvPicPr>
          <p:blipFill>
            <a:blip r:embed="rId4"/>
            <a:stretch>
              <a:fillRect/>
            </a:stretch>
          </p:blipFill>
          <p:spPr>
            <a:xfrm>
              <a:off x="2231872" y="2152759"/>
              <a:ext cx="665104" cy="501045"/>
            </a:xfrm>
            <a:prstGeom prst="rect">
              <a:avLst/>
            </a:prstGeom>
          </p:spPr>
        </p:pic>
        <p:pic>
          <p:nvPicPr>
            <p:cNvPr id="285" name="Picture 284"/>
            <p:cNvPicPr>
              <a:picLocks noChangeAspect="1"/>
            </p:cNvPicPr>
            <p:nvPr/>
          </p:nvPicPr>
          <p:blipFill>
            <a:blip r:embed="rId4"/>
            <a:stretch>
              <a:fillRect/>
            </a:stretch>
          </p:blipFill>
          <p:spPr>
            <a:xfrm rot="1370016">
              <a:off x="2320149" y="2662989"/>
              <a:ext cx="665104" cy="501045"/>
            </a:xfrm>
            <a:prstGeom prst="rect">
              <a:avLst/>
            </a:prstGeom>
          </p:spPr>
        </p:pic>
        <p:pic>
          <p:nvPicPr>
            <p:cNvPr id="286" name="Picture 285"/>
            <p:cNvPicPr>
              <a:picLocks noChangeAspect="1"/>
            </p:cNvPicPr>
            <p:nvPr/>
          </p:nvPicPr>
          <p:blipFill>
            <a:blip r:embed="rId4"/>
            <a:stretch>
              <a:fillRect/>
            </a:stretch>
          </p:blipFill>
          <p:spPr>
            <a:xfrm rot="16668154">
              <a:off x="2817529" y="2373184"/>
              <a:ext cx="665104" cy="501045"/>
            </a:xfrm>
            <a:prstGeom prst="rect">
              <a:avLst/>
            </a:prstGeom>
          </p:spPr>
        </p:pic>
      </p:grpSp>
      <p:grpSp>
        <p:nvGrpSpPr>
          <p:cNvPr id="304" name="Group 303"/>
          <p:cNvGrpSpPr/>
          <p:nvPr/>
        </p:nvGrpSpPr>
        <p:grpSpPr>
          <a:xfrm>
            <a:off x="754095" y="2546858"/>
            <a:ext cx="895593" cy="949476"/>
            <a:chOff x="1618031" y="1493365"/>
            <a:chExt cx="2303321" cy="2367460"/>
          </a:xfrm>
        </p:grpSpPr>
        <p:grpSp>
          <p:nvGrpSpPr>
            <p:cNvPr id="305" name="Group 304"/>
            <p:cNvGrpSpPr/>
            <p:nvPr/>
          </p:nvGrpSpPr>
          <p:grpSpPr>
            <a:xfrm>
              <a:off x="1618031" y="1493365"/>
              <a:ext cx="2303321" cy="2367460"/>
              <a:chOff x="739093" y="1556960"/>
              <a:chExt cx="1823814" cy="1951225"/>
            </a:xfrm>
            <a:solidFill>
              <a:schemeClr val="accent5"/>
            </a:solidFill>
          </p:grpSpPr>
          <p:sp>
            <p:nvSpPr>
              <p:cNvPr id="310" name="Oval 309"/>
              <p:cNvSpPr/>
              <p:nvPr/>
            </p:nvSpPr>
            <p:spPr>
              <a:xfrm>
                <a:off x="850900" y="1668767"/>
                <a:ext cx="1600200" cy="1658920"/>
              </a:xfrm>
              <a:prstGeom prst="ellipse">
                <a:avLst/>
              </a:prstGeom>
              <a:solidFill>
                <a:schemeClr val="accent4">
                  <a:lumMod val="60000"/>
                  <a:lumOff val="4000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1" name="Rounded Rectangle 310"/>
              <p:cNvSpPr/>
              <p:nvPr/>
            </p:nvSpPr>
            <p:spPr>
              <a:xfrm rot="20343508">
                <a:off x="1194256" y="165543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2" name="Rounded Rectangle 311"/>
              <p:cNvSpPr/>
              <p:nvPr/>
            </p:nvSpPr>
            <p:spPr>
              <a:xfrm>
                <a:off x="1568914" y="1556960"/>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Rounded Rectangle 312"/>
              <p:cNvSpPr/>
              <p:nvPr/>
            </p:nvSpPr>
            <p:spPr>
              <a:xfrm rot="2504885">
                <a:off x="1945680" y="166876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 name="Rounded Rectangle 313"/>
              <p:cNvSpPr/>
              <p:nvPr/>
            </p:nvSpPr>
            <p:spPr>
              <a:xfrm rot="3417757">
                <a:off x="2229377" y="1931280"/>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5" name="Rounded Rectangle 314"/>
              <p:cNvSpPr/>
              <p:nvPr/>
            </p:nvSpPr>
            <p:spPr>
              <a:xfrm rot="4818356">
                <a:off x="2374900" y="2223444"/>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6" name="Rounded Rectangle 315"/>
              <p:cNvSpPr/>
              <p:nvPr/>
            </p:nvSpPr>
            <p:spPr>
              <a:xfrm rot="6201560">
                <a:off x="2371553" y="2539426"/>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 name="Rounded Rectangle 316"/>
              <p:cNvSpPr/>
              <p:nvPr/>
            </p:nvSpPr>
            <p:spPr>
              <a:xfrm rot="7263244">
                <a:off x="2268691" y="2823036"/>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Rounded Rectangle 317"/>
              <p:cNvSpPr/>
              <p:nvPr/>
            </p:nvSpPr>
            <p:spPr>
              <a:xfrm rot="8283061">
                <a:off x="2076978" y="307985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9" name="Rounded Rectangle 318"/>
              <p:cNvSpPr/>
              <p:nvPr/>
            </p:nvSpPr>
            <p:spPr>
              <a:xfrm rot="18593006">
                <a:off x="948469" y="1869134"/>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0" name="Rounded Rectangle 319"/>
              <p:cNvSpPr/>
              <p:nvPr/>
            </p:nvSpPr>
            <p:spPr>
              <a:xfrm rot="16982257">
                <a:off x="792643" y="2155574"/>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1" name="Rounded Rectangle 320"/>
              <p:cNvSpPr/>
              <p:nvPr/>
            </p:nvSpPr>
            <p:spPr>
              <a:xfrm rot="15778581">
                <a:off x="774700" y="2468411"/>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2" name="Rounded Rectangle 321"/>
              <p:cNvSpPr/>
              <p:nvPr/>
            </p:nvSpPr>
            <p:spPr>
              <a:xfrm rot="14504907">
                <a:off x="856886" y="276187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3" name="Rounded Rectangle 322"/>
              <p:cNvSpPr/>
              <p:nvPr/>
            </p:nvSpPr>
            <p:spPr>
              <a:xfrm rot="13548356">
                <a:off x="1028267" y="3014495"/>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4" name="Rounded Rectangle 323"/>
              <p:cNvSpPr/>
              <p:nvPr/>
            </p:nvSpPr>
            <p:spPr>
              <a:xfrm rot="12423827">
                <a:off x="1280276" y="3213949"/>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5" name="Rounded Rectangle 324"/>
              <p:cNvSpPr/>
              <p:nvPr/>
            </p:nvSpPr>
            <p:spPr>
              <a:xfrm rot="11034585">
                <a:off x="1586397" y="3284571"/>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6" name="Rounded Rectangle 325"/>
              <p:cNvSpPr/>
              <p:nvPr/>
            </p:nvSpPr>
            <p:spPr>
              <a:xfrm rot="9559264">
                <a:off x="1845631" y="322777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6" name="Oval 305"/>
            <p:cNvSpPr/>
            <p:nvPr/>
          </p:nvSpPr>
          <p:spPr>
            <a:xfrm>
              <a:off x="2055168" y="1963884"/>
              <a:ext cx="1449476" cy="138854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 name="Picture 306"/>
            <p:cNvPicPr>
              <a:picLocks noChangeAspect="1"/>
            </p:cNvPicPr>
            <p:nvPr/>
          </p:nvPicPr>
          <p:blipFill>
            <a:blip r:embed="rId4"/>
            <a:stretch>
              <a:fillRect/>
            </a:stretch>
          </p:blipFill>
          <p:spPr>
            <a:xfrm>
              <a:off x="2231872" y="2152759"/>
              <a:ext cx="665104" cy="501045"/>
            </a:xfrm>
            <a:prstGeom prst="rect">
              <a:avLst/>
            </a:prstGeom>
          </p:spPr>
        </p:pic>
        <p:pic>
          <p:nvPicPr>
            <p:cNvPr id="308" name="Picture 307"/>
            <p:cNvPicPr>
              <a:picLocks noChangeAspect="1"/>
            </p:cNvPicPr>
            <p:nvPr/>
          </p:nvPicPr>
          <p:blipFill>
            <a:blip r:embed="rId4"/>
            <a:stretch>
              <a:fillRect/>
            </a:stretch>
          </p:blipFill>
          <p:spPr>
            <a:xfrm rot="1370016">
              <a:off x="2320149" y="2662989"/>
              <a:ext cx="665104" cy="501045"/>
            </a:xfrm>
            <a:prstGeom prst="rect">
              <a:avLst/>
            </a:prstGeom>
          </p:spPr>
        </p:pic>
        <p:pic>
          <p:nvPicPr>
            <p:cNvPr id="309" name="Picture 308"/>
            <p:cNvPicPr>
              <a:picLocks noChangeAspect="1"/>
            </p:cNvPicPr>
            <p:nvPr/>
          </p:nvPicPr>
          <p:blipFill>
            <a:blip r:embed="rId4"/>
            <a:stretch>
              <a:fillRect/>
            </a:stretch>
          </p:blipFill>
          <p:spPr>
            <a:xfrm rot="16668154">
              <a:off x="2817529" y="2373184"/>
              <a:ext cx="665104" cy="501045"/>
            </a:xfrm>
            <a:prstGeom prst="rect">
              <a:avLst/>
            </a:prstGeom>
          </p:spPr>
        </p:pic>
      </p:grpSp>
    </p:spTree>
    <p:extLst>
      <p:ext uri="{BB962C8B-B14F-4D97-AF65-F5344CB8AC3E}">
        <p14:creationId xmlns:p14="http://schemas.microsoft.com/office/powerpoint/2010/main" val="39119667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324933" y="1562136"/>
            <a:ext cx="2580495" cy="2709118"/>
            <a:chOff x="1618031" y="1493365"/>
            <a:chExt cx="2303321" cy="2367460"/>
          </a:xfrm>
        </p:grpSpPr>
        <p:grpSp>
          <p:nvGrpSpPr>
            <p:cNvPr id="7" name="Group 6"/>
            <p:cNvGrpSpPr/>
            <p:nvPr/>
          </p:nvGrpSpPr>
          <p:grpSpPr>
            <a:xfrm>
              <a:off x="1618031" y="1493365"/>
              <a:ext cx="2303321" cy="2367460"/>
              <a:chOff x="739093" y="1556960"/>
              <a:chExt cx="1823814" cy="1951225"/>
            </a:xfrm>
            <a:solidFill>
              <a:schemeClr val="accent5"/>
            </a:solidFill>
          </p:grpSpPr>
          <p:sp>
            <p:nvSpPr>
              <p:cNvPr id="3" name="Oval 2"/>
              <p:cNvSpPr/>
              <p:nvPr/>
            </p:nvSpPr>
            <p:spPr>
              <a:xfrm>
                <a:off x="850900" y="1668767"/>
                <a:ext cx="1600200" cy="1658920"/>
              </a:xfrm>
              <a:prstGeom prst="ellipse">
                <a:avLst/>
              </a:prstGeom>
              <a:solidFill>
                <a:schemeClr val="accent4">
                  <a:lumMod val="60000"/>
                  <a:lumOff val="4000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ounded Rectangle 3"/>
              <p:cNvSpPr/>
              <p:nvPr/>
            </p:nvSpPr>
            <p:spPr>
              <a:xfrm rot="20343508">
                <a:off x="1194256" y="165543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ounded Rectangle 56"/>
              <p:cNvSpPr/>
              <p:nvPr/>
            </p:nvSpPr>
            <p:spPr>
              <a:xfrm>
                <a:off x="1568914" y="1556960"/>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ounded Rectangle 57"/>
              <p:cNvSpPr/>
              <p:nvPr/>
            </p:nvSpPr>
            <p:spPr>
              <a:xfrm rot="2504885">
                <a:off x="1945680" y="166876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ounded Rectangle 77"/>
              <p:cNvSpPr/>
              <p:nvPr/>
            </p:nvSpPr>
            <p:spPr>
              <a:xfrm rot="3417757">
                <a:off x="2229377" y="1931280"/>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ounded Rectangle 78"/>
              <p:cNvSpPr/>
              <p:nvPr/>
            </p:nvSpPr>
            <p:spPr>
              <a:xfrm rot="4818356">
                <a:off x="2374900" y="2223444"/>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ounded Rectangle 79"/>
              <p:cNvSpPr/>
              <p:nvPr/>
            </p:nvSpPr>
            <p:spPr>
              <a:xfrm rot="6201560">
                <a:off x="2371553" y="2539426"/>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ounded Rectangle 80"/>
              <p:cNvSpPr/>
              <p:nvPr/>
            </p:nvSpPr>
            <p:spPr>
              <a:xfrm rot="7263244">
                <a:off x="2268691" y="2823036"/>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ounded Rectangle 81"/>
              <p:cNvSpPr/>
              <p:nvPr/>
            </p:nvSpPr>
            <p:spPr>
              <a:xfrm rot="8283061">
                <a:off x="2076978" y="307985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ounded Rectangle 82"/>
              <p:cNvSpPr/>
              <p:nvPr/>
            </p:nvSpPr>
            <p:spPr>
              <a:xfrm rot="18593006">
                <a:off x="948469" y="1869134"/>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ounded Rectangle 83"/>
              <p:cNvSpPr/>
              <p:nvPr/>
            </p:nvSpPr>
            <p:spPr>
              <a:xfrm rot="16982257">
                <a:off x="792643" y="2155574"/>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ounded Rectangle 84"/>
              <p:cNvSpPr/>
              <p:nvPr/>
            </p:nvSpPr>
            <p:spPr>
              <a:xfrm rot="15778581">
                <a:off x="774700" y="2468411"/>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ounded Rectangle 85"/>
              <p:cNvSpPr/>
              <p:nvPr/>
            </p:nvSpPr>
            <p:spPr>
              <a:xfrm rot="14504907">
                <a:off x="856886" y="276187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ounded Rectangle 86"/>
              <p:cNvSpPr/>
              <p:nvPr/>
            </p:nvSpPr>
            <p:spPr>
              <a:xfrm rot="13548356">
                <a:off x="1028267" y="3014495"/>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ounded Rectangle 87"/>
              <p:cNvSpPr/>
              <p:nvPr/>
            </p:nvSpPr>
            <p:spPr>
              <a:xfrm rot="12423827">
                <a:off x="1280276" y="3213949"/>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ounded Rectangle 88"/>
              <p:cNvSpPr/>
              <p:nvPr/>
            </p:nvSpPr>
            <p:spPr>
              <a:xfrm rot="11034585">
                <a:off x="1586397" y="3284571"/>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ounded Rectangle 89"/>
              <p:cNvSpPr/>
              <p:nvPr/>
            </p:nvSpPr>
            <p:spPr>
              <a:xfrm rot="9559264">
                <a:off x="1845631" y="322777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7" name="Oval 276"/>
            <p:cNvSpPr/>
            <p:nvPr/>
          </p:nvSpPr>
          <p:spPr>
            <a:xfrm>
              <a:off x="2055168" y="1963884"/>
              <a:ext cx="1449476" cy="138854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stretch>
              <a:fillRect/>
            </a:stretch>
          </p:blipFill>
          <p:spPr>
            <a:xfrm>
              <a:off x="2231872" y="2152759"/>
              <a:ext cx="665104" cy="501045"/>
            </a:xfrm>
            <a:prstGeom prst="rect">
              <a:avLst/>
            </a:prstGeom>
          </p:spPr>
        </p:pic>
        <p:pic>
          <p:nvPicPr>
            <p:cNvPr id="278" name="Picture 277"/>
            <p:cNvPicPr>
              <a:picLocks noChangeAspect="1"/>
            </p:cNvPicPr>
            <p:nvPr/>
          </p:nvPicPr>
          <p:blipFill>
            <a:blip r:embed="rId3"/>
            <a:stretch>
              <a:fillRect/>
            </a:stretch>
          </p:blipFill>
          <p:spPr>
            <a:xfrm rot="1370016">
              <a:off x="2320149" y="2662989"/>
              <a:ext cx="665104" cy="501045"/>
            </a:xfrm>
            <a:prstGeom prst="rect">
              <a:avLst/>
            </a:prstGeom>
          </p:spPr>
        </p:pic>
        <p:pic>
          <p:nvPicPr>
            <p:cNvPr id="279" name="Picture 278"/>
            <p:cNvPicPr>
              <a:picLocks noChangeAspect="1"/>
            </p:cNvPicPr>
            <p:nvPr/>
          </p:nvPicPr>
          <p:blipFill>
            <a:blip r:embed="rId3"/>
            <a:stretch>
              <a:fillRect/>
            </a:stretch>
          </p:blipFill>
          <p:spPr>
            <a:xfrm rot="16668154">
              <a:off x="2817529" y="2373184"/>
              <a:ext cx="665104" cy="501045"/>
            </a:xfrm>
            <a:prstGeom prst="rect">
              <a:avLst/>
            </a:prstGeom>
          </p:spPr>
        </p:pic>
      </p:grpSp>
      <p:sp>
        <p:nvSpPr>
          <p:cNvPr id="2" name="TextBox 1"/>
          <p:cNvSpPr txBox="1"/>
          <p:nvPr/>
        </p:nvSpPr>
        <p:spPr>
          <a:xfrm>
            <a:off x="190658" y="82861"/>
            <a:ext cx="8818659" cy="584776"/>
          </a:xfrm>
          <a:prstGeom prst="rect">
            <a:avLst/>
          </a:prstGeom>
          <a:noFill/>
        </p:spPr>
        <p:txBody>
          <a:bodyPr wrap="square" rtlCol="0">
            <a:spAutoFit/>
          </a:bodyPr>
          <a:lstStyle/>
          <a:p>
            <a:pPr algn="ctr"/>
            <a:r>
              <a:rPr lang="en-US" sz="3200" b="1" dirty="0" smtClean="0">
                <a:solidFill>
                  <a:schemeClr val="tx2"/>
                </a:solidFill>
              </a:rPr>
              <a:t>CRISPR Therapies in HIV</a:t>
            </a:r>
            <a:endParaRPr lang="en-US" sz="3200" b="1" dirty="0">
              <a:solidFill>
                <a:schemeClr val="tx2"/>
              </a:solidFill>
            </a:endParaRPr>
          </a:p>
        </p:txBody>
      </p:sp>
      <p:sp>
        <p:nvSpPr>
          <p:cNvPr id="13" name="TextBox 12"/>
          <p:cNvSpPr txBox="1"/>
          <p:nvPr/>
        </p:nvSpPr>
        <p:spPr>
          <a:xfrm>
            <a:off x="711200" y="656575"/>
            <a:ext cx="7886700" cy="369332"/>
          </a:xfrm>
          <a:prstGeom prst="rect">
            <a:avLst/>
          </a:prstGeom>
          <a:noFill/>
        </p:spPr>
        <p:txBody>
          <a:bodyPr wrap="square" rtlCol="0">
            <a:spAutoFit/>
          </a:bodyPr>
          <a:lstStyle/>
          <a:p>
            <a:pPr algn="ctr"/>
            <a:r>
              <a:rPr lang="en-US" b="1" i="1" dirty="0" smtClean="0"/>
              <a:t>Equip T cells with Cas9 and </a:t>
            </a:r>
            <a:r>
              <a:rPr lang="en-US" b="1" i="1" dirty="0" err="1" smtClean="0"/>
              <a:t>gRNA</a:t>
            </a:r>
            <a:r>
              <a:rPr lang="en-US" b="1" i="1" dirty="0" smtClean="0"/>
              <a:t> targeting </a:t>
            </a:r>
            <a:r>
              <a:rPr lang="en-US" b="1" i="1" dirty="0" smtClean="0"/>
              <a:t>CCR5 </a:t>
            </a:r>
            <a:r>
              <a:rPr lang="en-US" b="1" i="1" dirty="0" err="1" smtClean="0"/>
              <a:t>coreceptor</a:t>
            </a:r>
            <a:endParaRPr lang="en-US" b="1" i="1" dirty="0"/>
          </a:p>
        </p:txBody>
      </p:sp>
      <p:sp>
        <p:nvSpPr>
          <p:cNvPr id="35" name="Oval 34"/>
          <p:cNvSpPr/>
          <p:nvPr/>
        </p:nvSpPr>
        <p:spPr>
          <a:xfrm>
            <a:off x="4075146" y="2626953"/>
            <a:ext cx="3203752" cy="319389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2187558" y="4991697"/>
            <a:ext cx="2176924" cy="523220"/>
          </a:xfrm>
          <a:prstGeom prst="rect">
            <a:avLst/>
          </a:prstGeom>
          <a:noFill/>
        </p:spPr>
        <p:txBody>
          <a:bodyPr wrap="square" rtlCol="0">
            <a:spAutoFit/>
          </a:bodyPr>
          <a:lstStyle/>
          <a:p>
            <a:pPr algn="ctr"/>
            <a:r>
              <a:rPr lang="en-US" sz="2800" b="1" dirty="0" smtClean="0"/>
              <a:t>T helper Cell</a:t>
            </a:r>
            <a:endParaRPr lang="en-US" sz="2800" b="1" dirty="0"/>
          </a:p>
        </p:txBody>
      </p:sp>
      <p:sp>
        <p:nvSpPr>
          <p:cNvPr id="130" name="TextBox 129"/>
          <p:cNvSpPr txBox="1"/>
          <p:nvPr/>
        </p:nvSpPr>
        <p:spPr>
          <a:xfrm>
            <a:off x="4461725" y="1374803"/>
            <a:ext cx="1127840" cy="523220"/>
          </a:xfrm>
          <a:prstGeom prst="rect">
            <a:avLst/>
          </a:prstGeom>
          <a:noFill/>
        </p:spPr>
        <p:txBody>
          <a:bodyPr wrap="square" rtlCol="0">
            <a:spAutoFit/>
          </a:bodyPr>
          <a:lstStyle/>
          <a:p>
            <a:pPr algn="ctr"/>
            <a:r>
              <a:rPr lang="en-US" sz="2800" b="1" dirty="0" smtClean="0"/>
              <a:t>HIV</a:t>
            </a:r>
            <a:endParaRPr lang="en-US" sz="2800" b="1" dirty="0"/>
          </a:p>
        </p:txBody>
      </p:sp>
      <p:grpSp>
        <p:nvGrpSpPr>
          <p:cNvPr id="22" name="Group 21"/>
          <p:cNvGrpSpPr/>
          <p:nvPr/>
        </p:nvGrpSpPr>
        <p:grpSpPr>
          <a:xfrm>
            <a:off x="5675764" y="3038640"/>
            <a:ext cx="867175" cy="643336"/>
            <a:chOff x="6831792" y="2324669"/>
            <a:chExt cx="867175" cy="643336"/>
          </a:xfrm>
        </p:grpSpPr>
        <p:sp>
          <p:nvSpPr>
            <p:cNvPr id="21" name="Oval 20"/>
            <p:cNvSpPr/>
            <p:nvPr/>
          </p:nvSpPr>
          <p:spPr>
            <a:xfrm>
              <a:off x="7050298" y="2324669"/>
              <a:ext cx="648669" cy="643336"/>
            </a:xfrm>
            <a:prstGeom prst="ellipse">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6" name="Group 235"/>
            <p:cNvGrpSpPr/>
            <p:nvPr/>
          </p:nvGrpSpPr>
          <p:grpSpPr>
            <a:xfrm rot="178063">
              <a:off x="6831792" y="2491038"/>
              <a:ext cx="644632" cy="334009"/>
              <a:chOff x="858789" y="4694050"/>
              <a:chExt cx="775278" cy="320755"/>
            </a:xfrm>
          </p:grpSpPr>
          <p:cxnSp>
            <p:nvCxnSpPr>
              <p:cNvPr id="237" name="Straight Connector 236"/>
              <p:cNvCxnSpPr/>
              <p:nvPr/>
            </p:nvCxnSpPr>
            <p:spPr>
              <a:xfrm>
                <a:off x="858789" y="4923498"/>
                <a:ext cx="65873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877716"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9" name="Straight Connector 238"/>
              <p:cNvCxnSpPr/>
              <p:nvPr/>
            </p:nvCxnSpPr>
            <p:spPr>
              <a:xfrm>
                <a:off x="936622"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a:off x="1003827"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1070540"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1135449" y="493472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1193635"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a:off x="1252541"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a:off x="1319746"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a:off x="1386459"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a:off x="1451368"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flipH="1">
                <a:off x="1520969"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flipH="1">
                <a:off x="1587896"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50" name="Oval 249"/>
              <p:cNvSpPr/>
              <p:nvPr/>
            </p:nvSpPr>
            <p:spPr>
              <a:xfrm>
                <a:off x="1482234" y="4694050"/>
                <a:ext cx="151833" cy="131949"/>
              </a:xfrm>
              <a:prstGeom prst="ellipse">
                <a:avLst/>
              </a:prstGeom>
              <a:solidFill>
                <a:srgbClr val="1F497D"/>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Rectangle 250"/>
              <p:cNvSpPr/>
              <p:nvPr/>
            </p:nvSpPr>
            <p:spPr>
              <a:xfrm>
                <a:off x="1532805" y="4756573"/>
                <a:ext cx="45719" cy="220632"/>
              </a:xfrm>
              <a:prstGeom prst="rect">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52" name="TextBox 251"/>
          <p:cNvSpPr txBox="1"/>
          <p:nvPr/>
        </p:nvSpPr>
        <p:spPr>
          <a:xfrm>
            <a:off x="127158" y="5857957"/>
            <a:ext cx="8953342" cy="1015663"/>
          </a:xfrm>
          <a:prstGeom prst="rect">
            <a:avLst/>
          </a:prstGeom>
          <a:noFill/>
        </p:spPr>
        <p:txBody>
          <a:bodyPr wrap="square" rtlCol="0">
            <a:spAutoFit/>
          </a:bodyPr>
          <a:lstStyle/>
          <a:p>
            <a:pPr algn="ctr"/>
            <a:r>
              <a:rPr lang="en-US" sz="2000" b="1" dirty="0" smtClean="0"/>
              <a:t>T cells with mutated CCR5 resisted infection of HIV. By isolating patient T cells, mutating CCR5 and then infusing the cells back into patients, there will be a pool of resistant of T cells that survive and persist. </a:t>
            </a:r>
            <a:endParaRPr lang="en-US" sz="2000" b="1" dirty="0"/>
          </a:p>
        </p:txBody>
      </p:sp>
      <p:sp>
        <p:nvSpPr>
          <p:cNvPr id="256" name="Oval 255"/>
          <p:cNvSpPr/>
          <p:nvPr/>
        </p:nvSpPr>
        <p:spPr>
          <a:xfrm>
            <a:off x="5245430" y="3968672"/>
            <a:ext cx="1449476" cy="138854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a:stretch>
            <a:fillRect/>
          </a:stretch>
        </p:blipFill>
        <p:spPr>
          <a:xfrm>
            <a:off x="5791200" y="4130397"/>
            <a:ext cx="355600" cy="1052483"/>
          </a:xfrm>
          <a:prstGeom prst="rect">
            <a:avLst/>
          </a:prstGeom>
        </p:spPr>
      </p:pic>
      <p:sp>
        <p:nvSpPr>
          <p:cNvPr id="258" name="TextBox 257"/>
          <p:cNvSpPr txBox="1"/>
          <p:nvPr/>
        </p:nvSpPr>
        <p:spPr>
          <a:xfrm>
            <a:off x="6723836" y="4071913"/>
            <a:ext cx="2026464" cy="1015663"/>
          </a:xfrm>
          <a:prstGeom prst="rect">
            <a:avLst/>
          </a:prstGeom>
          <a:noFill/>
        </p:spPr>
        <p:txBody>
          <a:bodyPr wrap="square" rtlCol="0">
            <a:spAutoFit/>
          </a:bodyPr>
          <a:lstStyle/>
          <a:p>
            <a:pPr algn="ctr"/>
            <a:r>
              <a:rPr lang="en-US" sz="2000" b="1" dirty="0" smtClean="0"/>
              <a:t>Cas9 and </a:t>
            </a:r>
            <a:r>
              <a:rPr lang="en-US" sz="2000" b="1" dirty="0" err="1" smtClean="0"/>
              <a:t>gRNA</a:t>
            </a:r>
            <a:r>
              <a:rPr lang="en-US" sz="2000" b="1" dirty="0" smtClean="0"/>
              <a:t> is integrated into genome</a:t>
            </a:r>
            <a:endParaRPr lang="en-US" sz="2000" b="1" dirty="0"/>
          </a:p>
        </p:txBody>
      </p:sp>
      <p:grpSp>
        <p:nvGrpSpPr>
          <p:cNvPr id="259" name="Group 258"/>
          <p:cNvGrpSpPr/>
          <p:nvPr/>
        </p:nvGrpSpPr>
        <p:grpSpPr>
          <a:xfrm rot="19314399">
            <a:off x="4245448" y="4254165"/>
            <a:ext cx="867175" cy="643336"/>
            <a:chOff x="6831792" y="2324669"/>
            <a:chExt cx="867175" cy="643336"/>
          </a:xfrm>
        </p:grpSpPr>
        <p:sp>
          <p:nvSpPr>
            <p:cNvPr id="260" name="Oval 259"/>
            <p:cNvSpPr/>
            <p:nvPr/>
          </p:nvSpPr>
          <p:spPr>
            <a:xfrm>
              <a:off x="7050298" y="2324669"/>
              <a:ext cx="648669" cy="643336"/>
            </a:xfrm>
            <a:prstGeom prst="ellipse">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1" name="Group 260"/>
            <p:cNvGrpSpPr/>
            <p:nvPr/>
          </p:nvGrpSpPr>
          <p:grpSpPr>
            <a:xfrm rot="178063">
              <a:off x="6831792" y="2491038"/>
              <a:ext cx="644632" cy="334009"/>
              <a:chOff x="858789" y="4694050"/>
              <a:chExt cx="775278" cy="320755"/>
            </a:xfrm>
          </p:grpSpPr>
          <p:cxnSp>
            <p:nvCxnSpPr>
              <p:cNvPr id="262" name="Straight Connector 261"/>
              <p:cNvCxnSpPr/>
              <p:nvPr/>
            </p:nvCxnSpPr>
            <p:spPr>
              <a:xfrm>
                <a:off x="858789" y="4923498"/>
                <a:ext cx="65873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a:off x="877716"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936622"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1003827"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a:off x="1070540"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a:off x="1135449" y="493472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a:off x="1193635"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a:off x="1252541"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1319746"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1386459"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1451368"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flipH="1">
                <a:off x="1520969"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flipH="1">
                <a:off x="1587896"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75" name="Oval 274"/>
              <p:cNvSpPr/>
              <p:nvPr/>
            </p:nvSpPr>
            <p:spPr>
              <a:xfrm>
                <a:off x="1482234" y="4694050"/>
                <a:ext cx="151833" cy="131949"/>
              </a:xfrm>
              <a:prstGeom prst="ellipse">
                <a:avLst/>
              </a:prstGeom>
              <a:solidFill>
                <a:srgbClr val="1F497D"/>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Rectangle 275"/>
              <p:cNvSpPr/>
              <p:nvPr/>
            </p:nvSpPr>
            <p:spPr>
              <a:xfrm>
                <a:off x="1532805" y="4756573"/>
                <a:ext cx="45719" cy="220632"/>
              </a:xfrm>
              <a:prstGeom prst="rect">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81" name="Group 280"/>
          <p:cNvGrpSpPr/>
          <p:nvPr/>
        </p:nvGrpSpPr>
        <p:grpSpPr>
          <a:xfrm>
            <a:off x="1053615" y="1069515"/>
            <a:ext cx="895593" cy="949476"/>
            <a:chOff x="1618031" y="1493365"/>
            <a:chExt cx="2303321" cy="2367460"/>
          </a:xfrm>
        </p:grpSpPr>
        <p:grpSp>
          <p:nvGrpSpPr>
            <p:cNvPr id="282" name="Group 281"/>
            <p:cNvGrpSpPr/>
            <p:nvPr/>
          </p:nvGrpSpPr>
          <p:grpSpPr>
            <a:xfrm>
              <a:off x="1618031" y="1493365"/>
              <a:ext cx="2303321" cy="2367460"/>
              <a:chOff x="739093" y="1556960"/>
              <a:chExt cx="1823814" cy="1951225"/>
            </a:xfrm>
            <a:solidFill>
              <a:schemeClr val="accent5"/>
            </a:solidFill>
          </p:grpSpPr>
          <p:sp>
            <p:nvSpPr>
              <p:cNvPr id="287" name="Oval 286"/>
              <p:cNvSpPr/>
              <p:nvPr/>
            </p:nvSpPr>
            <p:spPr>
              <a:xfrm>
                <a:off x="850900" y="1668767"/>
                <a:ext cx="1600200" cy="1658920"/>
              </a:xfrm>
              <a:prstGeom prst="ellipse">
                <a:avLst/>
              </a:prstGeom>
              <a:solidFill>
                <a:schemeClr val="accent4">
                  <a:lumMod val="60000"/>
                  <a:lumOff val="4000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8" name="Rounded Rectangle 287"/>
              <p:cNvSpPr/>
              <p:nvPr/>
            </p:nvSpPr>
            <p:spPr>
              <a:xfrm rot="20343508">
                <a:off x="1194256" y="165543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9" name="Rounded Rectangle 288"/>
              <p:cNvSpPr/>
              <p:nvPr/>
            </p:nvSpPr>
            <p:spPr>
              <a:xfrm>
                <a:off x="1568914" y="1556960"/>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0" name="Rounded Rectangle 289"/>
              <p:cNvSpPr/>
              <p:nvPr/>
            </p:nvSpPr>
            <p:spPr>
              <a:xfrm rot="2504885">
                <a:off x="1945680" y="166876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1" name="Rounded Rectangle 290"/>
              <p:cNvSpPr/>
              <p:nvPr/>
            </p:nvSpPr>
            <p:spPr>
              <a:xfrm rot="3417757">
                <a:off x="2229377" y="1931280"/>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2" name="Rounded Rectangle 291"/>
              <p:cNvSpPr/>
              <p:nvPr/>
            </p:nvSpPr>
            <p:spPr>
              <a:xfrm rot="4818356">
                <a:off x="2374900" y="2223444"/>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Rounded Rectangle 292"/>
              <p:cNvSpPr/>
              <p:nvPr/>
            </p:nvSpPr>
            <p:spPr>
              <a:xfrm rot="6201560">
                <a:off x="2371553" y="2539426"/>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Rounded Rectangle 293"/>
              <p:cNvSpPr/>
              <p:nvPr/>
            </p:nvSpPr>
            <p:spPr>
              <a:xfrm rot="7263244">
                <a:off x="2268691" y="2823036"/>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5" name="Rounded Rectangle 294"/>
              <p:cNvSpPr/>
              <p:nvPr/>
            </p:nvSpPr>
            <p:spPr>
              <a:xfrm rot="8283061">
                <a:off x="2076978" y="307985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Rounded Rectangle 295"/>
              <p:cNvSpPr/>
              <p:nvPr/>
            </p:nvSpPr>
            <p:spPr>
              <a:xfrm rot="18593006">
                <a:off x="948469" y="1869134"/>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 name="Rounded Rectangle 296"/>
              <p:cNvSpPr/>
              <p:nvPr/>
            </p:nvSpPr>
            <p:spPr>
              <a:xfrm rot="16982257">
                <a:off x="792643" y="2155574"/>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Rounded Rectangle 297"/>
              <p:cNvSpPr/>
              <p:nvPr/>
            </p:nvSpPr>
            <p:spPr>
              <a:xfrm rot="15778581">
                <a:off x="774700" y="2468411"/>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9" name="Rounded Rectangle 298"/>
              <p:cNvSpPr/>
              <p:nvPr/>
            </p:nvSpPr>
            <p:spPr>
              <a:xfrm rot="14504907">
                <a:off x="856886" y="276187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0" name="Rounded Rectangle 299"/>
              <p:cNvSpPr/>
              <p:nvPr/>
            </p:nvSpPr>
            <p:spPr>
              <a:xfrm rot="13548356">
                <a:off x="1028267" y="3014495"/>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1" name="Rounded Rectangle 300"/>
              <p:cNvSpPr/>
              <p:nvPr/>
            </p:nvSpPr>
            <p:spPr>
              <a:xfrm rot="12423827">
                <a:off x="1280276" y="3213949"/>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2" name="Rounded Rectangle 301"/>
              <p:cNvSpPr/>
              <p:nvPr/>
            </p:nvSpPr>
            <p:spPr>
              <a:xfrm rot="11034585">
                <a:off x="1586397" y="3284571"/>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3" name="Rounded Rectangle 302"/>
              <p:cNvSpPr/>
              <p:nvPr/>
            </p:nvSpPr>
            <p:spPr>
              <a:xfrm rot="9559264">
                <a:off x="1845631" y="322777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3" name="Oval 282"/>
            <p:cNvSpPr/>
            <p:nvPr/>
          </p:nvSpPr>
          <p:spPr>
            <a:xfrm>
              <a:off x="2055168" y="1963884"/>
              <a:ext cx="1449476" cy="138854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4" name="Picture 283"/>
            <p:cNvPicPr>
              <a:picLocks noChangeAspect="1"/>
            </p:cNvPicPr>
            <p:nvPr/>
          </p:nvPicPr>
          <p:blipFill>
            <a:blip r:embed="rId3"/>
            <a:stretch>
              <a:fillRect/>
            </a:stretch>
          </p:blipFill>
          <p:spPr>
            <a:xfrm>
              <a:off x="2231872" y="2152759"/>
              <a:ext cx="665104" cy="501045"/>
            </a:xfrm>
            <a:prstGeom prst="rect">
              <a:avLst/>
            </a:prstGeom>
          </p:spPr>
        </p:pic>
        <p:pic>
          <p:nvPicPr>
            <p:cNvPr id="285" name="Picture 284"/>
            <p:cNvPicPr>
              <a:picLocks noChangeAspect="1"/>
            </p:cNvPicPr>
            <p:nvPr/>
          </p:nvPicPr>
          <p:blipFill>
            <a:blip r:embed="rId3"/>
            <a:stretch>
              <a:fillRect/>
            </a:stretch>
          </p:blipFill>
          <p:spPr>
            <a:xfrm rot="1370016">
              <a:off x="2320149" y="2662989"/>
              <a:ext cx="665104" cy="501045"/>
            </a:xfrm>
            <a:prstGeom prst="rect">
              <a:avLst/>
            </a:prstGeom>
          </p:spPr>
        </p:pic>
        <p:pic>
          <p:nvPicPr>
            <p:cNvPr id="286" name="Picture 285"/>
            <p:cNvPicPr>
              <a:picLocks noChangeAspect="1"/>
            </p:cNvPicPr>
            <p:nvPr/>
          </p:nvPicPr>
          <p:blipFill>
            <a:blip r:embed="rId3"/>
            <a:stretch>
              <a:fillRect/>
            </a:stretch>
          </p:blipFill>
          <p:spPr>
            <a:xfrm rot="16668154">
              <a:off x="2817529" y="2373184"/>
              <a:ext cx="665104" cy="501045"/>
            </a:xfrm>
            <a:prstGeom prst="rect">
              <a:avLst/>
            </a:prstGeom>
          </p:spPr>
        </p:pic>
      </p:grpSp>
      <p:grpSp>
        <p:nvGrpSpPr>
          <p:cNvPr id="304" name="Group 303"/>
          <p:cNvGrpSpPr/>
          <p:nvPr/>
        </p:nvGrpSpPr>
        <p:grpSpPr>
          <a:xfrm>
            <a:off x="754095" y="2546858"/>
            <a:ext cx="895593" cy="949476"/>
            <a:chOff x="1618031" y="1493365"/>
            <a:chExt cx="2303321" cy="2367460"/>
          </a:xfrm>
        </p:grpSpPr>
        <p:grpSp>
          <p:nvGrpSpPr>
            <p:cNvPr id="305" name="Group 304"/>
            <p:cNvGrpSpPr/>
            <p:nvPr/>
          </p:nvGrpSpPr>
          <p:grpSpPr>
            <a:xfrm>
              <a:off x="1618031" y="1493365"/>
              <a:ext cx="2303321" cy="2367460"/>
              <a:chOff x="739093" y="1556960"/>
              <a:chExt cx="1823814" cy="1951225"/>
            </a:xfrm>
            <a:solidFill>
              <a:schemeClr val="accent5"/>
            </a:solidFill>
          </p:grpSpPr>
          <p:sp>
            <p:nvSpPr>
              <p:cNvPr id="310" name="Oval 309"/>
              <p:cNvSpPr/>
              <p:nvPr/>
            </p:nvSpPr>
            <p:spPr>
              <a:xfrm>
                <a:off x="850900" y="1668767"/>
                <a:ext cx="1600200" cy="1658920"/>
              </a:xfrm>
              <a:prstGeom prst="ellipse">
                <a:avLst/>
              </a:prstGeom>
              <a:solidFill>
                <a:schemeClr val="accent4">
                  <a:lumMod val="60000"/>
                  <a:lumOff val="4000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1" name="Rounded Rectangle 310"/>
              <p:cNvSpPr/>
              <p:nvPr/>
            </p:nvSpPr>
            <p:spPr>
              <a:xfrm rot="20343508">
                <a:off x="1194256" y="165543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2" name="Rounded Rectangle 311"/>
              <p:cNvSpPr/>
              <p:nvPr/>
            </p:nvSpPr>
            <p:spPr>
              <a:xfrm>
                <a:off x="1568914" y="1556960"/>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Rounded Rectangle 312"/>
              <p:cNvSpPr/>
              <p:nvPr/>
            </p:nvSpPr>
            <p:spPr>
              <a:xfrm rot="2504885">
                <a:off x="1945680" y="166876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 name="Rounded Rectangle 313"/>
              <p:cNvSpPr/>
              <p:nvPr/>
            </p:nvSpPr>
            <p:spPr>
              <a:xfrm rot="3417757">
                <a:off x="2229377" y="1931280"/>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5" name="Rounded Rectangle 314"/>
              <p:cNvSpPr/>
              <p:nvPr/>
            </p:nvSpPr>
            <p:spPr>
              <a:xfrm rot="4818356">
                <a:off x="2374900" y="2223444"/>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6" name="Rounded Rectangle 315"/>
              <p:cNvSpPr/>
              <p:nvPr/>
            </p:nvSpPr>
            <p:spPr>
              <a:xfrm rot="6201560">
                <a:off x="2371553" y="2539426"/>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 name="Rounded Rectangle 316"/>
              <p:cNvSpPr/>
              <p:nvPr/>
            </p:nvSpPr>
            <p:spPr>
              <a:xfrm rot="7263244">
                <a:off x="2268691" y="2823036"/>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Rounded Rectangle 317"/>
              <p:cNvSpPr/>
              <p:nvPr/>
            </p:nvSpPr>
            <p:spPr>
              <a:xfrm rot="8283061">
                <a:off x="2076978" y="307985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9" name="Rounded Rectangle 318"/>
              <p:cNvSpPr/>
              <p:nvPr/>
            </p:nvSpPr>
            <p:spPr>
              <a:xfrm rot="18593006">
                <a:off x="948469" y="1869134"/>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0" name="Rounded Rectangle 319"/>
              <p:cNvSpPr/>
              <p:nvPr/>
            </p:nvSpPr>
            <p:spPr>
              <a:xfrm rot="16982257">
                <a:off x="792643" y="2155574"/>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1" name="Rounded Rectangle 320"/>
              <p:cNvSpPr/>
              <p:nvPr/>
            </p:nvSpPr>
            <p:spPr>
              <a:xfrm rot="15778581">
                <a:off x="774700" y="2468411"/>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2" name="Rounded Rectangle 321"/>
              <p:cNvSpPr/>
              <p:nvPr/>
            </p:nvSpPr>
            <p:spPr>
              <a:xfrm rot="14504907">
                <a:off x="856886" y="276187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3" name="Rounded Rectangle 322"/>
              <p:cNvSpPr/>
              <p:nvPr/>
            </p:nvSpPr>
            <p:spPr>
              <a:xfrm rot="13548356">
                <a:off x="1028267" y="3014495"/>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4" name="Rounded Rectangle 323"/>
              <p:cNvSpPr/>
              <p:nvPr/>
            </p:nvSpPr>
            <p:spPr>
              <a:xfrm rot="12423827">
                <a:off x="1280276" y="3213949"/>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5" name="Rounded Rectangle 324"/>
              <p:cNvSpPr/>
              <p:nvPr/>
            </p:nvSpPr>
            <p:spPr>
              <a:xfrm rot="11034585">
                <a:off x="1586397" y="3284571"/>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6" name="Rounded Rectangle 325"/>
              <p:cNvSpPr/>
              <p:nvPr/>
            </p:nvSpPr>
            <p:spPr>
              <a:xfrm rot="9559264">
                <a:off x="1845631" y="3227777"/>
                <a:ext cx="152400" cy="22361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6" name="Oval 305"/>
            <p:cNvSpPr/>
            <p:nvPr/>
          </p:nvSpPr>
          <p:spPr>
            <a:xfrm>
              <a:off x="2055168" y="1963884"/>
              <a:ext cx="1449476" cy="138854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 name="Picture 306"/>
            <p:cNvPicPr>
              <a:picLocks noChangeAspect="1"/>
            </p:cNvPicPr>
            <p:nvPr/>
          </p:nvPicPr>
          <p:blipFill>
            <a:blip r:embed="rId3"/>
            <a:stretch>
              <a:fillRect/>
            </a:stretch>
          </p:blipFill>
          <p:spPr>
            <a:xfrm>
              <a:off x="2231872" y="2152759"/>
              <a:ext cx="665104" cy="501045"/>
            </a:xfrm>
            <a:prstGeom prst="rect">
              <a:avLst/>
            </a:prstGeom>
          </p:spPr>
        </p:pic>
        <p:pic>
          <p:nvPicPr>
            <p:cNvPr id="308" name="Picture 307"/>
            <p:cNvPicPr>
              <a:picLocks noChangeAspect="1"/>
            </p:cNvPicPr>
            <p:nvPr/>
          </p:nvPicPr>
          <p:blipFill>
            <a:blip r:embed="rId3"/>
            <a:stretch>
              <a:fillRect/>
            </a:stretch>
          </p:blipFill>
          <p:spPr>
            <a:xfrm rot="1370016">
              <a:off x="2320149" y="2662989"/>
              <a:ext cx="665104" cy="501045"/>
            </a:xfrm>
            <a:prstGeom prst="rect">
              <a:avLst/>
            </a:prstGeom>
          </p:spPr>
        </p:pic>
        <p:pic>
          <p:nvPicPr>
            <p:cNvPr id="309" name="Picture 308"/>
            <p:cNvPicPr>
              <a:picLocks noChangeAspect="1"/>
            </p:cNvPicPr>
            <p:nvPr/>
          </p:nvPicPr>
          <p:blipFill>
            <a:blip r:embed="rId3"/>
            <a:stretch>
              <a:fillRect/>
            </a:stretch>
          </p:blipFill>
          <p:spPr>
            <a:xfrm rot="16668154">
              <a:off x="2817529" y="2373184"/>
              <a:ext cx="665104" cy="501045"/>
            </a:xfrm>
            <a:prstGeom prst="rect">
              <a:avLst/>
            </a:prstGeom>
          </p:spPr>
        </p:pic>
      </p:grpSp>
      <p:sp>
        <p:nvSpPr>
          <p:cNvPr id="116" name="Rounded Rectangle 115"/>
          <p:cNvSpPr/>
          <p:nvPr/>
        </p:nvSpPr>
        <p:spPr>
          <a:xfrm rot="9383303">
            <a:off x="4836897" y="2605542"/>
            <a:ext cx="211595" cy="316389"/>
          </a:xfrm>
          <a:prstGeom prst="roundRect">
            <a:avLst/>
          </a:prstGeom>
          <a:solidFill>
            <a:srgbClr val="1F49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ounded Rectangle 116"/>
          <p:cNvSpPr/>
          <p:nvPr/>
        </p:nvSpPr>
        <p:spPr>
          <a:xfrm rot="9797798">
            <a:off x="5175852" y="2497475"/>
            <a:ext cx="211595" cy="316389"/>
          </a:xfrm>
          <a:prstGeom prst="roundRect">
            <a:avLst/>
          </a:prstGeom>
          <a:solidFill>
            <a:srgbClr val="1F49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ounded Rectangle 117"/>
          <p:cNvSpPr/>
          <p:nvPr/>
        </p:nvSpPr>
        <p:spPr>
          <a:xfrm rot="11247037">
            <a:off x="5532275" y="2471310"/>
            <a:ext cx="211595" cy="31638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ounded Rectangle 118"/>
          <p:cNvSpPr/>
          <p:nvPr/>
        </p:nvSpPr>
        <p:spPr>
          <a:xfrm rot="5644497">
            <a:off x="4035952" y="3953419"/>
            <a:ext cx="211595" cy="316389"/>
          </a:xfrm>
          <a:prstGeom prst="roundRect">
            <a:avLst/>
          </a:prstGeom>
          <a:solidFill>
            <a:srgbClr val="1F49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ounded Rectangle 119"/>
          <p:cNvSpPr/>
          <p:nvPr/>
        </p:nvSpPr>
        <p:spPr>
          <a:xfrm rot="4855113">
            <a:off x="4048266" y="4333274"/>
            <a:ext cx="211595" cy="316389"/>
          </a:xfrm>
          <a:prstGeom prst="roundRect">
            <a:avLst/>
          </a:prstGeom>
          <a:solidFill>
            <a:srgbClr val="1F49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TextBox 120"/>
          <p:cNvSpPr txBox="1"/>
          <p:nvPr/>
        </p:nvSpPr>
        <p:spPr>
          <a:xfrm>
            <a:off x="5625357" y="1650756"/>
            <a:ext cx="2617216" cy="646331"/>
          </a:xfrm>
          <a:prstGeom prst="rect">
            <a:avLst/>
          </a:prstGeom>
          <a:noFill/>
        </p:spPr>
        <p:txBody>
          <a:bodyPr wrap="square" rtlCol="0">
            <a:spAutoFit/>
          </a:bodyPr>
          <a:lstStyle/>
          <a:p>
            <a:pPr algn="ctr"/>
            <a:r>
              <a:rPr lang="en-US" b="1" dirty="0" smtClean="0"/>
              <a:t>CCR5 – </a:t>
            </a:r>
            <a:r>
              <a:rPr lang="en-US" b="1" dirty="0" err="1" smtClean="0"/>
              <a:t>coreceptor</a:t>
            </a:r>
            <a:r>
              <a:rPr lang="en-US" b="1" dirty="0" smtClean="0"/>
              <a:t> for viral entry on T cells</a:t>
            </a:r>
            <a:endParaRPr lang="en-US" b="1" dirty="0"/>
          </a:p>
        </p:txBody>
      </p:sp>
      <p:sp>
        <p:nvSpPr>
          <p:cNvPr id="5" name="Right Arrow 4"/>
          <p:cNvSpPr/>
          <p:nvPr/>
        </p:nvSpPr>
        <p:spPr>
          <a:xfrm rot="2255223">
            <a:off x="4166600" y="3277361"/>
            <a:ext cx="888874" cy="458310"/>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ultiply 5"/>
          <p:cNvSpPr/>
          <p:nvPr/>
        </p:nvSpPr>
        <p:spPr>
          <a:xfrm rot="1862505">
            <a:off x="4233632" y="3110211"/>
            <a:ext cx="591097" cy="698422"/>
          </a:xfrm>
          <a:prstGeom prst="mathMultiply">
            <a:avLst>
              <a:gd name="adj1" fmla="val 7896"/>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Multiply 123"/>
          <p:cNvSpPr/>
          <p:nvPr/>
        </p:nvSpPr>
        <p:spPr>
          <a:xfrm rot="3385492">
            <a:off x="4739285" y="2570076"/>
            <a:ext cx="417595" cy="441111"/>
          </a:xfrm>
          <a:prstGeom prst="mathMultiply">
            <a:avLst>
              <a:gd name="adj1" fmla="val 7896"/>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Multiply 124"/>
          <p:cNvSpPr/>
          <p:nvPr/>
        </p:nvSpPr>
        <p:spPr>
          <a:xfrm rot="3921037">
            <a:off x="5079137" y="2454882"/>
            <a:ext cx="417595" cy="441111"/>
          </a:xfrm>
          <a:prstGeom prst="mathMultiply">
            <a:avLst>
              <a:gd name="adj1" fmla="val 7896"/>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Multiply 125"/>
          <p:cNvSpPr/>
          <p:nvPr/>
        </p:nvSpPr>
        <p:spPr>
          <a:xfrm rot="177475">
            <a:off x="3963167" y="3901613"/>
            <a:ext cx="417595" cy="441111"/>
          </a:xfrm>
          <a:prstGeom prst="mathMultiply">
            <a:avLst>
              <a:gd name="adj1" fmla="val 7896"/>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Multiply 126"/>
          <p:cNvSpPr/>
          <p:nvPr/>
        </p:nvSpPr>
        <p:spPr>
          <a:xfrm rot="21449068">
            <a:off x="3965464" y="4259650"/>
            <a:ext cx="417595" cy="441111"/>
          </a:xfrm>
          <a:prstGeom prst="mathMultiply">
            <a:avLst>
              <a:gd name="adj1" fmla="val 7896"/>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Multiply 127"/>
          <p:cNvSpPr/>
          <p:nvPr/>
        </p:nvSpPr>
        <p:spPr>
          <a:xfrm rot="177475">
            <a:off x="5422376" y="2416420"/>
            <a:ext cx="417595" cy="441111"/>
          </a:xfrm>
          <a:prstGeom prst="mathMultiply">
            <a:avLst>
              <a:gd name="adj1" fmla="val 7896"/>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08659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658" y="82861"/>
            <a:ext cx="8818659" cy="584776"/>
          </a:xfrm>
          <a:prstGeom prst="rect">
            <a:avLst/>
          </a:prstGeom>
          <a:noFill/>
        </p:spPr>
        <p:txBody>
          <a:bodyPr wrap="square" rtlCol="0">
            <a:spAutoFit/>
          </a:bodyPr>
          <a:lstStyle/>
          <a:p>
            <a:pPr algn="ctr"/>
            <a:r>
              <a:rPr lang="en-US" sz="3200" b="1" dirty="0" smtClean="0">
                <a:solidFill>
                  <a:schemeClr val="tx2"/>
                </a:solidFill>
              </a:rPr>
              <a:t>CRISPR Therapies in </a:t>
            </a:r>
            <a:r>
              <a:rPr lang="en-US" sz="3200" b="1" dirty="0" smtClean="0">
                <a:solidFill>
                  <a:schemeClr val="tx2"/>
                </a:solidFill>
              </a:rPr>
              <a:t>the Eye</a:t>
            </a:r>
            <a:endParaRPr lang="en-US" sz="3200" b="1" dirty="0">
              <a:solidFill>
                <a:schemeClr val="tx2"/>
              </a:solidFill>
            </a:endParaRPr>
          </a:p>
        </p:txBody>
      </p:sp>
      <p:sp>
        <p:nvSpPr>
          <p:cNvPr id="13" name="TextBox 12"/>
          <p:cNvSpPr txBox="1"/>
          <p:nvPr/>
        </p:nvSpPr>
        <p:spPr>
          <a:xfrm>
            <a:off x="711200" y="605775"/>
            <a:ext cx="7886700" cy="646331"/>
          </a:xfrm>
          <a:prstGeom prst="rect">
            <a:avLst/>
          </a:prstGeom>
          <a:noFill/>
        </p:spPr>
        <p:txBody>
          <a:bodyPr wrap="square" rtlCol="0">
            <a:spAutoFit/>
          </a:bodyPr>
          <a:lstStyle/>
          <a:p>
            <a:pPr algn="ctr"/>
            <a:r>
              <a:rPr lang="en-US" b="1" i="1" dirty="0" err="1" smtClean="0"/>
              <a:t>Leber</a:t>
            </a:r>
            <a:r>
              <a:rPr lang="en-US" b="1" i="1" dirty="0" smtClean="0"/>
              <a:t> congenital </a:t>
            </a:r>
            <a:r>
              <a:rPr lang="en-US" b="1" i="1" dirty="0" err="1" smtClean="0"/>
              <a:t>amaurosis</a:t>
            </a:r>
            <a:r>
              <a:rPr lang="en-US" b="1" i="1" dirty="0" smtClean="0"/>
              <a:t> is due a variety of inherited mutations. 20% are due to mutations of </a:t>
            </a:r>
            <a:r>
              <a:rPr lang="en-US" b="1" dirty="0" smtClean="0"/>
              <a:t>CEP250</a:t>
            </a:r>
            <a:endParaRPr lang="en-US" b="1" dirty="0"/>
          </a:p>
        </p:txBody>
      </p:sp>
      <p:sp>
        <p:nvSpPr>
          <p:cNvPr id="252" name="TextBox 251"/>
          <p:cNvSpPr txBox="1"/>
          <p:nvPr/>
        </p:nvSpPr>
        <p:spPr>
          <a:xfrm>
            <a:off x="259018" y="3251874"/>
            <a:ext cx="4178299" cy="707886"/>
          </a:xfrm>
          <a:prstGeom prst="rect">
            <a:avLst/>
          </a:prstGeom>
          <a:noFill/>
        </p:spPr>
        <p:txBody>
          <a:bodyPr wrap="square" rtlCol="0">
            <a:spAutoFit/>
          </a:bodyPr>
          <a:lstStyle/>
          <a:p>
            <a:pPr algn="ctr"/>
            <a:r>
              <a:rPr lang="en-US" sz="2000" b="1" dirty="0" smtClean="0"/>
              <a:t>3000 Americans have LCA</a:t>
            </a:r>
          </a:p>
          <a:p>
            <a:pPr algn="ctr"/>
            <a:r>
              <a:rPr lang="en-US" sz="2000" b="1" dirty="0" smtClean="0"/>
              <a:t>600 due to CEP250</a:t>
            </a:r>
          </a:p>
        </p:txBody>
      </p:sp>
      <p:pic>
        <p:nvPicPr>
          <p:cNvPr id="9" name="Picture 8"/>
          <p:cNvPicPr>
            <a:picLocks noChangeAspect="1"/>
          </p:cNvPicPr>
          <p:nvPr/>
        </p:nvPicPr>
        <p:blipFill>
          <a:blip r:embed="rId3"/>
          <a:stretch>
            <a:fillRect/>
          </a:stretch>
        </p:blipFill>
        <p:spPr>
          <a:xfrm>
            <a:off x="4653217" y="1453490"/>
            <a:ext cx="4249483" cy="4249483"/>
          </a:xfrm>
          <a:prstGeom prst="rect">
            <a:avLst/>
          </a:prstGeom>
        </p:spPr>
      </p:pic>
      <p:pic>
        <p:nvPicPr>
          <p:cNvPr id="10" name="Picture 9"/>
          <p:cNvPicPr>
            <a:picLocks noChangeAspect="1"/>
          </p:cNvPicPr>
          <p:nvPr/>
        </p:nvPicPr>
        <p:blipFill>
          <a:blip r:embed="rId4"/>
          <a:stretch>
            <a:fillRect/>
          </a:stretch>
        </p:blipFill>
        <p:spPr>
          <a:xfrm>
            <a:off x="248793" y="1453490"/>
            <a:ext cx="4188524" cy="1739900"/>
          </a:xfrm>
          <a:prstGeom prst="rect">
            <a:avLst/>
          </a:prstGeom>
        </p:spPr>
      </p:pic>
      <p:sp>
        <p:nvSpPr>
          <p:cNvPr id="136" name="TextBox 135"/>
          <p:cNvSpPr txBox="1"/>
          <p:nvPr/>
        </p:nvSpPr>
        <p:spPr>
          <a:xfrm>
            <a:off x="813976" y="6033848"/>
            <a:ext cx="7678482" cy="707886"/>
          </a:xfrm>
          <a:prstGeom prst="rect">
            <a:avLst/>
          </a:prstGeom>
          <a:noFill/>
        </p:spPr>
        <p:txBody>
          <a:bodyPr wrap="square" rtlCol="0">
            <a:spAutoFit/>
          </a:bodyPr>
          <a:lstStyle/>
          <a:p>
            <a:pPr algn="ctr"/>
            <a:r>
              <a:rPr lang="en-US" sz="2000" b="1" dirty="0" smtClean="0"/>
              <a:t>A rare disease will get approval easier. The eye is a relatively easy location to access. </a:t>
            </a:r>
            <a:r>
              <a:rPr lang="en-US" sz="2000" b="1" dirty="0" err="1" smtClean="0"/>
              <a:t>Editas</a:t>
            </a:r>
            <a:r>
              <a:rPr lang="en-US" sz="2000" b="1" dirty="0" smtClean="0"/>
              <a:t> hopes to begin trials in 2017.</a:t>
            </a:r>
          </a:p>
        </p:txBody>
      </p:sp>
      <p:sp>
        <p:nvSpPr>
          <p:cNvPr id="11" name="Rectangle 10"/>
          <p:cNvSpPr/>
          <p:nvPr/>
        </p:nvSpPr>
        <p:spPr>
          <a:xfrm>
            <a:off x="444500" y="1214006"/>
            <a:ext cx="4572000" cy="276999"/>
          </a:xfrm>
          <a:prstGeom prst="rect">
            <a:avLst/>
          </a:prstGeom>
        </p:spPr>
        <p:txBody>
          <a:bodyPr>
            <a:spAutoFit/>
          </a:bodyPr>
          <a:lstStyle/>
          <a:p>
            <a:r>
              <a:rPr lang="en-US" sz="1200" dirty="0"/>
              <a:t>https://scientificearthconscientious6.wordpress.com/page/11/</a:t>
            </a:r>
          </a:p>
        </p:txBody>
      </p:sp>
      <p:grpSp>
        <p:nvGrpSpPr>
          <p:cNvPr id="138" name="Group 137"/>
          <p:cNvGrpSpPr/>
          <p:nvPr/>
        </p:nvGrpSpPr>
        <p:grpSpPr>
          <a:xfrm rot="19314399">
            <a:off x="5780303" y="4375972"/>
            <a:ext cx="464742" cy="331140"/>
            <a:chOff x="6831792" y="2324669"/>
            <a:chExt cx="867175" cy="643336"/>
          </a:xfrm>
        </p:grpSpPr>
        <p:sp>
          <p:nvSpPr>
            <p:cNvPr id="139" name="Oval 138"/>
            <p:cNvSpPr/>
            <p:nvPr/>
          </p:nvSpPr>
          <p:spPr>
            <a:xfrm>
              <a:off x="7050298" y="2324669"/>
              <a:ext cx="648669" cy="643336"/>
            </a:xfrm>
            <a:prstGeom prst="ellipse">
              <a:avLst/>
            </a:prstGeom>
            <a:solidFill>
              <a:srgbClr val="4F81B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0" name="Group 139"/>
            <p:cNvGrpSpPr/>
            <p:nvPr/>
          </p:nvGrpSpPr>
          <p:grpSpPr>
            <a:xfrm rot="178063">
              <a:off x="6831792" y="2491038"/>
              <a:ext cx="644632" cy="334009"/>
              <a:chOff x="858789" y="4694050"/>
              <a:chExt cx="775278" cy="320755"/>
            </a:xfrm>
          </p:grpSpPr>
          <p:cxnSp>
            <p:nvCxnSpPr>
              <p:cNvPr id="141" name="Straight Connector 140"/>
              <p:cNvCxnSpPr/>
              <p:nvPr/>
            </p:nvCxnSpPr>
            <p:spPr>
              <a:xfrm>
                <a:off x="858789" y="4923498"/>
                <a:ext cx="65873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877716"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936622"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1003827"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1070540"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1135449" y="493472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1193635"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1252541"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1319746"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1386459"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1451368"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H="1">
                <a:off x="1520969"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1587896"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4" name="Oval 153"/>
              <p:cNvSpPr/>
              <p:nvPr/>
            </p:nvSpPr>
            <p:spPr>
              <a:xfrm>
                <a:off x="1482234" y="4694050"/>
                <a:ext cx="151833" cy="131949"/>
              </a:xfrm>
              <a:prstGeom prst="ellipse">
                <a:avLst/>
              </a:prstGeom>
              <a:solidFill>
                <a:srgbClr val="4F81BD"/>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Rectangle 154"/>
              <p:cNvSpPr/>
              <p:nvPr/>
            </p:nvSpPr>
            <p:spPr>
              <a:xfrm>
                <a:off x="1532805" y="4756573"/>
                <a:ext cx="45719" cy="220632"/>
              </a:xfrm>
              <a:prstGeom prst="rect">
                <a:avLst/>
              </a:prstGeom>
              <a:solidFill>
                <a:srgbClr val="4F81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56" name="Group 155"/>
          <p:cNvGrpSpPr/>
          <p:nvPr/>
        </p:nvGrpSpPr>
        <p:grpSpPr>
          <a:xfrm rot="896252">
            <a:off x="6745035" y="4274810"/>
            <a:ext cx="464742" cy="331140"/>
            <a:chOff x="6831792" y="2324669"/>
            <a:chExt cx="867175" cy="643336"/>
          </a:xfrm>
        </p:grpSpPr>
        <p:sp>
          <p:nvSpPr>
            <p:cNvPr id="157" name="Oval 156"/>
            <p:cNvSpPr/>
            <p:nvPr/>
          </p:nvSpPr>
          <p:spPr>
            <a:xfrm>
              <a:off x="7050298" y="2324669"/>
              <a:ext cx="648669" cy="643336"/>
            </a:xfrm>
            <a:prstGeom prst="ellipse">
              <a:avLst/>
            </a:prstGeom>
            <a:solidFill>
              <a:srgbClr val="4F81B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8" name="Group 157"/>
            <p:cNvGrpSpPr/>
            <p:nvPr/>
          </p:nvGrpSpPr>
          <p:grpSpPr>
            <a:xfrm rot="178063">
              <a:off x="6831792" y="2491038"/>
              <a:ext cx="644632" cy="334009"/>
              <a:chOff x="858789" y="4694050"/>
              <a:chExt cx="775278" cy="320755"/>
            </a:xfrm>
          </p:grpSpPr>
          <p:cxnSp>
            <p:nvCxnSpPr>
              <p:cNvPr id="159" name="Straight Connector 158"/>
              <p:cNvCxnSpPr/>
              <p:nvPr/>
            </p:nvCxnSpPr>
            <p:spPr>
              <a:xfrm>
                <a:off x="858789" y="4923498"/>
                <a:ext cx="65873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877716"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936622"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1003827"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1070540"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1135449" y="493472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1193635"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1252541"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1319746"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1386459"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1451368"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flipH="1">
                <a:off x="1520969"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flipH="1">
                <a:off x="1587896"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2" name="Oval 171"/>
              <p:cNvSpPr/>
              <p:nvPr/>
            </p:nvSpPr>
            <p:spPr>
              <a:xfrm>
                <a:off x="1482234" y="4694050"/>
                <a:ext cx="151833" cy="131949"/>
              </a:xfrm>
              <a:prstGeom prst="ellipse">
                <a:avLst/>
              </a:prstGeom>
              <a:solidFill>
                <a:srgbClr val="4F81BD"/>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72"/>
              <p:cNvSpPr/>
              <p:nvPr/>
            </p:nvSpPr>
            <p:spPr>
              <a:xfrm>
                <a:off x="1532805" y="4756573"/>
                <a:ext cx="45719" cy="220632"/>
              </a:xfrm>
              <a:prstGeom prst="rect">
                <a:avLst/>
              </a:prstGeom>
              <a:solidFill>
                <a:srgbClr val="4F81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74" name="TextBox 173"/>
          <p:cNvSpPr txBox="1"/>
          <p:nvPr/>
        </p:nvSpPr>
        <p:spPr>
          <a:xfrm>
            <a:off x="190658" y="4151846"/>
            <a:ext cx="5029200" cy="1754327"/>
          </a:xfrm>
          <a:prstGeom prst="rect">
            <a:avLst/>
          </a:prstGeom>
          <a:noFill/>
        </p:spPr>
        <p:txBody>
          <a:bodyPr wrap="square" rtlCol="0">
            <a:spAutoFit/>
          </a:bodyPr>
          <a:lstStyle/>
          <a:p>
            <a:pPr algn="ctr"/>
            <a:r>
              <a:rPr lang="en-US" b="1" dirty="0" smtClean="0"/>
              <a:t>Inject viruses encoded with Cas9/</a:t>
            </a:r>
            <a:r>
              <a:rPr lang="en-US" b="1" dirty="0" err="1" smtClean="0"/>
              <a:t>gRNA</a:t>
            </a:r>
            <a:r>
              <a:rPr lang="en-US" b="1" dirty="0" smtClean="0"/>
              <a:t> that will specifically mutate </a:t>
            </a:r>
            <a:r>
              <a:rPr lang="en-US" b="1" i="1" dirty="0" smtClean="0"/>
              <a:t>CEP250</a:t>
            </a:r>
            <a:r>
              <a:rPr lang="en-US" b="1" dirty="0" smtClean="0"/>
              <a:t> at a certain location.</a:t>
            </a:r>
          </a:p>
          <a:p>
            <a:pPr algn="ctr"/>
            <a:endParaRPr lang="en-US" b="1" dirty="0" smtClean="0"/>
          </a:p>
          <a:p>
            <a:pPr algn="ctr"/>
            <a:r>
              <a:rPr lang="en-US" b="1" dirty="0" smtClean="0"/>
              <a:t>Previously, people have injected instructions for a functional copy of </a:t>
            </a:r>
            <a:r>
              <a:rPr lang="en-US" b="1" i="1" dirty="0" smtClean="0"/>
              <a:t>RPE65</a:t>
            </a:r>
            <a:r>
              <a:rPr lang="en-US" b="1" dirty="0" smtClean="0"/>
              <a:t> which restored vision in some children with retinal dystrophies.</a:t>
            </a:r>
          </a:p>
        </p:txBody>
      </p:sp>
      <p:sp>
        <p:nvSpPr>
          <p:cNvPr id="12" name="TextBox 11"/>
          <p:cNvSpPr txBox="1"/>
          <p:nvPr/>
        </p:nvSpPr>
        <p:spPr>
          <a:xfrm>
            <a:off x="6923231" y="5089076"/>
            <a:ext cx="1729210" cy="646331"/>
          </a:xfrm>
          <a:prstGeom prst="rect">
            <a:avLst/>
          </a:prstGeom>
          <a:noFill/>
        </p:spPr>
        <p:txBody>
          <a:bodyPr wrap="square" rtlCol="0">
            <a:spAutoFit/>
          </a:bodyPr>
          <a:lstStyle/>
          <a:p>
            <a:r>
              <a:rPr lang="en-US" b="1" dirty="0" smtClean="0">
                <a:solidFill>
                  <a:schemeClr val="tx2"/>
                </a:solidFill>
              </a:rPr>
              <a:t>Revitalize photoreceptors</a:t>
            </a:r>
            <a:endParaRPr lang="en-US" b="1" dirty="0">
              <a:solidFill>
                <a:schemeClr val="tx2"/>
              </a:solidFill>
            </a:endParaRPr>
          </a:p>
        </p:txBody>
      </p:sp>
    </p:spTree>
    <p:extLst>
      <p:ext uri="{BB962C8B-B14F-4D97-AF65-F5344CB8AC3E}">
        <p14:creationId xmlns:p14="http://schemas.microsoft.com/office/powerpoint/2010/main" val="386655598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100736" y="1608471"/>
            <a:ext cx="1823814" cy="1951225"/>
            <a:chOff x="739093" y="1556960"/>
            <a:chExt cx="1823814" cy="1951225"/>
          </a:xfrm>
        </p:grpSpPr>
        <p:sp>
          <p:nvSpPr>
            <p:cNvPr id="3" name="Oval 2"/>
            <p:cNvSpPr/>
            <p:nvPr/>
          </p:nvSpPr>
          <p:spPr>
            <a:xfrm>
              <a:off x="850900" y="1668767"/>
              <a:ext cx="1600200" cy="16589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ounded Rectangle 3"/>
            <p:cNvSpPr/>
            <p:nvPr/>
          </p:nvSpPr>
          <p:spPr>
            <a:xfrm rot="20343508">
              <a:off x="1194256" y="1655437"/>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ounded Rectangle 56"/>
            <p:cNvSpPr/>
            <p:nvPr/>
          </p:nvSpPr>
          <p:spPr>
            <a:xfrm>
              <a:off x="1568914" y="1556960"/>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ounded Rectangle 57"/>
            <p:cNvSpPr/>
            <p:nvPr/>
          </p:nvSpPr>
          <p:spPr>
            <a:xfrm rot="2504885">
              <a:off x="1945680" y="1668767"/>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ounded Rectangle 77"/>
            <p:cNvSpPr/>
            <p:nvPr/>
          </p:nvSpPr>
          <p:spPr>
            <a:xfrm rot="3417757">
              <a:off x="2229377" y="1931280"/>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ounded Rectangle 78"/>
            <p:cNvSpPr/>
            <p:nvPr/>
          </p:nvSpPr>
          <p:spPr>
            <a:xfrm rot="4818356">
              <a:off x="2374900" y="2223444"/>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ounded Rectangle 79"/>
            <p:cNvSpPr/>
            <p:nvPr/>
          </p:nvSpPr>
          <p:spPr>
            <a:xfrm rot="6201560">
              <a:off x="2371553" y="2539426"/>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ounded Rectangle 80"/>
            <p:cNvSpPr/>
            <p:nvPr/>
          </p:nvSpPr>
          <p:spPr>
            <a:xfrm rot="7263244">
              <a:off x="2268691" y="2823036"/>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ounded Rectangle 81"/>
            <p:cNvSpPr/>
            <p:nvPr/>
          </p:nvSpPr>
          <p:spPr>
            <a:xfrm rot="8283061">
              <a:off x="2076978" y="3079857"/>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ounded Rectangle 82"/>
            <p:cNvSpPr/>
            <p:nvPr/>
          </p:nvSpPr>
          <p:spPr>
            <a:xfrm rot="18593006">
              <a:off x="948469" y="1869134"/>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ounded Rectangle 83"/>
            <p:cNvSpPr/>
            <p:nvPr/>
          </p:nvSpPr>
          <p:spPr>
            <a:xfrm rot="16982257">
              <a:off x="792643" y="2155574"/>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ounded Rectangle 84"/>
            <p:cNvSpPr/>
            <p:nvPr/>
          </p:nvSpPr>
          <p:spPr>
            <a:xfrm rot="15778581">
              <a:off x="774700" y="2468411"/>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ounded Rectangle 85"/>
            <p:cNvSpPr/>
            <p:nvPr/>
          </p:nvSpPr>
          <p:spPr>
            <a:xfrm rot="14504907">
              <a:off x="856886" y="2761877"/>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ounded Rectangle 86"/>
            <p:cNvSpPr/>
            <p:nvPr/>
          </p:nvSpPr>
          <p:spPr>
            <a:xfrm rot="13548356">
              <a:off x="1028267" y="3014495"/>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ounded Rectangle 87"/>
            <p:cNvSpPr/>
            <p:nvPr/>
          </p:nvSpPr>
          <p:spPr>
            <a:xfrm rot="12423827">
              <a:off x="1280276" y="3213949"/>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ounded Rectangle 88"/>
            <p:cNvSpPr/>
            <p:nvPr/>
          </p:nvSpPr>
          <p:spPr>
            <a:xfrm rot="11034585">
              <a:off x="1586397" y="3284571"/>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ounded Rectangle 89"/>
            <p:cNvSpPr/>
            <p:nvPr/>
          </p:nvSpPr>
          <p:spPr>
            <a:xfrm rot="9559264">
              <a:off x="1845631" y="3227777"/>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190658" y="82861"/>
            <a:ext cx="8818659" cy="584776"/>
          </a:xfrm>
          <a:prstGeom prst="rect">
            <a:avLst/>
          </a:prstGeom>
          <a:noFill/>
        </p:spPr>
        <p:txBody>
          <a:bodyPr wrap="square" rtlCol="0">
            <a:spAutoFit/>
          </a:bodyPr>
          <a:lstStyle/>
          <a:p>
            <a:pPr algn="ctr"/>
            <a:r>
              <a:rPr lang="en-US" sz="3200" b="1" dirty="0" smtClean="0">
                <a:solidFill>
                  <a:schemeClr val="tx2"/>
                </a:solidFill>
              </a:rPr>
              <a:t>CRISPR in Personalized Cancer Immunotherapy</a:t>
            </a:r>
            <a:endParaRPr lang="en-US" sz="3200" b="1" dirty="0">
              <a:solidFill>
                <a:schemeClr val="tx2"/>
              </a:solidFill>
            </a:endParaRPr>
          </a:p>
        </p:txBody>
      </p:sp>
      <p:sp>
        <p:nvSpPr>
          <p:cNvPr id="13" name="TextBox 12"/>
          <p:cNvSpPr txBox="1"/>
          <p:nvPr/>
        </p:nvSpPr>
        <p:spPr>
          <a:xfrm>
            <a:off x="711200" y="656575"/>
            <a:ext cx="7886700" cy="369332"/>
          </a:xfrm>
          <a:prstGeom prst="rect">
            <a:avLst/>
          </a:prstGeom>
          <a:noFill/>
        </p:spPr>
        <p:txBody>
          <a:bodyPr wrap="square" rtlCol="0">
            <a:spAutoFit/>
          </a:bodyPr>
          <a:lstStyle/>
          <a:p>
            <a:pPr algn="ctr"/>
            <a:r>
              <a:rPr lang="en-US" b="1" i="1" dirty="0" smtClean="0"/>
              <a:t>First proposed human test of CRISPR passes initial safety review</a:t>
            </a:r>
            <a:endParaRPr lang="en-US" b="1" i="1" dirty="0"/>
          </a:p>
        </p:txBody>
      </p:sp>
      <p:sp>
        <p:nvSpPr>
          <p:cNvPr id="35" name="Oval 34"/>
          <p:cNvSpPr/>
          <p:nvPr/>
        </p:nvSpPr>
        <p:spPr>
          <a:xfrm>
            <a:off x="2204988" y="1540567"/>
            <a:ext cx="2599845" cy="392818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5373923" y="1540567"/>
            <a:ext cx="2251423" cy="3921835"/>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5" name="Group 32"/>
          <p:cNvGrpSpPr>
            <a:grpSpLocks/>
          </p:cNvGrpSpPr>
          <p:nvPr/>
        </p:nvGrpSpPr>
        <p:grpSpPr bwMode="auto">
          <a:xfrm rot="10800000">
            <a:off x="4428389" y="3320968"/>
            <a:ext cx="1210006" cy="392050"/>
            <a:chOff x="2872092" y="3007891"/>
            <a:chExt cx="1049750" cy="304800"/>
          </a:xfrm>
        </p:grpSpPr>
        <p:grpSp>
          <p:nvGrpSpPr>
            <p:cNvPr id="46" name="Group 45"/>
            <p:cNvGrpSpPr/>
            <p:nvPr/>
          </p:nvGrpSpPr>
          <p:grpSpPr>
            <a:xfrm>
              <a:off x="3390942" y="3007891"/>
              <a:ext cx="530900" cy="304800"/>
              <a:chOff x="3418227" y="2971800"/>
              <a:chExt cx="705730" cy="304800"/>
            </a:xfrm>
            <a:solidFill>
              <a:schemeClr val="tx1"/>
            </a:solidFill>
          </p:grpSpPr>
          <p:sp>
            <p:nvSpPr>
              <p:cNvPr id="50" name="Moon 49"/>
              <p:cNvSpPr/>
              <p:nvPr/>
            </p:nvSpPr>
            <p:spPr>
              <a:xfrm rot="10800000">
                <a:off x="3418227" y="2971800"/>
                <a:ext cx="205507" cy="304800"/>
              </a:xfrm>
              <a:prstGeom prst="moon">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 name="Trapezoid 50"/>
              <p:cNvSpPr/>
              <p:nvPr/>
            </p:nvSpPr>
            <p:spPr>
              <a:xfrm rot="16200000">
                <a:off x="3759545" y="2842338"/>
                <a:ext cx="195424" cy="533400"/>
              </a:xfrm>
              <a:prstGeom prst="trapezoi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47" name="Group 31"/>
            <p:cNvGrpSpPr>
              <a:grpSpLocks/>
            </p:cNvGrpSpPr>
            <p:nvPr/>
          </p:nvGrpSpPr>
          <p:grpSpPr bwMode="auto">
            <a:xfrm>
              <a:off x="2872092" y="3081175"/>
              <a:ext cx="556908" cy="195425"/>
              <a:chOff x="2778058" y="3651249"/>
              <a:chExt cx="556908" cy="195425"/>
            </a:xfrm>
          </p:grpSpPr>
          <p:sp>
            <p:nvSpPr>
              <p:cNvPr id="48" name="Trapezoid 47"/>
              <p:cNvSpPr/>
              <p:nvPr/>
            </p:nvSpPr>
            <p:spPr>
              <a:xfrm rot="5400000">
                <a:off x="2875587" y="3544656"/>
                <a:ext cx="195263" cy="403384"/>
              </a:xfrm>
              <a:prstGeom prst="trapezoi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 name="Oval 48"/>
              <p:cNvSpPr/>
              <p:nvPr/>
            </p:nvSpPr>
            <p:spPr>
              <a:xfrm>
                <a:off x="3133749" y="3648251"/>
                <a:ext cx="196927" cy="195263"/>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grpSp>
        <p:nvGrpSpPr>
          <p:cNvPr id="65" name="Group 64"/>
          <p:cNvGrpSpPr/>
          <p:nvPr/>
        </p:nvGrpSpPr>
        <p:grpSpPr>
          <a:xfrm rot="10800000">
            <a:off x="4252130" y="2399935"/>
            <a:ext cx="1368502" cy="445636"/>
            <a:chOff x="4150816" y="2656417"/>
            <a:chExt cx="1368502" cy="445636"/>
          </a:xfrm>
        </p:grpSpPr>
        <p:grpSp>
          <p:nvGrpSpPr>
            <p:cNvPr id="64" name="Group 63"/>
            <p:cNvGrpSpPr/>
            <p:nvPr/>
          </p:nvGrpSpPr>
          <p:grpSpPr>
            <a:xfrm>
              <a:off x="4535058" y="2656417"/>
              <a:ext cx="984260" cy="445636"/>
              <a:chOff x="4515057" y="1802264"/>
              <a:chExt cx="1117754" cy="445636"/>
            </a:xfrm>
          </p:grpSpPr>
          <p:sp>
            <p:nvSpPr>
              <p:cNvPr id="61" name="Rectangle 60"/>
              <p:cNvSpPr/>
              <p:nvPr/>
            </p:nvSpPr>
            <p:spPr>
              <a:xfrm>
                <a:off x="4853877" y="1933679"/>
                <a:ext cx="778934" cy="17742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4563828" y="1802264"/>
                <a:ext cx="414572" cy="44563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4515057" y="1888286"/>
                <a:ext cx="366563" cy="2770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Rectangle 59"/>
            <p:cNvSpPr/>
            <p:nvPr/>
          </p:nvSpPr>
          <p:spPr>
            <a:xfrm>
              <a:off x="4150816" y="2784553"/>
              <a:ext cx="637083" cy="17742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6" name="TextBox 65"/>
          <p:cNvSpPr txBox="1"/>
          <p:nvPr/>
        </p:nvSpPr>
        <p:spPr>
          <a:xfrm>
            <a:off x="4075601" y="2018221"/>
            <a:ext cx="1055042" cy="400110"/>
          </a:xfrm>
          <a:prstGeom prst="rect">
            <a:avLst/>
          </a:prstGeom>
          <a:noFill/>
        </p:spPr>
        <p:txBody>
          <a:bodyPr wrap="square" rtlCol="0">
            <a:spAutoFit/>
          </a:bodyPr>
          <a:lstStyle/>
          <a:p>
            <a:pPr algn="ctr"/>
            <a:r>
              <a:rPr lang="en-US" sz="2000" b="1" dirty="0" smtClean="0"/>
              <a:t>PD-1</a:t>
            </a:r>
            <a:endParaRPr lang="en-US" sz="2000" b="1" dirty="0"/>
          </a:p>
        </p:txBody>
      </p:sp>
      <p:sp>
        <p:nvSpPr>
          <p:cNvPr id="67" name="TextBox 66"/>
          <p:cNvSpPr txBox="1"/>
          <p:nvPr/>
        </p:nvSpPr>
        <p:spPr>
          <a:xfrm>
            <a:off x="5118403" y="2053418"/>
            <a:ext cx="1055042" cy="400110"/>
          </a:xfrm>
          <a:prstGeom prst="rect">
            <a:avLst/>
          </a:prstGeom>
          <a:noFill/>
        </p:spPr>
        <p:txBody>
          <a:bodyPr wrap="square" rtlCol="0">
            <a:spAutoFit/>
          </a:bodyPr>
          <a:lstStyle/>
          <a:p>
            <a:pPr algn="ctr"/>
            <a:r>
              <a:rPr lang="en-US" sz="2000" b="1" dirty="0" smtClean="0"/>
              <a:t>PD-L1</a:t>
            </a:r>
            <a:endParaRPr lang="en-US" sz="2000" b="1" dirty="0"/>
          </a:p>
        </p:txBody>
      </p:sp>
      <p:grpSp>
        <p:nvGrpSpPr>
          <p:cNvPr id="68" name="Group 23"/>
          <p:cNvGrpSpPr>
            <a:grpSpLocks/>
          </p:cNvGrpSpPr>
          <p:nvPr/>
        </p:nvGrpSpPr>
        <p:grpSpPr bwMode="auto">
          <a:xfrm rot="10800000">
            <a:off x="4391612" y="4242155"/>
            <a:ext cx="1280550" cy="407987"/>
            <a:chOff x="3418226" y="2161411"/>
            <a:chExt cx="1382374" cy="547242"/>
          </a:xfrm>
        </p:grpSpPr>
        <p:sp>
          <p:nvSpPr>
            <p:cNvPr id="69" name="Rounded Rectangle 68"/>
            <p:cNvSpPr/>
            <p:nvPr/>
          </p:nvSpPr>
          <p:spPr>
            <a:xfrm>
              <a:off x="3418042" y="2473562"/>
              <a:ext cx="731470" cy="114985"/>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 name="Rounded Rectangle 69"/>
            <p:cNvSpPr/>
            <p:nvPr/>
          </p:nvSpPr>
          <p:spPr>
            <a:xfrm>
              <a:off x="4212321" y="2249412"/>
              <a:ext cx="585177" cy="163961"/>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Rounded Rectangle 70"/>
            <p:cNvSpPr/>
            <p:nvPr/>
          </p:nvSpPr>
          <p:spPr>
            <a:xfrm>
              <a:off x="4212586" y="2473118"/>
              <a:ext cx="585177" cy="153313"/>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2" name="Rounded Rectangle 71"/>
            <p:cNvSpPr/>
            <p:nvPr/>
          </p:nvSpPr>
          <p:spPr>
            <a:xfrm rot="2527734">
              <a:off x="4008178" y="2163179"/>
              <a:ext cx="315910" cy="146926"/>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3" name="Rounded Rectangle 72"/>
            <p:cNvSpPr/>
            <p:nvPr/>
          </p:nvSpPr>
          <p:spPr>
            <a:xfrm rot="8192939">
              <a:off x="4035670" y="2562299"/>
              <a:ext cx="318031" cy="146924"/>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4" name="Rounded Rectangle 73"/>
            <p:cNvSpPr/>
            <p:nvPr/>
          </p:nvSpPr>
          <p:spPr>
            <a:xfrm>
              <a:off x="3418066" y="2331518"/>
              <a:ext cx="731472" cy="114985"/>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5" name="Oval 74"/>
            <p:cNvSpPr/>
            <p:nvPr/>
          </p:nvSpPr>
          <p:spPr>
            <a:xfrm>
              <a:off x="4004485" y="2381021"/>
              <a:ext cx="148414" cy="140537"/>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76" name="TextBox 75"/>
          <p:cNvSpPr txBox="1"/>
          <p:nvPr/>
        </p:nvSpPr>
        <p:spPr>
          <a:xfrm>
            <a:off x="4134699" y="4835157"/>
            <a:ext cx="1927254" cy="400110"/>
          </a:xfrm>
          <a:prstGeom prst="rect">
            <a:avLst/>
          </a:prstGeom>
          <a:noFill/>
        </p:spPr>
        <p:txBody>
          <a:bodyPr wrap="square" rtlCol="0">
            <a:spAutoFit/>
          </a:bodyPr>
          <a:lstStyle/>
          <a:p>
            <a:pPr algn="ctr"/>
            <a:r>
              <a:rPr lang="en-US" sz="2000" b="1" dirty="0" smtClean="0"/>
              <a:t>T cell receptor</a:t>
            </a:r>
            <a:endParaRPr lang="en-US" sz="2000" b="1" dirty="0"/>
          </a:p>
        </p:txBody>
      </p:sp>
      <p:sp>
        <p:nvSpPr>
          <p:cNvPr id="53" name="TextBox 52"/>
          <p:cNvSpPr txBox="1"/>
          <p:nvPr/>
        </p:nvSpPr>
        <p:spPr>
          <a:xfrm>
            <a:off x="5569832" y="3147189"/>
            <a:ext cx="2252468" cy="707886"/>
          </a:xfrm>
          <a:prstGeom prst="rect">
            <a:avLst/>
          </a:prstGeom>
          <a:noFill/>
        </p:spPr>
        <p:txBody>
          <a:bodyPr wrap="square" rtlCol="0">
            <a:spAutoFit/>
          </a:bodyPr>
          <a:lstStyle/>
          <a:p>
            <a:pPr algn="ctr"/>
            <a:r>
              <a:rPr lang="en-US" sz="2000" b="1" dirty="0" smtClean="0"/>
              <a:t>NY-ESO-1</a:t>
            </a:r>
          </a:p>
          <a:p>
            <a:pPr algn="ctr"/>
            <a:r>
              <a:rPr lang="en-US" sz="2000" b="1" dirty="0" smtClean="0"/>
              <a:t>tumor antigen</a:t>
            </a:r>
            <a:endParaRPr lang="en-US" sz="2000" b="1" dirty="0"/>
          </a:p>
        </p:txBody>
      </p:sp>
      <p:sp>
        <p:nvSpPr>
          <p:cNvPr id="54" name="TextBox 53"/>
          <p:cNvSpPr txBox="1"/>
          <p:nvPr/>
        </p:nvSpPr>
        <p:spPr>
          <a:xfrm>
            <a:off x="268756" y="3975931"/>
            <a:ext cx="1508971" cy="923330"/>
          </a:xfrm>
          <a:prstGeom prst="rect">
            <a:avLst/>
          </a:prstGeom>
          <a:noFill/>
        </p:spPr>
        <p:txBody>
          <a:bodyPr wrap="square" rtlCol="0">
            <a:spAutoFit/>
          </a:bodyPr>
          <a:lstStyle/>
          <a:p>
            <a:pPr algn="ctr"/>
            <a:r>
              <a:rPr lang="en-US" b="1" dirty="0" smtClean="0"/>
              <a:t>Chimeric Antigen Receptor</a:t>
            </a:r>
            <a:endParaRPr lang="en-US" b="1" dirty="0"/>
          </a:p>
        </p:txBody>
      </p:sp>
      <p:grpSp>
        <p:nvGrpSpPr>
          <p:cNvPr id="91" name="Group 90"/>
          <p:cNvGrpSpPr/>
          <p:nvPr/>
        </p:nvGrpSpPr>
        <p:grpSpPr>
          <a:xfrm>
            <a:off x="836187" y="1033561"/>
            <a:ext cx="677421" cy="696297"/>
            <a:chOff x="739093" y="1556960"/>
            <a:chExt cx="1823814" cy="1951225"/>
          </a:xfrm>
        </p:grpSpPr>
        <p:sp>
          <p:nvSpPr>
            <p:cNvPr id="92" name="Oval 91"/>
            <p:cNvSpPr/>
            <p:nvPr/>
          </p:nvSpPr>
          <p:spPr>
            <a:xfrm>
              <a:off x="850900" y="1668767"/>
              <a:ext cx="1600200" cy="16589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ounded Rectangle 92"/>
            <p:cNvSpPr/>
            <p:nvPr/>
          </p:nvSpPr>
          <p:spPr>
            <a:xfrm rot="20343508">
              <a:off x="1194256" y="1655437"/>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ounded Rectangle 93"/>
            <p:cNvSpPr/>
            <p:nvPr/>
          </p:nvSpPr>
          <p:spPr>
            <a:xfrm>
              <a:off x="1568914" y="1556960"/>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ounded Rectangle 94"/>
            <p:cNvSpPr/>
            <p:nvPr/>
          </p:nvSpPr>
          <p:spPr>
            <a:xfrm rot="2504885">
              <a:off x="1945680" y="1668767"/>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ounded Rectangle 95"/>
            <p:cNvSpPr/>
            <p:nvPr/>
          </p:nvSpPr>
          <p:spPr>
            <a:xfrm rot="3417757">
              <a:off x="2229377" y="1931280"/>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ounded Rectangle 96"/>
            <p:cNvSpPr/>
            <p:nvPr/>
          </p:nvSpPr>
          <p:spPr>
            <a:xfrm rot="4818356">
              <a:off x="2374900" y="2223444"/>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ounded Rectangle 97"/>
            <p:cNvSpPr/>
            <p:nvPr/>
          </p:nvSpPr>
          <p:spPr>
            <a:xfrm rot="6201560">
              <a:off x="2371553" y="2539426"/>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ounded Rectangle 98"/>
            <p:cNvSpPr/>
            <p:nvPr/>
          </p:nvSpPr>
          <p:spPr>
            <a:xfrm rot="7263244">
              <a:off x="2268691" y="2823036"/>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ounded Rectangle 99"/>
            <p:cNvSpPr/>
            <p:nvPr/>
          </p:nvSpPr>
          <p:spPr>
            <a:xfrm rot="8283061">
              <a:off x="2076978" y="3079857"/>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ounded Rectangle 100"/>
            <p:cNvSpPr/>
            <p:nvPr/>
          </p:nvSpPr>
          <p:spPr>
            <a:xfrm rot="18593006">
              <a:off x="948469" y="1869134"/>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ounded Rectangle 101"/>
            <p:cNvSpPr/>
            <p:nvPr/>
          </p:nvSpPr>
          <p:spPr>
            <a:xfrm rot="16982257">
              <a:off x="792643" y="2155574"/>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ounded Rectangle 102"/>
            <p:cNvSpPr/>
            <p:nvPr/>
          </p:nvSpPr>
          <p:spPr>
            <a:xfrm rot="15778581">
              <a:off x="774700" y="2468411"/>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ounded Rectangle 103"/>
            <p:cNvSpPr/>
            <p:nvPr/>
          </p:nvSpPr>
          <p:spPr>
            <a:xfrm rot="14504907">
              <a:off x="856886" y="2761877"/>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ounded Rectangle 104"/>
            <p:cNvSpPr/>
            <p:nvPr/>
          </p:nvSpPr>
          <p:spPr>
            <a:xfrm rot="13548356">
              <a:off x="1028267" y="3014495"/>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ounded Rectangle 105"/>
            <p:cNvSpPr/>
            <p:nvPr/>
          </p:nvSpPr>
          <p:spPr>
            <a:xfrm rot="12423827">
              <a:off x="1280276" y="3213949"/>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ounded Rectangle 106"/>
            <p:cNvSpPr/>
            <p:nvPr/>
          </p:nvSpPr>
          <p:spPr>
            <a:xfrm rot="11034585">
              <a:off x="1586397" y="3284571"/>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ounded Rectangle 107"/>
            <p:cNvSpPr/>
            <p:nvPr/>
          </p:nvSpPr>
          <p:spPr>
            <a:xfrm rot="9559264">
              <a:off x="1845631" y="3227777"/>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9" name="Group 108"/>
          <p:cNvGrpSpPr/>
          <p:nvPr/>
        </p:nvGrpSpPr>
        <p:grpSpPr>
          <a:xfrm>
            <a:off x="367934" y="1695806"/>
            <a:ext cx="677421" cy="696297"/>
            <a:chOff x="739093" y="1556960"/>
            <a:chExt cx="1823814" cy="1951225"/>
          </a:xfrm>
        </p:grpSpPr>
        <p:sp>
          <p:nvSpPr>
            <p:cNvPr id="110" name="Oval 109"/>
            <p:cNvSpPr/>
            <p:nvPr/>
          </p:nvSpPr>
          <p:spPr>
            <a:xfrm>
              <a:off x="850900" y="1668767"/>
              <a:ext cx="1600200" cy="16589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ounded Rectangle 110"/>
            <p:cNvSpPr/>
            <p:nvPr/>
          </p:nvSpPr>
          <p:spPr>
            <a:xfrm rot="20343508">
              <a:off x="1194256" y="1655437"/>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ounded Rectangle 111"/>
            <p:cNvSpPr/>
            <p:nvPr/>
          </p:nvSpPr>
          <p:spPr>
            <a:xfrm>
              <a:off x="1568914" y="1556960"/>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ounded Rectangle 112"/>
            <p:cNvSpPr/>
            <p:nvPr/>
          </p:nvSpPr>
          <p:spPr>
            <a:xfrm rot="2504885">
              <a:off x="1945680" y="1668767"/>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ounded Rectangle 113"/>
            <p:cNvSpPr/>
            <p:nvPr/>
          </p:nvSpPr>
          <p:spPr>
            <a:xfrm rot="3417757">
              <a:off x="2229377" y="1931280"/>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ounded Rectangle 114"/>
            <p:cNvSpPr/>
            <p:nvPr/>
          </p:nvSpPr>
          <p:spPr>
            <a:xfrm rot="4818356">
              <a:off x="2374900" y="2223444"/>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ounded Rectangle 115"/>
            <p:cNvSpPr/>
            <p:nvPr/>
          </p:nvSpPr>
          <p:spPr>
            <a:xfrm rot="6201560">
              <a:off x="2371553" y="2539426"/>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ounded Rectangle 116"/>
            <p:cNvSpPr/>
            <p:nvPr/>
          </p:nvSpPr>
          <p:spPr>
            <a:xfrm rot="7263244">
              <a:off x="2268691" y="2823036"/>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ounded Rectangle 117"/>
            <p:cNvSpPr/>
            <p:nvPr/>
          </p:nvSpPr>
          <p:spPr>
            <a:xfrm rot="8283061">
              <a:off x="2076978" y="3079857"/>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ounded Rectangle 118"/>
            <p:cNvSpPr/>
            <p:nvPr/>
          </p:nvSpPr>
          <p:spPr>
            <a:xfrm rot="18593006">
              <a:off x="948469" y="1869134"/>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ounded Rectangle 119"/>
            <p:cNvSpPr/>
            <p:nvPr/>
          </p:nvSpPr>
          <p:spPr>
            <a:xfrm rot="16982257">
              <a:off x="792643" y="2155574"/>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ounded Rectangle 120"/>
            <p:cNvSpPr/>
            <p:nvPr/>
          </p:nvSpPr>
          <p:spPr>
            <a:xfrm rot="15778581">
              <a:off x="774700" y="2468411"/>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ounded Rectangle 121"/>
            <p:cNvSpPr/>
            <p:nvPr/>
          </p:nvSpPr>
          <p:spPr>
            <a:xfrm rot="14504907">
              <a:off x="856886" y="2761877"/>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ounded Rectangle 122"/>
            <p:cNvSpPr/>
            <p:nvPr/>
          </p:nvSpPr>
          <p:spPr>
            <a:xfrm rot="13548356">
              <a:off x="1028267" y="3014495"/>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ounded Rectangle 123"/>
            <p:cNvSpPr/>
            <p:nvPr/>
          </p:nvSpPr>
          <p:spPr>
            <a:xfrm rot="12423827">
              <a:off x="1280276" y="3213949"/>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ounded Rectangle 124"/>
            <p:cNvSpPr/>
            <p:nvPr/>
          </p:nvSpPr>
          <p:spPr>
            <a:xfrm rot="11034585">
              <a:off x="1586397" y="3284571"/>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ounded Rectangle 125"/>
            <p:cNvSpPr/>
            <p:nvPr/>
          </p:nvSpPr>
          <p:spPr>
            <a:xfrm rot="9559264">
              <a:off x="1845631" y="3227777"/>
              <a:ext cx="152400" cy="223614"/>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7" name="Lightning Bolt 126"/>
          <p:cNvSpPr/>
          <p:nvPr/>
        </p:nvSpPr>
        <p:spPr>
          <a:xfrm rot="7251529">
            <a:off x="3615379" y="3291914"/>
            <a:ext cx="481012" cy="637728"/>
          </a:xfrm>
          <a:prstGeom prst="lightningBolt">
            <a:avLst/>
          </a:prstGeom>
          <a:solidFill>
            <a:srgbClr val="00E7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8" name="Lightning Bolt 127"/>
          <p:cNvSpPr/>
          <p:nvPr/>
        </p:nvSpPr>
        <p:spPr>
          <a:xfrm rot="5240283">
            <a:off x="3598782" y="2400338"/>
            <a:ext cx="481012" cy="637728"/>
          </a:xfrm>
          <a:prstGeom prst="lightningBol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9" name="TextBox 128"/>
          <p:cNvSpPr txBox="1"/>
          <p:nvPr/>
        </p:nvSpPr>
        <p:spPr>
          <a:xfrm>
            <a:off x="2325309" y="1109136"/>
            <a:ext cx="2176924" cy="400110"/>
          </a:xfrm>
          <a:prstGeom prst="rect">
            <a:avLst/>
          </a:prstGeom>
          <a:noFill/>
        </p:spPr>
        <p:txBody>
          <a:bodyPr wrap="square" rtlCol="0">
            <a:spAutoFit/>
          </a:bodyPr>
          <a:lstStyle/>
          <a:p>
            <a:pPr algn="ctr"/>
            <a:r>
              <a:rPr lang="en-US" sz="2000" b="1" dirty="0" smtClean="0"/>
              <a:t>Patient T Cell</a:t>
            </a:r>
            <a:endParaRPr lang="en-US" sz="2000" b="1" dirty="0"/>
          </a:p>
        </p:txBody>
      </p:sp>
      <p:sp>
        <p:nvSpPr>
          <p:cNvPr id="130" name="TextBox 129"/>
          <p:cNvSpPr txBox="1"/>
          <p:nvPr/>
        </p:nvSpPr>
        <p:spPr>
          <a:xfrm>
            <a:off x="5448422" y="1108234"/>
            <a:ext cx="2176924" cy="400110"/>
          </a:xfrm>
          <a:prstGeom prst="rect">
            <a:avLst/>
          </a:prstGeom>
          <a:noFill/>
        </p:spPr>
        <p:txBody>
          <a:bodyPr wrap="square" rtlCol="0">
            <a:spAutoFit/>
          </a:bodyPr>
          <a:lstStyle/>
          <a:p>
            <a:pPr algn="ctr"/>
            <a:r>
              <a:rPr lang="en-US" sz="2000" b="1" dirty="0" smtClean="0"/>
              <a:t>Tumor</a:t>
            </a:r>
            <a:endParaRPr lang="en-US" sz="2000" b="1" dirty="0"/>
          </a:p>
        </p:txBody>
      </p:sp>
      <p:sp>
        <p:nvSpPr>
          <p:cNvPr id="131" name="TextBox 130"/>
          <p:cNvSpPr txBox="1"/>
          <p:nvPr/>
        </p:nvSpPr>
        <p:spPr>
          <a:xfrm>
            <a:off x="7378493" y="1626924"/>
            <a:ext cx="1630824" cy="1323439"/>
          </a:xfrm>
          <a:prstGeom prst="rect">
            <a:avLst/>
          </a:prstGeom>
          <a:noFill/>
        </p:spPr>
        <p:txBody>
          <a:bodyPr wrap="square" rtlCol="0">
            <a:spAutoFit/>
          </a:bodyPr>
          <a:lstStyle/>
          <a:p>
            <a:pPr algn="ctr"/>
            <a:r>
              <a:rPr lang="en-US" sz="2000" b="1" dirty="0" smtClean="0"/>
              <a:t>Melanoma, Multiple myeloma, sarcoma</a:t>
            </a:r>
            <a:endParaRPr lang="en-US" sz="2000" b="1" dirty="0"/>
          </a:p>
        </p:txBody>
      </p:sp>
      <p:sp>
        <p:nvSpPr>
          <p:cNvPr id="8" name="Rectangle 7"/>
          <p:cNvSpPr/>
          <p:nvPr/>
        </p:nvSpPr>
        <p:spPr>
          <a:xfrm>
            <a:off x="4252130" y="3243991"/>
            <a:ext cx="1577711" cy="55677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4" name="Group 133"/>
          <p:cNvGrpSpPr/>
          <p:nvPr/>
        </p:nvGrpSpPr>
        <p:grpSpPr bwMode="auto">
          <a:xfrm rot="9439495">
            <a:off x="1719541" y="2131721"/>
            <a:ext cx="611948" cy="392050"/>
            <a:chOff x="3418227" y="2971800"/>
            <a:chExt cx="705730" cy="304800"/>
          </a:xfrm>
          <a:solidFill>
            <a:schemeClr val="tx1"/>
          </a:solidFill>
        </p:grpSpPr>
        <p:sp>
          <p:nvSpPr>
            <p:cNvPr id="138" name="Moon 137"/>
            <p:cNvSpPr/>
            <p:nvPr/>
          </p:nvSpPr>
          <p:spPr>
            <a:xfrm rot="10800000">
              <a:off x="3418227" y="2971800"/>
              <a:ext cx="205507" cy="304800"/>
            </a:xfrm>
            <a:prstGeom prst="moon">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9" name="Trapezoid 138"/>
            <p:cNvSpPr/>
            <p:nvPr/>
          </p:nvSpPr>
          <p:spPr>
            <a:xfrm rot="16200000">
              <a:off x="3759545" y="2842338"/>
              <a:ext cx="195424" cy="533400"/>
            </a:xfrm>
            <a:prstGeom prst="trapezoi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40" name="Group 139"/>
          <p:cNvGrpSpPr/>
          <p:nvPr/>
        </p:nvGrpSpPr>
        <p:grpSpPr bwMode="auto">
          <a:xfrm rot="13150521">
            <a:off x="2088273" y="2840803"/>
            <a:ext cx="611948" cy="392050"/>
            <a:chOff x="3418227" y="2971800"/>
            <a:chExt cx="705730" cy="304800"/>
          </a:xfrm>
          <a:solidFill>
            <a:schemeClr val="tx1"/>
          </a:solidFill>
        </p:grpSpPr>
        <p:sp>
          <p:nvSpPr>
            <p:cNvPr id="141" name="Moon 140"/>
            <p:cNvSpPr/>
            <p:nvPr/>
          </p:nvSpPr>
          <p:spPr>
            <a:xfrm rot="10800000">
              <a:off x="3418227" y="2971800"/>
              <a:ext cx="205507" cy="304800"/>
            </a:xfrm>
            <a:prstGeom prst="moon">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2" name="Trapezoid 141"/>
            <p:cNvSpPr/>
            <p:nvPr/>
          </p:nvSpPr>
          <p:spPr>
            <a:xfrm rot="16200000">
              <a:off x="3759545" y="2842338"/>
              <a:ext cx="195424" cy="533400"/>
            </a:xfrm>
            <a:prstGeom prst="trapezoi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56" name="Group 155"/>
          <p:cNvGrpSpPr/>
          <p:nvPr/>
        </p:nvGrpSpPr>
        <p:grpSpPr>
          <a:xfrm rot="20323465">
            <a:off x="3308233" y="2158616"/>
            <a:ext cx="775278" cy="320755"/>
            <a:chOff x="858789" y="4694050"/>
            <a:chExt cx="775278" cy="320755"/>
          </a:xfrm>
        </p:grpSpPr>
        <p:cxnSp>
          <p:nvCxnSpPr>
            <p:cNvPr id="157" name="Straight Connector 156"/>
            <p:cNvCxnSpPr/>
            <p:nvPr/>
          </p:nvCxnSpPr>
          <p:spPr>
            <a:xfrm>
              <a:off x="858789" y="4923498"/>
              <a:ext cx="65873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877716"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936622"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1003827"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1070540"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1135449" y="493472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1193635"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1252541"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1319746"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1386459"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1451368"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flipH="1">
              <a:off x="1520969"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flipH="1">
              <a:off x="1587896"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0" name="Oval 169"/>
            <p:cNvSpPr/>
            <p:nvPr/>
          </p:nvSpPr>
          <p:spPr>
            <a:xfrm>
              <a:off x="1482234" y="4694050"/>
              <a:ext cx="151833" cy="131949"/>
            </a:xfrm>
            <a:prstGeom prst="ellipse">
              <a:avLst/>
            </a:prstGeom>
            <a:solidFill>
              <a:srgbClr val="C0504D"/>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Rectangle 170"/>
            <p:cNvSpPr/>
            <p:nvPr/>
          </p:nvSpPr>
          <p:spPr>
            <a:xfrm>
              <a:off x="1532805" y="4756573"/>
              <a:ext cx="45719" cy="22063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2" name="Group 171"/>
          <p:cNvGrpSpPr/>
          <p:nvPr/>
        </p:nvGrpSpPr>
        <p:grpSpPr>
          <a:xfrm rot="18446511">
            <a:off x="3640353" y="4481140"/>
            <a:ext cx="775278" cy="320755"/>
            <a:chOff x="858789" y="4694050"/>
            <a:chExt cx="775278" cy="320755"/>
          </a:xfrm>
        </p:grpSpPr>
        <p:cxnSp>
          <p:nvCxnSpPr>
            <p:cNvPr id="173" name="Straight Connector 172"/>
            <p:cNvCxnSpPr/>
            <p:nvPr/>
          </p:nvCxnSpPr>
          <p:spPr>
            <a:xfrm>
              <a:off x="858789" y="4923498"/>
              <a:ext cx="65873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877716"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936622"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1003827"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1070540"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1135449" y="493472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1193635"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a:off x="1252541"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a:off x="1319746"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a:off x="1386459"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a:off x="1451368"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flipH="1">
              <a:off x="1520969"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flipH="1">
              <a:off x="1587896"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6" name="Oval 185"/>
            <p:cNvSpPr/>
            <p:nvPr/>
          </p:nvSpPr>
          <p:spPr>
            <a:xfrm>
              <a:off x="1482234" y="4694050"/>
              <a:ext cx="151833" cy="131949"/>
            </a:xfrm>
            <a:prstGeom prst="ellipse">
              <a:avLst/>
            </a:prstGeom>
            <a:solidFill>
              <a:srgbClr val="C0504D"/>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Rectangle 186"/>
            <p:cNvSpPr/>
            <p:nvPr/>
          </p:nvSpPr>
          <p:spPr>
            <a:xfrm>
              <a:off x="1532805" y="4756573"/>
              <a:ext cx="45719" cy="22063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8" name="Group 187"/>
          <p:cNvGrpSpPr/>
          <p:nvPr/>
        </p:nvGrpSpPr>
        <p:grpSpPr>
          <a:xfrm rot="20323465">
            <a:off x="1578718" y="2636942"/>
            <a:ext cx="516256" cy="224135"/>
            <a:chOff x="858789" y="4694050"/>
            <a:chExt cx="775278" cy="320755"/>
          </a:xfrm>
        </p:grpSpPr>
        <p:cxnSp>
          <p:nvCxnSpPr>
            <p:cNvPr id="189" name="Straight Connector 188"/>
            <p:cNvCxnSpPr/>
            <p:nvPr/>
          </p:nvCxnSpPr>
          <p:spPr>
            <a:xfrm>
              <a:off x="858789" y="4923498"/>
              <a:ext cx="65873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a:off x="877716"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936622"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a:off x="1003827"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a:off x="1070540"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a:off x="1135449" y="493472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1193635"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1252541"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1319746"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1386459"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a:off x="1451368"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flipH="1">
              <a:off x="1520969"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flipH="1">
              <a:off x="1587896"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2" name="Oval 201"/>
            <p:cNvSpPr/>
            <p:nvPr/>
          </p:nvSpPr>
          <p:spPr>
            <a:xfrm>
              <a:off x="1482234" y="4694050"/>
              <a:ext cx="151833" cy="131949"/>
            </a:xfrm>
            <a:prstGeom prst="ellipse">
              <a:avLst/>
            </a:prstGeom>
            <a:solidFill>
              <a:srgbClr val="4F81BD"/>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Rectangle 202"/>
            <p:cNvSpPr/>
            <p:nvPr/>
          </p:nvSpPr>
          <p:spPr>
            <a:xfrm>
              <a:off x="1532805" y="4756573"/>
              <a:ext cx="45719" cy="2206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4" name="Group 203"/>
          <p:cNvGrpSpPr/>
          <p:nvPr/>
        </p:nvGrpSpPr>
        <p:grpSpPr>
          <a:xfrm rot="14488783">
            <a:off x="2166391" y="2598409"/>
            <a:ext cx="516256" cy="224135"/>
            <a:chOff x="858789" y="4694050"/>
            <a:chExt cx="775278" cy="320755"/>
          </a:xfrm>
        </p:grpSpPr>
        <p:cxnSp>
          <p:nvCxnSpPr>
            <p:cNvPr id="205" name="Straight Connector 204"/>
            <p:cNvCxnSpPr/>
            <p:nvPr/>
          </p:nvCxnSpPr>
          <p:spPr>
            <a:xfrm>
              <a:off x="858789" y="4923498"/>
              <a:ext cx="65873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a:off x="877716"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a:off x="936622"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a:off x="1003827"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a:off x="1070540"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a:off x="1135449" y="493472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a:off x="1193635"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a:off x="1252541"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a:off x="1319746"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a:off x="1386459"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a:off x="1451368"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flipH="1">
              <a:off x="1520969"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flipH="1">
              <a:off x="1587896"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8" name="Oval 217"/>
            <p:cNvSpPr/>
            <p:nvPr/>
          </p:nvSpPr>
          <p:spPr>
            <a:xfrm>
              <a:off x="1482234" y="4694050"/>
              <a:ext cx="151833" cy="131949"/>
            </a:xfrm>
            <a:prstGeom prst="ellipse">
              <a:avLst/>
            </a:prstGeom>
            <a:solidFill>
              <a:srgbClr val="4F81BD"/>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Rectangle 218"/>
            <p:cNvSpPr/>
            <p:nvPr/>
          </p:nvSpPr>
          <p:spPr>
            <a:xfrm>
              <a:off x="1532805" y="4756573"/>
              <a:ext cx="45719" cy="2206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0" name="Group 219"/>
          <p:cNvGrpSpPr/>
          <p:nvPr/>
        </p:nvGrpSpPr>
        <p:grpSpPr>
          <a:xfrm rot="21081812">
            <a:off x="3256253" y="4352412"/>
            <a:ext cx="644632" cy="334009"/>
            <a:chOff x="858789" y="4694050"/>
            <a:chExt cx="775278" cy="320755"/>
          </a:xfrm>
        </p:grpSpPr>
        <p:cxnSp>
          <p:nvCxnSpPr>
            <p:cNvPr id="221" name="Straight Connector 220"/>
            <p:cNvCxnSpPr/>
            <p:nvPr/>
          </p:nvCxnSpPr>
          <p:spPr>
            <a:xfrm>
              <a:off x="858789" y="4923498"/>
              <a:ext cx="65873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a:off x="877716"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a:off x="936622"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1003827"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1070540"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1135449" y="493472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a:off x="1193635"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1252541"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a:off x="1319746"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a:off x="1386459"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a:off x="1451368"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flipH="1">
              <a:off x="1520969"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flipH="1">
              <a:off x="1587896"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34" name="Oval 233"/>
            <p:cNvSpPr/>
            <p:nvPr/>
          </p:nvSpPr>
          <p:spPr>
            <a:xfrm>
              <a:off x="1482234" y="4694050"/>
              <a:ext cx="151833" cy="131949"/>
            </a:xfrm>
            <a:prstGeom prst="ellipse">
              <a:avLst/>
            </a:prstGeom>
            <a:solidFill>
              <a:srgbClr val="C0504D"/>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 name="Rectangle 234"/>
            <p:cNvSpPr/>
            <p:nvPr/>
          </p:nvSpPr>
          <p:spPr>
            <a:xfrm>
              <a:off x="1532805" y="4756573"/>
              <a:ext cx="45719" cy="22063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6" name="Group 235"/>
          <p:cNvGrpSpPr/>
          <p:nvPr/>
        </p:nvGrpSpPr>
        <p:grpSpPr>
          <a:xfrm rot="9936928">
            <a:off x="3285343" y="1901134"/>
            <a:ext cx="644632" cy="334009"/>
            <a:chOff x="858789" y="4694050"/>
            <a:chExt cx="775278" cy="320755"/>
          </a:xfrm>
        </p:grpSpPr>
        <p:cxnSp>
          <p:nvCxnSpPr>
            <p:cNvPr id="237" name="Straight Connector 236"/>
            <p:cNvCxnSpPr/>
            <p:nvPr/>
          </p:nvCxnSpPr>
          <p:spPr>
            <a:xfrm>
              <a:off x="858789" y="4923498"/>
              <a:ext cx="65873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877716"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9" name="Straight Connector 238"/>
            <p:cNvCxnSpPr/>
            <p:nvPr/>
          </p:nvCxnSpPr>
          <p:spPr>
            <a:xfrm>
              <a:off x="936622"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a:off x="1003827"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1070540"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1135449" y="493472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1193635"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a:off x="1252541"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a:off x="1319746"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a:off x="1386459" y="493268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a:off x="1451368" y="4933704"/>
              <a:ext cx="0" cy="800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flipH="1">
              <a:off x="1520969"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flipH="1">
              <a:off x="1587896" y="4792133"/>
              <a:ext cx="1" cy="131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50" name="Oval 249"/>
            <p:cNvSpPr/>
            <p:nvPr/>
          </p:nvSpPr>
          <p:spPr>
            <a:xfrm>
              <a:off x="1482234" y="4694050"/>
              <a:ext cx="151833" cy="131949"/>
            </a:xfrm>
            <a:prstGeom prst="ellipse">
              <a:avLst/>
            </a:prstGeom>
            <a:solidFill>
              <a:srgbClr val="C0504D"/>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Rectangle 250"/>
            <p:cNvSpPr/>
            <p:nvPr/>
          </p:nvSpPr>
          <p:spPr>
            <a:xfrm>
              <a:off x="1532805" y="4756573"/>
              <a:ext cx="45719" cy="22063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2" name="TextBox 251"/>
          <p:cNvSpPr txBox="1"/>
          <p:nvPr/>
        </p:nvSpPr>
        <p:spPr>
          <a:xfrm>
            <a:off x="390536" y="5781757"/>
            <a:ext cx="8643552" cy="707886"/>
          </a:xfrm>
          <a:prstGeom prst="rect">
            <a:avLst/>
          </a:prstGeom>
          <a:noFill/>
        </p:spPr>
        <p:txBody>
          <a:bodyPr wrap="square" rtlCol="0">
            <a:spAutoFit/>
          </a:bodyPr>
          <a:lstStyle/>
          <a:p>
            <a:pPr algn="ctr"/>
            <a:r>
              <a:rPr lang="en-US" sz="2000" b="1" dirty="0" smtClean="0"/>
              <a:t>CAR T cells will efficiently recognize tumor antigen on tumor cells &amp; release cytotoxic compounds. Because PD-1 is deleted, the T cell will not be turned off.</a:t>
            </a:r>
            <a:endParaRPr lang="en-US" sz="2000" b="1" dirty="0"/>
          </a:p>
        </p:txBody>
      </p:sp>
      <p:grpSp>
        <p:nvGrpSpPr>
          <p:cNvPr id="253" name="Group 252"/>
          <p:cNvGrpSpPr/>
          <p:nvPr/>
        </p:nvGrpSpPr>
        <p:grpSpPr bwMode="auto">
          <a:xfrm rot="5400000">
            <a:off x="1441831" y="4241571"/>
            <a:ext cx="611948" cy="392050"/>
            <a:chOff x="3418227" y="2971800"/>
            <a:chExt cx="705730" cy="304800"/>
          </a:xfrm>
          <a:solidFill>
            <a:schemeClr val="tx1"/>
          </a:solidFill>
        </p:grpSpPr>
        <p:sp>
          <p:nvSpPr>
            <p:cNvPr id="254" name="Moon 253"/>
            <p:cNvSpPr/>
            <p:nvPr/>
          </p:nvSpPr>
          <p:spPr>
            <a:xfrm rot="10800000">
              <a:off x="3418227" y="2971800"/>
              <a:ext cx="205507" cy="304800"/>
            </a:xfrm>
            <a:prstGeom prst="moon">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5" name="Trapezoid 254"/>
            <p:cNvSpPr/>
            <p:nvPr/>
          </p:nvSpPr>
          <p:spPr>
            <a:xfrm rot="16200000">
              <a:off x="3759545" y="2842338"/>
              <a:ext cx="195424" cy="533400"/>
            </a:xfrm>
            <a:prstGeom prst="trapezoi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41910521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8525" y="1161308"/>
            <a:ext cx="8273892" cy="3168048"/>
            <a:chOff x="279558" y="1149952"/>
            <a:chExt cx="8273892" cy="3168048"/>
          </a:xfrm>
        </p:grpSpPr>
        <p:grpSp>
          <p:nvGrpSpPr>
            <p:cNvPr id="3" name="Group 2"/>
            <p:cNvGrpSpPr/>
            <p:nvPr/>
          </p:nvGrpSpPr>
          <p:grpSpPr>
            <a:xfrm>
              <a:off x="3530600" y="1149952"/>
              <a:ext cx="2451100" cy="3168048"/>
              <a:chOff x="3530600" y="1149952"/>
              <a:chExt cx="2451100" cy="3168048"/>
            </a:xfrm>
          </p:grpSpPr>
          <p:pic>
            <p:nvPicPr>
              <p:cNvPr id="22" name="Picture 21"/>
              <p:cNvPicPr>
                <a:picLocks noChangeAspect="1"/>
              </p:cNvPicPr>
              <p:nvPr/>
            </p:nvPicPr>
            <p:blipFill>
              <a:blip r:embed="rId2"/>
              <a:stretch>
                <a:fillRect/>
              </a:stretch>
            </p:blipFill>
            <p:spPr>
              <a:xfrm>
                <a:off x="3530600" y="1149952"/>
                <a:ext cx="2425700" cy="3168048"/>
              </a:xfrm>
              <a:prstGeom prst="rect">
                <a:avLst/>
              </a:prstGeom>
            </p:spPr>
          </p:pic>
          <p:sp>
            <p:nvSpPr>
              <p:cNvPr id="23" name="Rectangle 22"/>
              <p:cNvSpPr/>
              <p:nvPr/>
            </p:nvSpPr>
            <p:spPr>
              <a:xfrm>
                <a:off x="5753100" y="2813050"/>
                <a:ext cx="2286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711200" y="1447800"/>
              <a:ext cx="1473200" cy="2730500"/>
              <a:chOff x="939800" y="1460500"/>
              <a:chExt cx="1473200" cy="2730500"/>
            </a:xfrm>
          </p:grpSpPr>
          <p:pic>
            <p:nvPicPr>
              <p:cNvPr id="20" name="Picture 19"/>
              <p:cNvPicPr>
                <a:picLocks noChangeAspect="1"/>
              </p:cNvPicPr>
              <p:nvPr/>
            </p:nvPicPr>
            <p:blipFill>
              <a:blip r:embed="rId3"/>
              <a:stretch>
                <a:fillRect/>
              </a:stretch>
            </p:blipFill>
            <p:spPr>
              <a:xfrm>
                <a:off x="1079500" y="1460500"/>
                <a:ext cx="1333500" cy="2730500"/>
              </a:xfrm>
              <a:prstGeom prst="rect">
                <a:avLst/>
              </a:prstGeom>
            </p:spPr>
          </p:pic>
          <p:sp>
            <p:nvSpPr>
              <p:cNvPr id="21" name="Rectangle 20"/>
              <p:cNvSpPr/>
              <p:nvPr/>
            </p:nvSpPr>
            <p:spPr>
              <a:xfrm>
                <a:off x="939800" y="2311400"/>
                <a:ext cx="2286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p:cNvSpPr txBox="1"/>
            <p:nvPr/>
          </p:nvSpPr>
          <p:spPr>
            <a:xfrm>
              <a:off x="279558" y="1537074"/>
              <a:ext cx="2184400" cy="584776"/>
            </a:xfrm>
            <a:prstGeom prst="rect">
              <a:avLst/>
            </a:prstGeom>
            <a:noFill/>
          </p:spPr>
          <p:txBody>
            <a:bodyPr wrap="square" rtlCol="0">
              <a:spAutoFit/>
            </a:bodyPr>
            <a:lstStyle/>
            <a:p>
              <a:pPr algn="ctr"/>
              <a:r>
                <a:rPr lang="en-US" sz="1600" b="1" i="1" dirty="0" smtClean="0"/>
                <a:t>Multiple myeloma, melanoma, sarcoma</a:t>
              </a:r>
              <a:endParaRPr lang="en-US" sz="1600" b="1" i="1" dirty="0"/>
            </a:p>
          </p:txBody>
        </p:sp>
        <p:pic>
          <p:nvPicPr>
            <p:cNvPr id="6" name="Picture 5"/>
            <p:cNvPicPr>
              <a:picLocks noChangeAspect="1"/>
            </p:cNvPicPr>
            <p:nvPr/>
          </p:nvPicPr>
          <p:blipFill>
            <a:blip r:embed="rId4"/>
            <a:stretch>
              <a:fillRect/>
            </a:stretch>
          </p:blipFill>
          <p:spPr>
            <a:xfrm>
              <a:off x="2641600" y="1860550"/>
              <a:ext cx="482600" cy="876300"/>
            </a:xfrm>
            <a:prstGeom prst="rect">
              <a:avLst/>
            </a:prstGeom>
          </p:spPr>
        </p:pic>
        <p:grpSp>
          <p:nvGrpSpPr>
            <p:cNvPr id="7" name="Group 6"/>
            <p:cNvGrpSpPr/>
            <p:nvPr/>
          </p:nvGrpSpPr>
          <p:grpSpPr>
            <a:xfrm>
              <a:off x="7105650" y="1441450"/>
              <a:ext cx="1447800" cy="2730500"/>
              <a:chOff x="6896100" y="1447800"/>
              <a:chExt cx="1447800" cy="2730500"/>
            </a:xfrm>
          </p:grpSpPr>
          <p:pic>
            <p:nvPicPr>
              <p:cNvPr id="18" name="Picture 17"/>
              <p:cNvPicPr>
                <a:picLocks noChangeAspect="1"/>
              </p:cNvPicPr>
              <p:nvPr/>
            </p:nvPicPr>
            <p:blipFill>
              <a:blip r:embed="rId3"/>
              <a:stretch>
                <a:fillRect/>
              </a:stretch>
            </p:blipFill>
            <p:spPr>
              <a:xfrm>
                <a:off x="7010400" y="1447800"/>
                <a:ext cx="1333500" cy="2730500"/>
              </a:xfrm>
              <a:prstGeom prst="rect">
                <a:avLst/>
              </a:prstGeom>
            </p:spPr>
          </p:pic>
          <p:sp>
            <p:nvSpPr>
              <p:cNvPr id="19" name="Rectangle 18"/>
              <p:cNvSpPr/>
              <p:nvPr/>
            </p:nvSpPr>
            <p:spPr>
              <a:xfrm>
                <a:off x="6896100" y="2209800"/>
                <a:ext cx="2286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5003800" y="1447800"/>
              <a:ext cx="1092200" cy="584776"/>
            </a:xfrm>
            <a:prstGeom prst="rect">
              <a:avLst/>
            </a:prstGeom>
            <a:solidFill>
              <a:srgbClr val="FFFFFF"/>
            </a:solidFill>
          </p:spPr>
          <p:txBody>
            <a:bodyPr wrap="square" rtlCol="0">
              <a:spAutoFit/>
            </a:bodyPr>
            <a:lstStyle/>
            <a:p>
              <a:pPr algn="ctr"/>
              <a:r>
                <a:rPr lang="en-US" sz="1600" b="1" dirty="0" smtClean="0"/>
                <a:t>Infection of T cell</a:t>
              </a:r>
              <a:endParaRPr lang="en-US" sz="1600" b="1" dirty="0"/>
            </a:p>
          </p:txBody>
        </p:sp>
        <p:sp>
          <p:nvSpPr>
            <p:cNvPr id="9" name="Oval 8"/>
            <p:cNvSpPr/>
            <p:nvPr/>
          </p:nvSpPr>
          <p:spPr>
            <a:xfrm>
              <a:off x="6445250" y="1588450"/>
              <a:ext cx="273050" cy="266700"/>
            </a:xfrm>
            <a:prstGeom prst="ellipse">
              <a:avLst/>
            </a:prstGeom>
            <a:noFill/>
            <a:ln w="38100" cmpd="sng">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534150" y="1988500"/>
              <a:ext cx="273050" cy="266700"/>
            </a:xfrm>
            <a:prstGeom prst="ellipse">
              <a:avLst/>
            </a:prstGeom>
            <a:noFill/>
            <a:ln w="38100" cmpd="sng">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210300" y="1874200"/>
              <a:ext cx="273050" cy="266700"/>
            </a:xfrm>
            <a:prstGeom prst="ellipse">
              <a:avLst/>
            </a:prstGeom>
            <a:noFill/>
            <a:ln w="38100" cmpd="sng">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581775" y="2413000"/>
              <a:ext cx="273050" cy="266700"/>
            </a:xfrm>
            <a:prstGeom prst="ellipse">
              <a:avLst/>
            </a:prstGeom>
            <a:noFill/>
            <a:ln w="38100" cmpd="sng">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2260600" y="2933699"/>
              <a:ext cx="1049867" cy="436033"/>
            </a:xfrm>
            <a:prstGeom prst="right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a:off x="5956300" y="2868082"/>
              <a:ext cx="1049867" cy="436033"/>
            </a:xfrm>
            <a:prstGeom prst="right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72200" y="2298700"/>
              <a:ext cx="273050" cy="266700"/>
            </a:xfrm>
            <a:prstGeom prst="ellipse">
              <a:avLst/>
            </a:prstGeom>
            <a:noFill/>
            <a:ln w="38100" cmpd="sng">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032158" y="3403598"/>
              <a:ext cx="1456109" cy="338554"/>
            </a:xfrm>
            <a:prstGeom prst="rect">
              <a:avLst/>
            </a:prstGeom>
            <a:noFill/>
          </p:spPr>
          <p:txBody>
            <a:bodyPr wrap="square" rtlCol="0">
              <a:spAutoFit/>
            </a:bodyPr>
            <a:lstStyle/>
            <a:p>
              <a:pPr algn="ctr"/>
              <a:r>
                <a:rPr lang="en-US" sz="1600" b="1" dirty="0" smtClean="0"/>
                <a:t>T cell isolation</a:t>
              </a:r>
              <a:endParaRPr lang="en-US" sz="1600" b="1" dirty="0"/>
            </a:p>
          </p:txBody>
        </p:sp>
        <p:sp>
          <p:nvSpPr>
            <p:cNvPr id="17" name="TextBox 16"/>
            <p:cNvSpPr txBox="1"/>
            <p:nvPr/>
          </p:nvSpPr>
          <p:spPr>
            <a:xfrm>
              <a:off x="5806095" y="3369732"/>
              <a:ext cx="1456109" cy="830997"/>
            </a:xfrm>
            <a:prstGeom prst="rect">
              <a:avLst/>
            </a:prstGeom>
            <a:noFill/>
          </p:spPr>
          <p:txBody>
            <a:bodyPr wrap="square" rtlCol="0">
              <a:spAutoFit/>
            </a:bodyPr>
            <a:lstStyle/>
            <a:p>
              <a:pPr algn="ctr"/>
              <a:r>
                <a:rPr lang="en-US" sz="1600" b="1" dirty="0" smtClean="0"/>
                <a:t>Expansion and infusion back into patient</a:t>
              </a:r>
              <a:endParaRPr lang="en-US" sz="1600" b="1" dirty="0"/>
            </a:p>
          </p:txBody>
        </p:sp>
      </p:grpSp>
      <p:sp>
        <p:nvSpPr>
          <p:cNvPr id="24" name="TextBox 23"/>
          <p:cNvSpPr txBox="1"/>
          <p:nvPr/>
        </p:nvSpPr>
        <p:spPr>
          <a:xfrm>
            <a:off x="190658" y="235261"/>
            <a:ext cx="8818659" cy="584776"/>
          </a:xfrm>
          <a:prstGeom prst="rect">
            <a:avLst/>
          </a:prstGeom>
          <a:noFill/>
        </p:spPr>
        <p:txBody>
          <a:bodyPr wrap="square" rtlCol="0">
            <a:spAutoFit/>
          </a:bodyPr>
          <a:lstStyle/>
          <a:p>
            <a:pPr algn="ctr"/>
            <a:r>
              <a:rPr lang="en-US" sz="3200" b="1" dirty="0" smtClean="0">
                <a:solidFill>
                  <a:schemeClr val="tx2"/>
                </a:solidFill>
              </a:rPr>
              <a:t>CRISPR in Personalized Cancer Immunotherapy</a:t>
            </a:r>
            <a:endParaRPr lang="en-US" sz="3200" b="1" dirty="0">
              <a:solidFill>
                <a:schemeClr val="tx2"/>
              </a:solidFill>
            </a:endParaRPr>
          </a:p>
        </p:txBody>
      </p:sp>
      <p:pic>
        <p:nvPicPr>
          <p:cNvPr id="25" name="Picture 24"/>
          <p:cNvPicPr>
            <a:picLocks noChangeAspect="1"/>
          </p:cNvPicPr>
          <p:nvPr/>
        </p:nvPicPr>
        <p:blipFill>
          <a:blip r:embed="rId3"/>
          <a:stretch>
            <a:fillRect/>
          </a:stretch>
        </p:blipFill>
        <p:spPr>
          <a:xfrm>
            <a:off x="2139050" y="4189656"/>
            <a:ext cx="1047750" cy="2145393"/>
          </a:xfrm>
          <a:prstGeom prst="rect">
            <a:avLst/>
          </a:prstGeom>
        </p:spPr>
      </p:pic>
      <p:sp>
        <p:nvSpPr>
          <p:cNvPr id="26" name="Right Arrow 25"/>
          <p:cNvSpPr/>
          <p:nvPr/>
        </p:nvSpPr>
        <p:spPr>
          <a:xfrm rot="18716469">
            <a:off x="3174881" y="4392856"/>
            <a:ext cx="1049867" cy="436033"/>
          </a:xfrm>
          <a:prstGeom prst="right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1485901" y="4860906"/>
            <a:ext cx="2184400" cy="338554"/>
          </a:xfrm>
          <a:prstGeom prst="rect">
            <a:avLst/>
          </a:prstGeom>
          <a:noFill/>
        </p:spPr>
        <p:txBody>
          <a:bodyPr wrap="square" rtlCol="0">
            <a:spAutoFit/>
          </a:bodyPr>
          <a:lstStyle/>
          <a:p>
            <a:pPr algn="ctr"/>
            <a:r>
              <a:rPr lang="en-US" sz="1600" b="1" i="1" dirty="0" smtClean="0"/>
              <a:t>Healthy donor</a:t>
            </a:r>
            <a:endParaRPr lang="en-US" sz="1600" b="1" i="1" dirty="0"/>
          </a:p>
        </p:txBody>
      </p:sp>
      <p:sp>
        <p:nvSpPr>
          <p:cNvPr id="28" name="Rectangle 27"/>
          <p:cNvSpPr/>
          <p:nvPr/>
        </p:nvSpPr>
        <p:spPr>
          <a:xfrm>
            <a:off x="2421467" y="6517681"/>
            <a:ext cx="7200900" cy="307777"/>
          </a:xfrm>
          <a:prstGeom prst="rect">
            <a:avLst/>
          </a:prstGeom>
        </p:spPr>
        <p:txBody>
          <a:bodyPr wrap="square">
            <a:spAutoFit/>
          </a:bodyPr>
          <a:lstStyle/>
          <a:p>
            <a:r>
              <a:rPr lang="en-US" sz="1400" dirty="0"/>
              <a:t>http://</a:t>
            </a:r>
            <a:r>
              <a:rPr lang="en-US" sz="1400" dirty="0" err="1"/>
              <a:t>labiotech.eu</a:t>
            </a:r>
            <a:r>
              <a:rPr lang="en-US" sz="1400" dirty="0"/>
              <a:t>/leading-european-stem-cell-therapy-biotech-cardio3-us-patent-car-t/</a:t>
            </a:r>
          </a:p>
        </p:txBody>
      </p:sp>
    </p:spTree>
    <p:extLst>
      <p:ext uri="{BB962C8B-B14F-4D97-AF65-F5344CB8AC3E}">
        <p14:creationId xmlns:p14="http://schemas.microsoft.com/office/powerpoint/2010/main" val="278092506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0692" y="1451481"/>
            <a:ext cx="5397500" cy="5397500"/>
          </a:xfrm>
          <a:prstGeom prst="rect">
            <a:avLst/>
          </a:prstGeom>
        </p:spPr>
      </p:pic>
      <p:sp>
        <p:nvSpPr>
          <p:cNvPr id="2" name="TextBox 1"/>
          <p:cNvSpPr txBox="1"/>
          <p:nvPr/>
        </p:nvSpPr>
        <p:spPr>
          <a:xfrm>
            <a:off x="190658" y="82861"/>
            <a:ext cx="8818659" cy="584776"/>
          </a:xfrm>
          <a:prstGeom prst="rect">
            <a:avLst/>
          </a:prstGeom>
          <a:noFill/>
        </p:spPr>
        <p:txBody>
          <a:bodyPr wrap="square" rtlCol="0">
            <a:spAutoFit/>
          </a:bodyPr>
          <a:lstStyle/>
          <a:p>
            <a:pPr algn="ctr"/>
            <a:r>
              <a:rPr lang="en-US" sz="3200" b="1" dirty="0" smtClean="0">
                <a:solidFill>
                  <a:schemeClr val="tx2"/>
                </a:solidFill>
              </a:rPr>
              <a:t>CRISPR Screen in Cancer Metastasis</a:t>
            </a:r>
            <a:endParaRPr lang="en-US" sz="3200" b="1" dirty="0">
              <a:solidFill>
                <a:schemeClr val="tx2"/>
              </a:solidFill>
            </a:endParaRPr>
          </a:p>
        </p:txBody>
      </p:sp>
      <p:sp>
        <p:nvSpPr>
          <p:cNvPr id="13" name="TextBox 12"/>
          <p:cNvSpPr txBox="1"/>
          <p:nvPr/>
        </p:nvSpPr>
        <p:spPr>
          <a:xfrm>
            <a:off x="787400" y="1362581"/>
            <a:ext cx="2832100" cy="646331"/>
          </a:xfrm>
          <a:prstGeom prst="rect">
            <a:avLst/>
          </a:prstGeom>
          <a:noFill/>
        </p:spPr>
        <p:txBody>
          <a:bodyPr wrap="square" rtlCol="0">
            <a:spAutoFit/>
          </a:bodyPr>
          <a:lstStyle/>
          <a:p>
            <a:pPr algn="ctr"/>
            <a:r>
              <a:rPr lang="en-US" b="1" i="1" dirty="0" err="1" smtClean="0"/>
              <a:t>gRNA</a:t>
            </a:r>
            <a:r>
              <a:rPr lang="en-US" b="1" i="1" dirty="0" smtClean="0"/>
              <a:t> library against 20,000 genes</a:t>
            </a:r>
            <a:endParaRPr lang="en-US" b="1" dirty="0"/>
          </a:p>
        </p:txBody>
      </p:sp>
      <p:sp>
        <p:nvSpPr>
          <p:cNvPr id="3" name="TextBox 2"/>
          <p:cNvSpPr txBox="1"/>
          <p:nvPr/>
        </p:nvSpPr>
        <p:spPr>
          <a:xfrm>
            <a:off x="4483100" y="-266700"/>
            <a:ext cx="184666" cy="369332"/>
          </a:xfrm>
          <a:prstGeom prst="rect">
            <a:avLst/>
          </a:prstGeom>
          <a:noFill/>
        </p:spPr>
        <p:txBody>
          <a:bodyPr wrap="none" rtlCol="0">
            <a:spAutoFit/>
          </a:bodyPr>
          <a:lstStyle/>
          <a:p>
            <a:endParaRPr lang="en-US" dirty="0"/>
          </a:p>
        </p:txBody>
      </p:sp>
      <p:sp>
        <p:nvSpPr>
          <p:cNvPr id="5" name="Rectangle 4"/>
          <p:cNvSpPr/>
          <p:nvPr/>
        </p:nvSpPr>
        <p:spPr>
          <a:xfrm>
            <a:off x="3118366" y="6562923"/>
            <a:ext cx="6413500" cy="307777"/>
          </a:xfrm>
          <a:prstGeom prst="rect">
            <a:avLst/>
          </a:prstGeom>
        </p:spPr>
        <p:txBody>
          <a:bodyPr wrap="square">
            <a:spAutoFit/>
          </a:bodyPr>
          <a:lstStyle/>
          <a:p>
            <a:r>
              <a:rPr lang="en-US" sz="1400" dirty="0"/>
              <a:t>Genome-wide CRISPR Screen in a Mouse Model of Tumor Growth and Metastasis</a:t>
            </a:r>
            <a:endParaRPr lang="en-US" sz="1400" dirty="0"/>
          </a:p>
        </p:txBody>
      </p:sp>
      <p:sp>
        <p:nvSpPr>
          <p:cNvPr id="50" name="TextBox 49"/>
          <p:cNvSpPr txBox="1"/>
          <p:nvPr/>
        </p:nvSpPr>
        <p:spPr>
          <a:xfrm>
            <a:off x="6474388" y="5515980"/>
            <a:ext cx="2383797" cy="923330"/>
          </a:xfrm>
          <a:prstGeom prst="rect">
            <a:avLst/>
          </a:prstGeom>
          <a:noFill/>
          <a:ln w="57150" cmpd="sng">
            <a:solidFill>
              <a:schemeClr val="tx2"/>
            </a:solidFill>
          </a:ln>
        </p:spPr>
        <p:txBody>
          <a:bodyPr wrap="square" rtlCol="0">
            <a:spAutoFit/>
          </a:bodyPr>
          <a:lstStyle/>
          <a:p>
            <a:pPr algn="ctr"/>
            <a:r>
              <a:rPr lang="en-US" b="1" dirty="0" smtClean="0">
                <a:solidFill>
                  <a:srgbClr val="1F497D"/>
                </a:solidFill>
              </a:rPr>
              <a:t>Will only identify</a:t>
            </a:r>
          </a:p>
          <a:p>
            <a:pPr algn="ctr"/>
            <a:r>
              <a:rPr lang="en-US" b="1" dirty="0" smtClean="0">
                <a:solidFill>
                  <a:srgbClr val="1F497D"/>
                </a:solidFill>
              </a:rPr>
              <a:t>loss-of-function mutations</a:t>
            </a:r>
            <a:endParaRPr lang="en-US" b="1" dirty="0">
              <a:solidFill>
                <a:srgbClr val="1F497D"/>
              </a:solidFill>
            </a:endParaRPr>
          </a:p>
        </p:txBody>
      </p:sp>
      <p:sp>
        <p:nvSpPr>
          <p:cNvPr id="6" name="Circular Arrow 5"/>
          <p:cNvSpPr/>
          <p:nvPr/>
        </p:nvSpPr>
        <p:spPr>
          <a:xfrm rot="4449738">
            <a:off x="4971992" y="2753658"/>
            <a:ext cx="2305745" cy="2550392"/>
          </a:xfrm>
          <a:prstGeom prst="circularArrow">
            <a:avLst/>
          </a:prstGeom>
          <a:solidFill>
            <a:schemeClr val="tx1">
              <a:lumMod val="50000"/>
              <a:lumOff val="50000"/>
            </a:schemeClr>
          </a:solidFill>
          <a:ln>
            <a:noFill/>
          </a:ln>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TextBox 51"/>
          <p:cNvSpPr txBox="1"/>
          <p:nvPr/>
        </p:nvSpPr>
        <p:spPr>
          <a:xfrm>
            <a:off x="3442216" y="1159583"/>
            <a:ext cx="2832100" cy="923330"/>
          </a:xfrm>
          <a:prstGeom prst="rect">
            <a:avLst/>
          </a:prstGeom>
          <a:noFill/>
        </p:spPr>
        <p:txBody>
          <a:bodyPr wrap="square" rtlCol="0">
            <a:spAutoFit/>
          </a:bodyPr>
          <a:lstStyle/>
          <a:p>
            <a:pPr algn="ctr"/>
            <a:r>
              <a:rPr lang="en-US" b="1" dirty="0" smtClean="0"/>
              <a:t>Each cancer cell will have one </a:t>
            </a:r>
            <a:r>
              <a:rPr lang="en-US" b="1" dirty="0" err="1" smtClean="0"/>
              <a:t>gRNA</a:t>
            </a:r>
            <a:r>
              <a:rPr lang="en-US" b="1" dirty="0" smtClean="0"/>
              <a:t> </a:t>
            </a:r>
            <a:r>
              <a:rPr lang="en-US" b="1" dirty="0" smtClean="0">
                <a:sym typeface="Wingdings"/>
              </a:rPr>
              <a:t> one gene mutated</a:t>
            </a:r>
            <a:endParaRPr lang="en-US" b="1" dirty="0"/>
          </a:p>
        </p:txBody>
      </p:sp>
      <p:sp>
        <p:nvSpPr>
          <p:cNvPr id="53" name="TextBox 52"/>
          <p:cNvSpPr txBox="1"/>
          <p:nvPr/>
        </p:nvSpPr>
        <p:spPr>
          <a:xfrm>
            <a:off x="6349183" y="2003951"/>
            <a:ext cx="2660134" cy="1477328"/>
          </a:xfrm>
          <a:prstGeom prst="rect">
            <a:avLst/>
          </a:prstGeom>
          <a:noFill/>
        </p:spPr>
        <p:txBody>
          <a:bodyPr wrap="square" rtlCol="0">
            <a:spAutoFit/>
          </a:bodyPr>
          <a:lstStyle/>
          <a:p>
            <a:pPr algn="ctr"/>
            <a:r>
              <a:rPr lang="en-US" b="1" dirty="0" smtClean="0"/>
              <a:t>By injecting a smaller pool of targeted mutations, metastasis occurred much more rapidly</a:t>
            </a:r>
            <a:endParaRPr lang="en-US" b="1" dirty="0"/>
          </a:p>
        </p:txBody>
      </p:sp>
      <p:sp>
        <p:nvSpPr>
          <p:cNvPr id="7" name="Rectangle 6"/>
          <p:cNvSpPr/>
          <p:nvPr/>
        </p:nvSpPr>
        <p:spPr>
          <a:xfrm>
            <a:off x="1702316" y="529137"/>
            <a:ext cx="5714484" cy="369332"/>
          </a:xfrm>
          <a:prstGeom prst="rect">
            <a:avLst/>
          </a:prstGeom>
        </p:spPr>
        <p:txBody>
          <a:bodyPr wrap="square">
            <a:spAutoFit/>
          </a:bodyPr>
          <a:lstStyle/>
          <a:p>
            <a:pPr algn="ctr"/>
            <a:r>
              <a:rPr lang="en-US" b="1" i="1" dirty="0"/>
              <a:t>In vivo </a:t>
            </a:r>
            <a:r>
              <a:rPr lang="en-US" b="1" dirty="0"/>
              <a:t>screen for genes involved in lung metastasis</a:t>
            </a:r>
            <a:endParaRPr lang="en-US" b="1" dirty="0"/>
          </a:p>
        </p:txBody>
      </p:sp>
    </p:spTree>
    <p:extLst>
      <p:ext uri="{BB962C8B-B14F-4D97-AF65-F5344CB8AC3E}">
        <p14:creationId xmlns:p14="http://schemas.microsoft.com/office/powerpoint/2010/main" val="305214456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658" y="179081"/>
            <a:ext cx="8818659" cy="584776"/>
          </a:xfrm>
          <a:prstGeom prst="rect">
            <a:avLst/>
          </a:prstGeom>
          <a:noFill/>
        </p:spPr>
        <p:txBody>
          <a:bodyPr wrap="square" rtlCol="0">
            <a:spAutoFit/>
          </a:bodyPr>
          <a:lstStyle/>
          <a:p>
            <a:pPr algn="ctr"/>
            <a:r>
              <a:rPr lang="en-US" sz="3200" b="1" dirty="0" smtClean="0">
                <a:solidFill>
                  <a:schemeClr val="tx2"/>
                </a:solidFill>
              </a:rPr>
              <a:t>How to generate a knockout mouse – 30 years ago</a:t>
            </a:r>
            <a:endParaRPr lang="en-US" sz="3200" b="1" dirty="0">
              <a:solidFill>
                <a:schemeClr val="tx2"/>
              </a:solidFill>
            </a:endParaRPr>
          </a:p>
        </p:txBody>
      </p:sp>
      <p:pic>
        <p:nvPicPr>
          <p:cNvPr id="2" name="Picture 1"/>
          <p:cNvPicPr>
            <a:picLocks noChangeAspect="1"/>
          </p:cNvPicPr>
          <p:nvPr/>
        </p:nvPicPr>
        <p:blipFill>
          <a:blip r:embed="rId2"/>
          <a:stretch>
            <a:fillRect/>
          </a:stretch>
        </p:blipFill>
        <p:spPr>
          <a:xfrm>
            <a:off x="325341" y="1014841"/>
            <a:ext cx="8507483" cy="4592389"/>
          </a:xfrm>
          <a:prstGeom prst="rect">
            <a:avLst/>
          </a:prstGeom>
        </p:spPr>
      </p:pic>
      <p:sp>
        <p:nvSpPr>
          <p:cNvPr id="22" name="Rectangle 21"/>
          <p:cNvSpPr/>
          <p:nvPr/>
        </p:nvSpPr>
        <p:spPr>
          <a:xfrm>
            <a:off x="7137541" y="6119336"/>
            <a:ext cx="2377227" cy="738664"/>
          </a:xfrm>
          <a:prstGeom prst="rect">
            <a:avLst/>
          </a:prstGeom>
        </p:spPr>
        <p:txBody>
          <a:bodyPr wrap="square">
            <a:spAutoFit/>
          </a:bodyPr>
          <a:lstStyle/>
          <a:p>
            <a:r>
              <a:rPr lang="en-US" sz="1400" dirty="0"/>
              <a:t>http://</a:t>
            </a:r>
            <a:r>
              <a:rPr lang="en-US" sz="1400" dirty="0" err="1"/>
              <a:t>www.partners.org</a:t>
            </a:r>
            <a:r>
              <a:rPr lang="en-US" sz="1400" dirty="0"/>
              <a:t>/</a:t>
            </a:r>
            <a:r>
              <a:rPr lang="en-US" sz="1400" dirty="0" err="1"/>
              <a:t>researchcores</a:t>
            </a:r>
            <a:r>
              <a:rPr lang="en-US" sz="1400" dirty="0"/>
              <a:t>/transgenic/</a:t>
            </a:r>
            <a:r>
              <a:rPr lang="en-US" sz="1400" dirty="0" err="1"/>
              <a:t>transgenic_BWH.html</a:t>
            </a:r>
            <a:endParaRPr lang="en-US" sz="1400" dirty="0"/>
          </a:p>
        </p:txBody>
      </p:sp>
      <p:sp>
        <p:nvSpPr>
          <p:cNvPr id="5" name="TextBox 4"/>
          <p:cNvSpPr txBox="1"/>
          <p:nvPr/>
        </p:nvSpPr>
        <p:spPr>
          <a:xfrm>
            <a:off x="6060726" y="1014841"/>
            <a:ext cx="3083274" cy="923330"/>
          </a:xfrm>
          <a:prstGeom prst="rect">
            <a:avLst/>
          </a:prstGeom>
          <a:noFill/>
        </p:spPr>
        <p:txBody>
          <a:bodyPr wrap="square" rtlCol="0">
            <a:spAutoFit/>
          </a:bodyPr>
          <a:lstStyle/>
          <a:p>
            <a:r>
              <a:rPr lang="en-US" b="1" dirty="0" smtClean="0">
                <a:solidFill>
                  <a:srgbClr val="FF0000"/>
                </a:solidFill>
              </a:rPr>
              <a:t>Incorporated very rarely via a repair process called homologous recombination</a:t>
            </a:r>
            <a:endParaRPr lang="en-US" b="1" dirty="0">
              <a:solidFill>
                <a:srgbClr val="FF0000"/>
              </a:solidFill>
            </a:endParaRPr>
          </a:p>
        </p:txBody>
      </p:sp>
      <p:sp>
        <p:nvSpPr>
          <p:cNvPr id="24" name="TextBox 23"/>
          <p:cNvSpPr txBox="1"/>
          <p:nvPr/>
        </p:nvSpPr>
        <p:spPr>
          <a:xfrm>
            <a:off x="2307328" y="1883239"/>
            <a:ext cx="1329111" cy="646331"/>
          </a:xfrm>
          <a:prstGeom prst="rect">
            <a:avLst/>
          </a:prstGeom>
          <a:solidFill>
            <a:srgbClr val="FFFFFF"/>
          </a:solidFill>
        </p:spPr>
        <p:txBody>
          <a:bodyPr wrap="square" rtlCol="0">
            <a:spAutoFit/>
          </a:bodyPr>
          <a:lstStyle/>
          <a:p>
            <a:r>
              <a:rPr lang="en-US" b="1" dirty="0" smtClean="0"/>
              <a:t>Embryonic Stem Cells</a:t>
            </a:r>
            <a:endParaRPr lang="en-US" b="1" dirty="0"/>
          </a:p>
        </p:txBody>
      </p:sp>
      <p:sp>
        <p:nvSpPr>
          <p:cNvPr id="26" name="TextBox 25"/>
          <p:cNvSpPr txBox="1"/>
          <p:nvPr/>
        </p:nvSpPr>
        <p:spPr>
          <a:xfrm>
            <a:off x="1042006" y="5923076"/>
            <a:ext cx="5408077" cy="523220"/>
          </a:xfrm>
          <a:prstGeom prst="rect">
            <a:avLst/>
          </a:prstGeom>
          <a:solidFill>
            <a:schemeClr val="tx2"/>
          </a:solidFill>
        </p:spPr>
        <p:txBody>
          <a:bodyPr wrap="square" rtlCol="0">
            <a:spAutoFit/>
          </a:bodyPr>
          <a:lstStyle/>
          <a:p>
            <a:pPr algn="ctr"/>
            <a:r>
              <a:rPr lang="en-US" sz="2800" b="1" dirty="0" smtClean="0">
                <a:solidFill>
                  <a:schemeClr val="bg1"/>
                </a:solidFill>
              </a:rPr>
              <a:t>Time-consuming and expensive</a:t>
            </a:r>
            <a:endParaRPr lang="en-US" sz="2800" b="1" dirty="0">
              <a:solidFill>
                <a:schemeClr val="bg1"/>
              </a:solidFill>
            </a:endParaRPr>
          </a:p>
        </p:txBody>
      </p:sp>
      <p:sp>
        <p:nvSpPr>
          <p:cNvPr id="27" name="TextBox 26"/>
          <p:cNvSpPr txBox="1"/>
          <p:nvPr/>
        </p:nvSpPr>
        <p:spPr>
          <a:xfrm>
            <a:off x="6787770" y="4678483"/>
            <a:ext cx="2045054" cy="523220"/>
          </a:xfrm>
          <a:prstGeom prst="rect">
            <a:avLst/>
          </a:prstGeom>
          <a:solidFill>
            <a:schemeClr val="tx2"/>
          </a:solidFill>
        </p:spPr>
        <p:txBody>
          <a:bodyPr wrap="square" rtlCol="0">
            <a:spAutoFit/>
          </a:bodyPr>
          <a:lstStyle/>
          <a:p>
            <a:pPr algn="ctr"/>
            <a:r>
              <a:rPr lang="en-US" sz="2800" b="1" dirty="0" smtClean="0">
                <a:solidFill>
                  <a:schemeClr val="bg1"/>
                </a:solidFill>
              </a:rPr>
              <a:t>6 months</a:t>
            </a:r>
            <a:endParaRPr lang="en-US" sz="2800" b="1" dirty="0">
              <a:solidFill>
                <a:schemeClr val="bg1"/>
              </a:solidFill>
            </a:endParaRPr>
          </a:p>
        </p:txBody>
      </p:sp>
    </p:spTree>
    <p:extLst>
      <p:ext uri="{BB962C8B-B14F-4D97-AF65-F5344CB8AC3E}">
        <p14:creationId xmlns:p14="http://schemas.microsoft.com/office/powerpoint/2010/main" val="252934870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1400" y="967939"/>
            <a:ext cx="7454900" cy="2677656"/>
          </a:xfrm>
          <a:prstGeom prst="rect">
            <a:avLst/>
          </a:prstGeom>
        </p:spPr>
        <p:txBody>
          <a:bodyPr wrap="square">
            <a:spAutoFit/>
          </a:bodyPr>
          <a:lstStyle/>
          <a:p>
            <a:r>
              <a:rPr lang="en-US" sz="2400" dirty="0" smtClean="0"/>
              <a:t>“By </a:t>
            </a:r>
            <a:r>
              <a:rPr lang="en-US" sz="2400" dirty="0"/>
              <a:t>editing the DNA of these cells or the embryo itself, it could be possible to correct disease genes and pass those genetic fixes on to future generations. Such a technology could be used to rid families of scourges like cystic fibrosis. It might also be possible to install genes that offer lifelong protection against infection, Alzheimer’s, and, Yang told me, maybe the effects of </a:t>
            </a:r>
            <a:r>
              <a:rPr lang="en-US" sz="2400" dirty="0" smtClean="0"/>
              <a:t>aging”</a:t>
            </a:r>
            <a:endParaRPr lang="en-US" sz="2400" dirty="0"/>
          </a:p>
        </p:txBody>
      </p:sp>
      <p:sp>
        <p:nvSpPr>
          <p:cNvPr id="3" name="Rectangle 2"/>
          <p:cNvSpPr/>
          <p:nvPr/>
        </p:nvSpPr>
        <p:spPr>
          <a:xfrm>
            <a:off x="3258455" y="3709790"/>
            <a:ext cx="5237845" cy="369332"/>
          </a:xfrm>
          <a:prstGeom prst="rect">
            <a:avLst/>
          </a:prstGeom>
        </p:spPr>
        <p:txBody>
          <a:bodyPr wrap="none">
            <a:spAutoFit/>
          </a:bodyPr>
          <a:lstStyle/>
          <a:p>
            <a:r>
              <a:rPr lang="en-US" i="1" dirty="0" smtClean="0"/>
              <a:t>MIT Technology Review</a:t>
            </a:r>
            <a:r>
              <a:rPr lang="en-US" dirty="0" smtClean="0"/>
              <a:t>, Engineering </a:t>
            </a:r>
            <a:r>
              <a:rPr lang="en-US" dirty="0"/>
              <a:t>the Perfect Baby</a:t>
            </a:r>
            <a:endParaRPr lang="en-US" dirty="0"/>
          </a:p>
        </p:txBody>
      </p:sp>
      <p:sp>
        <p:nvSpPr>
          <p:cNvPr id="4" name="TextBox 3"/>
          <p:cNvSpPr txBox="1"/>
          <p:nvPr/>
        </p:nvSpPr>
        <p:spPr>
          <a:xfrm>
            <a:off x="190658" y="133661"/>
            <a:ext cx="8818659" cy="584776"/>
          </a:xfrm>
          <a:prstGeom prst="rect">
            <a:avLst/>
          </a:prstGeom>
          <a:noFill/>
        </p:spPr>
        <p:txBody>
          <a:bodyPr wrap="square" rtlCol="0">
            <a:spAutoFit/>
          </a:bodyPr>
          <a:lstStyle/>
          <a:p>
            <a:pPr algn="ctr"/>
            <a:r>
              <a:rPr lang="en-US" sz="3200" b="1" dirty="0" smtClean="0">
                <a:solidFill>
                  <a:schemeClr val="tx2"/>
                </a:solidFill>
              </a:rPr>
              <a:t>CRISPR in the Future</a:t>
            </a:r>
            <a:endParaRPr lang="en-US" sz="3200" b="1" dirty="0">
              <a:solidFill>
                <a:schemeClr val="tx2"/>
              </a:solidFill>
            </a:endParaRPr>
          </a:p>
        </p:txBody>
      </p:sp>
      <p:pic>
        <p:nvPicPr>
          <p:cNvPr id="5" name="Picture 4"/>
          <p:cNvPicPr>
            <a:picLocks noChangeAspect="1"/>
          </p:cNvPicPr>
          <p:nvPr/>
        </p:nvPicPr>
        <p:blipFill>
          <a:blip r:embed="rId2"/>
          <a:stretch>
            <a:fillRect/>
          </a:stretch>
        </p:blipFill>
        <p:spPr>
          <a:xfrm>
            <a:off x="190658" y="4171041"/>
            <a:ext cx="3294745" cy="2471059"/>
          </a:xfrm>
          <a:prstGeom prst="rect">
            <a:avLst/>
          </a:prstGeom>
        </p:spPr>
      </p:pic>
    </p:spTree>
    <p:extLst>
      <p:ext uri="{BB962C8B-B14F-4D97-AF65-F5344CB8AC3E}">
        <p14:creationId xmlns:p14="http://schemas.microsoft.com/office/powerpoint/2010/main" val="3417076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299" y="0"/>
            <a:ext cx="5798543" cy="6858000"/>
          </a:xfrm>
          <a:prstGeom prst="rect">
            <a:avLst/>
          </a:prstGeom>
        </p:spPr>
      </p:pic>
      <p:sp>
        <p:nvSpPr>
          <p:cNvPr id="4" name="TextBox 3"/>
          <p:cNvSpPr txBox="1"/>
          <p:nvPr/>
        </p:nvSpPr>
        <p:spPr>
          <a:xfrm>
            <a:off x="386537" y="2814828"/>
            <a:ext cx="1466006" cy="830997"/>
          </a:xfrm>
          <a:prstGeom prst="rect">
            <a:avLst/>
          </a:prstGeom>
          <a:solidFill>
            <a:schemeClr val="bg1"/>
          </a:solidFill>
        </p:spPr>
        <p:txBody>
          <a:bodyPr wrap="square" rtlCol="0">
            <a:spAutoFit/>
          </a:bodyPr>
          <a:lstStyle/>
          <a:p>
            <a:pPr algn="ctr"/>
            <a:r>
              <a:rPr lang="en-US" sz="2400" b="1" dirty="0" smtClean="0"/>
              <a:t>Chimeric mice</a:t>
            </a:r>
            <a:endParaRPr lang="en-US" sz="2400" b="1" dirty="0"/>
          </a:p>
        </p:txBody>
      </p:sp>
      <p:sp>
        <p:nvSpPr>
          <p:cNvPr id="5" name="Rectangle 4"/>
          <p:cNvSpPr/>
          <p:nvPr/>
        </p:nvSpPr>
        <p:spPr>
          <a:xfrm>
            <a:off x="7137541" y="6119336"/>
            <a:ext cx="2377227" cy="738664"/>
          </a:xfrm>
          <a:prstGeom prst="rect">
            <a:avLst/>
          </a:prstGeom>
        </p:spPr>
        <p:txBody>
          <a:bodyPr wrap="square">
            <a:spAutoFit/>
          </a:bodyPr>
          <a:lstStyle/>
          <a:p>
            <a:r>
              <a:rPr lang="en-US" sz="1400" dirty="0"/>
              <a:t>http://</a:t>
            </a:r>
            <a:r>
              <a:rPr lang="en-US" sz="1400" dirty="0" err="1"/>
              <a:t>www.partners.org</a:t>
            </a:r>
            <a:r>
              <a:rPr lang="en-US" sz="1400" dirty="0"/>
              <a:t>/</a:t>
            </a:r>
            <a:r>
              <a:rPr lang="en-US" sz="1400" dirty="0" err="1"/>
              <a:t>researchcores</a:t>
            </a:r>
            <a:r>
              <a:rPr lang="en-US" sz="1400" dirty="0"/>
              <a:t>/transgenic/</a:t>
            </a:r>
            <a:r>
              <a:rPr lang="en-US" sz="1400" dirty="0" err="1"/>
              <a:t>transgenic_BWH.html</a:t>
            </a:r>
            <a:endParaRPr lang="en-US" sz="1400" dirty="0"/>
          </a:p>
        </p:txBody>
      </p:sp>
      <p:sp>
        <p:nvSpPr>
          <p:cNvPr id="6" name="TextBox 5"/>
          <p:cNvSpPr txBox="1"/>
          <p:nvPr/>
        </p:nvSpPr>
        <p:spPr>
          <a:xfrm>
            <a:off x="5826842" y="57880"/>
            <a:ext cx="3317158" cy="1015663"/>
          </a:xfrm>
          <a:prstGeom prst="rect">
            <a:avLst/>
          </a:prstGeom>
          <a:solidFill>
            <a:schemeClr val="bg1"/>
          </a:solidFill>
        </p:spPr>
        <p:txBody>
          <a:bodyPr wrap="square" rtlCol="0">
            <a:spAutoFit/>
          </a:bodyPr>
          <a:lstStyle/>
          <a:p>
            <a:r>
              <a:rPr lang="en-US" sz="2000" b="1" dirty="0" smtClean="0"/>
              <a:t>Chimeric: organism composed of cells from two different fertilized eggs</a:t>
            </a:r>
            <a:endParaRPr lang="en-US" sz="2000" b="1" dirty="0"/>
          </a:p>
        </p:txBody>
      </p:sp>
      <p:sp>
        <p:nvSpPr>
          <p:cNvPr id="7" name="TextBox 6"/>
          <p:cNvSpPr txBox="1"/>
          <p:nvPr/>
        </p:nvSpPr>
        <p:spPr>
          <a:xfrm>
            <a:off x="6115014" y="2095692"/>
            <a:ext cx="2749176" cy="3816429"/>
          </a:xfrm>
          <a:prstGeom prst="rect">
            <a:avLst/>
          </a:prstGeom>
          <a:solidFill>
            <a:srgbClr val="1F497D"/>
          </a:solidFill>
        </p:spPr>
        <p:txBody>
          <a:bodyPr wrap="square" rtlCol="0">
            <a:spAutoFit/>
          </a:bodyPr>
          <a:lstStyle/>
          <a:p>
            <a:r>
              <a:rPr lang="en-US" sz="2200" b="1" dirty="0" smtClean="0">
                <a:solidFill>
                  <a:schemeClr val="bg1"/>
                </a:solidFill>
              </a:rPr>
              <a:t>Unreliable and getting a mouse that has the mutation in its gonads takes several rounds. </a:t>
            </a:r>
          </a:p>
          <a:p>
            <a:endParaRPr lang="en-US" sz="2200" b="1" dirty="0">
              <a:solidFill>
                <a:schemeClr val="bg1"/>
              </a:solidFill>
            </a:endParaRPr>
          </a:p>
          <a:p>
            <a:r>
              <a:rPr lang="en-US" sz="2200" b="1" dirty="0" smtClean="0">
                <a:solidFill>
                  <a:schemeClr val="bg1"/>
                </a:solidFill>
              </a:rPr>
              <a:t>Requires further breeding to generate mice with both copies of the gene knocked out</a:t>
            </a:r>
            <a:endParaRPr lang="en-US" sz="2200" b="1" dirty="0">
              <a:solidFill>
                <a:schemeClr val="bg1"/>
              </a:solidFill>
            </a:endParaRPr>
          </a:p>
        </p:txBody>
      </p:sp>
      <p:sp>
        <p:nvSpPr>
          <p:cNvPr id="8" name="TextBox 7"/>
          <p:cNvSpPr txBox="1"/>
          <p:nvPr/>
        </p:nvSpPr>
        <p:spPr>
          <a:xfrm>
            <a:off x="6115014" y="1402390"/>
            <a:ext cx="2749176" cy="523220"/>
          </a:xfrm>
          <a:prstGeom prst="rect">
            <a:avLst/>
          </a:prstGeom>
          <a:solidFill>
            <a:schemeClr val="tx2"/>
          </a:solidFill>
        </p:spPr>
        <p:txBody>
          <a:bodyPr wrap="square" rtlCol="0">
            <a:spAutoFit/>
          </a:bodyPr>
          <a:lstStyle/>
          <a:p>
            <a:pPr algn="ctr"/>
            <a:r>
              <a:rPr lang="en-US" sz="2800" b="1" dirty="0" smtClean="0">
                <a:solidFill>
                  <a:schemeClr val="bg1"/>
                </a:solidFill>
              </a:rPr>
              <a:t>≤ 6 months</a:t>
            </a:r>
            <a:endParaRPr lang="en-US" sz="2800" b="1" dirty="0">
              <a:solidFill>
                <a:schemeClr val="bg1"/>
              </a:solidFill>
            </a:endParaRPr>
          </a:p>
        </p:txBody>
      </p:sp>
      <p:sp>
        <p:nvSpPr>
          <p:cNvPr id="9" name="TextBox 8"/>
          <p:cNvSpPr txBox="1"/>
          <p:nvPr/>
        </p:nvSpPr>
        <p:spPr>
          <a:xfrm>
            <a:off x="386537" y="6123349"/>
            <a:ext cx="2742320" cy="707886"/>
          </a:xfrm>
          <a:prstGeom prst="rect">
            <a:avLst/>
          </a:prstGeom>
          <a:solidFill>
            <a:schemeClr val="bg1"/>
          </a:solidFill>
        </p:spPr>
        <p:txBody>
          <a:bodyPr wrap="square" rtlCol="0">
            <a:spAutoFit/>
          </a:bodyPr>
          <a:lstStyle/>
          <a:p>
            <a:pPr algn="ctr"/>
            <a:r>
              <a:rPr lang="en-US" sz="2000" b="1" dirty="0" smtClean="0">
                <a:solidFill>
                  <a:schemeClr val="accent2"/>
                </a:solidFill>
              </a:rPr>
              <a:t>Heterozygous knockout mice</a:t>
            </a:r>
            <a:endParaRPr lang="en-US" sz="2000" b="1" dirty="0">
              <a:solidFill>
                <a:schemeClr val="accent2"/>
              </a:solidFill>
            </a:endParaRPr>
          </a:p>
        </p:txBody>
      </p:sp>
    </p:spTree>
    <p:extLst>
      <p:ext uri="{BB962C8B-B14F-4D97-AF65-F5344CB8AC3E}">
        <p14:creationId xmlns:p14="http://schemas.microsoft.com/office/powerpoint/2010/main" val="25626101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444500"/>
            <a:ext cx="7924800" cy="5969000"/>
          </a:xfrm>
          <a:prstGeom prst="rect">
            <a:avLst/>
          </a:prstGeom>
        </p:spPr>
      </p:pic>
    </p:spTree>
    <p:extLst>
      <p:ext uri="{BB962C8B-B14F-4D97-AF65-F5344CB8AC3E}">
        <p14:creationId xmlns:p14="http://schemas.microsoft.com/office/powerpoint/2010/main" val="14245862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15193" y="-269413"/>
            <a:ext cx="7380217" cy="6982719"/>
            <a:chOff x="0" y="414107"/>
            <a:chExt cx="6400800" cy="6299200"/>
          </a:xfrm>
        </p:grpSpPr>
        <p:pic>
          <p:nvPicPr>
            <p:cNvPr id="2" name="Picture 1"/>
            <p:cNvPicPr>
              <a:picLocks noChangeAspect="1"/>
            </p:cNvPicPr>
            <p:nvPr/>
          </p:nvPicPr>
          <p:blipFill>
            <a:blip r:embed="rId2"/>
            <a:stretch>
              <a:fillRect/>
            </a:stretch>
          </p:blipFill>
          <p:spPr>
            <a:xfrm>
              <a:off x="0" y="414107"/>
              <a:ext cx="6400800" cy="6299200"/>
            </a:xfrm>
            <a:prstGeom prst="rect">
              <a:avLst/>
            </a:prstGeom>
          </p:spPr>
        </p:pic>
        <p:sp>
          <p:nvSpPr>
            <p:cNvPr id="14" name="Rectangle 13"/>
            <p:cNvSpPr/>
            <p:nvPr/>
          </p:nvSpPr>
          <p:spPr>
            <a:xfrm>
              <a:off x="673414" y="865970"/>
              <a:ext cx="4848581" cy="61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extBox 2"/>
          <p:cNvSpPr txBox="1"/>
          <p:nvPr/>
        </p:nvSpPr>
        <p:spPr>
          <a:xfrm>
            <a:off x="190658" y="82861"/>
            <a:ext cx="8818659" cy="584776"/>
          </a:xfrm>
          <a:prstGeom prst="rect">
            <a:avLst/>
          </a:prstGeom>
          <a:noFill/>
        </p:spPr>
        <p:txBody>
          <a:bodyPr wrap="square" rtlCol="0">
            <a:spAutoFit/>
          </a:bodyPr>
          <a:lstStyle/>
          <a:p>
            <a:pPr algn="ctr"/>
            <a:r>
              <a:rPr lang="en-US" sz="3200" b="1" dirty="0" smtClean="0">
                <a:solidFill>
                  <a:schemeClr val="tx2"/>
                </a:solidFill>
              </a:rPr>
              <a:t>How to generate a knockout mouse – NOW</a:t>
            </a:r>
            <a:endParaRPr lang="en-US" sz="3200" b="1" dirty="0">
              <a:solidFill>
                <a:schemeClr val="tx2"/>
              </a:solidFill>
            </a:endParaRPr>
          </a:p>
        </p:txBody>
      </p:sp>
      <p:sp>
        <p:nvSpPr>
          <p:cNvPr id="4" name="TextBox 3"/>
          <p:cNvSpPr txBox="1"/>
          <p:nvPr/>
        </p:nvSpPr>
        <p:spPr>
          <a:xfrm>
            <a:off x="1298723" y="962492"/>
            <a:ext cx="827337" cy="369332"/>
          </a:xfrm>
          <a:prstGeom prst="rect">
            <a:avLst/>
          </a:prstGeom>
          <a:solidFill>
            <a:schemeClr val="bg1"/>
          </a:solidFill>
        </p:spPr>
        <p:txBody>
          <a:bodyPr wrap="square" rtlCol="0">
            <a:spAutoFit/>
          </a:bodyPr>
          <a:lstStyle/>
          <a:p>
            <a:r>
              <a:rPr lang="en-US" b="1" dirty="0" smtClean="0">
                <a:solidFill>
                  <a:schemeClr val="accent5"/>
                </a:solidFill>
              </a:rPr>
              <a:t>gRNA1</a:t>
            </a:r>
            <a:endParaRPr lang="en-US" b="1" dirty="0">
              <a:solidFill>
                <a:schemeClr val="accent5"/>
              </a:solidFill>
            </a:endParaRPr>
          </a:p>
        </p:txBody>
      </p:sp>
      <p:sp>
        <p:nvSpPr>
          <p:cNvPr id="5" name="TextBox 4"/>
          <p:cNvSpPr txBox="1"/>
          <p:nvPr/>
        </p:nvSpPr>
        <p:spPr>
          <a:xfrm>
            <a:off x="2442006" y="962493"/>
            <a:ext cx="827337" cy="369332"/>
          </a:xfrm>
          <a:prstGeom prst="rect">
            <a:avLst/>
          </a:prstGeom>
          <a:solidFill>
            <a:schemeClr val="bg1"/>
          </a:solidFill>
        </p:spPr>
        <p:txBody>
          <a:bodyPr wrap="square" rtlCol="0">
            <a:spAutoFit/>
          </a:bodyPr>
          <a:lstStyle/>
          <a:p>
            <a:r>
              <a:rPr lang="en-US" b="1" dirty="0" smtClean="0">
                <a:solidFill>
                  <a:srgbClr val="FF0000"/>
                </a:solidFill>
              </a:rPr>
              <a:t>gRNA1</a:t>
            </a:r>
            <a:endParaRPr lang="en-US" b="1" dirty="0">
              <a:solidFill>
                <a:srgbClr val="FF0000"/>
              </a:solidFill>
            </a:endParaRPr>
          </a:p>
        </p:txBody>
      </p:sp>
      <p:sp>
        <p:nvSpPr>
          <p:cNvPr id="6" name="Rectangle 5"/>
          <p:cNvSpPr/>
          <p:nvPr/>
        </p:nvSpPr>
        <p:spPr>
          <a:xfrm>
            <a:off x="7566287" y="5750004"/>
            <a:ext cx="1577713" cy="1107996"/>
          </a:xfrm>
          <a:prstGeom prst="rect">
            <a:avLst/>
          </a:prstGeom>
        </p:spPr>
        <p:txBody>
          <a:bodyPr wrap="square">
            <a:spAutoFit/>
          </a:bodyPr>
          <a:lstStyle/>
          <a:p>
            <a:r>
              <a:rPr lang="en-US" sz="1100" dirty="0"/>
              <a:t>https://</a:t>
            </a:r>
            <a:r>
              <a:rPr lang="en-US" sz="1100" dirty="0" err="1"/>
              <a:t>www.jax.org</a:t>
            </a:r>
            <a:r>
              <a:rPr lang="en-US" sz="1100" dirty="0"/>
              <a:t>/news-and-insights/</a:t>
            </a:r>
            <a:r>
              <a:rPr lang="en-US" sz="1100" dirty="0" err="1"/>
              <a:t>jax</a:t>
            </a:r>
            <a:r>
              <a:rPr lang="en-US" sz="1100" dirty="0"/>
              <a:t>-blog/2016/</a:t>
            </a:r>
            <a:r>
              <a:rPr lang="en-US" sz="1100" dirty="0" err="1"/>
              <a:t>february</a:t>
            </a:r>
            <a:r>
              <a:rPr lang="en-US" sz="1100" dirty="0"/>
              <a:t>/three-</a:t>
            </a:r>
            <a:r>
              <a:rPr lang="en-US" sz="1100" dirty="0" err="1"/>
              <a:t>crispr</a:t>
            </a:r>
            <a:r>
              <a:rPr lang="en-US" sz="1100" dirty="0"/>
              <a:t>-approaches-for-mouse-genome-editing</a:t>
            </a:r>
          </a:p>
        </p:txBody>
      </p:sp>
      <p:sp>
        <p:nvSpPr>
          <p:cNvPr id="7" name="TextBox 6"/>
          <p:cNvSpPr txBox="1"/>
          <p:nvPr/>
        </p:nvSpPr>
        <p:spPr>
          <a:xfrm>
            <a:off x="4487679" y="6305486"/>
            <a:ext cx="2562020" cy="369332"/>
          </a:xfrm>
          <a:prstGeom prst="rect">
            <a:avLst/>
          </a:prstGeom>
          <a:solidFill>
            <a:schemeClr val="bg1"/>
          </a:solidFill>
          <a:ln w="38100" cmpd="sng">
            <a:solidFill>
              <a:srgbClr val="FF0000"/>
            </a:solidFill>
          </a:ln>
        </p:spPr>
        <p:txBody>
          <a:bodyPr wrap="square" rtlCol="0">
            <a:spAutoFit/>
          </a:bodyPr>
          <a:lstStyle/>
          <a:p>
            <a:r>
              <a:rPr lang="en-US" b="1" dirty="0" smtClean="0"/>
              <a:t>Double knockout mouse</a:t>
            </a:r>
            <a:endParaRPr lang="en-US" b="1" dirty="0"/>
          </a:p>
        </p:txBody>
      </p:sp>
      <p:sp>
        <p:nvSpPr>
          <p:cNvPr id="8" name="TextBox 7"/>
          <p:cNvSpPr txBox="1"/>
          <p:nvPr/>
        </p:nvSpPr>
        <p:spPr>
          <a:xfrm>
            <a:off x="5903369" y="1257081"/>
            <a:ext cx="2749176" cy="446276"/>
          </a:xfrm>
          <a:prstGeom prst="rect">
            <a:avLst/>
          </a:prstGeom>
          <a:solidFill>
            <a:srgbClr val="1F497D"/>
          </a:solidFill>
        </p:spPr>
        <p:txBody>
          <a:bodyPr wrap="square" rtlCol="0">
            <a:spAutoFit/>
          </a:bodyPr>
          <a:lstStyle/>
          <a:p>
            <a:r>
              <a:rPr lang="en-US" sz="2300" b="1" dirty="0" smtClean="0">
                <a:solidFill>
                  <a:schemeClr val="bg1"/>
                </a:solidFill>
              </a:rPr>
              <a:t>As little as 1 month!</a:t>
            </a:r>
            <a:endParaRPr lang="en-US" sz="2300" b="1" dirty="0">
              <a:solidFill>
                <a:schemeClr val="bg1"/>
              </a:solidFill>
            </a:endParaRPr>
          </a:p>
        </p:txBody>
      </p:sp>
      <p:sp>
        <p:nvSpPr>
          <p:cNvPr id="9" name="TextBox 8"/>
          <p:cNvSpPr txBox="1"/>
          <p:nvPr/>
        </p:nvSpPr>
        <p:spPr>
          <a:xfrm>
            <a:off x="5903369" y="2024296"/>
            <a:ext cx="2749176" cy="3277821"/>
          </a:xfrm>
          <a:prstGeom prst="rect">
            <a:avLst/>
          </a:prstGeom>
          <a:solidFill>
            <a:srgbClr val="1F497D"/>
          </a:solidFill>
        </p:spPr>
        <p:txBody>
          <a:bodyPr wrap="square" rtlCol="0">
            <a:spAutoFit/>
          </a:bodyPr>
          <a:lstStyle/>
          <a:p>
            <a:r>
              <a:rPr lang="en-US" sz="2300" b="1" dirty="0" smtClean="0">
                <a:solidFill>
                  <a:schemeClr val="bg1"/>
                </a:solidFill>
              </a:rPr>
              <a:t>Skips the steps of ES cells</a:t>
            </a:r>
          </a:p>
          <a:p>
            <a:endParaRPr lang="en-US" sz="2300" b="1" dirty="0">
              <a:solidFill>
                <a:schemeClr val="bg1"/>
              </a:solidFill>
            </a:endParaRPr>
          </a:p>
          <a:p>
            <a:r>
              <a:rPr lang="en-US" sz="2300" b="1" dirty="0" smtClean="0">
                <a:solidFill>
                  <a:schemeClr val="bg1"/>
                </a:solidFill>
              </a:rPr>
              <a:t>No need for multiple rounds of breeding</a:t>
            </a:r>
          </a:p>
          <a:p>
            <a:endParaRPr lang="en-US" sz="2300" b="1" dirty="0">
              <a:solidFill>
                <a:schemeClr val="bg1"/>
              </a:solidFill>
            </a:endParaRPr>
          </a:p>
          <a:p>
            <a:r>
              <a:rPr lang="en-US" sz="2300" b="1" dirty="0" smtClean="0">
                <a:solidFill>
                  <a:schemeClr val="bg1"/>
                </a:solidFill>
              </a:rPr>
              <a:t>Highly efficient at cutting both copies of a gene</a:t>
            </a:r>
            <a:endParaRPr lang="en-US" sz="2300" b="1" dirty="0">
              <a:solidFill>
                <a:schemeClr val="bg1"/>
              </a:solidFill>
            </a:endParaRPr>
          </a:p>
        </p:txBody>
      </p:sp>
      <p:grpSp>
        <p:nvGrpSpPr>
          <p:cNvPr id="16" name="Group 15"/>
          <p:cNvGrpSpPr/>
          <p:nvPr/>
        </p:nvGrpSpPr>
        <p:grpSpPr>
          <a:xfrm>
            <a:off x="500249" y="1198348"/>
            <a:ext cx="1058222" cy="894553"/>
            <a:chOff x="673414" y="1703357"/>
            <a:chExt cx="1058222" cy="894553"/>
          </a:xfrm>
        </p:grpSpPr>
        <p:sp>
          <p:nvSpPr>
            <p:cNvPr id="10" name="Oval 9"/>
            <p:cNvSpPr/>
            <p:nvPr/>
          </p:nvSpPr>
          <p:spPr>
            <a:xfrm>
              <a:off x="673414" y="1703357"/>
              <a:ext cx="904298" cy="894553"/>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11" name="TextBox 10"/>
            <p:cNvSpPr txBox="1"/>
            <p:nvPr/>
          </p:nvSpPr>
          <p:spPr>
            <a:xfrm>
              <a:off x="692654" y="1831856"/>
              <a:ext cx="1038982" cy="523220"/>
            </a:xfrm>
            <a:prstGeom prst="rect">
              <a:avLst/>
            </a:prstGeom>
            <a:noFill/>
          </p:spPr>
          <p:txBody>
            <a:bodyPr wrap="square" rtlCol="0">
              <a:spAutoFit/>
            </a:bodyPr>
            <a:lstStyle/>
            <a:p>
              <a:r>
                <a:rPr lang="en-US" sz="2800" b="1" dirty="0" smtClean="0">
                  <a:solidFill>
                    <a:schemeClr val="bg1"/>
                  </a:solidFill>
                </a:rPr>
                <a:t>Cas9</a:t>
              </a:r>
              <a:endParaRPr lang="en-US" sz="2800" b="1" dirty="0">
                <a:solidFill>
                  <a:schemeClr val="bg1"/>
                </a:solidFill>
              </a:endParaRPr>
            </a:p>
          </p:txBody>
        </p:sp>
      </p:grpSp>
      <p:sp>
        <p:nvSpPr>
          <p:cNvPr id="12" name="TextBox 11"/>
          <p:cNvSpPr txBox="1"/>
          <p:nvPr/>
        </p:nvSpPr>
        <p:spPr>
          <a:xfrm>
            <a:off x="1712392" y="3876117"/>
            <a:ext cx="2039483" cy="369332"/>
          </a:xfrm>
          <a:prstGeom prst="rect">
            <a:avLst/>
          </a:prstGeom>
          <a:solidFill>
            <a:schemeClr val="bg1"/>
          </a:solidFill>
          <a:ln w="38100" cmpd="sng">
            <a:noFill/>
          </a:ln>
        </p:spPr>
        <p:txBody>
          <a:bodyPr wrap="square" rtlCol="0">
            <a:spAutoFit/>
          </a:bodyPr>
          <a:lstStyle/>
          <a:p>
            <a:r>
              <a:rPr lang="en-US" b="1" dirty="0" smtClean="0"/>
              <a:t>Error-prone repair</a:t>
            </a:r>
            <a:endParaRPr lang="en-US" b="1" dirty="0"/>
          </a:p>
        </p:txBody>
      </p:sp>
    </p:spTree>
    <p:extLst>
      <p:ext uri="{BB962C8B-B14F-4D97-AF65-F5344CB8AC3E}">
        <p14:creationId xmlns:p14="http://schemas.microsoft.com/office/powerpoint/2010/main" val="33839125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658" y="82861"/>
            <a:ext cx="8818659" cy="584776"/>
          </a:xfrm>
          <a:prstGeom prst="rect">
            <a:avLst/>
          </a:prstGeom>
          <a:noFill/>
        </p:spPr>
        <p:txBody>
          <a:bodyPr wrap="square" rtlCol="0">
            <a:spAutoFit/>
          </a:bodyPr>
          <a:lstStyle/>
          <a:p>
            <a:pPr algn="ctr"/>
            <a:r>
              <a:rPr lang="en-US" sz="3200" b="1" dirty="0" smtClean="0">
                <a:solidFill>
                  <a:schemeClr val="tx2"/>
                </a:solidFill>
              </a:rPr>
              <a:t>Genome Editing Tools</a:t>
            </a:r>
            <a:endParaRPr lang="en-US" sz="3200" b="1" dirty="0">
              <a:solidFill>
                <a:schemeClr val="tx2"/>
              </a:solidFill>
            </a:endParaRPr>
          </a:p>
        </p:txBody>
      </p:sp>
      <p:pic>
        <p:nvPicPr>
          <p:cNvPr id="7" name="Picture 6"/>
          <p:cNvPicPr>
            <a:picLocks noChangeAspect="1"/>
          </p:cNvPicPr>
          <p:nvPr/>
        </p:nvPicPr>
        <p:blipFill>
          <a:blip r:embed="rId3"/>
          <a:stretch>
            <a:fillRect/>
          </a:stretch>
        </p:blipFill>
        <p:spPr>
          <a:xfrm>
            <a:off x="190658" y="840137"/>
            <a:ext cx="4028659" cy="5868413"/>
          </a:xfrm>
          <a:prstGeom prst="rect">
            <a:avLst/>
          </a:prstGeom>
        </p:spPr>
      </p:pic>
      <p:sp>
        <p:nvSpPr>
          <p:cNvPr id="8" name="Rounded Rectangle 7"/>
          <p:cNvSpPr/>
          <p:nvPr/>
        </p:nvSpPr>
        <p:spPr>
          <a:xfrm>
            <a:off x="467436" y="2732615"/>
            <a:ext cx="1539232" cy="596556"/>
          </a:xfrm>
          <a:prstGeom prst="roundRect">
            <a:avLst/>
          </a:prstGeom>
          <a:solidFill>
            <a:schemeClr val="bg1"/>
          </a:solid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Custom-designed TAL effector DNA-binding domain</a:t>
            </a:r>
            <a:endParaRPr lang="en-US" sz="1200" dirty="0">
              <a:solidFill>
                <a:schemeClr val="tx1"/>
              </a:solidFill>
            </a:endParaRPr>
          </a:p>
        </p:txBody>
      </p:sp>
      <p:sp>
        <p:nvSpPr>
          <p:cNvPr id="9" name="Rounded Rectangle 8"/>
          <p:cNvSpPr/>
          <p:nvPr/>
        </p:nvSpPr>
        <p:spPr>
          <a:xfrm>
            <a:off x="2216791" y="2809590"/>
            <a:ext cx="1458125" cy="596556"/>
          </a:xfrm>
          <a:prstGeom prst="roundRect">
            <a:avLst/>
          </a:prstGeom>
          <a:solidFill>
            <a:schemeClr val="bg1"/>
          </a:solid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Nuclease (DNA-cutting) domain</a:t>
            </a:r>
            <a:endParaRPr lang="en-US" sz="1400" dirty="0">
              <a:solidFill>
                <a:schemeClr val="tx1"/>
              </a:solidFill>
            </a:endParaRPr>
          </a:p>
        </p:txBody>
      </p:sp>
      <p:sp>
        <p:nvSpPr>
          <p:cNvPr id="10" name="Rounded Rectangle 9"/>
          <p:cNvSpPr/>
          <p:nvPr/>
        </p:nvSpPr>
        <p:spPr>
          <a:xfrm>
            <a:off x="911066" y="840137"/>
            <a:ext cx="1458125" cy="596556"/>
          </a:xfrm>
          <a:prstGeom prst="roundRect">
            <a:avLst/>
          </a:prstGeom>
          <a:solidFill>
            <a:schemeClr val="bg1"/>
          </a:solid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Nuclease (DNA-cutting) domain</a:t>
            </a:r>
            <a:endParaRPr lang="en-US" sz="1400" dirty="0">
              <a:solidFill>
                <a:schemeClr val="tx1"/>
              </a:solidFill>
            </a:endParaRPr>
          </a:p>
        </p:txBody>
      </p:sp>
      <p:sp>
        <p:nvSpPr>
          <p:cNvPr id="11" name="Rounded Rectangle 10"/>
          <p:cNvSpPr/>
          <p:nvPr/>
        </p:nvSpPr>
        <p:spPr>
          <a:xfrm>
            <a:off x="2506925" y="840137"/>
            <a:ext cx="1539232" cy="596556"/>
          </a:xfrm>
          <a:prstGeom prst="roundRect">
            <a:avLst/>
          </a:prstGeom>
          <a:solidFill>
            <a:schemeClr val="bg1"/>
          </a:solid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Custom-designed Zinc-Finger DNA-binding domain</a:t>
            </a:r>
            <a:endParaRPr lang="en-US" sz="1200" dirty="0">
              <a:solidFill>
                <a:schemeClr val="tx1"/>
              </a:solidFill>
            </a:endParaRPr>
          </a:p>
        </p:txBody>
      </p:sp>
      <p:sp>
        <p:nvSpPr>
          <p:cNvPr id="12" name="Rounded Rectangle 11"/>
          <p:cNvSpPr/>
          <p:nvPr/>
        </p:nvSpPr>
        <p:spPr>
          <a:xfrm>
            <a:off x="2945853" y="4503042"/>
            <a:ext cx="729063" cy="402567"/>
          </a:xfrm>
          <a:prstGeom prst="roundRect">
            <a:avLst/>
          </a:prstGeom>
          <a:solidFill>
            <a:schemeClr val="bg1"/>
          </a:solid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Cas9</a:t>
            </a:r>
            <a:endParaRPr lang="en-US" sz="1400" dirty="0">
              <a:solidFill>
                <a:schemeClr val="tx1"/>
              </a:solidFill>
            </a:endParaRPr>
          </a:p>
        </p:txBody>
      </p:sp>
      <p:sp>
        <p:nvSpPr>
          <p:cNvPr id="16" name="TextBox 15"/>
          <p:cNvSpPr txBox="1"/>
          <p:nvPr/>
        </p:nvSpPr>
        <p:spPr>
          <a:xfrm>
            <a:off x="5079467" y="1436693"/>
            <a:ext cx="3559474" cy="923330"/>
          </a:xfrm>
          <a:prstGeom prst="rect">
            <a:avLst/>
          </a:prstGeom>
          <a:noFill/>
        </p:spPr>
        <p:txBody>
          <a:bodyPr wrap="square" rtlCol="0">
            <a:spAutoFit/>
          </a:bodyPr>
          <a:lstStyle/>
          <a:p>
            <a:r>
              <a:rPr lang="en-US" dirty="0" smtClean="0"/>
              <a:t>A string of ~30 amino acid modules that interacts with nucleotide triplets (DNA)</a:t>
            </a:r>
            <a:endParaRPr lang="en-US" dirty="0"/>
          </a:p>
        </p:txBody>
      </p:sp>
      <p:sp>
        <p:nvSpPr>
          <p:cNvPr id="17" name="TextBox 16"/>
          <p:cNvSpPr txBox="1"/>
          <p:nvPr/>
        </p:nvSpPr>
        <p:spPr>
          <a:xfrm>
            <a:off x="5040987" y="3455737"/>
            <a:ext cx="3559474" cy="923330"/>
          </a:xfrm>
          <a:prstGeom prst="rect">
            <a:avLst/>
          </a:prstGeom>
          <a:noFill/>
        </p:spPr>
        <p:txBody>
          <a:bodyPr wrap="square" rtlCol="0">
            <a:spAutoFit/>
          </a:bodyPr>
          <a:lstStyle/>
          <a:p>
            <a:r>
              <a:rPr lang="en-US" dirty="0" smtClean="0"/>
              <a:t>Conserved 33-34 amino acid sequence with variable 12</a:t>
            </a:r>
            <a:r>
              <a:rPr lang="en-US" baseline="30000" dirty="0" smtClean="0"/>
              <a:t>th</a:t>
            </a:r>
            <a:r>
              <a:rPr lang="en-US" dirty="0" smtClean="0"/>
              <a:t> and 13</a:t>
            </a:r>
            <a:r>
              <a:rPr lang="en-US" baseline="30000" dirty="0" smtClean="0"/>
              <a:t>th</a:t>
            </a:r>
            <a:r>
              <a:rPr lang="en-US" dirty="0" smtClean="0"/>
              <a:t> residues that provide specificity</a:t>
            </a:r>
            <a:endParaRPr lang="en-US" dirty="0"/>
          </a:p>
        </p:txBody>
      </p:sp>
      <p:sp>
        <p:nvSpPr>
          <p:cNvPr id="18" name="TextBox 17"/>
          <p:cNvSpPr txBox="1"/>
          <p:nvPr/>
        </p:nvSpPr>
        <p:spPr>
          <a:xfrm>
            <a:off x="4992887" y="5423637"/>
            <a:ext cx="3559474" cy="923330"/>
          </a:xfrm>
          <a:prstGeom prst="rect">
            <a:avLst/>
          </a:prstGeom>
          <a:noFill/>
        </p:spPr>
        <p:txBody>
          <a:bodyPr wrap="square" rtlCol="0">
            <a:spAutoFit/>
          </a:bodyPr>
          <a:lstStyle/>
          <a:p>
            <a:r>
              <a:rPr lang="en-US" dirty="0" smtClean="0"/>
              <a:t>RNA-based bacterial defense mechanism that recognizes target DNA sequences with guide RNA</a:t>
            </a:r>
            <a:endParaRPr lang="en-US" dirty="0"/>
          </a:p>
        </p:txBody>
      </p:sp>
      <p:sp>
        <p:nvSpPr>
          <p:cNvPr id="19" name="TextBox 18"/>
          <p:cNvSpPr txBox="1"/>
          <p:nvPr/>
        </p:nvSpPr>
        <p:spPr>
          <a:xfrm>
            <a:off x="4613697" y="817766"/>
            <a:ext cx="2375782" cy="584776"/>
          </a:xfrm>
          <a:prstGeom prst="rect">
            <a:avLst/>
          </a:prstGeom>
          <a:noFill/>
        </p:spPr>
        <p:txBody>
          <a:bodyPr wrap="square" rtlCol="0">
            <a:spAutoFit/>
          </a:bodyPr>
          <a:lstStyle/>
          <a:p>
            <a:r>
              <a:rPr lang="en-US" sz="3200" b="1" dirty="0" smtClean="0">
                <a:solidFill>
                  <a:schemeClr val="tx2"/>
                </a:solidFill>
              </a:rPr>
              <a:t>Zinc Fingers</a:t>
            </a:r>
            <a:endParaRPr lang="en-US" sz="3200" b="1" dirty="0">
              <a:solidFill>
                <a:schemeClr val="tx2"/>
              </a:solidFill>
            </a:endParaRPr>
          </a:p>
        </p:txBody>
      </p:sp>
      <p:sp>
        <p:nvSpPr>
          <p:cNvPr id="20" name="TextBox 19"/>
          <p:cNvSpPr txBox="1"/>
          <p:nvPr/>
        </p:nvSpPr>
        <p:spPr>
          <a:xfrm>
            <a:off x="4613697" y="2821370"/>
            <a:ext cx="1973664" cy="584776"/>
          </a:xfrm>
          <a:prstGeom prst="rect">
            <a:avLst/>
          </a:prstGeom>
          <a:noFill/>
        </p:spPr>
        <p:txBody>
          <a:bodyPr wrap="square" rtlCol="0">
            <a:spAutoFit/>
          </a:bodyPr>
          <a:lstStyle/>
          <a:p>
            <a:r>
              <a:rPr lang="en-US" sz="3200" b="1" dirty="0" smtClean="0">
                <a:solidFill>
                  <a:schemeClr val="tx2"/>
                </a:solidFill>
              </a:rPr>
              <a:t>TALENs</a:t>
            </a:r>
            <a:endParaRPr lang="en-US" sz="3200" b="1" dirty="0">
              <a:solidFill>
                <a:schemeClr val="tx2"/>
              </a:solidFill>
            </a:endParaRPr>
          </a:p>
        </p:txBody>
      </p:sp>
      <p:sp>
        <p:nvSpPr>
          <p:cNvPr id="21" name="TextBox 20"/>
          <p:cNvSpPr txBox="1"/>
          <p:nvPr/>
        </p:nvSpPr>
        <p:spPr>
          <a:xfrm>
            <a:off x="4613697" y="4790145"/>
            <a:ext cx="2279274" cy="584776"/>
          </a:xfrm>
          <a:prstGeom prst="rect">
            <a:avLst/>
          </a:prstGeom>
          <a:noFill/>
        </p:spPr>
        <p:txBody>
          <a:bodyPr wrap="square" rtlCol="0">
            <a:spAutoFit/>
          </a:bodyPr>
          <a:lstStyle/>
          <a:p>
            <a:r>
              <a:rPr lang="en-US" sz="3200" b="1" dirty="0" smtClean="0">
                <a:solidFill>
                  <a:schemeClr val="tx2"/>
                </a:solidFill>
              </a:rPr>
              <a:t>CRISPR</a:t>
            </a:r>
            <a:endParaRPr lang="en-US" sz="3200" b="1" dirty="0">
              <a:solidFill>
                <a:schemeClr val="tx2"/>
              </a:solidFill>
            </a:endParaRPr>
          </a:p>
        </p:txBody>
      </p:sp>
      <p:sp>
        <p:nvSpPr>
          <p:cNvPr id="22" name="Rectangle 21"/>
          <p:cNvSpPr/>
          <p:nvPr/>
        </p:nvSpPr>
        <p:spPr>
          <a:xfrm>
            <a:off x="4992887" y="6569711"/>
            <a:ext cx="4155926" cy="307777"/>
          </a:xfrm>
          <a:prstGeom prst="rect">
            <a:avLst/>
          </a:prstGeom>
        </p:spPr>
        <p:txBody>
          <a:bodyPr wrap="square">
            <a:spAutoFit/>
          </a:bodyPr>
          <a:lstStyle/>
          <a:p>
            <a:r>
              <a:rPr lang="en-US" sz="1400" dirty="0"/>
              <a:t>Genome Editing Technologies: Defining a Path to Clinic</a:t>
            </a:r>
          </a:p>
        </p:txBody>
      </p:sp>
    </p:spTree>
    <p:extLst>
      <p:ext uri="{BB962C8B-B14F-4D97-AF65-F5344CB8AC3E}">
        <p14:creationId xmlns:p14="http://schemas.microsoft.com/office/powerpoint/2010/main" val="11276755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658" y="82861"/>
            <a:ext cx="8818659" cy="584776"/>
          </a:xfrm>
          <a:prstGeom prst="rect">
            <a:avLst/>
          </a:prstGeom>
          <a:noFill/>
        </p:spPr>
        <p:txBody>
          <a:bodyPr wrap="square" rtlCol="0">
            <a:spAutoFit/>
          </a:bodyPr>
          <a:lstStyle/>
          <a:p>
            <a:pPr algn="ctr"/>
            <a:r>
              <a:rPr lang="en-US" sz="3200" b="1" dirty="0" smtClean="0">
                <a:solidFill>
                  <a:schemeClr val="tx2"/>
                </a:solidFill>
              </a:rPr>
              <a:t>Genome Editing Tools</a:t>
            </a:r>
            <a:endParaRPr lang="en-US" sz="3200" b="1" dirty="0">
              <a:solidFill>
                <a:schemeClr val="tx2"/>
              </a:solidFill>
            </a:endParaRPr>
          </a:p>
        </p:txBody>
      </p:sp>
      <p:pic>
        <p:nvPicPr>
          <p:cNvPr id="7" name="Picture 6"/>
          <p:cNvPicPr>
            <a:picLocks noChangeAspect="1"/>
          </p:cNvPicPr>
          <p:nvPr/>
        </p:nvPicPr>
        <p:blipFill>
          <a:blip r:embed="rId3"/>
          <a:stretch>
            <a:fillRect/>
          </a:stretch>
        </p:blipFill>
        <p:spPr>
          <a:xfrm>
            <a:off x="190658" y="840137"/>
            <a:ext cx="4028659" cy="5868413"/>
          </a:xfrm>
          <a:prstGeom prst="rect">
            <a:avLst/>
          </a:prstGeom>
        </p:spPr>
      </p:pic>
      <p:sp>
        <p:nvSpPr>
          <p:cNvPr id="8" name="Rounded Rectangle 7"/>
          <p:cNvSpPr/>
          <p:nvPr/>
        </p:nvSpPr>
        <p:spPr>
          <a:xfrm>
            <a:off x="467436" y="2732615"/>
            <a:ext cx="1539232" cy="596556"/>
          </a:xfrm>
          <a:prstGeom prst="roundRect">
            <a:avLst/>
          </a:prstGeom>
          <a:solidFill>
            <a:schemeClr val="bg1"/>
          </a:solid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Custom-designed TAL effector DNA-binding domain</a:t>
            </a:r>
            <a:endParaRPr lang="en-US" sz="1200" dirty="0">
              <a:solidFill>
                <a:schemeClr val="tx1"/>
              </a:solidFill>
            </a:endParaRPr>
          </a:p>
        </p:txBody>
      </p:sp>
      <p:sp>
        <p:nvSpPr>
          <p:cNvPr id="9" name="Rounded Rectangle 8"/>
          <p:cNvSpPr/>
          <p:nvPr/>
        </p:nvSpPr>
        <p:spPr>
          <a:xfrm>
            <a:off x="2216791" y="2809590"/>
            <a:ext cx="1458125" cy="596556"/>
          </a:xfrm>
          <a:prstGeom prst="roundRect">
            <a:avLst/>
          </a:prstGeom>
          <a:solidFill>
            <a:schemeClr val="bg1"/>
          </a:solid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Nuclease (DNA-cutting) domain</a:t>
            </a:r>
            <a:endParaRPr lang="en-US" sz="1400" dirty="0">
              <a:solidFill>
                <a:schemeClr val="tx1"/>
              </a:solidFill>
            </a:endParaRPr>
          </a:p>
        </p:txBody>
      </p:sp>
      <p:sp>
        <p:nvSpPr>
          <p:cNvPr id="10" name="Rounded Rectangle 9"/>
          <p:cNvSpPr/>
          <p:nvPr/>
        </p:nvSpPr>
        <p:spPr>
          <a:xfrm>
            <a:off x="911066" y="840137"/>
            <a:ext cx="1458125" cy="596556"/>
          </a:xfrm>
          <a:prstGeom prst="roundRect">
            <a:avLst/>
          </a:prstGeom>
          <a:solidFill>
            <a:schemeClr val="bg1"/>
          </a:solid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Nuclease (DNA-cutting) domain</a:t>
            </a:r>
            <a:endParaRPr lang="en-US" sz="1400" dirty="0">
              <a:solidFill>
                <a:schemeClr val="tx1"/>
              </a:solidFill>
            </a:endParaRPr>
          </a:p>
        </p:txBody>
      </p:sp>
      <p:sp>
        <p:nvSpPr>
          <p:cNvPr id="11" name="Rounded Rectangle 10"/>
          <p:cNvSpPr/>
          <p:nvPr/>
        </p:nvSpPr>
        <p:spPr>
          <a:xfrm>
            <a:off x="2506925" y="840137"/>
            <a:ext cx="1539232" cy="596556"/>
          </a:xfrm>
          <a:prstGeom prst="roundRect">
            <a:avLst/>
          </a:prstGeom>
          <a:solidFill>
            <a:schemeClr val="bg1"/>
          </a:solid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Custom-designed Zinc-Finger DNA-binding domain</a:t>
            </a:r>
            <a:endParaRPr lang="en-US" sz="1200" dirty="0">
              <a:solidFill>
                <a:schemeClr val="tx1"/>
              </a:solidFill>
            </a:endParaRPr>
          </a:p>
        </p:txBody>
      </p:sp>
      <p:sp>
        <p:nvSpPr>
          <p:cNvPr id="12" name="Rounded Rectangle 11"/>
          <p:cNvSpPr/>
          <p:nvPr/>
        </p:nvSpPr>
        <p:spPr>
          <a:xfrm>
            <a:off x="2945853" y="4503042"/>
            <a:ext cx="729063" cy="402567"/>
          </a:xfrm>
          <a:prstGeom prst="roundRect">
            <a:avLst/>
          </a:prstGeom>
          <a:solidFill>
            <a:schemeClr val="bg1"/>
          </a:solid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Cas9</a:t>
            </a:r>
            <a:endParaRPr lang="en-US" sz="1400" dirty="0">
              <a:solidFill>
                <a:schemeClr val="tx1"/>
              </a:solidFill>
            </a:endParaRPr>
          </a:p>
        </p:txBody>
      </p:sp>
      <p:sp>
        <p:nvSpPr>
          <p:cNvPr id="13" name="TextBox 12"/>
          <p:cNvSpPr txBox="1"/>
          <p:nvPr/>
        </p:nvSpPr>
        <p:spPr>
          <a:xfrm>
            <a:off x="4613697" y="817766"/>
            <a:ext cx="2375782" cy="584776"/>
          </a:xfrm>
          <a:prstGeom prst="rect">
            <a:avLst/>
          </a:prstGeom>
          <a:noFill/>
        </p:spPr>
        <p:txBody>
          <a:bodyPr wrap="square" rtlCol="0">
            <a:spAutoFit/>
          </a:bodyPr>
          <a:lstStyle/>
          <a:p>
            <a:r>
              <a:rPr lang="en-US" sz="3200" b="1" dirty="0" smtClean="0">
                <a:solidFill>
                  <a:schemeClr val="tx2"/>
                </a:solidFill>
              </a:rPr>
              <a:t>Zinc Fingers</a:t>
            </a:r>
            <a:endParaRPr lang="en-US" sz="3200" b="1" dirty="0">
              <a:solidFill>
                <a:schemeClr val="tx2"/>
              </a:solidFill>
            </a:endParaRPr>
          </a:p>
        </p:txBody>
      </p:sp>
      <p:sp>
        <p:nvSpPr>
          <p:cNvPr id="14" name="TextBox 13"/>
          <p:cNvSpPr txBox="1"/>
          <p:nvPr/>
        </p:nvSpPr>
        <p:spPr>
          <a:xfrm>
            <a:off x="4613697" y="2821370"/>
            <a:ext cx="1973664" cy="584776"/>
          </a:xfrm>
          <a:prstGeom prst="rect">
            <a:avLst/>
          </a:prstGeom>
          <a:noFill/>
        </p:spPr>
        <p:txBody>
          <a:bodyPr wrap="square" rtlCol="0">
            <a:spAutoFit/>
          </a:bodyPr>
          <a:lstStyle/>
          <a:p>
            <a:r>
              <a:rPr lang="en-US" sz="3200" b="1" dirty="0" smtClean="0">
                <a:solidFill>
                  <a:schemeClr val="tx2"/>
                </a:solidFill>
              </a:rPr>
              <a:t>TALENs</a:t>
            </a:r>
            <a:endParaRPr lang="en-US" sz="3200" b="1" dirty="0">
              <a:solidFill>
                <a:schemeClr val="tx2"/>
              </a:solidFill>
            </a:endParaRPr>
          </a:p>
        </p:txBody>
      </p:sp>
      <p:sp>
        <p:nvSpPr>
          <p:cNvPr id="15" name="TextBox 14"/>
          <p:cNvSpPr txBox="1"/>
          <p:nvPr/>
        </p:nvSpPr>
        <p:spPr>
          <a:xfrm>
            <a:off x="4613697" y="4790145"/>
            <a:ext cx="2279274" cy="584776"/>
          </a:xfrm>
          <a:prstGeom prst="rect">
            <a:avLst/>
          </a:prstGeom>
          <a:noFill/>
        </p:spPr>
        <p:txBody>
          <a:bodyPr wrap="square" rtlCol="0">
            <a:spAutoFit/>
          </a:bodyPr>
          <a:lstStyle/>
          <a:p>
            <a:r>
              <a:rPr lang="en-US" sz="3200" b="1" dirty="0" smtClean="0">
                <a:solidFill>
                  <a:schemeClr val="tx2"/>
                </a:solidFill>
              </a:rPr>
              <a:t>CRISPR</a:t>
            </a:r>
            <a:endParaRPr lang="en-US" sz="3200" b="1" dirty="0">
              <a:solidFill>
                <a:schemeClr val="tx2"/>
              </a:solidFill>
            </a:endParaRPr>
          </a:p>
        </p:txBody>
      </p:sp>
      <p:sp>
        <p:nvSpPr>
          <p:cNvPr id="18" name="TextBox 17"/>
          <p:cNvSpPr txBox="1"/>
          <p:nvPr/>
        </p:nvSpPr>
        <p:spPr>
          <a:xfrm>
            <a:off x="5401060" y="5340448"/>
            <a:ext cx="3559474" cy="1323439"/>
          </a:xfrm>
          <a:prstGeom prst="rect">
            <a:avLst/>
          </a:prstGeom>
          <a:noFill/>
        </p:spPr>
        <p:txBody>
          <a:bodyPr wrap="square" rtlCol="0">
            <a:spAutoFit/>
          </a:bodyPr>
          <a:lstStyle/>
          <a:p>
            <a:r>
              <a:rPr lang="en-US" sz="2000" b="1" dirty="0" smtClean="0"/>
              <a:t>RNA/DNA recognition</a:t>
            </a:r>
            <a:endParaRPr lang="en-US" sz="2000" b="1" dirty="0"/>
          </a:p>
          <a:p>
            <a:r>
              <a:rPr lang="en-US" sz="2000" b="1" dirty="0" smtClean="0"/>
              <a:t>Super efficient</a:t>
            </a:r>
          </a:p>
          <a:p>
            <a:r>
              <a:rPr lang="en-US" sz="2000" b="1" dirty="0" smtClean="0"/>
              <a:t>Inexpensive and quick</a:t>
            </a:r>
            <a:endParaRPr lang="en-US" sz="2000" b="1" dirty="0"/>
          </a:p>
          <a:p>
            <a:r>
              <a:rPr lang="en-US" sz="2000" b="1" dirty="0" smtClean="0"/>
              <a:t>Multiple </a:t>
            </a:r>
            <a:r>
              <a:rPr lang="en-US" sz="2000" b="1" dirty="0" err="1" smtClean="0"/>
              <a:t>gRNAs</a:t>
            </a:r>
            <a:r>
              <a:rPr lang="en-US" sz="2000" b="1" dirty="0" smtClean="0"/>
              <a:t> simultaneously</a:t>
            </a:r>
            <a:endParaRPr lang="en-US" sz="2000" b="1" dirty="0"/>
          </a:p>
        </p:txBody>
      </p:sp>
      <p:sp>
        <p:nvSpPr>
          <p:cNvPr id="19" name="TextBox 18"/>
          <p:cNvSpPr txBox="1"/>
          <p:nvPr/>
        </p:nvSpPr>
        <p:spPr>
          <a:xfrm>
            <a:off x="5401060" y="1616929"/>
            <a:ext cx="3454333" cy="461665"/>
          </a:xfrm>
          <a:prstGeom prst="rect">
            <a:avLst/>
          </a:prstGeom>
          <a:noFill/>
        </p:spPr>
        <p:txBody>
          <a:bodyPr wrap="square" rtlCol="0">
            <a:spAutoFit/>
          </a:bodyPr>
          <a:lstStyle/>
          <a:p>
            <a:r>
              <a:rPr lang="en-US" sz="2400" b="1" dirty="0" smtClean="0"/>
              <a:t>Protein/DNA recognition</a:t>
            </a:r>
            <a:endParaRPr lang="en-US" sz="2400" b="1" dirty="0"/>
          </a:p>
        </p:txBody>
      </p:sp>
      <p:sp>
        <p:nvSpPr>
          <p:cNvPr id="20" name="TextBox 19"/>
          <p:cNvSpPr txBox="1"/>
          <p:nvPr/>
        </p:nvSpPr>
        <p:spPr>
          <a:xfrm>
            <a:off x="5401060" y="3597580"/>
            <a:ext cx="3454333" cy="461665"/>
          </a:xfrm>
          <a:prstGeom prst="rect">
            <a:avLst/>
          </a:prstGeom>
          <a:noFill/>
        </p:spPr>
        <p:txBody>
          <a:bodyPr wrap="square" rtlCol="0">
            <a:spAutoFit/>
          </a:bodyPr>
          <a:lstStyle/>
          <a:p>
            <a:r>
              <a:rPr lang="en-US" sz="2400" b="1" dirty="0" smtClean="0"/>
              <a:t>Protein/DNA recognition</a:t>
            </a:r>
            <a:endParaRPr lang="en-US" sz="2400" b="1" dirty="0"/>
          </a:p>
        </p:txBody>
      </p:sp>
      <p:sp>
        <p:nvSpPr>
          <p:cNvPr id="16" name="TextBox 15"/>
          <p:cNvSpPr txBox="1"/>
          <p:nvPr/>
        </p:nvSpPr>
        <p:spPr>
          <a:xfrm>
            <a:off x="6892971" y="2883096"/>
            <a:ext cx="1723604" cy="461665"/>
          </a:xfrm>
          <a:prstGeom prst="rect">
            <a:avLst/>
          </a:prstGeom>
          <a:noFill/>
        </p:spPr>
        <p:txBody>
          <a:bodyPr wrap="square" rtlCol="0">
            <a:spAutoFit/>
          </a:bodyPr>
          <a:lstStyle/>
          <a:p>
            <a:r>
              <a:rPr lang="en-US" sz="2400" b="1" dirty="0" smtClean="0">
                <a:solidFill>
                  <a:schemeClr val="accent2"/>
                </a:solidFill>
              </a:rPr>
              <a:t>$4000/gene</a:t>
            </a:r>
            <a:endParaRPr lang="en-US" sz="2400" b="1" dirty="0">
              <a:solidFill>
                <a:schemeClr val="accent2"/>
              </a:solidFill>
            </a:endParaRPr>
          </a:p>
        </p:txBody>
      </p:sp>
      <p:sp>
        <p:nvSpPr>
          <p:cNvPr id="17" name="TextBox 16"/>
          <p:cNvSpPr txBox="1"/>
          <p:nvPr/>
        </p:nvSpPr>
        <p:spPr>
          <a:xfrm>
            <a:off x="6780471" y="4869754"/>
            <a:ext cx="2125722" cy="461665"/>
          </a:xfrm>
          <a:prstGeom prst="rect">
            <a:avLst/>
          </a:prstGeom>
          <a:noFill/>
        </p:spPr>
        <p:txBody>
          <a:bodyPr wrap="square" rtlCol="0">
            <a:spAutoFit/>
          </a:bodyPr>
          <a:lstStyle/>
          <a:p>
            <a:r>
              <a:rPr lang="en-US" sz="2400" b="1" dirty="0" smtClean="0">
                <a:solidFill>
                  <a:schemeClr val="accent2"/>
                </a:solidFill>
              </a:rPr>
              <a:t>$20-40/gene</a:t>
            </a:r>
            <a:endParaRPr lang="en-US" sz="2400" b="1" dirty="0">
              <a:solidFill>
                <a:schemeClr val="accent2"/>
              </a:solidFill>
            </a:endParaRPr>
          </a:p>
        </p:txBody>
      </p:sp>
    </p:spTree>
    <p:extLst>
      <p:ext uri="{BB962C8B-B14F-4D97-AF65-F5344CB8AC3E}">
        <p14:creationId xmlns:p14="http://schemas.microsoft.com/office/powerpoint/2010/main" val="315782725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9365" y="269412"/>
            <a:ext cx="8609033" cy="4676237"/>
          </a:xfrm>
          <a:prstGeom prst="rect">
            <a:avLst/>
          </a:prstGeom>
        </p:spPr>
      </p:pic>
      <p:sp>
        <p:nvSpPr>
          <p:cNvPr id="3" name="Rectangle 2"/>
          <p:cNvSpPr/>
          <p:nvPr/>
        </p:nvSpPr>
        <p:spPr>
          <a:xfrm>
            <a:off x="3232387" y="6507790"/>
            <a:ext cx="6527306" cy="307777"/>
          </a:xfrm>
          <a:prstGeom prst="rect">
            <a:avLst/>
          </a:prstGeom>
        </p:spPr>
        <p:txBody>
          <a:bodyPr wrap="square">
            <a:spAutoFit/>
          </a:bodyPr>
          <a:lstStyle/>
          <a:p>
            <a:r>
              <a:rPr lang="en-US" sz="1400" dirty="0"/>
              <a:t>Novel genome-editing tools to model and correct primary </a:t>
            </a:r>
            <a:r>
              <a:rPr lang="en-US" sz="1400" dirty="0" err="1"/>
              <a:t>immunodeficiencies</a:t>
            </a:r>
            <a:endParaRPr lang="en-US" sz="1400" dirty="0"/>
          </a:p>
        </p:txBody>
      </p:sp>
      <p:sp>
        <p:nvSpPr>
          <p:cNvPr id="4" name="TextBox 3"/>
          <p:cNvSpPr txBox="1"/>
          <p:nvPr/>
        </p:nvSpPr>
        <p:spPr>
          <a:xfrm>
            <a:off x="538725" y="1104169"/>
            <a:ext cx="3987370" cy="461665"/>
          </a:xfrm>
          <a:prstGeom prst="rect">
            <a:avLst/>
          </a:prstGeom>
          <a:noFill/>
        </p:spPr>
        <p:txBody>
          <a:bodyPr wrap="square" rtlCol="0">
            <a:spAutoFit/>
          </a:bodyPr>
          <a:lstStyle/>
          <a:p>
            <a:r>
              <a:rPr lang="en-US" sz="2400" b="1" dirty="0" smtClean="0">
                <a:solidFill>
                  <a:schemeClr val="tx2"/>
                </a:solidFill>
              </a:rPr>
              <a:t>Zinc fingers, TALENs, CRISPR</a:t>
            </a:r>
            <a:endParaRPr lang="en-US" sz="2400" b="1" dirty="0">
              <a:solidFill>
                <a:schemeClr val="tx2"/>
              </a:solidFill>
            </a:endParaRPr>
          </a:p>
        </p:txBody>
      </p:sp>
      <p:sp>
        <p:nvSpPr>
          <p:cNvPr id="5" name="TextBox 4"/>
          <p:cNvSpPr txBox="1"/>
          <p:nvPr/>
        </p:nvSpPr>
        <p:spPr>
          <a:xfrm>
            <a:off x="365566" y="5239936"/>
            <a:ext cx="8512831" cy="954107"/>
          </a:xfrm>
          <a:prstGeom prst="rect">
            <a:avLst/>
          </a:prstGeom>
          <a:solidFill>
            <a:schemeClr val="tx2"/>
          </a:solidFill>
        </p:spPr>
        <p:txBody>
          <a:bodyPr wrap="square" rtlCol="0">
            <a:spAutoFit/>
          </a:bodyPr>
          <a:lstStyle/>
          <a:p>
            <a:pPr algn="ctr"/>
            <a:r>
              <a:rPr lang="en-US" sz="3200" b="1" dirty="0" smtClean="0">
                <a:solidFill>
                  <a:schemeClr val="bg1"/>
                </a:solidFill>
              </a:rPr>
              <a:t>Limitations:</a:t>
            </a:r>
          </a:p>
          <a:p>
            <a:pPr algn="ctr"/>
            <a:r>
              <a:rPr lang="en-US" sz="2400" b="1" dirty="0" smtClean="0">
                <a:solidFill>
                  <a:schemeClr val="bg1"/>
                </a:solidFill>
              </a:rPr>
              <a:t>Off-target effects, </a:t>
            </a:r>
            <a:r>
              <a:rPr lang="en-US" sz="2400" b="1" dirty="0" err="1" smtClean="0">
                <a:solidFill>
                  <a:schemeClr val="bg1"/>
                </a:solidFill>
              </a:rPr>
              <a:t>Mosaicism</a:t>
            </a:r>
            <a:r>
              <a:rPr lang="en-US" sz="2400" b="1" dirty="0" smtClean="0">
                <a:solidFill>
                  <a:schemeClr val="bg1"/>
                </a:solidFill>
              </a:rPr>
              <a:t>, and Problem of multiple alleles</a:t>
            </a:r>
            <a:endParaRPr lang="en-US" sz="2400" b="1" dirty="0">
              <a:solidFill>
                <a:schemeClr val="bg1"/>
              </a:solidFill>
            </a:endParaRPr>
          </a:p>
        </p:txBody>
      </p:sp>
      <p:sp>
        <p:nvSpPr>
          <p:cNvPr id="6" name="TextBox 5"/>
          <p:cNvSpPr txBox="1"/>
          <p:nvPr/>
        </p:nvSpPr>
        <p:spPr>
          <a:xfrm>
            <a:off x="7323066" y="3590786"/>
            <a:ext cx="1412076" cy="923330"/>
          </a:xfrm>
          <a:prstGeom prst="rect">
            <a:avLst/>
          </a:prstGeom>
          <a:solidFill>
            <a:schemeClr val="bg1">
              <a:lumMod val="95000"/>
            </a:schemeClr>
          </a:solidFill>
        </p:spPr>
        <p:txBody>
          <a:bodyPr wrap="square" rtlCol="0">
            <a:spAutoFit/>
          </a:bodyPr>
          <a:lstStyle/>
          <a:p>
            <a:r>
              <a:rPr lang="en-US" b="1" dirty="0"/>
              <a:t>r</a:t>
            </a:r>
            <a:r>
              <a:rPr lang="en-US" b="1" dirty="0" smtClean="0"/>
              <a:t>andom insertions &amp; deletions</a:t>
            </a:r>
            <a:endParaRPr lang="en-US" b="1" dirty="0"/>
          </a:p>
        </p:txBody>
      </p:sp>
      <p:sp>
        <p:nvSpPr>
          <p:cNvPr id="7" name="TextBox 6"/>
          <p:cNvSpPr txBox="1"/>
          <p:nvPr/>
        </p:nvSpPr>
        <p:spPr>
          <a:xfrm>
            <a:off x="5455221" y="2590480"/>
            <a:ext cx="3356881" cy="369332"/>
          </a:xfrm>
          <a:prstGeom prst="rect">
            <a:avLst/>
          </a:prstGeom>
          <a:solidFill>
            <a:schemeClr val="bg1">
              <a:lumMod val="95000"/>
            </a:schemeClr>
          </a:solidFill>
        </p:spPr>
        <p:txBody>
          <a:bodyPr wrap="square" rtlCol="0">
            <a:spAutoFit/>
          </a:bodyPr>
          <a:lstStyle/>
          <a:p>
            <a:pPr algn="ctr"/>
            <a:r>
              <a:rPr lang="en-US" b="1" dirty="0" smtClean="0"/>
              <a:t>NHEJ (Error-prone)</a:t>
            </a:r>
            <a:endParaRPr lang="en-US" b="1" dirty="0"/>
          </a:p>
        </p:txBody>
      </p:sp>
      <p:sp>
        <p:nvSpPr>
          <p:cNvPr id="8" name="TextBox 7"/>
          <p:cNvSpPr txBox="1"/>
          <p:nvPr/>
        </p:nvSpPr>
        <p:spPr>
          <a:xfrm>
            <a:off x="384806" y="2590480"/>
            <a:ext cx="4675419" cy="369332"/>
          </a:xfrm>
          <a:prstGeom prst="rect">
            <a:avLst/>
          </a:prstGeom>
          <a:solidFill>
            <a:schemeClr val="bg1">
              <a:lumMod val="95000"/>
            </a:schemeClr>
          </a:solidFill>
        </p:spPr>
        <p:txBody>
          <a:bodyPr wrap="square" rtlCol="0">
            <a:spAutoFit/>
          </a:bodyPr>
          <a:lstStyle/>
          <a:p>
            <a:pPr algn="ctr"/>
            <a:r>
              <a:rPr lang="en-US" b="1" dirty="0" smtClean="0"/>
              <a:t>Homology-directed repair</a:t>
            </a:r>
            <a:endParaRPr lang="en-US" b="1" dirty="0"/>
          </a:p>
        </p:txBody>
      </p:sp>
    </p:spTree>
    <p:extLst>
      <p:ext uri="{BB962C8B-B14F-4D97-AF65-F5344CB8AC3E}">
        <p14:creationId xmlns:p14="http://schemas.microsoft.com/office/powerpoint/2010/main" val="209634223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4737</TotalTime>
  <Words>1929</Words>
  <Application>Microsoft Macintosh PowerPoint</Application>
  <PresentationFormat>On-screen Show (4:3)</PresentationFormat>
  <Paragraphs>288</Paragraphs>
  <Slides>30</Slides>
  <Notes>9</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Genome Editing: CRISPR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CRISPR in medicine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Lu</dc:creator>
  <cp:lastModifiedBy>Steve Lu</cp:lastModifiedBy>
  <cp:revision>126</cp:revision>
  <dcterms:created xsi:type="dcterms:W3CDTF">2016-08-23T01:50:14Z</dcterms:created>
  <dcterms:modified xsi:type="dcterms:W3CDTF">2016-08-27T12:32:09Z</dcterms:modified>
</cp:coreProperties>
</file>