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4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15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0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0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31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2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37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48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08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8ABE-0A76-48BC-B9D6-43618717F88F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70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C8ABE-0A76-48BC-B9D6-43618717F88F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6093E-4A5C-42D5-BD34-1826B1A5B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87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900022"/>
              </p:ext>
            </p:extLst>
          </p:nvPr>
        </p:nvGraphicFramePr>
        <p:xfrm>
          <a:off x="685800" y="1219200"/>
          <a:ext cx="7543800" cy="4952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300"/>
                <a:gridCol w="1257300"/>
                <a:gridCol w="1257300"/>
                <a:gridCol w="1257300"/>
                <a:gridCol w="1257300"/>
                <a:gridCol w="1257300"/>
              </a:tblGrid>
              <a:tr h="707571">
                <a:tc>
                  <a:txBody>
                    <a:bodyPr/>
                    <a:lstStyle/>
                    <a:p>
                      <a:r>
                        <a:rPr lang="en-US" dirty="0" smtClean="0"/>
                        <a:t>ANOVA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WILD-TYPE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DCIN5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DGLN3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DHAP4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DSWI4</a:t>
                      </a:r>
                      <a:endParaRPr lang="en-US" dirty="0"/>
                    </a:p>
                  </a:txBody>
                  <a:tcPr/>
                </a:tc>
              </a:tr>
              <a:tr h="707571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r>
                        <a:rPr lang="en-US" baseline="0" dirty="0" smtClean="0"/>
                        <a:t> &lt; 0.05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2377 (38.41%)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1995 (32.23%)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1856 (30.00%)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2387 (38.57%)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2583 (41.74%)</a:t>
                      </a:r>
                      <a:endParaRPr lang="en-US" dirty="0"/>
                    </a:p>
                  </a:txBody>
                  <a:tcPr/>
                </a:tc>
              </a:tr>
              <a:tr h="707571">
                <a:tc>
                  <a:txBody>
                    <a:bodyPr/>
                    <a:lstStyle/>
                    <a:p>
                      <a:r>
                        <a:rPr lang="en-US" dirty="0" smtClean="0"/>
                        <a:t>p &lt; 0.01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1531 (24.74%)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1157 (18.69%)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1007 (16.27%)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1489 (24.06%)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1679 (27.13%)</a:t>
                      </a:r>
                    </a:p>
                  </a:txBody>
                  <a:tcPr/>
                </a:tc>
              </a:tr>
              <a:tr h="707571">
                <a:tc>
                  <a:txBody>
                    <a:bodyPr/>
                    <a:lstStyle/>
                    <a:p>
                      <a:r>
                        <a:rPr lang="en-US" dirty="0" smtClean="0"/>
                        <a:t>p &lt; 0.001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850 (13.73%)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566 (9.15%)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398 (6.43%)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679 (10.97%)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869 (14.04%)</a:t>
                      </a:r>
                      <a:endParaRPr lang="en-US" dirty="0"/>
                    </a:p>
                  </a:txBody>
                  <a:tcPr/>
                </a:tc>
              </a:tr>
              <a:tr h="707571">
                <a:tc>
                  <a:txBody>
                    <a:bodyPr/>
                    <a:lstStyle/>
                    <a:p>
                      <a:r>
                        <a:rPr lang="en-US" dirty="0" smtClean="0"/>
                        <a:t>p &lt;</a:t>
                      </a:r>
                      <a:r>
                        <a:rPr lang="en-US" baseline="0" dirty="0" smtClean="0"/>
                        <a:t> 0.0001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449 (7.25%)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280 (4.52%)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121 (1.96%)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240 (3.88%)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446 (7.21%)</a:t>
                      </a:r>
                      <a:endParaRPr lang="en-US" dirty="0"/>
                    </a:p>
                  </a:txBody>
                  <a:tcPr/>
                </a:tc>
              </a:tr>
              <a:tr h="707571">
                <a:tc>
                  <a:txBody>
                    <a:bodyPr/>
                    <a:lstStyle/>
                    <a:p>
                      <a:r>
                        <a:rPr lang="en-US" dirty="0" smtClean="0"/>
                        <a:t>B&amp;H</a:t>
                      </a:r>
                      <a:r>
                        <a:rPr lang="en-US" baseline="0" dirty="0" smtClean="0"/>
                        <a:t> p &lt; 0.05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1673 (31.88%)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1117 (18.05%)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889 (14.36%)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1615 (20.09%)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1855 (29.97)</a:t>
                      </a:r>
                      <a:endParaRPr lang="en-US" dirty="0"/>
                    </a:p>
                  </a:txBody>
                  <a:tcPr/>
                </a:tc>
              </a:tr>
              <a:tr h="70757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Bonferroni</a:t>
                      </a:r>
                      <a:r>
                        <a:rPr lang="en-US" dirty="0" smtClean="0"/>
                        <a:t> p &lt; 0.05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226 (3.65%)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109 (1.76%)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 (0.32%)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 (0.99%)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179 (2.89%)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457200"/>
            <a:ext cx="800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ANOVA Within Strain P-values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473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907968"/>
              </p:ext>
            </p:extLst>
          </p:nvPr>
        </p:nvGraphicFramePr>
        <p:xfrm>
          <a:off x="457200" y="685800"/>
          <a:ext cx="8297778" cy="52406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2963"/>
                <a:gridCol w="1382963"/>
                <a:gridCol w="1382963"/>
                <a:gridCol w="1382963"/>
                <a:gridCol w="1382963"/>
                <a:gridCol w="1382963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 Shock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Recovery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i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</a:rPr>
                        <a:t>t test</a:t>
                      </a:r>
                      <a:endParaRPr lang="en-US" sz="21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</a:rPr>
                        <a:t>90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i="0" baseline="-2500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120</a:t>
                      </a:r>
                      <a:endParaRPr lang="en-US" sz="1800" b="1" i="0" baseline="-250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Average Log Fold Change</a:t>
                      </a:r>
                      <a:r>
                        <a:rPr lang="en-US" sz="1400" baseline="0" dirty="0" smtClean="0">
                          <a:effectLst/>
                        </a:rPr>
                        <a:t> &gt; 0.25 and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 &lt; 0.05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582 (9.4%)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865(14.0%)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933(15.1%)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439(7.1%)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230(3.7%)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Average Log Fold Change</a:t>
                      </a:r>
                      <a:r>
                        <a:rPr lang="en-US" sz="1400" baseline="0" dirty="0" smtClean="0">
                          <a:effectLst/>
                        </a:rPr>
                        <a:t> &lt; -0.25 and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 &lt; 0.05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486(7.9%)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717(11.6%)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867(14.0%)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309(5.0%)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247(4.0%)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Total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1075(17.4%)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1587(25.6%)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1814(29.3%)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749(12.1%)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509(8.2%)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Total B</a:t>
                      </a:r>
                      <a:r>
                        <a:rPr lang="en-US" sz="1800" baseline="0" dirty="0" smtClean="0">
                          <a:effectLst/>
                        </a:rPr>
                        <a:t> &amp; H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85(1.4%)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0(0%)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1(0.016%)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Total</a:t>
                      </a:r>
                      <a:r>
                        <a:rPr lang="en-US" sz="1800" baseline="0" dirty="0" smtClean="0">
                          <a:effectLst/>
                        </a:rPr>
                        <a:t> </a:t>
                      </a:r>
                      <a:r>
                        <a:rPr lang="en-US" sz="1800" baseline="0" dirty="0" err="1" smtClean="0">
                          <a:effectLst/>
                        </a:rPr>
                        <a:t>Bonferroni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1(0.016%)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1(0.016%)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858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095459"/>
              </p:ext>
            </p:extLst>
          </p:nvPr>
        </p:nvGraphicFramePr>
        <p:xfrm>
          <a:off x="533400" y="1676400"/>
          <a:ext cx="8297778" cy="39762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2963"/>
                <a:gridCol w="1382963"/>
                <a:gridCol w="1382963"/>
                <a:gridCol w="1382963"/>
                <a:gridCol w="1382963"/>
                <a:gridCol w="1382963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 Shock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Recovery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i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</a:rPr>
                        <a:t>t test</a:t>
                      </a:r>
                      <a:endParaRPr lang="en-US" sz="21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</a:rPr>
                        <a:t>90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i="0" baseline="-2500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120</a:t>
                      </a:r>
                      <a:endParaRPr lang="en-US" sz="1800" b="1" i="0" baseline="-250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WILD TYPE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1075(17.4%)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1587(25.6%)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1814(29.3%)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749(12.1%)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509(8.2%)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DCIN5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1393 (22.5%)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756(12.2%)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1250(30.2%)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634(10.2%)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351(5.6%)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DGLN3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1027(16.6%)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1622(26.2%)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628(10.1%)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558(9.0%)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403(6.5%)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DHAP4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1197(19.3%)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1772(28.6%)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2006(32.4%)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234(3.7%)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515(8.3%)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DSWI4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1497(24.2%)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1757(28.4%)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1075(17.4%)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705(11.4%)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013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316</Words>
  <Application>Microsoft Office PowerPoint</Application>
  <PresentationFormat>On-screen Show (4:3)</PresentationFormat>
  <Paragraphs>124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Student</cp:lastModifiedBy>
  <cp:revision>12</cp:revision>
  <dcterms:created xsi:type="dcterms:W3CDTF">2015-05-18T23:50:34Z</dcterms:created>
  <dcterms:modified xsi:type="dcterms:W3CDTF">2015-05-19T18:46:19Z</dcterms:modified>
</cp:coreProperties>
</file>