
<file path=[Content_Types].xml><?xml version="1.0" encoding="utf-8"?>
<Types xmlns="http://schemas.openxmlformats.org/package/2006/content-types">
  <Default Extension="xml" ContentType="application/xml"/>
  <Default Extension="wmf" ContentType="image/x-wmf"/>
  <Default Extension="jpe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80" r:id="rId3"/>
    <p:sldId id="281" r:id="rId4"/>
    <p:sldId id="284" r:id="rId5"/>
    <p:sldId id="265" r:id="rId6"/>
    <p:sldId id="282" r:id="rId7"/>
    <p:sldId id="258" r:id="rId8"/>
    <p:sldId id="278" r:id="rId9"/>
    <p:sldId id="279" r:id="rId10"/>
    <p:sldId id="271" r:id="rId11"/>
    <p:sldId id="275" r:id="rId12"/>
    <p:sldId id="264" r:id="rId13"/>
    <p:sldId id="260" r:id="rId14"/>
    <p:sldId id="277" r:id="rId15"/>
    <p:sldId id="283" r:id="rId16"/>
    <p:sldId id="285" r:id="rId17"/>
    <p:sldId id="286" r:id="rId18"/>
    <p:sldId id="287" r:id="rId19"/>
    <p:sldId id="288" r:id="rId20"/>
    <p:sldId id="289" r:id="rId21"/>
    <p:sldId id="290" r:id="rId22"/>
    <p:sldId id="296" r:id="rId23"/>
    <p:sldId id="299" r:id="rId24"/>
    <p:sldId id="300"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4" d="100"/>
          <a:sy n="104" d="100"/>
        </p:scale>
        <p:origin x="-67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8754BD-2BDC-8743-81DF-86A8124236C0}" type="datetimeFigureOut">
              <a:rPr lang="en-US" smtClean="0"/>
              <a:t>2/9/14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6AC975-24D4-B643-BD31-2627EC9A3D3D}" type="slidenum">
              <a:rPr lang="en-US" smtClean="0"/>
              <a:t>‹#›</a:t>
            </a:fld>
            <a:endParaRPr lang="en-US"/>
          </a:p>
        </p:txBody>
      </p:sp>
    </p:spTree>
    <p:extLst>
      <p:ext uri="{BB962C8B-B14F-4D97-AF65-F5344CB8AC3E}">
        <p14:creationId xmlns:p14="http://schemas.microsoft.com/office/powerpoint/2010/main" val="35364762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32B7708-20D9-114B-BE77-87DCE1DCF6CF}" type="slidenum">
              <a:rPr lang="en-US"/>
              <a:pPr>
                <a:defRPr/>
              </a:pPr>
              <a:t>5</a:t>
            </a:fld>
            <a:endParaRPr lang="en-US"/>
          </a:p>
        </p:txBody>
      </p:sp>
      <p:sp>
        <p:nvSpPr>
          <p:cNvPr id="3471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47139"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B882593-B991-BF41-AD7D-1AEDC2A1E86C}" type="slidenum">
              <a:rPr lang="en-US"/>
              <a:pPr>
                <a:defRPr/>
              </a:pPr>
              <a:t>11</a:t>
            </a:fld>
            <a:endParaRPr lang="en-US"/>
          </a:p>
        </p:txBody>
      </p:sp>
      <p:sp>
        <p:nvSpPr>
          <p:cNvPr id="3461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46115" name="Rectangle 3"/>
          <p:cNvSpPr>
            <a:spLocks noGrp="1" noChangeArrowheads="1"/>
          </p:cNvSpPr>
          <p:nvPr>
            <p:ph type="body" idx="1"/>
          </p:nvPr>
        </p:nvSpPr>
        <p:spPr/>
        <p:txBody>
          <a:bodyPr/>
          <a:lstStyle/>
          <a:p>
            <a:pPr eaLnBrk="1" hangingPunct="1">
              <a:defRPr/>
            </a:pPr>
            <a:r>
              <a:rPr lang="en-US" smtClean="0">
                <a:cs typeface="+mn-cs"/>
              </a:rPr>
              <a:t>Apart from the direct biochemical signaling that mechanical changes may impart, a second theory exists that cells exist in a biophysical, homeostatic force balance between themselves and the ECM.</a:t>
            </a:r>
          </a:p>
          <a:p>
            <a:pPr eaLnBrk="1" hangingPunct="1">
              <a:defRPr/>
            </a:pPr>
            <a:endParaRPr lang="en-US" smtClean="0">
              <a:cs typeface="+mn-cs"/>
            </a:endParaRPr>
          </a:p>
          <a:p>
            <a:pPr eaLnBrk="1" hangingPunct="1">
              <a:defRPr/>
            </a:pPr>
            <a:r>
              <a:rPr lang="en-US" smtClean="0">
                <a:cs typeface="+mn-cs"/>
              </a:rPr>
              <a:t>One theory on how a mechanical signal from the ECM could be translated into a cellular process or initiate signaling is through a presumptive Cell-ECM force balance.  In this theory, the cell is able to adjust to a mechanical force from the ECM by adjusting to load-bearing cytoskeletal elements, setting up a force balance between itself and either a static or dynamic ECM.  The F-actin network consists of cables in constant tension, while the microtubules can buckle and resist compressive loading.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006E44-61FD-8141-9C4D-C0C9F9E13E8B}" type="slidenum">
              <a:rPr lang="en-US"/>
              <a:pPr/>
              <a:t>17</a:t>
            </a:fld>
            <a:endParaRPr lang="en-US"/>
          </a:p>
        </p:txBody>
      </p:sp>
      <p:sp>
        <p:nvSpPr>
          <p:cNvPr id="350210" name="Rectangle 2"/>
          <p:cNvSpPr>
            <a:spLocks noGrp="1" noRot="1" noChangeAspect="1" noChangeArrowheads="1" noTextEdit="1"/>
          </p:cNvSpPr>
          <p:nvPr>
            <p:ph type="sldImg"/>
          </p:nvPr>
        </p:nvSpPr>
        <p:spPr>
          <a:ln/>
        </p:spPr>
      </p:sp>
      <p:sp>
        <p:nvSpPr>
          <p:cNvPr id="3502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17ACBA-CF65-084B-A44A-E50EF820D1C3}" type="slidenum">
              <a:rPr lang="en-US" smtClean="0"/>
              <a:pPr/>
              <a:t>18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CD8711-1E14-BE49-85BF-200B06B3DA23}" type="slidenum">
              <a:rPr lang="en-US"/>
              <a:pPr/>
              <a:t>20</a:t>
            </a:fld>
            <a:endParaRPr lang="en-US"/>
          </a:p>
        </p:txBody>
      </p:sp>
      <p:sp>
        <p:nvSpPr>
          <p:cNvPr id="184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435" name="Rectangle 3"/>
          <p:cNvSpPr>
            <a:spLocks noGrp="1" noChangeArrowheads="1"/>
          </p:cNvSpPr>
          <p:nvPr>
            <p:ph type="body" idx="1"/>
          </p:nvPr>
        </p:nvSpPr>
        <p:spPr>
          <a:xfrm>
            <a:off x="914711" y="4344025"/>
            <a:ext cx="5028579" cy="4114488"/>
          </a:xfrm>
        </p:spPr>
        <p:txBody>
          <a:bodyPr/>
          <a:lstStyle/>
          <a:p>
            <a:endParaRPr lang="en-US" dirty="0" smtClean="0"/>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1A87CD-7FCA-A145-87D4-76AFA790E9AB}" type="slidenum">
              <a:rPr lang="en-US"/>
              <a:pPr/>
              <a:t>21</a:t>
            </a:fld>
            <a:endParaRPr lang="en-US"/>
          </a:p>
        </p:txBody>
      </p:sp>
      <p:sp>
        <p:nvSpPr>
          <p:cNvPr id="22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531" name="Rectangle 3"/>
          <p:cNvSpPr>
            <a:spLocks noGrp="1" noChangeArrowheads="1"/>
          </p:cNvSpPr>
          <p:nvPr>
            <p:ph type="body" idx="1"/>
          </p:nvPr>
        </p:nvSpPr>
        <p:spPr>
          <a:xfrm>
            <a:off x="914711" y="4344025"/>
            <a:ext cx="5028579" cy="4114488"/>
          </a:xfrm>
        </p:spPr>
        <p:txBody>
          <a:bodyPr/>
          <a:lstStyle/>
          <a:p>
            <a:r>
              <a:rPr lang="en-US"/>
              <a:t>In concert with this change in motility, we also saw a clear difference in cytoskeletal assembly as a function of stiffness, indicating the role of the cytoskeleton and potentially RhoA in motivating these changes in cell motility.</a:t>
            </a:r>
          </a:p>
          <a:p>
            <a:endParaRPr lang="en-US"/>
          </a:p>
          <a:p>
            <a:r>
              <a:rPr lang="en-US"/>
              <a:t>As you can see here, the presence of very large, robust focal adhesions is present in cells cultured on the most rigid surface (polystyrene or glass).  In contrast, relatively few punctate adhesive structures were observed in SMCs cultured on the softest 1.0 kPa substrate, as most of the vinculin staining in these cells was cytoplasmic.  Likewise, the ability of SMCs to form a bundled actin stress fiber network was found to depend on ECM rigidity.  As you can see here, there is a relative absence of stress fibers in SMCs on the softest 1.0 kPa substrate, in contrast to the well-defined discrete filaments observed in cells cultured on the stiffer substrates.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4E17ACBA-CF65-084B-A44A-E50EF820D1C3}" type="slidenum">
              <a:rPr lang="en-US" smtClean="0"/>
              <a:pPr/>
              <a:t>22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sz="1900" dirty="0" smtClean="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4E17ACBA-CF65-084B-A44A-E50EF820D1C3}" type="slidenum">
              <a:rPr lang="en-US" smtClean="0"/>
              <a:pPr/>
              <a:t>23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17ACBA-CF65-084B-A44A-E50EF820D1C3}" type="slidenum">
              <a:rPr lang="en-US" smtClean="0"/>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265ED1-4DFB-ED4E-A2D4-2AA1C4A69363}" type="datetimeFigureOut">
              <a:rPr lang="en-US" smtClean="0"/>
              <a:t>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0D5573-1AC5-8545-9649-ED21F43ECEC2}" type="slidenum">
              <a:rPr lang="en-US" smtClean="0"/>
              <a:t>‹#›</a:t>
            </a:fld>
            <a:endParaRPr lang="en-US"/>
          </a:p>
        </p:txBody>
      </p:sp>
    </p:spTree>
    <p:extLst>
      <p:ext uri="{BB962C8B-B14F-4D97-AF65-F5344CB8AC3E}">
        <p14:creationId xmlns:p14="http://schemas.microsoft.com/office/powerpoint/2010/main" val="3101464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265ED1-4DFB-ED4E-A2D4-2AA1C4A69363}" type="datetimeFigureOut">
              <a:rPr lang="en-US" smtClean="0"/>
              <a:t>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0D5573-1AC5-8545-9649-ED21F43ECEC2}" type="slidenum">
              <a:rPr lang="en-US" smtClean="0"/>
              <a:t>‹#›</a:t>
            </a:fld>
            <a:endParaRPr lang="en-US"/>
          </a:p>
        </p:txBody>
      </p:sp>
    </p:spTree>
    <p:extLst>
      <p:ext uri="{BB962C8B-B14F-4D97-AF65-F5344CB8AC3E}">
        <p14:creationId xmlns:p14="http://schemas.microsoft.com/office/powerpoint/2010/main" val="1074118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265ED1-4DFB-ED4E-A2D4-2AA1C4A69363}" type="datetimeFigureOut">
              <a:rPr lang="en-US" smtClean="0"/>
              <a:t>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0D5573-1AC5-8545-9649-ED21F43ECEC2}" type="slidenum">
              <a:rPr lang="en-US" smtClean="0"/>
              <a:t>‹#›</a:t>
            </a:fld>
            <a:endParaRPr lang="en-US"/>
          </a:p>
        </p:txBody>
      </p:sp>
    </p:spTree>
    <p:extLst>
      <p:ext uri="{BB962C8B-B14F-4D97-AF65-F5344CB8AC3E}">
        <p14:creationId xmlns:p14="http://schemas.microsoft.com/office/powerpoint/2010/main" val="1938816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265ED1-4DFB-ED4E-A2D4-2AA1C4A69363}" type="datetimeFigureOut">
              <a:rPr lang="en-US" smtClean="0"/>
              <a:t>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0D5573-1AC5-8545-9649-ED21F43ECEC2}" type="slidenum">
              <a:rPr lang="en-US" smtClean="0"/>
              <a:t>‹#›</a:t>
            </a:fld>
            <a:endParaRPr lang="en-US"/>
          </a:p>
        </p:txBody>
      </p:sp>
    </p:spTree>
    <p:extLst>
      <p:ext uri="{BB962C8B-B14F-4D97-AF65-F5344CB8AC3E}">
        <p14:creationId xmlns:p14="http://schemas.microsoft.com/office/powerpoint/2010/main" val="1209347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265ED1-4DFB-ED4E-A2D4-2AA1C4A69363}" type="datetimeFigureOut">
              <a:rPr lang="en-US" smtClean="0"/>
              <a:t>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0D5573-1AC5-8545-9649-ED21F43ECEC2}" type="slidenum">
              <a:rPr lang="en-US" smtClean="0"/>
              <a:t>‹#›</a:t>
            </a:fld>
            <a:endParaRPr lang="en-US"/>
          </a:p>
        </p:txBody>
      </p:sp>
    </p:spTree>
    <p:extLst>
      <p:ext uri="{BB962C8B-B14F-4D97-AF65-F5344CB8AC3E}">
        <p14:creationId xmlns:p14="http://schemas.microsoft.com/office/powerpoint/2010/main" val="3517282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265ED1-4DFB-ED4E-A2D4-2AA1C4A69363}" type="datetimeFigureOut">
              <a:rPr lang="en-US" smtClean="0"/>
              <a:t>2/9/14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0D5573-1AC5-8545-9649-ED21F43ECEC2}" type="slidenum">
              <a:rPr lang="en-US" smtClean="0"/>
              <a:t>‹#›</a:t>
            </a:fld>
            <a:endParaRPr lang="en-US"/>
          </a:p>
        </p:txBody>
      </p:sp>
    </p:spTree>
    <p:extLst>
      <p:ext uri="{BB962C8B-B14F-4D97-AF65-F5344CB8AC3E}">
        <p14:creationId xmlns:p14="http://schemas.microsoft.com/office/powerpoint/2010/main" val="1670107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265ED1-4DFB-ED4E-A2D4-2AA1C4A69363}" type="datetimeFigureOut">
              <a:rPr lang="en-US" smtClean="0"/>
              <a:t>2/9/14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0D5573-1AC5-8545-9649-ED21F43ECEC2}" type="slidenum">
              <a:rPr lang="en-US" smtClean="0"/>
              <a:t>‹#›</a:t>
            </a:fld>
            <a:endParaRPr lang="en-US"/>
          </a:p>
        </p:txBody>
      </p:sp>
    </p:spTree>
    <p:extLst>
      <p:ext uri="{BB962C8B-B14F-4D97-AF65-F5344CB8AC3E}">
        <p14:creationId xmlns:p14="http://schemas.microsoft.com/office/powerpoint/2010/main" val="2567385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265ED1-4DFB-ED4E-A2D4-2AA1C4A69363}" type="datetimeFigureOut">
              <a:rPr lang="en-US" smtClean="0"/>
              <a:t>2/9/14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0D5573-1AC5-8545-9649-ED21F43ECEC2}" type="slidenum">
              <a:rPr lang="en-US" smtClean="0"/>
              <a:t>‹#›</a:t>
            </a:fld>
            <a:endParaRPr lang="en-US"/>
          </a:p>
        </p:txBody>
      </p:sp>
    </p:spTree>
    <p:extLst>
      <p:ext uri="{BB962C8B-B14F-4D97-AF65-F5344CB8AC3E}">
        <p14:creationId xmlns:p14="http://schemas.microsoft.com/office/powerpoint/2010/main" val="4113680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265ED1-4DFB-ED4E-A2D4-2AA1C4A69363}" type="datetimeFigureOut">
              <a:rPr lang="en-US" smtClean="0"/>
              <a:t>2/9/14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0D5573-1AC5-8545-9649-ED21F43ECEC2}" type="slidenum">
              <a:rPr lang="en-US" smtClean="0"/>
              <a:t>‹#›</a:t>
            </a:fld>
            <a:endParaRPr lang="en-US"/>
          </a:p>
        </p:txBody>
      </p:sp>
    </p:spTree>
    <p:extLst>
      <p:ext uri="{BB962C8B-B14F-4D97-AF65-F5344CB8AC3E}">
        <p14:creationId xmlns:p14="http://schemas.microsoft.com/office/powerpoint/2010/main" val="1545189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265ED1-4DFB-ED4E-A2D4-2AA1C4A69363}" type="datetimeFigureOut">
              <a:rPr lang="en-US" smtClean="0"/>
              <a:t>2/9/14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0D5573-1AC5-8545-9649-ED21F43ECEC2}" type="slidenum">
              <a:rPr lang="en-US" smtClean="0"/>
              <a:t>‹#›</a:t>
            </a:fld>
            <a:endParaRPr lang="en-US"/>
          </a:p>
        </p:txBody>
      </p:sp>
    </p:spTree>
    <p:extLst>
      <p:ext uri="{BB962C8B-B14F-4D97-AF65-F5344CB8AC3E}">
        <p14:creationId xmlns:p14="http://schemas.microsoft.com/office/powerpoint/2010/main" val="3451693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265ED1-4DFB-ED4E-A2D4-2AA1C4A69363}" type="datetimeFigureOut">
              <a:rPr lang="en-US" smtClean="0"/>
              <a:t>2/9/14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0D5573-1AC5-8545-9649-ED21F43ECEC2}" type="slidenum">
              <a:rPr lang="en-US" smtClean="0"/>
              <a:t>‹#›</a:t>
            </a:fld>
            <a:endParaRPr lang="en-US"/>
          </a:p>
        </p:txBody>
      </p:sp>
    </p:spTree>
    <p:extLst>
      <p:ext uri="{BB962C8B-B14F-4D97-AF65-F5344CB8AC3E}">
        <p14:creationId xmlns:p14="http://schemas.microsoft.com/office/powerpoint/2010/main" val="66321879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265ED1-4DFB-ED4E-A2D4-2AA1C4A69363}" type="datetimeFigureOut">
              <a:rPr lang="en-US" smtClean="0"/>
              <a:t>2/9/14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0D5573-1AC5-8545-9649-ED21F43ECEC2}" type="slidenum">
              <a:rPr lang="en-US" smtClean="0"/>
              <a:t>‹#›</a:t>
            </a:fld>
            <a:endParaRPr lang="en-US"/>
          </a:p>
        </p:txBody>
      </p:sp>
    </p:spTree>
    <p:extLst>
      <p:ext uri="{BB962C8B-B14F-4D97-AF65-F5344CB8AC3E}">
        <p14:creationId xmlns:p14="http://schemas.microsoft.com/office/powerpoint/2010/main" val="3178033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jpeg"/><Relationship Id="rId5" Type="http://schemas.openxmlformats.org/officeDocument/2006/relationships/image" Target="../media/image20.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png"/><Relationship Id="rId9" Type="http://schemas.openxmlformats.org/officeDocument/2006/relationships/image" Target="../media/image28.png"/><Relationship Id="rId10"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36.png"/><Relationship Id="rId9"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42.wmf"/><Relationship Id="rId5" Type="http://schemas.openxmlformats.org/officeDocument/2006/relationships/image" Target="../media/image43.wmf"/><Relationship Id="rId6" Type="http://schemas.openxmlformats.org/officeDocument/2006/relationships/image" Target="../media/image44.wmf"/><Relationship Id="rId7" Type="http://schemas.openxmlformats.org/officeDocument/2006/relationships/image" Target="../media/image45.wmf"/><Relationship Id="rId8" Type="http://schemas.openxmlformats.org/officeDocument/2006/relationships/image" Target="../media/image46.pn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7.emf"/></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1.emf"/><Relationship Id="rId4" Type="http://schemas.openxmlformats.org/officeDocument/2006/relationships/image" Target="../media/image52.em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png"/><Relationship Id="rId5" Type="http://schemas.openxmlformats.org/officeDocument/2006/relationships/image" Target="../media/image56.tiff"/><Relationship Id="rId6" Type="http://schemas.openxmlformats.org/officeDocument/2006/relationships/image" Target="../media/image57.tiff"/><Relationship Id="rId7" Type="http://schemas.openxmlformats.org/officeDocument/2006/relationships/image" Target="../media/image58.tiff"/><Relationship Id="rId8" Type="http://schemas.openxmlformats.org/officeDocument/2006/relationships/image" Target="../media/image59.tif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9.xml"/><Relationship Id="rId5" Type="http://schemas.openxmlformats.org/officeDocument/2006/relationships/image" Target="../media/image60.png"/><Relationship Id="rId6" Type="http://schemas.openxmlformats.org/officeDocument/2006/relationships/image" Target="../media/image61.tiff"/><Relationship Id="rId1" Type="http://schemas.microsoft.com/office/2007/relationships/media" Target="file://localhost/Users/shellypeyton/Dropbox/doyle%20yamada.mov" TargetMode="External"/><Relationship Id="rId2" Type="http://schemas.openxmlformats.org/officeDocument/2006/relationships/video" Target="file://localhost/Users/shellypeyton/Dropbox/doyle%20yamada.m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Mechanotransduction, </a:t>
            </a:r>
            <a:r>
              <a:rPr lang="en-US" dirty="0" err="1" smtClean="0"/>
              <a:t>Tensegrity</a:t>
            </a:r>
            <a:r>
              <a:rPr lang="en-US" dirty="0"/>
              <a:t> </a:t>
            </a:r>
            <a:r>
              <a:rPr lang="en-US" dirty="0" smtClean="0"/>
              <a:t>and Durotaxis</a:t>
            </a:r>
            <a:endParaRPr lang="en-US" dirty="0"/>
          </a:p>
        </p:txBody>
      </p:sp>
      <p:sp>
        <p:nvSpPr>
          <p:cNvPr id="3" name="Subtitle 2"/>
          <p:cNvSpPr>
            <a:spLocks noGrp="1"/>
          </p:cNvSpPr>
          <p:nvPr>
            <p:ph type="subTitle" idx="1"/>
          </p:nvPr>
        </p:nvSpPr>
        <p:spPr/>
        <p:txBody>
          <a:bodyPr>
            <a:normAutofit fontScale="85000" lnSpcReduction="20000"/>
          </a:bodyPr>
          <a:lstStyle/>
          <a:p>
            <a:r>
              <a:rPr lang="en-US" dirty="0" err="1" smtClean="0"/>
              <a:t>ChemEng</a:t>
            </a:r>
            <a:r>
              <a:rPr lang="en-US" dirty="0" smtClean="0"/>
              <a:t> 575: Lecture 14</a:t>
            </a:r>
          </a:p>
          <a:p>
            <a:r>
              <a:rPr lang="en-US" dirty="0" smtClean="0"/>
              <a:t>April 8</a:t>
            </a:r>
            <a:r>
              <a:rPr lang="en-US" baseline="30000" dirty="0" smtClean="0"/>
              <a:t>th</a:t>
            </a:r>
            <a:r>
              <a:rPr lang="en-US" dirty="0" smtClean="0"/>
              <a:t>, 2014</a:t>
            </a:r>
          </a:p>
          <a:p>
            <a:endParaRPr lang="en-US" dirty="0"/>
          </a:p>
          <a:p>
            <a:r>
              <a:rPr lang="en-US" dirty="0" smtClean="0">
                <a:solidFill>
                  <a:srgbClr val="FF0000"/>
                </a:solidFill>
              </a:rPr>
              <a:t>Reading: </a:t>
            </a:r>
            <a:r>
              <a:rPr lang="en-US" dirty="0" smtClean="0">
                <a:solidFill>
                  <a:srgbClr val="FF0000"/>
                </a:solidFill>
              </a:rPr>
              <a:t>3 Papers online</a:t>
            </a:r>
            <a:endParaRPr lang="en-US" dirty="0">
              <a:solidFill>
                <a:srgbClr val="FF0000"/>
              </a:solidFill>
            </a:endParaRPr>
          </a:p>
        </p:txBody>
      </p:sp>
    </p:spTree>
    <p:extLst>
      <p:ext uri="{BB962C8B-B14F-4D97-AF65-F5344CB8AC3E}">
        <p14:creationId xmlns:p14="http://schemas.microsoft.com/office/powerpoint/2010/main" val="572459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204"/>
            <a:ext cx="9144000" cy="1143000"/>
          </a:xfrm>
        </p:spPr>
        <p:txBody>
          <a:bodyPr>
            <a:noAutofit/>
          </a:bodyPr>
          <a:lstStyle/>
          <a:p>
            <a:r>
              <a:rPr lang="en-US" sz="3200" dirty="0" smtClean="0"/>
              <a:t>Stretching the underneath substrate (Outside-In)</a:t>
            </a:r>
            <a:br>
              <a:rPr lang="en-US" sz="3200" dirty="0" smtClean="0"/>
            </a:br>
            <a:r>
              <a:rPr lang="en-US" sz="3200" dirty="0" smtClean="0"/>
              <a:t>Microtubules assemble (polymerize) when cell is stretched</a:t>
            </a:r>
            <a:endParaRPr lang="en-US" sz="3200" dirty="0"/>
          </a:p>
        </p:txBody>
      </p:sp>
      <p:pic>
        <p:nvPicPr>
          <p:cNvPr id="6" name="Picture 5"/>
          <p:cNvPicPr>
            <a:picLocks noChangeAspect="1"/>
          </p:cNvPicPr>
          <p:nvPr/>
        </p:nvPicPr>
        <p:blipFill>
          <a:blip r:embed="rId2"/>
          <a:stretch>
            <a:fillRect/>
          </a:stretch>
        </p:blipFill>
        <p:spPr>
          <a:xfrm>
            <a:off x="0" y="2189598"/>
            <a:ext cx="2747683" cy="2379361"/>
          </a:xfrm>
          <a:prstGeom prst="rect">
            <a:avLst/>
          </a:prstGeom>
        </p:spPr>
      </p:pic>
      <p:pic>
        <p:nvPicPr>
          <p:cNvPr id="7" name="Picture 6"/>
          <p:cNvPicPr>
            <a:picLocks noChangeAspect="1"/>
          </p:cNvPicPr>
          <p:nvPr/>
        </p:nvPicPr>
        <p:blipFill>
          <a:blip r:embed="rId3"/>
          <a:stretch>
            <a:fillRect/>
          </a:stretch>
        </p:blipFill>
        <p:spPr>
          <a:xfrm>
            <a:off x="5820247" y="1277264"/>
            <a:ext cx="3323753" cy="5244997"/>
          </a:xfrm>
          <a:prstGeom prst="rect">
            <a:avLst/>
          </a:prstGeom>
        </p:spPr>
      </p:pic>
      <p:pic>
        <p:nvPicPr>
          <p:cNvPr id="8" name="Picture 7"/>
          <p:cNvPicPr>
            <a:picLocks noChangeAspect="1"/>
          </p:cNvPicPr>
          <p:nvPr/>
        </p:nvPicPr>
        <p:blipFill>
          <a:blip r:embed="rId4"/>
          <a:stretch>
            <a:fillRect/>
          </a:stretch>
        </p:blipFill>
        <p:spPr>
          <a:xfrm>
            <a:off x="2889158" y="1912247"/>
            <a:ext cx="2931089" cy="3042505"/>
          </a:xfrm>
          <a:prstGeom prst="rect">
            <a:avLst/>
          </a:prstGeom>
        </p:spPr>
      </p:pic>
      <p:sp>
        <p:nvSpPr>
          <p:cNvPr id="9" name="TextBox 8"/>
          <p:cNvSpPr txBox="1"/>
          <p:nvPr/>
        </p:nvSpPr>
        <p:spPr>
          <a:xfrm>
            <a:off x="0" y="6500366"/>
            <a:ext cx="2428870" cy="369332"/>
          </a:xfrm>
          <a:prstGeom prst="rect">
            <a:avLst/>
          </a:prstGeom>
          <a:noFill/>
        </p:spPr>
        <p:txBody>
          <a:bodyPr wrap="none" rtlCol="0">
            <a:spAutoFit/>
          </a:bodyPr>
          <a:lstStyle/>
          <a:p>
            <a:r>
              <a:rPr lang="en-US" dirty="0" smtClean="0"/>
              <a:t>Putnam et al., JCS, 1998</a:t>
            </a:r>
            <a:endParaRPr lang="en-US" dirty="0"/>
          </a:p>
        </p:txBody>
      </p:sp>
    </p:spTree>
    <p:extLst>
      <p:ext uri="{BB962C8B-B14F-4D97-AF65-F5344CB8AC3E}">
        <p14:creationId xmlns:p14="http://schemas.microsoft.com/office/powerpoint/2010/main" val="1233184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a:xfrm>
            <a:off x="0" y="57440"/>
            <a:ext cx="9144000" cy="990600"/>
          </a:xfrm>
        </p:spPr>
        <p:txBody>
          <a:bodyPr>
            <a:normAutofit fontScale="90000"/>
          </a:bodyPr>
          <a:lstStyle/>
          <a:p>
            <a:pPr eaLnBrk="1" hangingPunct="1">
              <a:defRPr/>
            </a:pPr>
            <a:r>
              <a:rPr lang="en-US" dirty="0" smtClean="0"/>
              <a:t>Proposed: Cell-ECM force balance through F-actin and microtubules</a:t>
            </a:r>
          </a:p>
        </p:txBody>
      </p:sp>
      <p:pic>
        <p:nvPicPr>
          <p:cNvPr id="16387" name="Picture 3" descr="Tensegrity mod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295400"/>
            <a:ext cx="5791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3045" name="Rectangle 5"/>
          <p:cNvSpPr>
            <a:spLocks noChangeArrowheads="1"/>
          </p:cNvSpPr>
          <p:nvPr/>
        </p:nvSpPr>
        <p:spPr bwMode="auto">
          <a:xfrm>
            <a:off x="0" y="5943600"/>
            <a:ext cx="91440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Tx/>
              <a:buChar char="•"/>
              <a:defRPr/>
            </a:pPr>
            <a:r>
              <a:rPr lang="en-US" sz="1800" dirty="0">
                <a:cs typeface="+mn-cs"/>
              </a:rPr>
              <a:t> In response to extracellular stretch or an intrinsic ECM stiffness, F-actin microfilaments adjust in tensional resistance, and the microtubule network adjusts in compressive resistance.</a:t>
            </a:r>
          </a:p>
        </p:txBody>
      </p:sp>
      <p:pic>
        <p:nvPicPr>
          <p:cNvPr id="343046" name="Picture 6" descr="actin &amp; vinculin (4)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3100" y="1266825"/>
            <a:ext cx="308610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304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295400"/>
            <a:ext cx="2486025"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43049" name="Rectangle 9"/>
          <p:cNvSpPr>
            <a:spLocks noChangeArrowheads="1"/>
          </p:cNvSpPr>
          <p:nvPr/>
        </p:nvSpPr>
        <p:spPr bwMode="auto">
          <a:xfrm>
            <a:off x="457200" y="38862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200">
                <a:cs typeface="+mn-cs"/>
              </a:rPr>
              <a:t>Courtesy of A. Putnam</a:t>
            </a:r>
          </a:p>
        </p:txBody>
      </p:sp>
    </p:spTree>
    <p:extLst>
      <p:ext uri="{BB962C8B-B14F-4D97-AF65-F5344CB8AC3E}">
        <p14:creationId xmlns:p14="http://schemas.microsoft.com/office/powerpoint/2010/main" val="6949283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30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430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30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2"/>
            <a:ext cx="9144000" cy="1143000"/>
          </a:xfrm>
        </p:spPr>
        <p:txBody>
          <a:bodyPr>
            <a:normAutofit fontScale="90000"/>
          </a:bodyPr>
          <a:lstStyle/>
          <a:p>
            <a:r>
              <a:rPr lang="en-US" dirty="0" err="1" smtClean="0"/>
              <a:t>Tensegrity</a:t>
            </a:r>
            <a:r>
              <a:rPr lang="en-US" dirty="0" smtClean="0"/>
              <a:t>: a Physical Mechanism of Mechanotransduction</a:t>
            </a:r>
            <a:endParaRPr lang="en-US" dirty="0"/>
          </a:p>
        </p:txBody>
      </p:sp>
      <p:pic>
        <p:nvPicPr>
          <p:cNvPr id="4" name="Picture 3"/>
          <p:cNvPicPr>
            <a:picLocks noChangeAspect="1"/>
          </p:cNvPicPr>
          <p:nvPr/>
        </p:nvPicPr>
        <p:blipFill>
          <a:blip r:embed="rId2"/>
          <a:stretch>
            <a:fillRect/>
          </a:stretch>
        </p:blipFill>
        <p:spPr>
          <a:xfrm>
            <a:off x="203860" y="3059763"/>
            <a:ext cx="4321198" cy="2543684"/>
          </a:xfrm>
          <a:prstGeom prst="rect">
            <a:avLst/>
          </a:prstGeom>
        </p:spPr>
      </p:pic>
      <p:pic>
        <p:nvPicPr>
          <p:cNvPr id="5" name="Picture 4"/>
          <p:cNvPicPr>
            <a:picLocks noChangeAspect="1"/>
          </p:cNvPicPr>
          <p:nvPr/>
        </p:nvPicPr>
        <p:blipFill>
          <a:blip r:embed="rId3"/>
          <a:stretch>
            <a:fillRect/>
          </a:stretch>
        </p:blipFill>
        <p:spPr>
          <a:xfrm>
            <a:off x="0" y="5799916"/>
            <a:ext cx="4333089" cy="605811"/>
          </a:xfrm>
          <a:prstGeom prst="rect">
            <a:avLst/>
          </a:prstGeom>
        </p:spPr>
      </p:pic>
      <p:pic>
        <p:nvPicPr>
          <p:cNvPr id="6" name="Picture 5"/>
          <p:cNvPicPr>
            <a:picLocks noChangeAspect="1"/>
          </p:cNvPicPr>
          <p:nvPr/>
        </p:nvPicPr>
        <p:blipFill>
          <a:blip r:embed="rId4"/>
          <a:stretch>
            <a:fillRect/>
          </a:stretch>
        </p:blipFill>
        <p:spPr>
          <a:xfrm>
            <a:off x="4644" y="6629400"/>
            <a:ext cx="4178300" cy="228600"/>
          </a:xfrm>
          <a:prstGeom prst="rect">
            <a:avLst/>
          </a:prstGeom>
        </p:spPr>
      </p:pic>
      <p:sp>
        <p:nvSpPr>
          <p:cNvPr id="8" name="TextBox 7"/>
          <p:cNvSpPr txBox="1"/>
          <p:nvPr/>
        </p:nvSpPr>
        <p:spPr>
          <a:xfrm>
            <a:off x="24892" y="1566850"/>
            <a:ext cx="9106644" cy="923330"/>
          </a:xfrm>
          <a:prstGeom prst="rect">
            <a:avLst/>
          </a:prstGeom>
          <a:noFill/>
        </p:spPr>
        <p:txBody>
          <a:bodyPr wrap="square" rtlCol="0">
            <a:spAutoFit/>
          </a:bodyPr>
          <a:lstStyle/>
          <a:p>
            <a:r>
              <a:rPr lang="en-US" dirty="0" smtClean="0"/>
              <a:t>Cytoskeleton connects from focal adhesions to nucleus.</a:t>
            </a:r>
          </a:p>
          <a:p>
            <a:r>
              <a:rPr lang="en-US" dirty="0" smtClean="0"/>
              <a:t>Forces at focal adhesions can </a:t>
            </a:r>
            <a:r>
              <a:rPr lang="en-US" dirty="0" err="1" smtClean="0"/>
              <a:t>propogate</a:t>
            </a:r>
            <a:r>
              <a:rPr lang="en-US" dirty="0" smtClean="0"/>
              <a:t> to changes in shape of nucleus </a:t>
            </a:r>
            <a:r>
              <a:rPr lang="en-US" dirty="0" smtClean="0">
                <a:sym typeface="Wingdings"/>
              </a:rPr>
              <a:t> affects transcription regulators  gene expression/phenotype</a:t>
            </a:r>
            <a:endParaRPr lang="en-US" dirty="0"/>
          </a:p>
        </p:txBody>
      </p:sp>
      <p:pic>
        <p:nvPicPr>
          <p:cNvPr id="10" name="Picture 9"/>
          <p:cNvPicPr>
            <a:picLocks noChangeAspect="1"/>
          </p:cNvPicPr>
          <p:nvPr/>
        </p:nvPicPr>
        <p:blipFill>
          <a:blip r:embed="rId5"/>
          <a:stretch>
            <a:fillRect/>
          </a:stretch>
        </p:blipFill>
        <p:spPr>
          <a:xfrm>
            <a:off x="5144037" y="6099932"/>
            <a:ext cx="3801608" cy="350993"/>
          </a:xfrm>
          <a:prstGeom prst="rect">
            <a:avLst/>
          </a:prstGeom>
        </p:spPr>
      </p:pic>
      <p:pic>
        <p:nvPicPr>
          <p:cNvPr id="12" name="Picture 11"/>
          <p:cNvPicPr>
            <a:picLocks noChangeAspect="1"/>
          </p:cNvPicPr>
          <p:nvPr/>
        </p:nvPicPr>
        <p:blipFill>
          <a:blip r:embed="rId6"/>
          <a:stretch>
            <a:fillRect/>
          </a:stretch>
        </p:blipFill>
        <p:spPr>
          <a:xfrm>
            <a:off x="6057900" y="6304115"/>
            <a:ext cx="1638300" cy="215900"/>
          </a:xfrm>
          <a:prstGeom prst="rect">
            <a:avLst/>
          </a:prstGeom>
        </p:spPr>
      </p:pic>
      <p:pic>
        <p:nvPicPr>
          <p:cNvPr id="13" name="Picture 12"/>
          <p:cNvPicPr>
            <a:picLocks noChangeAspect="1"/>
          </p:cNvPicPr>
          <p:nvPr/>
        </p:nvPicPr>
        <p:blipFill>
          <a:blip r:embed="rId7"/>
          <a:stretch>
            <a:fillRect/>
          </a:stretch>
        </p:blipFill>
        <p:spPr>
          <a:xfrm>
            <a:off x="6057900" y="6530648"/>
            <a:ext cx="2984500" cy="254000"/>
          </a:xfrm>
          <a:prstGeom prst="rect">
            <a:avLst/>
          </a:prstGeom>
        </p:spPr>
      </p:pic>
      <p:pic>
        <p:nvPicPr>
          <p:cNvPr id="14" name="Picture 13"/>
          <p:cNvPicPr>
            <a:picLocks noChangeAspect="1"/>
          </p:cNvPicPr>
          <p:nvPr/>
        </p:nvPicPr>
        <p:blipFill>
          <a:blip r:embed="rId8"/>
          <a:stretch>
            <a:fillRect/>
          </a:stretch>
        </p:blipFill>
        <p:spPr>
          <a:xfrm>
            <a:off x="4703111" y="2490180"/>
            <a:ext cx="2195645" cy="2189317"/>
          </a:xfrm>
          <a:prstGeom prst="rect">
            <a:avLst/>
          </a:prstGeom>
        </p:spPr>
      </p:pic>
      <p:pic>
        <p:nvPicPr>
          <p:cNvPr id="15" name="Picture 14"/>
          <p:cNvPicPr>
            <a:picLocks noChangeAspect="1"/>
          </p:cNvPicPr>
          <p:nvPr/>
        </p:nvPicPr>
        <p:blipFill>
          <a:blip r:embed="rId9"/>
          <a:stretch>
            <a:fillRect/>
          </a:stretch>
        </p:blipFill>
        <p:spPr>
          <a:xfrm>
            <a:off x="6899921" y="2577574"/>
            <a:ext cx="2260889" cy="2086974"/>
          </a:xfrm>
          <a:prstGeom prst="rect">
            <a:avLst/>
          </a:prstGeom>
        </p:spPr>
      </p:pic>
      <p:pic>
        <p:nvPicPr>
          <p:cNvPr id="17" name="Picture 16"/>
          <p:cNvPicPr>
            <a:picLocks noChangeAspect="1"/>
          </p:cNvPicPr>
          <p:nvPr/>
        </p:nvPicPr>
        <p:blipFill>
          <a:blip r:embed="rId10"/>
          <a:stretch>
            <a:fillRect/>
          </a:stretch>
        </p:blipFill>
        <p:spPr>
          <a:xfrm>
            <a:off x="5143310" y="4693682"/>
            <a:ext cx="3802335" cy="1406250"/>
          </a:xfrm>
          <a:prstGeom prst="rect">
            <a:avLst/>
          </a:prstGeom>
        </p:spPr>
      </p:pic>
    </p:spTree>
    <p:extLst>
      <p:ext uri="{BB962C8B-B14F-4D97-AF65-F5344CB8AC3E}">
        <p14:creationId xmlns:p14="http://schemas.microsoft.com/office/powerpoint/2010/main" val="351844655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418"/>
            <a:ext cx="9144000" cy="821839"/>
          </a:xfrm>
        </p:spPr>
        <p:txBody>
          <a:bodyPr>
            <a:normAutofit fontScale="90000"/>
          </a:bodyPr>
          <a:lstStyle/>
          <a:p>
            <a:r>
              <a:rPr lang="en-US" sz="3600" dirty="0" smtClean="0"/>
              <a:t>Traction Force Microscopy: Tool to Measure Cellular Forces Exerted on Substrate</a:t>
            </a:r>
            <a:endParaRPr lang="en-US" sz="3600" dirty="0"/>
          </a:p>
        </p:txBody>
      </p:sp>
      <p:pic>
        <p:nvPicPr>
          <p:cNvPr id="4" name="Picture 3"/>
          <p:cNvPicPr>
            <a:picLocks noChangeAspect="1"/>
          </p:cNvPicPr>
          <p:nvPr/>
        </p:nvPicPr>
        <p:blipFill>
          <a:blip r:embed="rId2"/>
          <a:stretch>
            <a:fillRect/>
          </a:stretch>
        </p:blipFill>
        <p:spPr>
          <a:xfrm>
            <a:off x="0" y="970096"/>
            <a:ext cx="3718715" cy="3200919"/>
          </a:xfrm>
          <a:prstGeom prst="rect">
            <a:avLst/>
          </a:prstGeom>
        </p:spPr>
      </p:pic>
      <p:pic>
        <p:nvPicPr>
          <p:cNvPr id="5" name="Picture 4"/>
          <p:cNvPicPr>
            <a:picLocks noChangeAspect="1"/>
          </p:cNvPicPr>
          <p:nvPr/>
        </p:nvPicPr>
        <p:blipFill>
          <a:blip r:embed="rId3"/>
          <a:stretch>
            <a:fillRect/>
          </a:stretch>
        </p:blipFill>
        <p:spPr>
          <a:xfrm>
            <a:off x="0" y="4433703"/>
            <a:ext cx="4124745" cy="487655"/>
          </a:xfrm>
          <a:prstGeom prst="rect">
            <a:avLst/>
          </a:prstGeom>
        </p:spPr>
      </p:pic>
      <p:pic>
        <p:nvPicPr>
          <p:cNvPr id="6" name="Picture 5"/>
          <p:cNvPicPr>
            <a:picLocks noChangeAspect="1"/>
          </p:cNvPicPr>
          <p:nvPr/>
        </p:nvPicPr>
        <p:blipFill>
          <a:blip r:embed="rId4"/>
          <a:stretch>
            <a:fillRect/>
          </a:stretch>
        </p:blipFill>
        <p:spPr>
          <a:xfrm>
            <a:off x="0" y="4921358"/>
            <a:ext cx="3314700" cy="305163"/>
          </a:xfrm>
          <a:prstGeom prst="rect">
            <a:avLst/>
          </a:prstGeom>
        </p:spPr>
      </p:pic>
      <p:pic>
        <p:nvPicPr>
          <p:cNvPr id="7" name="Picture 6"/>
          <p:cNvPicPr>
            <a:picLocks noChangeAspect="1"/>
          </p:cNvPicPr>
          <p:nvPr/>
        </p:nvPicPr>
        <p:blipFill>
          <a:blip r:embed="rId5"/>
          <a:stretch>
            <a:fillRect/>
          </a:stretch>
        </p:blipFill>
        <p:spPr>
          <a:xfrm>
            <a:off x="0" y="5181709"/>
            <a:ext cx="3314700" cy="215900"/>
          </a:xfrm>
          <a:prstGeom prst="rect">
            <a:avLst/>
          </a:prstGeom>
        </p:spPr>
      </p:pic>
      <p:pic>
        <p:nvPicPr>
          <p:cNvPr id="8" name="Picture 7"/>
          <p:cNvPicPr>
            <a:picLocks noChangeAspect="1"/>
          </p:cNvPicPr>
          <p:nvPr/>
        </p:nvPicPr>
        <p:blipFill>
          <a:blip r:embed="rId6"/>
          <a:stretch>
            <a:fillRect/>
          </a:stretch>
        </p:blipFill>
        <p:spPr>
          <a:xfrm>
            <a:off x="3936472" y="1098708"/>
            <a:ext cx="5207527" cy="3072307"/>
          </a:xfrm>
          <a:prstGeom prst="rect">
            <a:avLst/>
          </a:prstGeom>
        </p:spPr>
      </p:pic>
      <p:pic>
        <p:nvPicPr>
          <p:cNvPr id="9" name="Picture 8"/>
          <p:cNvPicPr>
            <a:picLocks noChangeAspect="1"/>
          </p:cNvPicPr>
          <p:nvPr/>
        </p:nvPicPr>
        <p:blipFill>
          <a:blip r:embed="rId7"/>
          <a:stretch>
            <a:fillRect/>
          </a:stretch>
        </p:blipFill>
        <p:spPr>
          <a:xfrm>
            <a:off x="5337269" y="4171015"/>
            <a:ext cx="3806729" cy="794448"/>
          </a:xfrm>
          <a:prstGeom prst="rect">
            <a:avLst/>
          </a:prstGeom>
        </p:spPr>
      </p:pic>
      <p:pic>
        <p:nvPicPr>
          <p:cNvPr id="10" name="Picture 9"/>
          <p:cNvPicPr>
            <a:picLocks noChangeAspect="1"/>
          </p:cNvPicPr>
          <p:nvPr/>
        </p:nvPicPr>
        <p:blipFill>
          <a:blip r:embed="rId8"/>
          <a:stretch>
            <a:fillRect/>
          </a:stretch>
        </p:blipFill>
        <p:spPr>
          <a:xfrm>
            <a:off x="5337268" y="4972159"/>
            <a:ext cx="3818739" cy="427138"/>
          </a:xfrm>
          <a:prstGeom prst="rect">
            <a:avLst/>
          </a:prstGeom>
        </p:spPr>
      </p:pic>
      <p:pic>
        <p:nvPicPr>
          <p:cNvPr id="11" name="Picture 10"/>
          <p:cNvPicPr>
            <a:picLocks noChangeAspect="1"/>
          </p:cNvPicPr>
          <p:nvPr/>
        </p:nvPicPr>
        <p:blipFill>
          <a:blip r:embed="rId9"/>
          <a:stretch>
            <a:fillRect/>
          </a:stretch>
        </p:blipFill>
        <p:spPr>
          <a:xfrm>
            <a:off x="5337269" y="5399297"/>
            <a:ext cx="3479800" cy="228600"/>
          </a:xfrm>
          <a:prstGeom prst="rect">
            <a:avLst/>
          </a:prstGeom>
        </p:spPr>
      </p:pic>
    </p:spTree>
    <p:extLst>
      <p:ext uri="{BB962C8B-B14F-4D97-AF65-F5344CB8AC3E}">
        <p14:creationId xmlns:p14="http://schemas.microsoft.com/office/powerpoint/2010/main" val="36760008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500"/>
            <a:ext cx="8229600" cy="696627"/>
          </a:xfrm>
        </p:spPr>
        <p:txBody>
          <a:bodyPr>
            <a:normAutofit fontScale="90000"/>
          </a:bodyPr>
          <a:lstStyle/>
          <a:p>
            <a:r>
              <a:rPr lang="en-US" dirty="0" smtClean="0"/>
              <a:t>Elastomeric Posts</a:t>
            </a:r>
            <a:endParaRPr lang="en-US" dirty="0"/>
          </a:p>
        </p:txBody>
      </p:sp>
      <p:pic>
        <p:nvPicPr>
          <p:cNvPr id="4" name="Picture 3"/>
          <p:cNvPicPr>
            <a:picLocks noChangeAspect="1"/>
          </p:cNvPicPr>
          <p:nvPr/>
        </p:nvPicPr>
        <p:blipFill>
          <a:blip r:embed="rId2"/>
          <a:stretch>
            <a:fillRect/>
          </a:stretch>
        </p:blipFill>
        <p:spPr>
          <a:xfrm>
            <a:off x="0" y="1061192"/>
            <a:ext cx="9144000" cy="2527980"/>
          </a:xfrm>
          <a:prstGeom prst="rect">
            <a:avLst/>
          </a:prstGeom>
        </p:spPr>
      </p:pic>
      <p:pic>
        <p:nvPicPr>
          <p:cNvPr id="5" name="Picture 4"/>
          <p:cNvPicPr>
            <a:picLocks noChangeAspect="1"/>
          </p:cNvPicPr>
          <p:nvPr/>
        </p:nvPicPr>
        <p:blipFill>
          <a:blip r:embed="rId3"/>
          <a:stretch>
            <a:fillRect/>
          </a:stretch>
        </p:blipFill>
        <p:spPr>
          <a:xfrm>
            <a:off x="0" y="3975100"/>
            <a:ext cx="4889500" cy="1854200"/>
          </a:xfrm>
          <a:prstGeom prst="rect">
            <a:avLst/>
          </a:prstGeom>
        </p:spPr>
      </p:pic>
      <p:pic>
        <p:nvPicPr>
          <p:cNvPr id="6" name="Picture 5"/>
          <p:cNvPicPr>
            <a:picLocks noChangeAspect="1"/>
          </p:cNvPicPr>
          <p:nvPr/>
        </p:nvPicPr>
        <p:blipFill>
          <a:blip r:embed="rId4"/>
          <a:stretch>
            <a:fillRect/>
          </a:stretch>
        </p:blipFill>
        <p:spPr>
          <a:xfrm>
            <a:off x="38100" y="5829300"/>
            <a:ext cx="4851400" cy="825500"/>
          </a:xfrm>
          <a:prstGeom prst="rect">
            <a:avLst/>
          </a:prstGeom>
        </p:spPr>
      </p:pic>
      <p:pic>
        <p:nvPicPr>
          <p:cNvPr id="7" name="Picture 6"/>
          <p:cNvPicPr>
            <a:picLocks noChangeAspect="1"/>
          </p:cNvPicPr>
          <p:nvPr/>
        </p:nvPicPr>
        <p:blipFill>
          <a:blip r:embed="rId5"/>
          <a:stretch>
            <a:fillRect/>
          </a:stretch>
        </p:blipFill>
        <p:spPr>
          <a:xfrm>
            <a:off x="0" y="6654800"/>
            <a:ext cx="3594100" cy="203200"/>
          </a:xfrm>
          <a:prstGeom prst="rect">
            <a:avLst/>
          </a:prstGeom>
        </p:spPr>
      </p:pic>
    </p:spTree>
    <p:extLst>
      <p:ext uri="{BB962C8B-B14F-4D97-AF65-F5344CB8AC3E}">
        <p14:creationId xmlns:p14="http://schemas.microsoft.com/office/powerpoint/2010/main" val="4162845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Phenotypic result</a:t>
            </a:r>
            <a:endParaRPr lang="en-US" dirty="0"/>
          </a:p>
        </p:txBody>
      </p:sp>
      <p:sp>
        <p:nvSpPr>
          <p:cNvPr id="3" name="Content Placeholder 2"/>
          <p:cNvSpPr>
            <a:spLocks noGrp="1"/>
          </p:cNvSpPr>
          <p:nvPr>
            <p:ph idx="1"/>
          </p:nvPr>
        </p:nvSpPr>
        <p:spPr/>
        <p:txBody>
          <a:bodyPr/>
          <a:lstStyle/>
          <a:p>
            <a:r>
              <a:rPr lang="en-US" dirty="0" smtClean="0"/>
              <a:t>Either because of signaling changes at the site of focal adhesions… </a:t>
            </a:r>
          </a:p>
          <a:p>
            <a:r>
              <a:rPr lang="en-US" dirty="0" smtClean="0"/>
              <a:t>Or through this force balance which eventually stretches the nuclear membrane…</a:t>
            </a:r>
          </a:p>
          <a:p>
            <a:r>
              <a:rPr lang="en-US" dirty="0" smtClean="0"/>
              <a:t>Stiffness of the ECM can regulate:</a:t>
            </a:r>
          </a:p>
          <a:p>
            <a:pPr lvl="1"/>
            <a:r>
              <a:rPr lang="en-US" dirty="0" smtClean="0"/>
              <a:t>Stem cell differentiation (bone v nerve v muscle)</a:t>
            </a:r>
          </a:p>
          <a:p>
            <a:pPr lvl="1"/>
            <a:r>
              <a:rPr lang="en-US" dirty="0" smtClean="0"/>
              <a:t>Cell growth (many cell types)</a:t>
            </a:r>
          </a:p>
          <a:p>
            <a:pPr lvl="1"/>
            <a:r>
              <a:rPr lang="en-US" dirty="0" smtClean="0"/>
              <a:t>Cell migration</a:t>
            </a:r>
            <a:endParaRPr lang="en-US" dirty="0"/>
          </a:p>
        </p:txBody>
      </p:sp>
    </p:spTree>
    <p:extLst>
      <p:ext uri="{BB962C8B-B14F-4D97-AF65-F5344CB8AC3E}">
        <p14:creationId xmlns:p14="http://schemas.microsoft.com/office/powerpoint/2010/main" val="2885273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Phenotypes: </a:t>
            </a:r>
            <a:r>
              <a:rPr lang="en-US" dirty="0" err="1" smtClean="0"/>
              <a:t>Durotaxis</a:t>
            </a:r>
            <a:r>
              <a:rPr lang="en-US" dirty="0" smtClean="0"/>
              <a:t> and </a:t>
            </a:r>
            <a:r>
              <a:rPr lang="en-US" dirty="0" err="1" smtClean="0"/>
              <a:t>Durokinesis</a:t>
            </a:r>
            <a:endParaRPr lang="en-US" dirty="0"/>
          </a:p>
        </p:txBody>
      </p:sp>
      <p:sp>
        <p:nvSpPr>
          <p:cNvPr id="4" name="Slide Number Placeholder 3"/>
          <p:cNvSpPr>
            <a:spLocks noGrp="1"/>
          </p:cNvSpPr>
          <p:nvPr>
            <p:ph type="sldNum" sz="quarter" idx="12"/>
          </p:nvPr>
        </p:nvSpPr>
        <p:spPr/>
        <p:txBody>
          <a:bodyPr/>
          <a:lstStyle/>
          <a:p>
            <a:fld id="{4047B586-F103-AC40-AF45-907A29A9C8AD}" type="slidenum">
              <a:rPr lang="en-US" smtClean="0"/>
              <a:t>16</a:t>
            </a:fld>
            <a:endParaRPr lang="en-US"/>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7004397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a:xfrm>
            <a:off x="0" y="0"/>
            <a:ext cx="9144000" cy="774700"/>
          </a:xfrm>
        </p:spPr>
        <p:txBody>
          <a:bodyPr/>
          <a:lstStyle/>
          <a:p>
            <a:r>
              <a:rPr lang="en-US" dirty="0" err="1"/>
              <a:t>Polyacrylamide</a:t>
            </a:r>
            <a:r>
              <a:rPr lang="en-US" dirty="0"/>
              <a:t> as a Biomaterial</a:t>
            </a:r>
          </a:p>
        </p:txBody>
      </p:sp>
      <p:sp>
        <p:nvSpPr>
          <p:cNvPr id="349189" name="Text Box 5"/>
          <p:cNvSpPr txBox="1">
            <a:spLocks noChangeArrowheads="1"/>
          </p:cNvSpPr>
          <p:nvPr/>
        </p:nvSpPr>
        <p:spPr bwMode="auto">
          <a:xfrm>
            <a:off x="5308600" y="6626225"/>
            <a:ext cx="4191000" cy="244475"/>
          </a:xfrm>
          <a:prstGeom prst="rect">
            <a:avLst/>
          </a:prstGeom>
          <a:noFill/>
          <a:ln w="9525">
            <a:noFill/>
            <a:miter lim="800000"/>
            <a:headEnd/>
            <a:tailEnd/>
          </a:ln>
          <a:effectLst/>
        </p:spPr>
        <p:txBody>
          <a:bodyPr>
            <a:prstTxWarp prst="textNoShape">
              <a:avLst/>
            </a:prstTxWarp>
            <a:spAutoFit/>
          </a:bodyPr>
          <a:lstStyle/>
          <a:p>
            <a:pPr eaLnBrk="0" hangingPunct="0"/>
            <a:r>
              <a:rPr lang="en-US" sz="1000" dirty="0">
                <a:latin typeface="Times" charset="0"/>
              </a:rPr>
              <a:t>Peyton, S.R. and Putnam, A.J. </a:t>
            </a:r>
            <a:r>
              <a:rPr lang="en-US" sz="1000" i="1" dirty="0">
                <a:latin typeface="Times" charset="0"/>
              </a:rPr>
              <a:t>J. Cell. Phys.</a:t>
            </a:r>
            <a:r>
              <a:rPr lang="en-US" sz="1000" dirty="0">
                <a:latin typeface="Times" charset="0"/>
              </a:rPr>
              <a:t> 2005 Jul;204(1):198-209.</a:t>
            </a:r>
          </a:p>
        </p:txBody>
      </p:sp>
      <p:pic>
        <p:nvPicPr>
          <p:cNvPr id="12" name="Picture 6"/>
          <p:cNvPicPr>
            <a:picLocks noChangeAspect="1" noChangeArrowheads="1"/>
          </p:cNvPicPr>
          <p:nvPr/>
        </p:nvPicPr>
        <p:blipFill>
          <a:blip r:embed="rId4"/>
          <a:srcRect/>
          <a:stretch>
            <a:fillRect/>
          </a:stretch>
        </p:blipFill>
        <p:spPr bwMode="auto">
          <a:xfrm>
            <a:off x="139700" y="5676900"/>
            <a:ext cx="2971800" cy="1393825"/>
          </a:xfrm>
          <a:prstGeom prst="rect">
            <a:avLst/>
          </a:prstGeom>
          <a:noFill/>
          <a:ln w="9525">
            <a:noFill/>
            <a:miter lim="800000"/>
            <a:headEnd/>
            <a:tailEnd/>
          </a:ln>
          <a:effectLst/>
        </p:spPr>
      </p:pic>
      <p:pic>
        <p:nvPicPr>
          <p:cNvPr id="13" name="Picture 7"/>
          <p:cNvPicPr>
            <a:picLocks noChangeAspect="1" noChangeArrowheads="1"/>
          </p:cNvPicPr>
          <p:nvPr/>
        </p:nvPicPr>
        <p:blipFill>
          <a:blip r:embed="rId5"/>
          <a:srcRect/>
          <a:stretch>
            <a:fillRect/>
          </a:stretch>
        </p:blipFill>
        <p:spPr bwMode="auto">
          <a:xfrm>
            <a:off x="138112" y="1610757"/>
            <a:ext cx="2819400" cy="679450"/>
          </a:xfrm>
          <a:prstGeom prst="rect">
            <a:avLst/>
          </a:prstGeom>
          <a:noFill/>
          <a:ln w="9525">
            <a:noFill/>
            <a:miter lim="800000"/>
            <a:headEnd/>
            <a:tailEnd/>
          </a:ln>
          <a:effectLst/>
        </p:spPr>
      </p:pic>
      <p:sp>
        <p:nvSpPr>
          <p:cNvPr id="16" name="Text Box 10"/>
          <p:cNvSpPr txBox="1">
            <a:spLocks noChangeArrowheads="1"/>
          </p:cNvSpPr>
          <p:nvPr/>
        </p:nvSpPr>
        <p:spPr bwMode="auto">
          <a:xfrm>
            <a:off x="595312" y="1763157"/>
            <a:ext cx="2044700" cy="366713"/>
          </a:xfrm>
          <a:prstGeom prst="rect">
            <a:avLst/>
          </a:prstGeom>
          <a:noFill/>
          <a:ln w="9525">
            <a:noFill/>
            <a:miter lim="800000"/>
            <a:headEnd/>
            <a:tailEnd/>
          </a:ln>
          <a:effectLst/>
        </p:spPr>
        <p:txBody>
          <a:bodyPr wrap="none">
            <a:prstTxWarp prst="textNoShape">
              <a:avLst/>
            </a:prstTxWarp>
            <a:spAutoFit/>
          </a:bodyPr>
          <a:lstStyle/>
          <a:p>
            <a:r>
              <a:rPr lang="en-US" sz="1800"/>
              <a:t>Polyacrylamide disc</a:t>
            </a:r>
          </a:p>
        </p:txBody>
      </p:sp>
      <p:sp>
        <p:nvSpPr>
          <p:cNvPr id="17" name="Line 11"/>
          <p:cNvSpPr>
            <a:spLocks noChangeShapeType="1"/>
          </p:cNvSpPr>
          <p:nvPr/>
        </p:nvSpPr>
        <p:spPr bwMode="auto">
          <a:xfrm>
            <a:off x="1435100" y="2254250"/>
            <a:ext cx="0" cy="1266825"/>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pic>
        <p:nvPicPr>
          <p:cNvPr id="18" name="Picture 12"/>
          <p:cNvPicPr>
            <a:picLocks noChangeAspect="1" noChangeArrowheads="1"/>
          </p:cNvPicPr>
          <p:nvPr/>
        </p:nvPicPr>
        <p:blipFill>
          <a:blip r:embed="rId5"/>
          <a:srcRect/>
          <a:stretch>
            <a:fillRect/>
          </a:stretch>
        </p:blipFill>
        <p:spPr bwMode="auto">
          <a:xfrm>
            <a:off x="139700" y="3823493"/>
            <a:ext cx="2971800" cy="715963"/>
          </a:xfrm>
          <a:prstGeom prst="rect">
            <a:avLst/>
          </a:prstGeom>
          <a:noFill/>
          <a:ln w="9525">
            <a:noFill/>
            <a:miter lim="800000"/>
            <a:headEnd/>
            <a:tailEnd/>
          </a:ln>
          <a:effectLst/>
        </p:spPr>
      </p:pic>
      <p:pic>
        <p:nvPicPr>
          <p:cNvPr id="19" name="Picture 13"/>
          <p:cNvPicPr>
            <a:picLocks noChangeAspect="1" noChangeArrowheads="1"/>
          </p:cNvPicPr>
          <p:nvPr/>
        </p:nvPicPr>
        <p:blipFill>
          <a:blip r:embed="rId6"/>
          <a:srcRect/>
          <a:stretch>
            <a:fillRect/>
          </a:stretch>
        </p:blipFill>
        <p:spPr bwMode="auto">
          <a:xfrm>
            <a:off x="215900" y="3594893"/>
            <a:ext cx="2770188" cy="449263"/>
          </a:xfrm>
          <a:prstGeom prst="rect">
            <a:avLst/>
          </a:prstGeom>
          <a:noFill/>
          <a:ln w="9525">
            <a:noFill/>
            <a:miter lim="800000"/>
            <a:headEnd/>
            <a:tailEnd/>
          </a:ln>
          <a:effectLst/>
        </p:spPr>
      </p:pic>
      <p:pic>
        <p:nvPicPr>
          <p:cNvPr id="20" name="Picture 14"/>
          <p:cNvPicPr>
            <a:picLocks noChangeAspect="1" noChangeArrowheads="1"/>
          </p:cNvPicPr>
          <p:nvPr/>
        </p:nvPicPr>
        <p:blipFill>
          <a:blip r:embed="rId6"/>
          <a:srcRect/>
          <a:stretch>
            <a:fillRect/>
          </a:stretch>
        </p:blipFill>
        <p:spPr bwMode="auto">
          <a:xfrm>
            <a:off x="1549400" y="2940050"/>
            <a:ext cx="2209800" cy="355600"/>
          </a:xfrm>
          <a:prstGeom prst="rect">
            <a:avLst/>
          </a:prstGeom>
          <a:noFill/>
          <a:ln w="9525">
            <a:noFill/>
            <a:miter lim="800000"/>
            <a:headEnd/>
            <a:tailEnd/>
          </a:ln>
          <a:effectLst/>
        </p:spPr>
      </p:pic>
      <p:sp>
        <p:nvSpPr>
          <p:cNvPr id="21" name="Text Box 15"/>
          <p:cNvSpPr txBox="1">
            <a:spLocks noChangeArrowheads="1"/>
          </p:cNvSpPr>
          <p:nvPr/>
        </p:nvSpPr>
        <p:spPr bwMode="auto">
          <a:xfrm>
            <a:off x="1346200" y="2359025"/>
            <a:ext cx="2616200" cy="581025"/>
          </a:xfrm>
          <a:prstGeom prst="rect">
            <a:avLst/>
          </a:prstGeom>
          <a:noFill/>
          <a:ln w="9525">
            <a:noFill/>
            <a:miter lim="800000"/>
            <a:headEnd/>
            <a:tailEnd/>
          </a:ln>
          <a:effectLst/>
        </p:spPr>
        <p:txBody>
          <a:bodyPr wrap="square">
            <a:prstTxWarp prst="textNoShape">
              <a:avLst/>
            </a:prstTxWarp>
            <a:spAutoFit/>
          </a:bodyPr>
          <a:lstStyle/>
          <a:p>
            <a:pPr algn="ctr"/>
            <a:r>
              <a:rPr lang="en-US" sz="1600" dirty="0" err="1"/>
              <a:t>Heterobifunctional</a:t>
            </a:r>
            <a:r>
              <a:rPr lang="en-US" sz="1600" dirty="0"/>
              <a:t> </a:t>
            </a:r>
            <a:r>
              <a:rPr lang="en-US" sz="1600" dirty="0" err="1"/>
              <a:t>crosslinker</a:t>
            </a:r>
            <a:r>
              <a:rPr lang="en-US" sz="1600" dirty="0"/>
              <a:t> </a:t>
            </a:r>
            <a:r>
              <a:rPr lang="en-US" sz="1600" dirty="0" err="1"/>
              <a:t>sulfo</a:t>
            </a:r>
            <a:r>
              <a:rPr lang="en-US" sz="1600" dirty="0"/>
              <a:t>-SANPAH</a:t>
            </a:r>
          </a:p>
        </p:txBody>
      </p:sp>
      <p:sp>
        <p:nvSpPr>
          <p:cNvPr id="23" name="Text Box 17"/>
          <p:cNvSpPr txBox="1">
            <a:spLocks noChangeArrowheads="1"/>
          </p:cNvSpPr>
          <p:nvPr/>
        </p:nvSpPr>
        <p:spPr bwMode="auto">
          <a:xfrm>
            <a:off x="1473200" y="4880769"/>
            <a:ext cx="1920875" cy="338554"/>
          </a:xfrm>
          <a:prstGeom prst="rect">
            <a:avLst/>
          </a:prstGeom>
          <a:noFill/>
          <a:ln w="9525">
            <a:noFill/>
            <a:miter lim="800000"/>
            <a:headEnd/>
            <a:tailEnd/>
          </a:ln>
          <a:effectLst/>
        </p:spPr>
        <p:txBody>
          <a:bodyPr>
            <a:prstTxWarp prst="textNoShape">
              <a:avLst/>
            </a:prstTxWarp>
            <a:spAutoFit/>
          </a:bodyPr>
          <a:lstStyle/>
          <a:p>
            <a:pPr algn="ctr"/>
            <a:r>
              <a:rPr lang="en-US" sz="1600" dirty="0" smtClean="0"/>
              <a:t>Fibronectin</a:t>
            </a:r>
            <a:endParaRPr lang="en-US" sz="1600" dirty="0"/>
          </a:p>
        </p:txBody>
      </p:sp>
      <p:pic>
        <p:nvPicPr>
          <p:cNvPr id="24" name="Picture 18"/>
          <p:cNvPicPr>
            <a:picLocks noChangeAspect="1" noChangeArrowheads="1"/>
          </p:cNvPicPr>
          <p:nvPr/>
        </p:nvPicPr>
        <p:blipFill>
          <a:blip r:embed="rId7"/>
          <a:srcRect/>
          <a:stretch>
            <a:fillRect/>
          </a:stretch>
        </p:blipFill>
        <p:spPr bwMode="auto">
          <a:xfrm>
            <a:off x="1473200" y="4539456"/>
            <a:ext cx="1752600" cy="341313"/>
          </a:xfrm>
          <a:prstGeom prst="rect">
            <a:avLst/>
          </a:prstGeom>
          <a:noFill/>
          <a:ln w="9525">
            <a:noFill/>
            <a:miter lim="800000"/>
            <a:headEnd/>
            <a:tailEnd/>
          </a:ln>
          <a:effectLst/>
        </p:spPr>
      </p:pic>
      <p:sp>
        <p:nvSpPr>
          <p:cNvPr id="25" name="Text Box 19"/>
          <p:cNvSpPr txBox="1">
            <a:spLocks noChangeArrowheads="1"/>
          </p:cNvSpPr>
          <p:nvPr/>
        </p:nvSpPr>
        <p:spPr bwMode="auto">
          <a:xfrm>
            <a:off x="355600" y="1020762"/>
            <a:ext cx="2362200" cy="581025"/>
          </a:xfrm>
          <a:prstGeom prst="rect">
            <a:avLst/>
          </a:prstGeom>
          <a:noFill/>
          <a:ln w="9525">
            <a:noFill/>
            <a:miter lim="800000"/>
            <a:headEnd/>
            <a:tailEnd/>
          </a:ln>
          <a:effectLst/>
        </p:spPr>
        <p:txBody>
          <a:bodyPr>
            <a:prstTxWarp prst="textNoShape">
              <a:avLst/>
            </a:prstTxWarp>
            <a:spAutoFit/>
          </a:bodyPr>
          <a:lstStyle/>
          <a:p>
            <a:pPr algn="ctr"/>
            <a:r>
              <a:rPr lang="en-US" sz="1600" dirty="0"/>
              <a:t>Varying </a:t>
            </a:r>
            <a:r>
              <a:rPr lang="en-US" sz="1600" dirty="0" err="1"/>
              <a:t>acrylamide</a:t>
            </a:r>
            <a:r>
              <a:rPr lang="en-US" sz="1600" dirty="0"/>
              <a:t> and </a:t>
            </a:r>
            <a:r>
              <a:rPr lang="en-US" sz="1600" dirty="0" err="1"/>
              <a:t>bis-acrylamide</a:t>
            </a:r>
            <a:endParaRPr lang="en-US" sz="1600" dirty="0"/>
          </a:p>
        </p:txBody>
      </p:sp>
      <p:sp>
        <p:nvSpPr>
          <p:cNvPr id="26" name="Line 11"/>
          <p:cNvSpPr>
            <a:spLocks noChangeShapeType="1"/>
          </p:cNvSpPr>
          <p:nvPr/>
        </p:nvSpPr>
        <p:spPr bwMode="auto">
          <a:xfrm>
            <a:off x="1435100" y="4513263"/>
            <a:ext cx="0" cy="1266825"/>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pic>
        <p:nvPicPr>
          <p:cNvPr id="28" name="Picture 7"/>
          <p:cNvPicPr>
            <a:picLocks noChangeAspect="1" noChangeArrowheads="1"/>
          </p:cNvPicPr>
          <p:nvPr/>
        </p:nvPicPr>
        <p:blipFill>
          <a:blip r:embed="rId8"/>
          <a:srcRect/>
          <a:stretch>
            <a:fillRect/>
          </a:stretch>
        </p:blipFill>
        <p:spPr bwMode="auto">
          <a:xfrm>
            <a:off x="4010025" y="737393"/>
            <a:ext cx="5095875" cy="5715000"/>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val="27161434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918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8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824"/>
            <a:ext cx="8229600" cy="850900"/>
          </a:xfrm>
        </p:spPr>
        <p:txBody>
          <a:bodyPr/>
          <a:lstStyle/>
          <a:p>
            <a:r>
              <a:rPr lang="en-US" dirty="0" smtClean="0"/>
              <a:t>1: Step Changes in Stiffness</a:t>
            </a:r>
            <a:endParaRPr lang="en-US" dirty="0"/>
          </a:p>
        </p:txBody>
      </p:sp>
      <p:pic>
        <p:nvPicPr>
          <p:cNvPr id="6" name="Picture 5" descr="Lo, soft to stiff.pdf"/>
          <p:cNvPicPr>
            <a:picLocks noChangeAspect="1"/>
          </p:cNvPicPr>
          <p:nvPr/>
        </p:nvPicPr>
        <p:blipFill>
          <a:blip r:embed="rId3"/>
          <a:stretch>
            <a:fillRect/>
          </a:stretch>
        </p:blipFill>
        <p:spPr>
          <a:xfrm>
            <a:off x="2423122" y="752912"/>
            <a:ext cx="6263678" cy="6065877"/>
          </a:xfrm>
          <a:prstGeom prst="rect">
            <a:avLst/>
          </a:prstGeom>
        </p:spPr>
      </p:pic>
      <p:sp>
        <p:nvSpPr>
          <p:cNvPr id="7" name="TextBox 6"/>
          <p:cNvSpPr txBox="1"/>
          <p:nvPr/>
        </p:nvSpPr>
        <p:spPr>
          <a:xfrm>
            <a:off x="64070" y="1839198"/>
            <a:ext cx="2359052" cy="246221"/>
          </a:xfrm>
          <a:prstGeom prst="rect">
            <a:avLst/>
          </a:prstGeom>
          <a:noFill/>
        </p:spPr>
        <p:txBody>
          <a:bodyPr wrap="none" rtlCol="0">
            <a:spAutoFit/>
          </a:bodyPr>
          <a:lstStyle/>
          <a:p>
            <a:r>
              <a:rPr lang="en-US" sz="1000" dirty="0" err="1" smtClean="0"/>
              <a:t>Biophys</a:t>
            </a:r>
            <a:r>
              <a:rPr lang="en-US" sz="1000" dirty="0" smtClean="0"/>
              <a:t> J. Lo et al. (2000) 79;144-152</a:t>
            </a:r>
            <a:endParaRPr lang="en-US" sz="1000" dirty="0"/>
          </a:p>
        </p:txBody>
      </p:sp>
      <p:sp>
        <p:nvSpPr>
          <p:cNvPr id="13" name="TextBox 12"/>
          <p:cNvSpPr txBox="1"/>
          <p:nvPr/>
        </p:nvSpPr>
        <p:spPr>
          <a:xfrm>
            <a:off x="-25019" y="857299"/>
            <a:ext cx="2572024" cy="923330"/>
          </a:xfrm>
          <a:prstGeom prst="rect">
            <a:avLst/>
          </a:prstGeom>
          <a:noFill/>
        </p:spPr>
        <p:txBody>
          <a:bodyPr wrap="square" rtlCol="0">
            <a:spAutoFit/>
          </a:bodyPr>
          <a:lstStyle/>
          <a:p>
            <a:r>
              <a:rPr lang="en-US" dirty="0" smtClean="0"/>
              <a:t>3T3 Fibroblasts on PAA</a:t>
            </a:r>
          </a:p>
          <a:p>
            <a:r>
              <a:rPr lang="en-US" dirty="0" smtClean="0"/>
              <a:t>Migrate from soft-to-stiff substrates</a:t>
            </a:r>
            <a:endParaRPr lang="en-US" dirty="0"/>
          </a:p>
        </p:txBody>
      </p:sp>
    </p:spTree>
    <p:extLst>
      <p:ext uri="{BB962C8B-B14F-4D97-AF65-F5344CB8AC3E}">
        <p14:creationId xmlns:p14="http://schemas.microsoft.com/office/powerpoint/2010/main" val="168196647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7980"/>
            <a:ext cx="9144000" cy="655690"/>
          </a:xfrm>
        </p:spPr>
        <p:txBody>
          <a:bodyPr>
            <a:normAutofit fontScale="90000"/>
          </a:bodyPr>
          <a:lstStyle/>
          <a:p>
            <a:r>
              <a:rPr lang="en-US" dirty="0" smtClean="0"/>
              <a:t>Duro</a:t>
            </a:r>
            <a:r>
              <a:rPr lang="en-US" i="1" dirty="0" smtClean="0"/>
              <a:t>taxis:</a:t>
            </a:r>
            <a:r>
              <a:rPr lang="en-US" dirty="0" smtClean="0"/>
              <a:t> gradients</a:t>
            </a:r>
            <a:r>
              <a:rPr lang="en-US" dirty="0"/>
              <a:t> </a:t>
            </a:r>
            <a:r>
              <a:rPr lang="en-US" dirty="0" smtClean="0"/>
              <a:t>via </a:t>
            </a:r>
            <a:r>
              <a:rPr lang="en-US" dirty="0" err="1" smtClean="0"/>
              <a:t>photomask</a:t>
            </a:r>
            <a:r>
              <a:rPr lang="en-US" dirty="0" smtClean="0"/>
              <a:t> polymerization</a:t>
            </a:r>
            <a:endParaRPr lang="en-US" dirty="0"/>
          </a:p>
        </p:txBody>
      </p:sp>
      <p:sp>
        <p:nvSpPr>
          <p:cNvPr id="4" name="Slide Number Placeholder 3"/>
          <p:cNvSpPr>
            <a:spLocks noGrp="1"/>
          </p:cNvSpPr>
          <p:nvPr>
            <p:ph type="sldNum" sz="quarter" idx="12"/>
          </p:nvPr>
        </p:nvSpPr>
        <p:spPr/>
        <p:txBody>
          <a:bodyPr/>
          <a:lstStyle/>
          <a:p>
            <a:fld id="{4047B586-F103-AC40-AF45-907A29A9C8AD}" type="slidenum">
              <a:rPr lang="en-US" smtClean="0"/>
              <a:t>19</a:t>
            </a:fld>
            <a:endParaRPr lang="en-US"/>
          </a:p>
        </p:txBody>
      </p:sp>
      <p:pic>
        <p:nvPicPr>
          <p:cNvPr id="5" name="Picture 4"/>
          <p:cNvPicPr>
            <a:picLocks noChangeAspect="1"/>
          </p:cNvPicPr>
          <p:nvPr/>
        </p:nvPicPr>
        <p:blipFill>
          <a:blip r:embed="rId2"/>
          <a:stretch>
            <a:fillRect/>
          </a:stretch>
        </p:blipFill>
        <p:spPr>
          <a:xfrm>
            <a:off x="273567" y="1130872"/>
            <a:ext cx="4406284" cy="1989935"/>
          </a:xfrm>
          <a:prstGeom prst="rect">
            <a:avLst/>
          </a:prstGeom>
        </p:spPr>
      </p:pic>
      <p:pic>
        <p:nvPicPr>
          <p:cNvPr id="6" name="Picture 5"/>
          <p:cNvPicPr>
            <a:picLocks noChangeAspect="1"/>
          </p:cNvPicPr>
          <p:nvPr/>
        </p:nvPicPr>
        <p:blipFill>
          <a:blip r:embed="rId3"/>
          <a:stretch>
            <a:fillRect/>
          </a:stretch>
        </p:blipFill>
        <p:spPr>
          <a:xfrm>
            <a:off x="6463548" y="833670"/>
            <a:ext cx="2294540" cy="2333932"/>
          </a:xfrm>
          <a:prstGeom prst="rect">
            <a:avLst/>
          </a:prstGeom>
        </p:spPr>
      </p:pic>
      <p:pic>
        <p:nvPicPr>
          <p:cNvPr id="7" name="Picture 6"/>
          <p:cNvPicPr>
            <a:picLocks noChangeAspect="1"/>
          </p:cNvPicPr>
          <p:nvPr/>
        </p:nvPicPr>
        <p:blipFill>
          <a:blip r:embed="rId4"/>
          <a:stretch>
            <a:fillRect/>
          </a:stretch>
        </p:blipFill>
        <p:spPr>
          <a:xfrm>
            <a:off x="3931176" y="3422192"/>
            <a:ext cx="3880458" cy="3299283"/>
          </a:xfrm>
          <a:prstGeom prst="rect">
            <a:avLst/>
          </a:prstGeom>
        </p:spPr>
      </p:pic>
      <p:sp>
        <p:nvSpPr>
          <p:cNvPr id="8" name="TextBox 7"/>
          <p:cNvSpPr txBox="1"/>
          <p:nvPr/>
        </p:nvSpPr>
        <p:spPr>
          <a:xfrm>
            <a:off x="75927" y="6356350"/>
            <a:ext cx="2489947" cy="369332"/>
          </a:xfrm>
          <a:prstGeom prst="rect">
            <a:avLst/>
          </a:prstGeom>
          <a:noFill/>
        </p:spPr>
        <p:txBody>
          <a:bodyPr wrap="none" rtlCol="0">
            <a:spAutoFit/>
          </a:bodyPr>
          <a:lstStyle/>
          <a:p>
            <a:r>
              <a:rPr lang="en-US" dirty="0" smtClean="0"/>
              <a:t>Wong, J. Langmuir, 2003</a:t>
            </a:r>
            <a:endParaRPr lang="en-US" dirty="0"/>
          </a:p>
        </p:txBody>
      </p:sp>
    </p:spTree>
    <p:extLst>
      <p:ext uri="{BB962C8B-B14F-4D97-AF65-F5344CB8AC3E}">
        <p14:creationId xmlns:p14="http://schemas.microsoft.com/office/powerpoint/2010/main" val="78160580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Lecture 8</a:t>
            </a:r>
            <a:endParaRPr lang="en-US" dirty="0"/>
          </a:p>
        </p:txBody>
      </p:sp>
      <p:sp>
        <p:nvSpPr>
          <p:cNvPr id="3" name="Content Placeholder 2"/>
          <p:cNvSpPr>
            <a:spLocks noGrp="1"/>
          </p:cNvSpPr>
          <p:nvPr>
            <p:ph idx="1"/>
          </p:nvPr>
        </p:nvSpPr>
        <p:spPr/>
        <p:txBody>
          <a:bodyPr/>
          <a:lstStyle/>
          <a:p>
            <a:r>
              <a:rPr lang="en-US" dirty="0" smtClean="0"/>
              <a:t>We discussed ways to test and quantify the mechanical properties of materials</a:t>
            </a:r>
          </a:p>
          <a:p>
            <a:r>
              <a:rPr lang="en-US" dirty="0" smtClean="0"/>
              <a:t>Left you with food for thought: is that important for tissue engineering design? (and your grant)?</a:t>
            </a:r>
          </a:p>
          <a:p>
            <a:r>
              <a:rPr lang="en-US" dirty="0" smtClean="0"/>
              <a:t>Question for today: do cells care?</a:t>
            </a:r>
          </a:p>
          <a:p>
            <a:pPr lvl="1"/>
            <a:r>
              <a:rPr lang="en-US" dirty="0" smtClean="0"/>
              <a:t>i.e. can cells sense and respond to mechanical forces?</a:t>
            </a:r>
            <a:endParaRPr lang="en-US" dirty="0"/>
          </a:p>
        </p:txBody>
      </p:sp>
    </p:spTree>
    <p:extLst>
      <p:ext uri="{BB962C8B-B14F-4D97-AF65-F5344CB8AC3E}">
        <p14:creationId xmlns:p14="http://schemas.microsoft.com/office/powerpoint/2010/main" val="2840507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4114800" cy="2895600"/>
          </a:xfrm>
        </p:spPr>
        <p:txBody>
          <a:bodyPr/>
          <a:lstStyle/>
          <a:p>
            <a:r>
              <a:rPr lang="en-US" sz="4000" i="1" dirty="0" err="1" smtClean="0"/>
              <a:t>Durokinesis</a:t>
            </a:r>
            <a:r>
              <a:rPr lang="en-US" sz="4000" i="1" dirty="0" smtClean="0"/>
              <a:t>:</a:t>
            </a:r>
            <a:r>
              <a:rPr lang="en-US" sz="4000" dirty="0" smtClean="0"/>
              <a:t> Biphasic Migration </a:t>
            </a:r>
            <a:r>
              <a:rPr lang="en-US" sz="4000" dirty="0"/>
              <a:t>Dependence on Substrate Stiffness</a:t>
            </a:r>
          </a:p>
        </p:txBody>
      </p:sp>
      <p:pic>
        <p:nvPicPr>
          <p:cNvPr id="1741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0163" y="-495300"/>
            <a:ext cx="5303837" cy="659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741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9050" y="-495300"/>
            <a:ext cx="5314950" cy="659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TextBox 1"/>
          <p:cNvSpPr txBox="1"/>
          <p:nvPr/>
        </p:nvSpPr>
        <p:spPr>
          <a:xfrm rot="16200000">
            <a:off x="3958977" y="2697064"/>
            <a:ext cx="1551739" cy="369332"/>
          </a:xfrm>
          <a:prstGeom prst="rect">
            <a:avLst/>
          </a:prstGeom>
          <a:noFill/>
        </p:spPr>
        <p:txBody>
          <a:bodyPr wrap="none" rtlCol="0">
            <a:spAutoFit/>
          </a:bodyPr>
          <a:lstStyle/>
          <a:p>
            <a:r>
              <a:rPr lang="en-US" dirty="0" smtClean="0"/>
              <a:t>Speed (um/</a:t>
            </a:r>
            <a:r>
              <a:rPr lang="en-US" dirty="0" err="1" smtClean="0"/>
              <a:t>hr</a:t>
            </a:r>
            <a:r>
              <a:rPr lang="en-US" dirty="0" smtClean="0"/>
              <a:t>)</a:t>
            </a:r>
            <a:endParaRPr lang="en-US" dirty="0"/>
          </a:p>
        </p:txBody>
      </p:sp>
      <p:sp>
        <p:nvSpPr>
          <p:cNvPr id="3" name="TextBox 2"/>
          <p:cNvSpPr txBox="1"/>
          <p:nvPr/>
        </p:nvSpPr>
        <p:spPr>
          <a:xfrm>
            <a:off x="6074324" y="5449927"/>
            <a:ext cx="1906554" cy="369332"/>
          </a:xfrm>
          <a:prstGeom prst="rect">
            <a:avLst/>
          </a:prstGeom>
          <a:noFill/>
        </p:spPr>
        <p:txBody>
          <a:bodyPr wrap="none" rtlCol="0">
            <a:spAutoFit/>
          </a:bodyPr>
          <a:lstStyle/>
          <a:p>
            <a:r>
              <a:rPr lang="en-US" dirty="0" smtClean="0"/>
              <a:t>Substrate stiffness</a:t>
            </a:r>
            <a:endParaRPr lang="en-US" dirty="0"/>
          </a:p>
        </p:txBody>
      </p:sp>
      <p:sp>
        <p:nvSpPr>
          <p:cNvPr id="8" name="TextBox 7"/>
          <p:cNvSpPr txBox="1"/>
          <p:nvPr/>
        </p:nvSpPr>
        <p:spPr>
          <a:xfrm>
            <a:off x="5457226" y="6488668"/>
            <a:ext cx="3797058" cy="369332"/>
          </a:xfrm>
          <a:prstGeom prst="rect">
            <a:avLst/>
          </a:prstGeom>
          <a:noFill/>
        </p:spPr>
        <p:txBody>
          <a:bodyPr wrap="none" rtlCol="0">
            <a:spAutoFit/>
          </a:bodyPr>
          <a:lstStyle/>
          <a:p>
            <a:r>
              <a:rPr lang="en-US" dirty="0" smtClean="0"/>
              <a:t>Peyton and Putnam, J. Cell. Phys. 2005</a:t>
            </a:r>
            <a:endParaRPr lang="en-US" dirty="0"/>
          </a:p>
        </p:txBody>
      </p:sp>
      <p:cxnSp>
        <p:nvCxnSpPr>
          <p:cNvPr id="5" name="Straight Arrow Connector 4"/>
          <p:cNvCxnSpPr/>
          <p:nvPr/>
        </p:nvCxnSpPr>
        <p:spPr>
          <a:xfrm flipV="1">
            <a:off x="4919512" y="732284"/>
            <a:ext cx="11441" cy="464541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4908071" y="5369915"/>
            <a:ext cx="3851854"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4047B586-F103-AC40-AF45-907A29A9C8AD}" type="slidenum">
              <a:rPr lang="en-US" smtClean="0"/>
              <a:t>20</a:t>
            </a:fld>
            <a:endParaRPr lang="en-US"/>
          </a:p>
        </p:txBody>
      </p:sp>
      <p:sp>
        <p:nvSpPr>
          <p:cNvPr id="17411" name="Text Box 3"/>
          <p:cNvSpPr txBox="1">
            <a:spLocks noChangeArrowheads="1"/>
          </p:cNvSpPr>
          <p:nvPr/>
        </p:nvSpPr>
        <p:spPr bwMode="auto">
          <a:xfrm>
            <a:off x="30162" y="3081625"/>
            <a:ext cx="4520017"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0" hangingPunct="0">
              <a:spcBef>
                <a:spcPct val="50000"/>
              </a:spcBef>
              <a:buFontTx/>
              <a:buChar char="•"/>
            </a:pPr>
            <a:r>
              <a:rPr lang="en-US" sz="2000" dirty="0"/>
              <a:t> </a:t>
            </a:r>
            <a:r>
              <a:rPr lang="en-US" sz="2000" dirty="0" err="1" smtClean="0"/>
              <a:t>Durokinesis</a:t>
            </a:r>
            <a:r>
              <a:rPr lang="en-US" sz="2000" dirty="0" smtClean="0"/>
              <a:t>: SMCs </a:t>
            </a:r>
            <a:r>
              <a:rPr lang="en-US" sz="2000" dirty="0"/>
              <a:t>migrate fastest on an </a:t>
            </a:r>
            <a:r>
              <a:rPr lang="ja-JP" altLang="en-US" sz="2000" dirty="0">
                <a:latin typeface="Arial"/>
              </a:rPr>
              <a:t>‘</a:t>
            </a:r>
            <a:r>
              <a:rPr lang="en-US" sz="2000" dirty="0"/>
              <a:t>optimally stiff</a:t>
            </a:r>
            <a:r>
              <a:rPr lang="ja-JP" altLang="en-US" sz="2000" dirty="0">
                <a:latin typeface="Arial"/>
              </a:rPr>
              <a:t>’</a:t>
            </a:r>
            <a:r>
              <a:rPr lang="en-US" sz="2000" dirty="0"/>
              <a:t> substrate</a:t>
            </a:r>
          </a:p>
          <a:p>
            <a:pPr eaLnBrk="0" hangingPunct="0">
              <a:spcBef>
                <a:spcPct val="50000"/>
              </a:spcBef>
              <a:buFontTx/>
              <a:buChar char="•"/>
            </a:pPr>
            <a:r>
              <a:rPr lang="en-US" sz="2000" dirty="0" smtClean="0"/>
              <a:t>Lecture 9: actin polymerization controlled by adhesive protein density as well (</a:t>
            </a:r>
            <a:r>
              <a:rPr lang="en-US" sz="2000" dirty="0" err="1" smtClean="0"/>
              <a:t>Haptokinesis</a:t>
            </a:r>
            <a:r>
              <a:rPr lang="en-US" sz="2000" dirty="0" smtClean="0"/>
              <a:t>). </a:t>
            </a:r>
          </a:p>
          <a:p>
            <a:pPr eaLnBrk="0" hangingPunct="0">
              <a:spcBef>
                <a:spcPct val="50000"/>
              </a:spcBef>
              <a:buFontTx/>
              <a:buChar char="•"/>
            </a:pPr>
            <a:r>
              <a:rPr lang="en-US" sz="2000" dirty="0" smtClean="0"/>
              <a:t>Cells </a:t>
            </a:r>
            <a:r>
              <a:rPr lang="en-US" sz="2000" dirty="0"/>
              <a:t>need stiffer substrate when less fibronectin is attached to surface to migrate at maximum capacity</a:t>
            </a:r>
          </a:p>
        </p:txBody>
      </p:sp>
    </p:spTree>
    <p:extLst>
      <p:ext uri="{BB962C8B-B14F-4D97-AF65-F5344CB8AC3E}">
        <p14:creationId xmlns:p14="http://schemas.microsoft.com/office/powerpoint/2010/main" val="34752126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174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152400"/>
            <a:ext cx="9144000" cy="1143000"/>
          </a:xfrm>
        </p:spPr>
        <p:txBody>
          <a:bodyPr>
            <a:normAutofit fontScale="90000"/>
          </a:bodyPr>
          <a:lstStyle/>
          <a:p>
            <a:r>
              <a:rPr lang="en-US" sz="4000" dirty="0"/>
              <a:t>Cytoskeletal Assembly Regulated by </a:t>
            </a:r>
            <a:r>
              <a:rPr lang="en-US" sz="4000" dirty="0" smtClean="0"/>
              <a:t>Substrate Stiffness</a:t>
            </a:r>
            <a:endParaRPr lang="en-US" sz="4000" dirty="0"/>
          </a:p>
        </p:txBody>
      </p:sp>
      <p:pic>
        <p:nvPicPr>
          <p:cNvPr id="21508" name="Picture 4"/>
          <p:cNvPicPr>
            <a:picLocks noChangeAspect="1" noChangeArrowheads="1"/>
          </p:cNvPicPr>
          <p:nvPr/>
        </p:nvPicPr>
        <p:blipFill>
          <a:blip r:embed="rId3">
            <a:lum bright="24000" contrast="24000"/>
            <a:extLst>
              <a:ext uri="{28A0092B-C50C-407E-A947-70E740481C1C}">
                <a14:useLocalDpi xmlns:a14="http://schemas.microsoft.com/office/drawing/2010/main" val="0"/>
              </a:ext>
            </a:extLst>
          </a:blip>
          <a:srcRect/>
          <a:stretch>
            <a:fillRect/>
          </a:stretch>
        </p:blipFill>
        <p:spPr bwMode="auto">
          <a:xfrm>
            <a:off x="914400" y="1447800"/>
            <a:ext cx="7010400" cy="505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TextBox 1"/>
          <p:cNvSpPr txBox="1"/>
          <p:nvPr/>
        </p:nvSpPr>
        <p:spPr>
          <a:xfrm>
            <a:off x="1487294" y="6505575"/>
            <a:ext cx="3797058" cy="369332"/>
          </a:xfrm>
          <a:prstGeom prst="rect">
            <a:avLst/>
          </a:prstGeom>
          <a:noFill/>
        </p:spPr>
        <p:txBody>
          <a:bodyPr wrap="none" rtlCol="0">
            <a:spAutoFit/>
          </a:bodyPr>
          <a:lstStyle/>
          <a:p>
            <a:r>
              <a:rPr lang="en-US" dirty="0" smtClean="0"/>
              <a:t>Peyton and Putnam, J. Cell. Phys. 2005</a:t>
            </a:r>
            <a:endParaRPr lang="en-US" dirty="0"/>
          </a:p>
        </p:txBody>
      </p:sp>
      <p:sp>
        <p:nvSpPr>
          <p:cNvPr id="3" name="Slide Number Placeholder 2"/>
          <p:cNvSpPr>
            <a:spLocks noGrp="1"/>
          </p:cNvSpPr>
          <p:nvPr>
            <p:ph type="sldNum" sz="quarter" idx="12"/>
          </p:nvPr>
        </p:nvSpPr>
        <p:spPr/>
        <p:txBody>
          <a:bodyPr/>
          <a:lstStyle/>
          <a:p>
            <a:fld id="{4047B586-F103-AC40-AF45-907A29A9C8AD}" type="slidenum">
              <a:rPr lang="en-US" smtClean="0"/>
              <a:t>21</a:t>
            </a:fld>
            <a:endParaRPr lang="en-US"/>
          </a:p>
        </p:txBody>
      </p:sp>
    </p:spTree>
    <p:extLst>
      <p:ext uri="{BB962C8B-B14F-4D97-AF65-F5344CB8AC3E}">
        <p14:creationId xmlns:p14="http://schemas.microsoft.com/office/powerpoint/2010/main" val="345782333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2" y="0"/>
            <a:ext cx="9146452" cy="803311"/>
          </a:xfrm>
        </p:spPr>
        <p:txBody>
          <a:bodyPr>
            <a:normAutofit/>
          </a:bodyPr>
          <a:lstStyle/>
          <a:p>
            <a:r>
              <a:rPr lang="en-US" sz="3800" dirty="0" smtClean="0"/>
              <a:t>Biomaterials to Study </a:t>
            </a:r>
            <a:r>
              <a:rPr lang="en-US" sz="3800" dirty="0" err="1" smtClean="0"/>
              <a:t>Durotaxis</a:t>
            </a:r>
            <a:r>
              <a:rPr lang="en-US" sz="3800" dirty="0" smtClean="0"/>
              <a:t>/</a:t>
            </a:r>
            <a:r>
              <a:rPr lang="en-US" sz="3800" dirty="0" err="1" smtClean="0"/>
              <a:t>Durokinesis</a:t>
            </a:r>
            <a:endParaRPr lang="en-US" sz="3800" dirty="0"/>
          </a:p>
        </p:txBody>
      </p:sp>
      <p:sp>
        <p:nvSpPr>
          <p:cNvPr id="5" name="Rectangle 3"/>
          <p:cNvSpPr txBox="1">
            <a:spLocks noChangeArrowheads="1"/>
          </p:cNvSpPr>
          <p:nvPr/>
        </p:nvSpPr>
        <p:spPr bwMode="auto">
          <a:xfrm>
            <a:off x="-2452" y="1361603"/>
            <a:ext cx="4494696" cy="352066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Natural </a:t>
            </a:r>
            <a:r>
              <a:rPr lang="en-US" sz="2000" kern="0" dirty="0" smtClean="0"/>
              <a:t>Biopolymers</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n-US" b="0" i="0" u="none" strike="noStrike" kern="0" cap="none" spc="0" normalizeH="0" baseline="0" noProof="0" dirty="0" smtClean="0">
                <a:ln>
                  <a:noFill/>
                </a:ln>
                <a:solidFill>
                  <a:schemeClr val="tx1"/>
                </a:solidFill>
                <a:effectLst/>
                <a:uLnTx/>
                <a:uFillTx/>
                <a:latin typeface="+mn-lt"/>
                <a:ea typeface="+mn-ea"/>
                <a:cs typeface="+mn-cs"/>
              </a:rPr>
              <a:t>Collagen, Fibrin, Matrigel</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n-US" b="0" i="0" u="none" strike="noStrike" kern="0" cap="none" spc="0" normalizeH="0" baseline="0" noProof="0" dirty="0" smtClean="0">
                <a:ln>
                  <a:noFill/>
                </a:ln>
                <a:solidFill>
                  <a:schemeClr val="tx1"/>
                </a:solidFill>
                <a:effectLst/>
                <a:uLnTx/>
                <a:uFillTx/>
                <a:latin typeface="+mn-lt"/>
                <a:ea typeface="+mn-ea"/>
                <a:cs typeface="+mn-cs"/>
              </a:rPr>
              <a:t>Contain cell-adhesive domains, 3D transferable</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lang="en-US" kern="0" dirty="0" smtClean="0"/>
              <a:t>Natural chemistries</a:t>
            </a:r>
            <a:endParaRPr kumimoji="0" lang="en-US" b="0" i="0" u="none" strike="noStrike" kern="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n-US" b="0" i="0" u="none" strike="noStrike" kern="0" cap="none" spc="0" normalizeH="0" baseline="0" noProof="0" dirty="0" smtClean="0">
                <a:ln>
                  <a:noFill/>
                </a:ln>
                <a:solidFill>
                  <a:schemeClr val="tx1"/>
                </a:solidFill>
                <a:effectLst/>
                <a:uLnTx/>
                <a:uFillTx/>
                <a:latin typeface="+mn-lt"/>
                <a:ea typeface="+mn-ea"/>
                <a:cs typeface="+mn-cs"/>
              </a:rPr>
              <a:t>Soft 1Pa-10kPa</a:t>
            </a:r>
            <a:endParaRPr lang="en-US" kern="0" dirty="0" smtClean="0"/>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n-US" b="0" i="0" u="none" strike="noStrike" kern="0" cap="none" spc="0" normalizeH="0" baseline="0" noProof="0" dirty="0" smtClean="0">
                <a:ln>
                  <a:noFill/>
                </a:ln>
                <a:solidFill>
                  <a:schemeClr val="tx1"/>
                </a:solidFill>
                <a:effectLst/>
                <a:uLnTx/>
                <a:uFillTx/>
                <a:latin typeface="+mn-lt"/>
                <a:ea typeface="+mn-ea"/>
                <a:cs typeface="+mn-cs"/>
              </a:rPr>
              <a:t>Lumped</a:t>
            </a:r>
            <a:r>
              <a:rPr kumimoji="0" lang="en-US" b="0" i="0" u="none" strike="noStrike" kern="0" cap="none" spc="0" normalizeH="0" noProof="0" dirty="0" smtClean="0">
                <a:ln>
                  <a:noFill/>
                </a:ln>
                <a:solidFill>
                  <a:schemeClr val="tx1"/>
                </a:solidFill>
                <a:effectLst/>
                <a:uLnTx/>
                <a:uFillTx/>
                <a:latin typeface="+mn-lt"/>
                <a:ea typeface="+mn-ea"/>
                <a:cs typeface="+mn-cs"/>
              </a:rPr>
              <a:t> parameters</a:t>
            </a:r>
            <a:endParaRPr kumimoji="0" lang="en-US" b="0" i="0" u="none" strike="noStrike" kern="0" cap="none" spc="0" normalizeH="0" baseline="0" noProof="0" dirty="0">
              <a:ln>
                <a:noFill/>
              </a:ln>
              <a:solidFill>
                <a:schemeClr val="tx1"/>
              </a:solidFill>
              <a:effectLst/>
              <a:uLnTx/>
              <a:uFillTx/>
              <a:latin typeface="+mn-lt"/>
              <a:ea typeface="+mn-ea"/>
              <a:cs typeface="+mn-cs"/>
            </a:endParaRPr>
          </a:p>
        </p:txBody>
      </p:sp>
      <p:sp>
        <p:nvSpPr>
          <p:cNvPr id="7" name="Rectangle 3"/>
          <p:cNvSpPr txBox="1">
            <a:spLocks noChangeArrowheads="1"/>
          </p:cNvSpPr>
          <p:nvPr/>
        </p:nvSpPr>
        <p:spPr bwMode="auto">
          <a:xfrm>
            <a:off x="4668940" y="1350560"/>
            <a:ext cx="4475060" cy="2924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Synthetic Polymers</a:t>
            </a:r>
          </a:p>
          <a:p>
            <a:pPr marL="742950" lvl="1" indent="-285750" defTabSz="914400" fontAlgn="base">
              <a:lnSpc>
                <a:spcPct val="90000"/>
              </a:lnSpc>
              <a:spcBef>
                <a:spcPct val="20000"/>
              </a:spcBef>
              <a:spcAft>
                <a:spcPct val="0"/>
              </a:spcAft>
              <a:buFontTx/>
              <a:buChar char="–"/>
              <a:defRPr/>
            </a:pPr>
            <a:r>
              <a:rPr kumimoji="0" lang="en-US" b="0" i="0" u="none" strike="noStrike" kern="0" cap="none" spc="0" normalizeH="0" baseline="0" noProof="0" dirty="0" err="1" smtClean="0">
                <a:ln>
                  <a:noFill/>
                </a:ln>
                <a:solidFill>
                  <a:schemeClr val="tx1"/>
                </a:solidFill>
                <a:effectLst/>
                <a:uLnTx/>
                <a:uFillTx/>
                <a:latin typeface="+mn-lt"/>
                <a:ea typeface="+mn-ea"/>
                <a:cs typeface="+mn-cs"/>
              </a:rPr>
              <a:t>Polyacrylamide</a:t>
            </a:r>
            <a:r>
              <a:rPr kumimoji="0" lang="en-US" b="0" i="0" u="none" strike="noStrike" kern="0" cap="none" spc="0" normalizeH="0" baseline="0" noProof="0" dirty="0" smtClean="0">
                <a:ln>
                  <a:noFill/>
                </a:ln>
                <a:solidFill>
                  <a:schemeClr val="tx1"/>
                </a:solidFill>
                <a:effectLst/>
                <a:uLnTx/>
                <a:uFillTx/>
                <a:latin typeface="+mn-lt"/>
                <a:ea typeface="+mn-ea"/>
                <a:cs typeface="+mn-cs"/>
              </a:rPr>
              <a:t> (PAA), </a:t>
            </a:r>
            <a:r>
              <a:rPr kumimoji="0" lang="en-US" b="0" i="0" u="none" strike="noStrike" kern="0" cap="none" spc="0" normalizeH="0" baseline="0" noProof="0" dirty="0" err="1" smtClean="0">
                <a:ln>
                  <a:noFill/>
                </a:ln>
                <a:solidFill>
                  <a:schemeClr val="tx1"/>
                </a:solidFill>
                <a:effectLst/>
                <a:uLnTx/>
                <a:uFillTx/>
                <a:latin typeface="+mn-lt"/>
                <a:ea typeface="+mn-ea"/>
                <a:cs typeface="+mn-cs"/>
              </a:rPr>
              <a:t>Poly(ethylene</a:t>
            </a:r>
            <a:r>
              <a:rPr kumimoji="0" lang="en-US" b="0" i="0" u="none" strike="noStrike" kern="0" cap="none" spc="0" normalizeH="0" baseline="0" noProof="0" dirty="0" smtClean="0">
                <a:ln>
                  <a:noFill/>
                </a:ln>
                <a:solidFill>
                  <a:schemeClr val="tx1"/>
                </a:solidFill>
                <a:effectLst/>
                <a:uLnTx/>
                <a:uFillTx/>
                <a:latin typeface="+mn-lt"/>
                <a:ea typeface="+mn-ea"/>
                <a:cs typeface="+mn-cs"/>
              </a:rPr>
              <a:t> glycol) (PEG), </a:t>
            </a:r>
            <a:r>
              <a:rPr kumimoji="0" lang="en-US" b="0" i="0" u="none" strike="noStrike" kern="0" cap="none" spc="0" normalizeH="0" baseline="0" noProof="0" dirty="0" err="1" smtClean="0">
                <a:ln>
                  <a:noFill/>
                </a:ln>
                <a:solidFill>
                  <a:schemeClr val="tx1"/>
                </a:solidFill>
                <a:effectLst/>
                <a:uLnTx/>
                <a:uFillTx/>
                <a:latin typeface="+mn-lt"/>
                <a:ea typeface="+mn-ea"/>
                <a:cs typeface="+mn-cs"/>
              </a:rPr>
              <a:t>Polydimethylsiloxane</a:t>
            </a:r>
            <a:r>
              <a:rPr kumimoji="0" lang="en-US" b="0" i="0" u="none" strike="noStrike" kern="0" cap="none" spc="0" normalizeH="0" baseline="0" noProof="0" dirty="0" smtClean="0">
                <a:ln>
                  <a:noFill/>
                </a:ln>
                <a:solidFill>
                  <a:schemeClr val="tx1"/>
                </a:solidFill>
                <a:effectLst/>
                <a:uLnTx/>
                <a:uFillTx/>
                <a:latin typeface="+mn-lt"/>
                <a:ea typeface="+mn-ea"/>
                <a:cs typeface="+mn-cs"/>
              </a:rPr>
              <a:t> (PDMS)</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n-US" b="0" i="0" u="none" strike="noStrike" kern="0" cap="none" spc="0" normalizeH="0" baseline="0" noProof="0" dirty="0" smtClean="0">
                <a:ln>
                  <a:noFill/>
                </a:ln>
                <a:solidFill>
                  <a:schemeClr val="tx1"/>
                </a:solidFill>
                <a:effectLst/>
                <a:uLnTx/>
                <a:uFillTx/>
                <a:latin typeface="+mn-lt"/>
                <a:ea typeface="+mn-ea"/>
                <a:cs typeface="+mn-cs"/>
              </a:rPr>
              <a:t>Independent </a:t>
            </a:r>
            <a:r>
              <a:rPr kumimoji="0" lang="en-US" b="0" i="0" u="none" strike="noStrike" kern="0" cap="none" spc="0" normalizeH="0" baseline="0" noProof="0" dirty="0" err="1" smtClean="0">
                <a:ln>
                  <a:noFill/>
                </a:ln>
                <a:solidFill>
                  <a:schemeClr val="tx1"/>
                </a:solidFill>
                <a:effectLst/>
                <a:uLnTx/>
                <a:uFillTx/>
                <a:latin typeface="+mn-lt"/>
                <a:ea typeface="+mn-ea"/>
                <a:cs typeface="+mn-cs"/>
              </a:rPr>
              <a:t>tunability</a:t>
            </a:r>
            <a:endParaRPr lang="en-US" kern="0" dirty="0" smtClean="0"/>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lang="en-US" kern="0" dirty="0" smtClean="0"/>
              <a:t>W</a:t>
            </a:r>
            <a:r>
              <a:rPr kumimoji="0" lang="en-US" b="0" i="0" u="none" strike="noStrike" kern="0" cap="none" spc="0" normalizeH="0" baseline="0" noProof="0" dirty="0" err="1" smtClean="0">
                <a:ln>
                  <a:noFill/>
                </a:ln>
                <a:solidFill>
                  <a:schemeClr val="tx1"/>
                </a:solidFill>
                <a:effectLst/>
                <a:uLnTx/>
                <a:uFillTx/>
                <a:latin typeface="+mn-lt"/>
                <a:ea typeface="+mn-ea"/>
                <a:cs typeface="+mn-cs"/>
              </a:rPr>
              <a:t>ide</a:t>
            </a:r>
            <a:r>
              <a:rPr kumimoji="0" lang="en-US" b="0" i="0" u="none" strike="noStrike" kern="0" cap="none" spc="0" normalizeH="0" baseline="0" noProof="0" dirty="0" smtClean="0">
                <a:ln>
                  <a:noFill/>
                </a:ln>
                <a:solidFill>
                  <a:schemeClr val="tx1"/>
                </a:solidFill>
                <a:effectLst/>
                <a:uLnTx/>
                <a:uFillTx/>
                <a:latin typeface="+mn-lt"/>
                <a:ea typeface="+mn-ea"/>
                <a:cs typeface="+mn-cs"/>
              </a:rPr>
              <a:t> range of mechanical properties (100Pa</a:t>
            </a:r>
            <a:r>
              <a:rPr kumimoji="0" lang="en-US" b="0" i="0" u="none" strike="noStrike" kern="0" cap="none" spc="0" normalizeH="0" noProof="0" dirty="0" smtClean="0">
                <a:ln>
                  <a:noFill/>
                </a:ln>
                <a:solidFill>
                  <a:schemeClr val="tx1"/>
                </a:solidFill>
                <a:effectLst/>
                <a:uLnTx/>
                <a:uFillTx/>
                <a:latin typeface="+mn-lt"/>
                <a:ea typeface="+mn-ea"/>
                <a:cs typeface="+mn-cs"/>
              </a:rPr>
              <a:t> – </a:t>
            </a:r>
            <a:r>
              <a:rPr kumimoji="0" lang="en-US" b="0" i="0" u="none" strike="noStrike" kern="0" cap="none" spc="0" normalizeH="0" noProof="0" dirty="0" err="1" smtClean="0">
                <a:ln>
                  <a:noFill/>
                </a:ln>
                <a:solidFill>
                  <a:schemeClr val="tx1"/>
                </a:solidFill>
                <a:effectLst/>
                <a:uLnTx/>
                <a:uFillTx/>
                <a:latin typeface="+mn-lt"/>
                <a:ea typeface="+mn-ea"/>
                <a:cs typeface="+mn-cs"/>
              </a:rPr>
              <a:t>MPa</a:t>
            </a:r>
            <a:r>
              <a:rPr kumimoji="0" lang="en-US" b="0" i="0" u="none" strike="noStrike" kern="0" cap="none" spc="0" normalizeH="0" noProof="0" dirty="0" smtClean="0">
                <a:ln>
                  <a:noFill/>
                </a:ln>
                <a:solidFill>
                  <a:schemeClr val="tx1"/>
                </a:solidFill>
                <a:effectLst/>
                <a:uLnTx/>
                <a:uFillTx/>
                <a:latin typeface="+mn-lt"/>
                <a:ea typeface="+mn-ea"/>
                <a:cs typeface="+mn-cs"/>
              </a:rPr>
              <a:t>)</a:t>
            </a:r>
            <a:endParaRPr kumimoji="0" lang="en-US" b="0" i="0" u="none" strike="noStrike" kern="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n-US" b="0" i="0" u="none" strike="noStrike" kern="0" cap="none" spc="0" normalizeH="0" baseline="0" noProof="0" dirty="0" smtClean="0">
                <a:ln>
                  <a:noFill/>
                </a:ln>
                <a:solidFill>
                  <a:schemeClr val="tx1"/>
                </a:solidFill>
                <a:effectLst/>
                <a:uLnTx/>
                <a:uFillTx/>
                <a:latin typeface="+mn-lt"/>
                <a:ea typeface="+mn-ea"/>
                <a:cs typeface="+mn-cs"/>
              </a:rPr>
              <a:t>Difficult chemistries</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lang="en-US" kern="0" dirty="0" smtClean="0"/>
              <a:t>Not always 3D transferable</a:t>
            </a:r>
            <a:endParaRPr kumimoji="0" lang="en-US"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9" name="Rectangle 3"/>
          <p:cNvSpPr txBox="1">
            <a:spLocks noChangeArrowheads="1"/>
          </p:cNvSpPr>
          <p:nvPr/>
        </p:nvSpPr>
        <p:spPr bwMode="auto">
          <a:xfrm>
            <a:off x="2261810" y="4380543"/>
            <a:ext cx="4971142" cy="207512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000" b="0" i="1" u="none" strike="noStrike" kern="0" cap="none" spc="0" normalizeH="0" baseline="0" noProof="0" dirty="0" smtClean="0">
                <a:ln>
                  <a:noFill/>
                </a:ln>
                <a:solidFill>
                  <a:schemeClr val="tx1"/>
                </a:solidFill>
                <a:effectLst/>
                <a:uLnTx/>
                <a:uFillTx/>
                <a:latin typeface="+mn-lt"/>
                <a:ea typeface="+mn-ea"/>
                <a:cs typeface="+mn-cs"/>
              </a:rPr>
              <a:t>In Vivo </a:t>
            </a:r>
            <a:r>
              <a:rPr kumimoji="0" lang="en-US" sz="2000" b="0" i="0" u="none" strike="noStrike" kern="0" cap="none" spc="0" normalizeH="0" baseline="0" noProof="0" dirty="0" smtClean="0">
                <a:ln>
                  <a:noFill/>
                </a:ln>
                <a:solidFill>
                  <a:schemeClr val="tx1"/>
                </a:solidFill>
                <a:effectLst/>
                <a:uLnTx/>
                <a:uFillTx/>
                <a:latin typeface="+mn-lt"/>
                <a:ea typeface="+mn-ea"/>
                <a:cs typeface="+mn-cs"/>
              </a:rPr>
              <a:t>Tissue</a:t>
            </a:r>
            <a:r>
              <a:rPr kumimoji="0" lang="en-US" sz="2000" b="0" i="0" u="none" strike="noStrike" kern="0" cap="none" spc="0" normalizeH="0" noProof="0" dirty="0" smtClean="0">
                <a:ln>
                  <a:noFill/>
                </a:ln>
                <a:solidFill>
                  <a:schemeClr val="tx1"/>
                </a:solidFill>
                <a:effectLst/>
                <a:uLnTx/>
                <a:uFillTx/>
                <a:latin typeface="+mn-lt"/>
                <a:ea typeface="+mn-ea"/>
                <a:cs typeface="+mn-cs"/>
              </a:rPr>
              <a:t> Elastic </a:t>
            </a:r>
            <a:r>
              <a:rPr kumimoji="0" lang="en-US" sz="2000" b="0" i="0" u="none" strike="noStrike" kern="0" cap="none" spc="0" normalizeH="0" noProof="0" dirty="0" err="1" smtClean="0">
                <a:ln>
                  <a:noFill/>
                </a:ln>
                <a:solidFill>
                  <a:schemeClr val="tx1"/>
                </a:solidFill>
                <a:effectLst/>
                <a:uLnTx/>
                <a:uFillTx/>
                <a:latin typeface="+mn-lt"/>
                <a:ea typeface="+mn-ea"/>
                <a:cs typeface="+mn-cs"/>
              </a:rPr>
              <a:t>Moduli</a:t>
            </a:r>
            <a:r>
              <a:rPr kumimoji="0" lang="en-US" sz="2000" b="0" i="0" u="none" strike="noStrike" kern="0" cap="none" spc="0" normalizeH="0" noProof="0" dirty="0" smtClean="0">
                <a:ln>
                  <a:noFill/>
                </a:ln>
                <a:solidFill>
                  <a:schemeClr val="tx1"/>
                </a:solidFill>
                <a:effectLst/>
                <a:uLnTx/>
                <a:uFillTx/>
                <a:latin typeface="+mn-lt"/>
                <a:ea typeface="+mn-ea"/>
                <a:cs typeface="+mn-cs"/>
              </a:rPr>
              <a:t> Range</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742950" lvl="1" indent="-285750" defTabSz="914400" fontAlgn="base">
              <a:lnSpc>
                <a:spcPct val="90000"/>
              </a:lnSpc>
              <a:spcBef>
                <a:spcPct val="20000"/>
              </a:spcBef>
              <a:spcAft>
                <a:spcPct val="0"/>
              </a:spcAft>
              <a:buFontTx/>
              <a:buChar char="–"/>
              <a:defRPr/>
            </a:pPr>
            <a:r>
              <a:rPr kumimoji="0" lang="en-US" b="0" i="0" u="none" strike="noStrike" kern="0" cap="none" spc="0" normalizeH="0" baseline="0" noProof="0" dirty="0" smtClean="0">
                <a:ln>
                  <a:noFill/>
                </a:ln>
                <a:solidFill>
                  <a:schemeClr val="tx1"/>
                </a:solidFill>
                <a:effectLst/>
                <a:uLnTx/>
                <a:uFillTx/>
                <a:latin typeface="+mn-lt"/>
                <a:ea typeface="+mn-ea"/>
                <a:cs typeface="+mn-cs"/>
              </a:rPr>
              <a:t>Brain: 100s</a:t>
            </a:r>
            <a:r>
              <a:rPr kumimoji="0" lang="en-US" b="0" i="0" u="none" strike="noStrike" kern="0" cap="none" spc="0" normalizeH="0" noProof="0" dirty="0" smtClean="0">
                <a:ln>
                  <a:noFill/>
                </a:ln>
                <a:solidFill>
                  <a:schemeClr val="tx1"/>
                </a:solidFill>
                <a:effectLst/>
                <a:uLnTx/>
                <a:uFillTx/>
                <a:latin typeface="+mn-lt"/>
                <a:ea typeface="+mn-ea"/>
                <a:cs typeface="+mn-cs"/>
              </a:rPr>
              <a:t> of Pa</a:t>
            </a:r>
          </a:p>
          <a:p>
            <a:pPr marL="742950" lvl="1" indent="-285750" defTabSz="914400" fontAlgn="base">
              <a:lnSpc>
                <a:spcPct val="90000"/>
              </a:lnSpc>
              <a:spcBef>
                <a:spcPct val="20000"/>
              </a:spcBef>
              <a:spcAft>
                <a:spcPct val="0"/>
              </a:spcAft>
              <a:buFontTx/>
              <a:buChar char="–"/>
              <a:defRPr/>
            </a:pPr>
            <a:r>
              <a:rPr lang="en-US" kern="0" dirty="0" smtClean="0"/>
              <a:t>Liver: 10-100 </a:t>
            </a:r>
            <a:r>
              <a:rPr lang="en-US" kern="0" dirty="0" err="1" smtClean="0"/>
              <a:t>kPa</a:t>
            </a:r>
            <a:endParaRPr kumimoji="0" lang="en-US" b="0" i="0" u="none" strike="noStrike" kern="0" cap="none" spc="0" normalizeH="0" noProof="0" dirty="0" smtClean="0">
              <a:ln>
                <a:noFill/>
              </a:ln>
              <a:solidFill>
                <a:schemeClr val="tx1"/>
              </a:solidFill>
              <a:effectLst/>
              <a:uLnTx/>
              <a:uFillTx/>
              <a:latin typeface="+mn-lt"/>
              <a:ea typeface="+mn-ea"/>
              <a:cs typeface="+mn-cs"/>
            </a:endParaRPr>
          </a:p>
          <a:p>
            <a:pPr marL="742950" lvl="1" indent="-285750" defTabSz="914400" fontAlgn="base">
              <a:lnSpc>
                <a:spcPct val="90000"/>
              </a:lnSpc>
              <a:spcBef>
                <a:spcPct val="20000"/>
              </a:spcBef>
              <a:spcAft>
                <a:spcPct val="0"/>
              </a:spcAft>
              <a:buFontTx/>
              <a:buChar char="–"/>
              <a:defRPr/>
            </a:pPr>
            <a:r>
              <a:rPr lang="en-US" kern="0" dirty="0" smtClean="0"/>
              <a:t>Artery:  ~40kPa</a:t>
            </a:r>
            <a:endParaRPr kumimoji="0" lang="en-US" b="0" i="0" u="none" strike="noStrike" kern="0" cap="none" spc="0" normalizeH="0" noProof="0" dirty="0" smtClean="0">
              <a:ln>
                <a:noFill/>
              </a:ln>
              <a:solidFill>
                <a:schemeClr val="tx1"/>
              </a:solidFill>
              <a:effectLst/>
              <a:uLnTx/>
              <a:uFillTx/>
              <a:latin typeface="+mn-lt"/>
              <a:ea typeface="+mn-ea"/>
              <a:cs typeface="+mn-cs"/>
            </a:endParaRPr>
          </a:p>
          <a:p>
            <a:pPr marL="742950" lvl="1" indent="-285750" defTabSz="914400" fontAlgn="base">
              <a:lnSpc>
                <a:spcPct val="90000"/>
              </a:lnSpc>
              <a:spcBef>
                <a:spcPct val="20000"/>
              </a:spcBef>
              <a:spcAft>
                <a:spcPct val="0"/>
              </a:spcAft>
              <a:buFontTx/>
              <a:buChar char="–"/>
              <a:defRPr/>
            </a:pPr>
            <a:r>
              <a:rPr lang="en-US" kern="0" dirty="0" smtClean="0"/>
              <a:t>Skin: ~100 </a:t>
            </a:r>
            <a:r>
              <a:rPr lang="en-US" kern="0" dirty="0" err="1" smtClean="0"/>
              <a:t>kPa</a:t>
            </a:r>
            <a:endParaRPr lang="en-US" kern="0" dirty="0" smtClean="0"/>
          </a:p>
          <a:p>
            <a:pPr marL="742950" lvl="1" indent="-285750" defTabSz="914400" fontAlgn="base">
              <a:lnSpc>
                <a:spcPct val="90000"/>
              </a:lnSpc>
              <a:spcBef>
                <a:spcPct val="20000"/>
              </a:spcBef>
              <a:spcAft>
                <a:spcPct val="0"/>
              </a:spcAft>
              <a:buFontTx/>
              <a:buChar char="–"/>
              <a:defRPr/>
            </a:pPr>
            <a:r>
              <a:rPr lang="en-US" kern="0" dirty="0" smtClean="0"/>
              <a:t>Bone: 100s of </a:t>
            </a:r>
            <a:r>
              <a:rPr lang="en-US" kern="0" dirty="0" err="1" smtClean="0"/>
              <a:t>MPa</a:t>
            </a:r>
            <a:r>
              <a:rPr lang="en-US" kern="0" dirty="0" smtClean="0"/>
              <a:t> to </a:t>
            </a:r>
            <a:r>
              <a:rPr lang="en-US" kern="0" dirty="0" err="1" smtClean="0"/>
              <a:t>GPa</a:t>
            </a:r>
            <a:endParaRPr lang="en-US" kern="0" dirty="0" smtClean="0"/>
          </a:p>
          <a:p>
            <a:pPr marL="742950" lvl="1" indent="-285750" defTabSz="914400" fontAlgn="base">
              <a:lnSpc>
                <a:spcPct val="90000"/>
              </a:lnSpc>
              <a:spcBef>
                <a:spcPct val="20000"/>
              </a:spcBef>
              <a:spcAft>
                <a:spcPct val="0"/>
              </a:spcAft>
              <a:buFontTx/>
              <a:buChar char="–"/>
              <a:defRPr/>
            </a:pPr>
            <a:endParaRPr lang="en-US" kern="0" dirty="0" smtClean="0"/>
          </a:p>
          <a:p>
            <a:pPr marL="742950" lvl="1" indent="-285750" defTabSz="914400" fontAlgn="base">
              <a:lnSpc>
                <a:spcPct val="90000"/>
              </a:lnSpc>
              <a:spcBef>
                <a:spcPct val="20000"/>
              </a:spcBef>
              <a:spcAft>
                <a:spcPct val="0"/>
              </a:spcAft>
              <a:buFontTx/>
              <a:buChar char="–"/>
              <a:defRPr/>
            </a:pPr>
            <a:endParaRPr kumimoji="0" lang="en-US" b="0" i="0" u="none" strike="noStrike" kern="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5308045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xEl>
                                              <p:pRg st="1" end="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
                                            <p:txEl>
                                              <p:pRg st="2" end="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
                                            <p:txEl>
                                              <p:pRg st="3" end="3"/>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
                                            <p:txEl>
                                              <p:pRg st="4" end="4"/>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P spid="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Title 1"/>
          <p:cNvSpPr>
            <a:spLocks noGrp="1"/>
          </p:cNvSpPr>
          <p:nvPr>
            <p:ph type="title"/>
          </p:nvPr>
        </p:nvSpPr>
        <p:spPr>
          <a:xfrm>
            <a:off x="1" y="150458"/>
            <a:ext cx="9144000" cy="635124"/>
          </a:xfrm>
        </p:spPr>
        <p:txBody>
          <a:bodyPr rtlCol="0">
            <a:normAutofit fontScale="90000"/>
          </a:bodyPr>
          <a:lstStyle/>
          <a:p>
            <a:pPr defTabSz="457177">
              <a:defRPr/>
            </a:pPr>
            <a:r>
              <a:rPr lang="en-US" sz="3800" dirty="0" smtClean="0">
                <a:latin typeface="Arial"/>
                <a:cs typeface="Arial"/>
              </a:rPr>
              <a:t>3D Collagen</a:t>
            </a:r>
            <a:r>
              <a:rPr lang="en-US" sz="3800" dirty="0" smtClean="0">
                <a:latin typeface="Arial"/>
                <a:cs typeface="Arial"/>
              </a:rPr>
              <a:t>: </a:t>
            </a:r>
            <a:r>
              <a:rPr lang="en-US" sz="3800" dirty="0" smtClean="0">
                <a:latin typeface="Arial"/>
                <a:cs typeface="Arial"/>
              </a:rPr>
              <a:t>Results Influenced </a:t>
            </a:r>
            <a:r>
              <a:rPr lang="en-US" sz="3800" dirty="0" smtClean="0">
                <a:latin typeface="Arial"/>
                <a:cs typeface="Arial"/>
              </a:rPr>
              <a:t>by Polymerization Conditions</a:t>
            </a:r>
            <a:endParaRPr lang="en-US" sz="3800" dirty="0">
              <a:latin typeface="Arial"/>
              <a:cs typeface="Arial"/>
            </a:endParaRPr>
          </a:p>
        </p:txBody>
      </p:sp>
      <p:pic>
        <p:nvPicPr>
          <p:cNvPr id="532484" name="Picture 3"/>
          <p:cNvPicPr>
            <a:picLocks noChangeAspect="1"/>
          </p:cNvPicPr>
          <p:nvPr/>
        </p:nvPicPr>
        <p:blipFill>
          <a:blip r:embed="rId3"/>
          <a:srcRect/>
          <a:stretch>
            <a:fillRect/>
          </a:stretch>
        </p:blipFill>
        <p:spPr bwMode="auto">
          <a:xfrm>
            <a:off x="6719311" y="4314705"/>
            <a:ext cx="2424689" cy="2529177"/>
          </a:xfrm>
          <a:prstGeom prst="rect">
            <a:avLst/>
          </a:prstGeom>
          <a:noFill/>
          <a:ln w="9525">
            <a:noFill/>
            <a:miter lim="800000"/>
            <a:headEnd/>
            <a:tailEnd/>
          </a:ln>
        </p:spPr>
      </p:pic>
      <p:pic>
        <p:nvPicPr>
          <p:cNvPr id="7" name="Picture 6"/>
          <p:cNvPicPr>
            <a:picLocks noChangeAspect="1"/>
          </p:cNvPicPr>
          <p:nvPr/>
        </p:nvPicPr>
        <p:blipFill>
          <a:blip r:embed="rId4"/>
          <a:stretch>
            <a:fillRect/>
          </a:stretch>
        </p:blipFill>
        <p:spPr>
          <a:xfrm>
            <a:off x="54275" y="2057429"/>
            <a:ext cx="4330700" cy="1676400"/>
          </a:xfrm>
          <a:prstGeom prst="rect">
            <a:avLst/>
          </a:prstGeom>
        </p:spPr>
      </p:pic>
      <p:pic>
        <p:nvPicPr>
          <p:cNvPr id="8" name="Picture 7" descr="amoeboid ill.tiff"/>
          <p:cNvPicPr>
            <a:picLocks noChangeAspect="1"/>
          </p:cNvPicPr>
          <p:nvPr/>
        </p:nvPicPr>
        <p:blipFill>
          <a:blip r:embed="rId5"/>
          <a:stretch>
            <a:fillRect/>
          </a:stretch>
        </p:blipFill>
        <p:spPr>
          <a:xfrm>
            <a:off x="54275" y="1002702"/>
            <a:ext cx="4330700" cy="1054727"/>
          </a:xfrm>
          <a:prstGeom prst="rect">
            <a:avLst/>
          </a:prstGeom>
        </p:spPr>
      </p:pic>
      <p:sp>
        <p:nvSpPr>
          <p:cNvPr id="10" name="TextBox 9"/>
          <p:cNvSpPr txBox="1"/>
          <p:nvPr/>
        </p:nvSpPr>
        <p:spPr>
          <a:xfrm>
            <a:off x="2912647" y="3733829"/>
            <a:ext cx="1472328" cy="246221"/>
          </a:xfrm>
          <a:prstGeom prst="rect">
            <a:avLst/>
          </a:prstGeom>
          <a:noFill/>
        </p:spPr>
        <p:txBody>
          <a:bodyPr wrap="none" rtlCol="0">
            <a:spAutoFit/>
          </a:bodyPr>
          <a:lstStyle/>
          <a:p>
            <a:r>
              <a:rPr lang="en-US" sz="1000" dirty="0" smtClean="0"/>
              <a:t>JCB Wolf et. al. (2003)</a:t>
            </a:r>
            <a:endParaRPr lang="en-US" sz="1000" dirty="0"/>
          </a:p>
        </p:txBody>
      </p:sp>
      <p:pic>
        <p:nvPicPr>
          <p:cNvPr id="11" name="Picture 10" descr="HD 3D collagen.tiff"/>
          <p:cNvPicPr>
            <a:picLocks noChangeAspect="1"/>
          </p:cNvPicPr>
          <p:nvPr/>
        </p:nvPicPr>
        <p:blipFill>
          <a:blip r:embed="rId6"/>
          <a:stretch>
            <a:fillRect/>
          </a:stretch>
        </p:blipFill>
        <p:spPr>
          <a:xfrm>
            <a:off x="5139922" y="1914127"/>
            <a:ext cx="1616301" cy="2161173"/>
          </a:xfrm>
          <a:prstGeom prst="rect">
            <a:avLst/>
          </a:prstGeom>
        </p:spPr>
      </p:pic>
      <p:pic>
        <p:nvPicPr>
          <p:cNvPr id="12" name="Picture 11" descr="HD 3D collagen speed.tiff"/>
          <p:cNvPicPr>
            <a:picLocks noChangeAspect="1"/>
          </p:cNvPicPr>
          <p:nvPr/>
        </p:nvPicPr>
        <p:blipFill>
          <a:blip r:embed="rId7"/>
          <a:stretch>
            <a:fillRect/>
          </a:stretch>
        </p:blipFill>
        <p:spPr>
          <a:xfrm>
            <a:off x="6756223" y="1753543"/>
            <a:ext cx="2424450" cy="2321757"/>
          </a:xfrm>
          <a:prstGeom prst="rect">
            <a:avLst/>
          </a:prstGeom>
        </p:spPr>
      </p:pic>
      <p:sp>
        <p:nvSpPr>
          <p:cNvPr id="13" name="TextBox 12"/>
          <p:cNvSpPr txBox="1"/>
          <p:nvPr/>
        </p:nvSpPr>
        <p:spPr>
          <a:xfrm>
            <a:off x="7662279" y="4068484"/>
            <a:ext cx="1481721" cy="246221"/>
          </a:xfrm>
          <a:prstGeom prst="rect">
            <a:avLst/>
          </a:prstGeom>
          <a:noFill/>
        </p:spPr>
        <p:txBody>
          <a:bodyPr wrap="none" rtlCol="0">
            <a:spAutoFit/>
          </a:bodyPr>
          <a:lstStyle/>
          <a:p>
            <a:r>
              <a:rPr lang="en-US" sz="1000" dirty="0" smtClean="0"/>
              <a:t>MBC Kim et. al. (2008)</a:t>
            </a:r>
            <a:endParaRPr lang="en-US" sz="1000" dirty="0"/>
          </a:p>
        </p:txBody>
      </p:sp>
      <p:sp>
        <p:nvSpPr>
          <p:cNvPr id="15" name="TextBox 14"/>
          <p:cNvSpPr txBox="1"/>
          <p:nvPr/>
        </p:nvSpPr>
        <p:spPr>
          <a:xfrm>
            <a:off x="2481890" y="6337904"/>
            <a:ext cx="1903085" cy="246221"/>
          </a:xfrm>
          <a:prstGeom prst="rect">
            <a:avLst/>
          </a:prstGeom>
          <a:noFill/>
        </p:spPr>
        <p:txBody>
          <a:bodyPr wrap="none" rtlCol="0">
            <a:spAutoFit/>
          </a:bodyPr>
          <a:lstStyle/>
          <a:p>
            <a:r>
              <a:rPr lang="en-US" sz="1000" dirty="0" err="1" smtClean="0"/>
              <a:t>Biophys</a:t>
            </a:r>
            <a:r>
              <a:rPr lang="en-US" sz="1000" dirty="0" smtClean="0"/>
              <a:t> J Harley et. al. (2008)</a:t>
            </a:r>
            <a:endParaRPr lang="en-US" sz="1000" dirty="0"/>
          </a:p>
        </p:txBody>
      </p:sp>
      <p:pic>
        <p:nvPicPr>
          <p:cNvPr id="16" name="Picture 15" descr="coll biph speed.tiff"/>
          <p:cNvPicPr>
            <a:picLocks noChangeAspect="1"/>
          </p:cNvPicPr>
          <p:nvPr/>
        </p:nvPicPr>
        <p:blipFill>
          <a:blip r:embed="rId8"/>
          <a:stretch>
            <a:fillRect/>
          </a:stretch>
        </p:blipFill>
        <p:spPr>
          <a:xfrm>
            <a:off x="4336827" y="4394080"/>
            <a:ext cx="2439634" cy="2451595"/>
          </a:xfrm>
          <a:prstGeom prst="rect">
            <a:avLst/>
          </a:prstGeom>
        </p:spPr>
      </p:pic>
      <p:sp>
        <p:nvSpPr>
          <p:cNvPr id="17" name="TextBox 16"/>
          <p:cNvSpPr txBox="1"/>
          <p:nvPr/>
        </p:nvSpPr>
        <p:spPr>
          <a:xfrm>
            <a:off x="1420724" y="5691573"/>
            <a:ext cx="3090728" cy="646331"/>
          </a:xfrm>
          <a:prstGeom prst="rect">
            <a:avLst/>
          </a:prstGeom>
          <a:noFill/>
        </p:spPr>
        <p:txBody>
          <a:bodyPr wrap="square" rtlCol="0">
            <a:spAutoFit/>
          </a:bodyPr>
          <a:lstStyle/>
          <a:p>
            <a:r>
              <a:rPr lang="en-US" dirty="0" smtClean="0"/>
              <a:t>Freeze-dried Collagen-GAG</a:t>
            </a:r>
          </a:p>
          <a:p>
            <a:r>
              <a:rPr lang="en-US" dirty="0" smtClean="0"/>
              <a:t>1D migration along fibers</a:t>
            </a:r>
            <a:endParaRPr lang="en-US" dirty="0"/>
          </a:p>
        </p:txBody>
      </p:sp>
      <p:sp>
        <p:nvSpPr>
          <p:cNvPr id="18" name="Rectangle 17"/>
          <p:cNvSpPr/>
          <p:nvPr/>
        </p:nvSpPr>
        <p:spPr>
          <a:xfrm>
            <a:off x="5109842" y="971777"/>
            <a:ext cx="3985774" cy="923330"/>
          </a:xfrm>
          <a:prstGeom prst="rect">
            <a:avLst/>
          </a:prstGeom>
        </p:spPr>
        <p:txBody>
          <a:bodyPr wrap="square">
            <a:spAutoFit/>
          </a:bodyPr>
          <a:lstStyle/>
          <a:p>
            <a:r>
              <a:rPr lang="en-US" dirty="0" smtClean="0"/>
              <a:t>Native bovine dermal type I collagen</a:t>
            </a:r>
          </a:p>
          <a:p>
            <a:r>
              <a:rPr lang="en-US" dirty="0" smtClean="0"/>
              <a:t>Motility requires MT1-MMP</a:t>
            </a:r>
          </a:p>
          <a:p>
            <a:r>
              <a:rPr lang="en-US" dirty="0" smtClean="0"/>
              <a:t>(</a:t>
            </a:r>
            <a:r>
              <a:rPr lang="en-US" dirty="0" err="1" smtClean="0"/>
              <a:t>Nutragen</a:t>
            </a:r>
            <a:r>
              <a:rPr lang="en-US" dirty="0" smtClean="0"/>
              <a:t>)</a:t>
            </a:r>
            <a:endParaRPr lang="en-US" dirty="0"/>
          </a:p>
        </p:txBody>
      </p:sp>
      <p:sp>
        <p:nvSpPr>
          <p:cNvPr id="19" name="Rectangle 18"/>
          <p:cNvSpPr/>
          <p:nvPr/>
        </p:nvSpPr>
        <p:spPr>
          <a:xfrm>
            <a:off x="0" y="3980050"/>
            <a:ext cx="3985774" cy="1200329"/>
          </a:xfrm>
          <a:prstGeom prst="rect">
            <a:avLst/>
          </a:prstGeom>
        </p:spPr>
        <p:txBody>
          <a:bodyPr wrap="square">
            <a:spAutoFit/>
          </a:bodyPr>
          <a:lstStyle/>
          <a:p>
            <a:r>
              <a:rPr lang="en-US" dirty="0" smtClean="0"/>
              <a:t>Native bovine dermal type I collagen</a:t>
            </a:r>
          </a:p>
          <a:p>
            <a:r>
              <a:rPr lang="en-US" dirty="0" smtClean="0"/>
              <a:t>Motility can be protease-independent</a:t>
            </a:r>
          </a:p>
          <a:p>
            <a:r>
              <a:rPr lang="en-US" dirty="0" smtClean="0"/>
              <a:t>(</a:t>
            </a:r>
            <a:r>
              <a:rPr lang="en-US" dirty="0" err="1" smtClean="0"/>
              <a:t>Vitrogen</a:t>
            </a:r>
            <a:r>
              <a:rPr lang="en-US" dirty="0" smtClean="0"/>
              <a:t>, pepsin-extracted, non-covalent </a:t>
            </a:r>
            <a:r>
              <a:rPr lang="en-US" dirty="0" err="1" smtClean="0"/>
              <a:t>crosslinks</a:t>
            </a:r>
            <a:r>
              <a:rPr lang="en-US" dirty="0" smtClean="0"/>
              <a:t>)</a:t>
            </a:r>
            <a:endParaRPr lang="en-US" dirty="0"/>
          </a:p>
        </p:txBody>
      </p:sp>
    </p:spTree>
    <p:extLst>
      <p:ext uri="{BB962C8B-B14F-4D97-AF65-F5344CB8AC3E}">
        <p14:creationId xmlns:p14="http://schemas.microsoft.com/office/powerpoint/2010/main" val="18512624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3248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Title 1"/>
          <p:cNvSpPr>
            <a:spLocks noGrp="1"/>
          </p:cNvSpPr>
          <p:nvPr>
            <p:ph type="title"/>
          </p:nvPr>
        </p:nvSpPr>
        <p:spPr>
          <a:xfrm>
            <a:off x="0" y="0"/>
            <a:ext cx="9143999" cy="635124"/>
          </a:xfrm>
        </p:spPr>
        <p:txBody>
          <a:bodyPr rtlCol="0">
            <a:noAutofit/>
          </a:bodyPr>
          <a:lstStyle/>
          <a:p>
            <a:pPr defTabSz="457177">
              <a:defRPr/>
            </a:pPr>
            <a:r>
              <a:rPr lang="en-US" sz="3200" dirty="0" smtClean="0">
                <a:latin typeface="Arial"/>
                <a:cs typeface="Arial"/>
              </a:rPr>
              <a:t>Cell-Secreted </a:t>
            </a:r>
            <a:r>
              <a:rPr lang="en-US" sz="3200" dirty="0" err="1" smtClean="0">
                <a:latin typeface="Arial"/>
                <a:cs typeface="Arial"/>
              </a:rPr>
              <a:t>ECMs</a:t>
            </a:r>
            <a:r>
              <a:rPr lang="en-US" sz="3200" dirty="0" smtClean="0">
                <a:latin typeface="Arial"/>
                <a:cs typeface="Arial"/>
              </a:rPr>
              <a:t>: 3D = 1D?</a:t>
            </a:r>
            <a:endParaRPr lang="en-US" sz="3200" dirty="0">
              <a:latin typeface="Arial"/>
              <a:cs typeface="Arial"/>
            </a:endParaRPr>
          </a:p>
        </p:txBody>
      </p:sp>
      <p:sp>
        <p:nvSpPr>
          <p:cNvPr id="6" name="TextBox 5"/>
          <p:cNvSpPr txBox="1"/>
          <p:nvPr/>
        </p:nvSpPr>
        <p:spPr>
          <a:xfrm>
            <a:off x="748996" y="6155846"/>
            <a:ext cx="1546029" cy="246221"/>
          </a:xfrm>
          <a:prstGeom prst="rect">
            <a:avLst/>
          </a:prstGeom>
          <a:noFill/>
        </p:spPr>
        <p:txBody>
          <a:bodyPr wrap="none" rtlCol="0">
            <a:spAutoFit/>
          </a:bodyPr>
          <a:lstStyle/>
          <a:p>
            <a:r>
              <a:rPr lang="en-US" sz="1000" dirty="0" smtClean="0"/>
              <a:t>JCB Doyle et. al. (2009)</a:t>
            </a:r>
            <a:endParaRPr lang="en-US" sz="1000" dirty="0"/>
          </a:p>
        </p:txBody>
      </p:sp>
      <p:pic>
        <p:nvPicPr>
          <p:cNvPr id="7" name="doyle yamada.mov">
            <a:hlinkClick r:id="" action="ppaction://media"/>
          </p:cNvPr>
          <p:cNvPicPr/>
          <p:nvPr>
            <a:videoFile r:link="rId2"/>
            <p:extLst>
              <p:ext uri="{DAA4B4D4-6D71-4841-9C94-3DE7FCFB9230}">
                <p14:media xmlns:p14="http://schemas.microsoft.com/office/powerpoint/2010/main" r:link="rId1"/>
              </p:ext>
            </p:extLst>
          </p:nvPr>
        </p:nvPicPr>
        <p:blipFill>
          <a:blip r:embed="rId5"/>
          <a:stretch>
            <a:fillRect/>
          </a:stretch>
        </p:blipFill>
        <p:spPr>
          <a:xfrm>
            <a:off x="748996" y="1447479"/>
            <a:ext cx="3766693" cy="4708367"/>
          </a:xfrm>
          <a:prstGeom prst="rect">
            <a:avLst/>
          </a:prstGeom>
        </p:spPr>
      </p:pic>
      <p:pic>
        <p:nvPicPr>
          <p:cNvPr id="8" name="Picture 7" descr="2D 1D 3D migration.tiff"/>
          <p:cNvPicPr>
            <a:picLocks noChangeAspect="1"/>
          </p:cNvPicPr>
          <p:nvPr/>
        </p:nvPicPr>
        <p:blipFill>
          <a:blip r:embed="rId6"/>
          <a:stretch>
            <a:fillRect/>
          </a:stretch>
        </p:blipFill>
        <p:spPr>
          <a:xfrm>
            <a:off x="5470141" y="1491784"/>
            <a:ext cx="2899081" cy="4049173"/>
          </a:xfrm>
          <a:prstGeom prst="rect">
            <a:avLst/>
          </a:prstGeom>
        </p:spPr>
      </p:pic>
    </p:spTree>
    <p:extLst>
      <p:ext uri="{BB962C8B-B14F-4D97-AF65-F5344CB8AC3E}">
        <p14:creationId xmlns:p14="http://schemas.microsoft.com/office/powerpoint/2010/main" val="268776916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repeatCount="indefinite" fill="hold" display="0">
                  <p:stCondLst>
                    <p:cond delay="indefinite"/>
                  </p:stCondLst>
                  <p:endCondLst>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Mechanotransduction</a:t>
            </a:r>
            <a:endParaRPr lang="en-US" dirty="0"/>
          </a:p>
        </p:txBody>
      </p:sp>
      <p:sp>
        <p:nvSpPr>
          <p:cNvPr id="3" name="Content Placeholder 2"/>
          <p:cNvSpPr>
            <a:spLocks noGrp="1"/>
          </p:cNvSpPr>
          <p:nvPr>
            <p:ph idx="1"/>
          </p:nvPr>
        </p:nvSpPr>
        <p:spPr/>
        <p:txBody>
          <a:bodyPr/>
          <a:lstStyle/>
          <a:p>
            <a:r>
              <a:rPr lang="en-US" dirty="0" smtClean="0"/>
              <a:t>The ability of a cell to turn a mechanical cue from the ECM into an intracellular signal</a:t>
            </a:r>
          </a:p>
          <a:p>
            <a:pPr lvl="1"/>
            <a:r>
              <a:rPr lang="en-US" dirty="0" smtClean="0"/>
              <a:t>RhoA, </a:t>
            </a:r>
            <a:r>
              <a:rPr lang="en-US" dirty="0" err="1" smtClean="0"/>
              <a:t>pSrc</a:t>
            </a:r>
            <a:r>
              <a:rPr lang="en-US" dirty="0" smtClean="0"/>
              <a:t>, </a:t>
            </a:r>
            <a:r>
              <a:rPr lang="en-US" dirty="0" err="1" smtClean="0"/>
              <a:t>pAkt</a:t>
            </a:r>
            <a:endParaRPr lang="en-US" dirty="0" smtClean="0"/>
          </a:p>
          <a:p>
            <a:endParaRPr lang="en-US" dirty="0"/>
          </a:p>
          <a:p>
            <a:r>
              <a:rPr lang="en-US" dirty="0" smtClean="0"/>
              <a:t>Or a phenotypic response</a:t>
            </a:r>
          </a:p>
          <a:p>
            <a:pPr lvl="1"/>
            <a:r>
              <a:rPr lang="en-US" dirty="0" smtClean="0"/>
              <a:t>Migration, differentiation, shape, growth</a:t>
            </a:r>
          </a:p>
        </p:txBody>
      </p:sp>
    </p:spTree>
    <p:extLst>
      <p:ext uri="{BB962C8B-B14F-4D97-AF65-F5344CB8AC3E}">
        <p14:creationId xmlns:p14="http://schemas.microsoft.com/office/powerpoint/2010/main" val="2753819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Where might mechanotransduction be important in your body?</a:t>
            </a:r>
            <a:endParaRPr lang="en-US" dirty="0"/>
          </a:p>
        </p:txBody>
      </p:sp>
      <p:sp>
        <p:nvSpPr>
          <p:cNvPr id="3" name="Content Placeholder 2"/>
          <p:cNvSpPr>
            <a:spLocks noGrp="1"/>
          </p:cNvSpPr>
          <p:nvPr>
            <p:ph idx="1"/>
          </p:nvPr>
        </p:nvSpPr>
        <p:spPr>
          <a:xfrm>
            <a:off x="457200" y="1320504"/>
            <a:ext cx="8229600" cy="5441823"/>
          </a:xfrm>
        </p:spPr>
        <p:txBody>
          <a:bodyPr/>
          <a:lstStyle/>
          <a:p>
            <a:r>
              <a:rPr lang="en-US" dirty="0" smtClean="0"/>
              <a:t>Class poll: where are cells exposed to mechanical forces?</a:t>
            </a:r>
          </a:p>
          <a:p>
            <a:pPr lvl="1"/>
            <a:endParaRPr lang="en-US" dirty="0"/>
          </a:p>
        </p:txBody>
      </p:sp>
    </p:spTree>
    <p:extLst>
      <p:ext uri="{BB962C8B-B14F-4D97-AF65-F5344CB8AC3E}">
        <p14:creationId xmlns:p14="http://schemas.microsoft.com/office/powerpoint/2010/main" val="3264534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a:xfrm>
            <a:off x="0" y="152400"/>
            <a:ext cx="9144000" cy="990600"/>
          </a:xfrm>
        </p:spPr>
        <p:txBody>
          <a:bodyPr>
            <a:noAutofit/>
          </a:bodyPr>
          <a:lstStyle/>
          <a:p>
            <a:pPr eaLnBrk="1" hangingPunct="1">
              <a:defRPr/>
            </a:pPr>
            <a:r>
              <a:rPr lang="en-US" sz="2400" dirty="0" smtClean="0"/>
              <a:t>Mechanotransduction: Cell can translate Mechanical Information from the ECM to an intracellular biochemical signal</a:t>
            </a:r>
          </a:p>
        </p:txBody>
      </p:sp>
      <p:pic>
        <p:nvPicPr>
          <p:cNvPr id="14339" name="Picture 3" descr="rho signall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788" y="1341438"/>
            <a:ext cx="7186612" cy="550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4068" name="Oval 4"/>
          <p:cNvSpPr>
            <a:spLocks noChangeArrowheads="1"/>
          </p:cNvSpPr>
          <p:nvPr/>
        </p:nvSpPr>
        <p:spPr bwMode="auto">
          <a:xfrm>
            <a:off x="6553200" y="2743200"/>
            <a:ext cx="1219200" cy="762000"/>
          </a:xfrm>
          <a:prstGeom prst="ellipse">
            <a:avLst/>
          </a:prstGeom>
          <a:noFill/>
          <a:ln w="28575">
            <a:solidFill>
              <a:srgbClr val="008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344069" name="Oval 5"/>
          <p:cNvSpPr>
            <a:spLocks noChangeArrowheads="1"/>
          </p:cNvSpPr>
          <p:nvPr/>
        </p:nvSpPr>
        <p:spPr bwMode="auto">
          <a:xfrm>
            <a:off x="3124200" y="3810000"/>
            <a:ext cx="838200" cy="381000"/>
          </a:xfrm>
          <a:prstGeom prst="ellipse">
            <a:avLst/>
          </a:prstGeom>
          <a:noFill/>
          <a:ln w="28575">
            <a:solidFill>
              <a:srgbClr val="008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344070" name="Oval 6"/>
          <p:cNvSpPr>
            <a:spLocks noChangeArrowheads="1"/>
          </p:cNvSpPr>
          <p:nvPr/>
        </p:nvSpPr>
        <p:spPr bwMode="auto">
          <a:xfrm>
            <a:off x="1143000" y="2590800"/>
            <a:ext cx="1600200" cy="914400"/>
          </a:xfrm>
          <a:prstGeom prst="ellipse">
            <a:avLst/>
          </a:prstGeom>
          <a:noFill/>
          <a:ln w="28575">
            <a:solidFill>
              <a:srgbClr val="008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344071" name="Oval 7"/>
          <p:cNvSpPr>
            <a:spLocks noChangeArrowheads="1"/>
          </p:cNvSpPr>
          <p:nvPr/>
        </p:nvSpPr>
        <p:spPr bwMode="auto">
          <a:xfrm>
            <a:off x="1752600" y="5334000"/>
            <a:ext cx="609600" cy="457200"/>
          </a:xfrm>
          <a:prstGeom prst="ellipse">
            <a:avLst/>
          </a:prstGeom>
          <a:noFill/>
          <a:ln w="28575">
            <a:solidFill>
              <a:srgbClr val="008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344072" name="Oval 8"/>
          <p:cNvSpPr>
            <a:spLocks noChangeArrowheads="1"/>
          </p:cNvSpPr>
          <p:nvPr/>
        </p:nvSpPr>
        <p:spPr bwMode="auto">
          <a:xfrm>
            <a:off x="3733800" y="5638800"/>
            <a:ext cx="838200" cy="381000"/>
          </a:xfrm>
          <a:prstGeom prst="ellipse">
            <a:avLst/>
          </a:prstGeom>
          <a:noFill/>
          <a:ln w="28575">
            <a:solidFill>
              <a:srgbClr val="008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344073" name="Oval 9"/>
          <p:cNvSpPr>
            <a:spLocks noChangeArrowheads="1"/>
          </p:cNvSpPr>
          <p:nvPr/>
        </p:nvSpPr>
        <p:spPr bwMode="auto">
          <a:xfrm>
            <a:off x="2819400" y="6019800"/>
            <a:ext cx="1143000" cy="381000"/>
          </a:xfrm>
          <a:prstGeom prst="ellipse">
            <a:avLst/>
          </a:prstGeom>
          <a:noFill/>
          <a:ln w="28575">
            <a:solidFill>
              <a:srgbClr val="008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344074" name="Oval 10"/>
          <p:cNvSpPr>
            <a:spLocks noChangeArrowheads="1"/>
          </p:cNvSpPr>
          <p:nvPr/>
        </p:nvSpPr>
        <p:spPr bwMode="auto">
          <a:xfrm>
            <a:off x="2057400" y="4724400"/>
            <a:ext cx="533400" cy="609600"/>
          </a:xfrm>
          <a:prstGeom prst="ellipse">
            <a:avLst/>
          </a:prstGeom>
          <a:noFill/>
          <a:ln w="28575">
            <a:solidFill>
              <a:srgbClr val="008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mn-cs"/>
            </a:endParaRPr>
          </a:p>
        </p:txBody>
      </p:sp>
      <p:sp>
        <p:nvSpPr>
          <p:cNvPr id="344075" name="Rectangle 11"/>
          <p:cNvSpPr>
            <a:spLocks noChangeArrowheads="1"/>
          </p:cNvSpPr>
          <p:nvPr/>
        </p:nvSpPr>
        <p:spPr bwMode="auto">
          <a:xfrm>
            <a:off x="5638800" y="2438400"/>
            <a:ext cx="25225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ja-JP" altLang="en-US" sz="1800">
                <a:solidFill>
                  <a:srgbClr val="0080FF"/>
                </a:solidFill>
                <a:latin typeface="Arial"/>
                <a:cs typeface="+mn-cs"/>
              </a:rPr>
              <a:t>“</a:t>
            </a:r>
            <a:r>
              <a:rPr lang="en-US" sz="1800">
                <a:solidFill>
                  <a:srgbClr val="0080FF"/>
                </a:solidFill>
                <a:cs typeface="+mn-cs"/>
              </a:rPr>
              <a:t>Mechanotransduction</a:t>
            </a:r>
            <a:r>
              <a:rPr lang="ja-JP" altLang="en-US" sz="1800">
                <a:solidFill>
                  <a:srgbClr val="0080FF"/>
                </a:solidFill>
                <a:latin typeface="Arial"/>
                <a:cs typeface="+mn-cs"/>
              </a:rPr>
              <a:t>”</a:t>
            </a:r>
            <a:endParaRPr lang="en-US" sz="1800">
              <a:solidFill>
                <a:srgbClr val="0080FF"/>
              </a:solidFill>
              <a:cs typeface="+mn-cs"/>
            </a:endParaRPr>
          </a:p>
        </p:txBody>
      </p:sp>
    </p:spTree>
    <p:extLst>
      <p:ext uri="{BB962C8B-B14F-4D97-AF65-F5344CB8AC3E}">
        <p14:creationId xmlns:p14="http://schemas.microsoft.com/office/powerpoint/2010/main" val="22036801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40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406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407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406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4407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407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4407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44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68" grpId="0" animBg="1"/>
      <p:bldP spid="344069" grpId="0" animBg="1"/>
      <p:bldP spid="344070" grpId="0" animBg="1"/>
      <p:bldP spid="344071" grpId="0" animBg="1"/>
      <p:bldP spid="344072" grpId="0" animBg="1"/>
      <p:bldP spid="344073" grpId="0" animBg="1"/>
      <p:bldP spid="344074" grpId="0" animBg="1"/>
      <p:bldP spid="34407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173"/>
          </a:xfrm>
        </p:spPr>
        <p:txBody>
          <a:bodyPr/>
          <a:lstStyle/>
          <a:p>
            <a:r>
              <a:rPr lang="en-US" dirty="0" smtClean="0"/>
              <a:t>How does this happen?</a:t>
            </a:r>
            <a:endParaRPr lang="en-US" dirty="0"/>
          </a:p>
        </p:txBody>
      </p:sp>
      <p:sp>
        <p:nvSpPr>
          <p:cNvPr id="3" name="Content Placeholder 2"/>
          <p:cNvSpPr>
            <a:spLocks noGrp="1"/>
          </p:cNvSpPr>
          <p:nvPr>
            <p:ph idx="1"/>
          </p:nvPr>
        </p:nvSpPr>
        <p:spPr>
          <a:xfrm>
            <a:off x="457200" y="807173"/>
            <a:ext cx="8229600" cy="6050827"/>
          </a:xfrm>
        </p:spPr>
        <p:txBody>
          <a:bodyPr>
            <a:normAutofit lnSpcReduction="10000"/>
          </a:bodyPr>
          <a:lstStyle/>
          <a:p>
            <a:r>
              <a:rPr lang="en-US" dirty="0" smtClean="0"/>
              <a:t>Focal adhesions.</a:t>
            </a:r>
          </a:p>
          <a:p>
            <a:pPr lvl="1"/>
            <a:r>
              <a:rPr lang="en-US" dirty="0" smtClean="0"/>
              <a:t>Remember, those connections between integrins and the actin cytoskeleton in a cell.</a:t>
            </a:r>
          </a:p>
          <a:p>
            <a:endParaRPr lang="en-US" dirty="0"/>
          </a:p>
          <a:p>
            <a:endParaRPr lang="en-US" dirty="0" smtClean="0"/>
          </a:p>
          <a:p>
            <a:endParaRPr lang="en-US" dirty="0" smtClean="0"/>
          </a:p>
          <a:p>
            <a:endParaRPr lang="en-US" dirty="0"/>
          </a:p>
          <a:p>
            <a:endParaRPr lang="en-US" dirty="0" smtClean="0"/>
          </a:p>
          <a:p>
            <a:endParaRPr lang="en-US" dirty="0"/>
          </a:p>
          <a:p>
            <a:r>
              <a:rPr lang="en-US" dirty="0" smtClean="0"/>
              <a:t>When, how do focal adhesions re-arrange in response to mechanical forces?</a:t>
            </a:r>
            <a:endParaRPr lang="en-US" dirty="0"/>
          </a:p>
        </p:txBody>
      </p:sp>
      <p:pic>
        <p:nvPicPr>
          <p:cNvPr id="4" name="Picture 3"/>
          <p:cNvPicPr>
            <a:picLocks noChangeAspect="1"/>
          </p:cNvPicPr>
          <p:nvPr/>
        </p:nvPicPr>
        <p:blipFill rotWithShape="1">
          <a:blip r:embed="rId2"/>
          <a:srcRect t="7353"/>
          <a:stretch/>
        </p:blipFill>
        <p:spPr>
          <a:xfrm>
            <a:off x="1650271" y="2223312"/>
            <a:ext cx="4387919" cy="3301001"/>
          </a:xfrm>
          <a:prstGeom prst="rect">
            <a:avLst/>
          </a:prstGeom>
        </p:spPr>
      </p:pic>
      <p:grpSp>
        <p:nvGrpSpPr>
          <p:cNvPr id="5" name="Group 4"/>
          <p:cNvGrpSpPr/>
          <p:nvPr/>
        </p:nvGrpSpPr>
        <p:grpSpPr>
          <a:xfrm>
            <a:off x="1636125" y="2217024"/>
            <a:ext cx="6399559" cy="2216920"/>
            <a:chOff x="1650271" y="2067981"/>
            <a:chExt cx="8743613" cy="3152151"/>
          </a:xfrm>
        </p:grpSpPr>
        <p:sp>
          <p:nvSpPr>
            <p:cNvPr id="6" name="TextBox 5"/>
            <p:cNvSpPr txBox="1"/>
            <p:nvPr/>
          </p:nvSpPr>
          <p:spPr>
            <a:xfrm>
              <a:off x="9078613" y="2592703"/>
              <a:ext cx="1315271" cy="646331"/>
            </a:xfrm>
            <a:prstGeom prst="rect">
              <a:avLst/>
            </a:prstGeom>
            <a:noFill/>
          </p:spPr>
          <p:txBody>
            <a:bodyPr wrap="none" rtlCol="0">
              <a:spAutoFit/>
            </a:bodyPr>
            <a:lstStyle/>
            <a:p>
              <a:r>
                <a:rPr lang="en-US" dirty="0" smtClean="0">
                  <a:solidFill>
                    <a:srgbClr val="FF0000"/>
                  </a:solidFill>
                </a:rPr>
                <a:t>S=structural</a:t>
              </a:r>
            </a:p>
            <a:p>
              <a:r>
                <a:rPr lang="en-US" dirty="0" smtClean="0">
                  <a:solidFill>
                    <a:srgbClr val="FF0000"/>
                  </a:solidFill>
                </a:rPr>
                <a:t>P=signaler</a:t>
              </a:r>
              <a:endParaRPr lang="en-US" dirty="0">
                <a:solidFill>
                  <a:srgbClr val="FF0000"/>
                </a:solidFill>
              </a:endParaRPr>
            </a:p>
          </p:txBody>
        </p:sp>
        <p:sp>
          <p:nvSpPr>
            <p:cNvPr id="7" name="TextBox 6"/>
            <p:cNvSpPr txBox="1"/>
            <p:nvPr/>
          </p:nvSpPr>
          <p:spPr>
            <a:xfrm>
              <a:off x="4079832" y="2067981"/>
              <a:ext cx="290727" cy="369332"/>
            </a:xfrm>
            <a:prstGeom prst="rect">
              <a:avLst/>
            </a:prstGeom>
            <a:noFill/>
          </p:spPr>
          <p:txBody>
            <a:bodyPr wrap="none" rtlCol="0">
              <a:spAutoFit/>
            </a:bodyPr>
            <a:lstStyle/>
            <a:p>
              <a:r>
                <a:rPr lang="en-US" dirty="0" smtClean="0">
                  <a:solidFill>
                    <a:srgbClr val="FF0000"/>
                  </a:solidFill>
                </a:rPr>
                <a:t>S</a:t>
              </a:r>
              <a:endParaRPr lang="en-US" dirty="0">
                <a:solidFill>
                  <a:srgbClr val="FF0000"/>
                </a:solidFill>
              </a:endParaRPr>
            </a:p>
          </p:txBody>
        </p:sp>
        <p:sp>
          <p:nvSpPr>
            <p:cNvPr id="8" name="TextBox 7"/>
            <p:cNvSpPr txBox="1"/>
            <p:nvPr/>
          </p:nvSpPr>
          <p:spPr>
            <a:xfrm>
              <a:off x="6723606" y="2532660"/>
              <a:ext cx="290727" cy="369332"/>
            </a:xfrm>
            <a:prstGeom prst="rect">
              <a:avLst/>
            </a:prstGeom>
            <a:noFill/>
          </p:spPr>
          <p:txBody>
            <a:bodyPr wrap="none" rtlCol="0">
              <a:spAutoFit/>
            </a:bodyPr>
            <a:lstStyle/>
            <a:p>
              <a:r>
                <a:rPr lang="en-US" dirty="0" smtClean="0">
                  <a:solidFill>
                    <a:srgbClr val="FF0000"/>
                  </a:solidFill>
                </a:rPr>
                <a:t>S</a:t>
              </a:r>
              <a:endParaRPr lang="en-US" dirty="0">
                <a:solidFill>
                  <a:srgbClr val="FF0000"/>
                </a:solidFill>
              </a:endParaRPr>
            </a:p>
          </p:txBody>
        </p:sp>
        <p:sp>
          <p:nvSpPr>
            <p:cNvPr id="9" name="TextBox 8"/>
            <p:cNvSpPr txBox="1"/>
            <p:nvPr/>
          </p:nvSpPr>
          <p:spPr>
            <a:xfrm>
              <a:off x="1802228" y="4756284"/>
              <a:ext cx="290727" cy="369332"/>
            </a:xfrm>
            <a:prstGeom prst="rect">
              <a:avLst/>
            </a:prstGeom>
            <a:noFill/>
          </p:spPr>
          <p:txBody>
            <a:bodyPr wrap="none" rtlCol="0">
              <a:spAutoFit/>
            </a:bodyPr>
            <a:lstStyle/>
            <a:p>
              <a:r>
                <a:rPr lang="en-US" dirty="0" smtClean="0">
                  <a:solidFill>
                    <a:srgbClr val="FF0000"/>
                  </a:solidFill>
                </a:rPr>
                <a:t>S</a:t>
              </a:r>
              <a:endParaRPr lang="en-US" dirty="0">
                <a:solidFill>
                  <a:srgbClr val="FF0000"/>
                </a:solidFill>
              </a:endParaRPr>
            </a:p>
          </p:txBody>
        </p:sp>
        <p:sp>
          <p:nvSpPr>
            <p:cNvPr id="10" name="TextBox 9"/>
            <p:cNvSpPr txBox="1"/>
            <p:nvPr/>
          </p:nvSpPr>
          <p:spPr>
            <a:xfrm>
              <a:off x="2691581" y="2546537"/>
              <a:ext cx="303914" cy="369332"/>
            </a:xfrm>
            <a:prstGeom prst="rect">
              <a:avLst/>
            </a:prstGeom>
            <a:noFill/>
          </p:spPr>
          <p:txBody>
            <a:bodyPr wrap="none" rtlCol="0">
              <a:spAutoFit/>
            </a:bodyPr>
            <a:lstStyle/>
            <a:p>
              <a:r>
                <a:rPr lang="en-US" dirty="0" smtClean="0">
                  <a:solidFill>
                    <a:srgbClr val="FF0000"/>
                  </a:solidFill>
                </a:rPr>
                <a:t>P</a:t>
              </a:r>
              <a:endParaRPr lang="en-US" dirty="0">
                <a:solidFill>
                  <a:srgbClr val="FF0000"/>
                </a:solidFill>
              </a:endParaRPr>
            </a:p>
          </p:txBody>
        </p:sp>
        <p:sp>
          <p:nvSpPr>
            <p:cNvPr id="11" name="TextBox 10"/>
            <p:cNvSpPr txBox="1"/>
            <p:nvPr/>
          </p:nvSpPr>
          <p:spPr>
            <a:xfrm>
              <a:off x="1650271" y="3671345"/>
              <a:ext cx="303914" cy="369332"/>
            </a:xfrm>
            <a:prstGeom prst="rect">
              <a:avLst/>
            </a:prstGeom>
            <a:noFill/>
          </p:spPr>
          <p:txBody>
            <a:bodyPr wrap="none" rtlCol="0">
              <a:spAutoFit/>
            </a:bodyPr>
            <a:lstStyle/>
            <a:p>
              <a:r>
                <a:rPr lang="en-US" dirty="0" smtClean="0">
                  <a:solidFill>
                    <a:srgbClr val="FF0000"/>
                  </a:solidFill>
                </a:rPr>
                <a:t>P</a:t>
              </a:r>
              <a:endParaRPr lang="en-US" dirty="0">
                <a:solidFill>
                  <a:srgbClr val="FF0000"/>
                </a:solidFill>
              </a:endParaRPr>
            </a:p>
          </p:txBody>
        </p:sp>
        <p:sp>
          <p:nvSpPr>
            <p:cNvPr id="12" name="TextBox 11"/>
            <p:cNvSpPr txBox="1"/>
            <p:nvPr/>
          </p:nvSpPr>
          <p:spPr>
            <a:xfrm>
              <a:off x="4703490" y="4850800"/>
              <a:ext cx="303914" cy="369332"/>
            </a:xfrm>
            <a:prstGeom prst="rect">
              <a:avLst/>
            </a:prstGeom>
            <a:noFill/>
          </p:spPr>
          <p:txBody>
            <a:bodyPr wrap="none" rtlCol="0">
              <a:spAutoFit/>
            </a:bodyPr>
            <a:lstStyle/>
            <a:p>
              <a:r>
                <a:rPr lang="en-US" dirty="0" smtClean="0">
                  <a:solidFill>
                    <a:srgbClr val="FF0000"/>
                  </a:solidFill>
                </a:rPr>
                <a:t>P</a:t>
              </a:r>
              <a:endParaRPr lang="en-US" dirty="0">
                <a:solidFill>
                  <a:srgbClr val="FF0000"/>
                </a:solidFill>
              </a:endParaRPr>
            </a:p>
          </p:txBody>
        </p:sp>
        <p:sp>
          <p:nvSpPr>
            <p:cNvPr id="13" name="TextBox 12"/>
            <p:cNvSpPr txBox="1"/>
            <p:nvPr/>
          </p:nvSpPr>
          <p:spPr>
            <a:xfrm>
              <a:off x="7245850" y="3504481"/>
              <a:ext cx="290727" cy="369332"/>
            </a:xfrm>
            <a:prstGeom prst="rect">
              <a:avLst/>
            </a:prstGeom>
            <a:noFill/>
          </p:spPr>
          <p:txBody>
            <a:bodyPr wrap="none" rtlCol="0">
              <a:spAutoFit/>
            </a:bodyPr>
            <a:lstStyle/>
            <a:p>
              <a:r>
                <a:rPr lang="en-US" dirty="0" smtClean="0">
                  <a:solidFill>
                    <a:srgbClr val="FF0000"/>
                  </a:solidFill>
                </a:rPr>
                <a:t>S</a:t>
              </a:r>
              <a:endParaRPr lang="en-US" dirty="0">
                <a:solidFill>
                  <a:srgbClr val="FF0000"/>
                </a:solidFill>
              </a:endParaRPr>
            </a:p>
          </p:txBody>
        </p:sp>
        <p:sp>
          <p:nvSpPr>
            <p:cNvPr id="14" name="TextBox 13"/>
            <p:cNvSpPr txBox="1"/>
            <p:nvPr/>
          </p:nvSpPr>
          <p:spPr>
            <a:xfrm>
              <a:off x="7100486" y="4142363"/>
              <a:ext cx="290727" cy="369332"/>
            </a:xfrm>
            <a:prstGeom prst="rect">
              <a:avLst/>
            </a:prstGeom>
            <a:noFill/>
          </p:spPr>
          <p:txBody>
            <a:bodyPr wrap="none" rtlCol="0">
              <a:spAutoFit/>
            </a:bodyPr>
            <a:lstStyle/>
            <a:p>
              <a:r>
                <a:rPr lang="en-US" dirty="0" smtClean="0">
                  <a:solidFill>
                    <a:srgbClr val="FF0000"/>
                  </a:solidFill>
                </a:rPr>
                <a:t>S</a:t>
              </a:r>
              <a:endParaRPr lang="en-US" dirty="0">
                <a:solidFill>
                  <a:srgbClr val="FF0000"/>
                </a:solidFill>
              </a:endParaRPr>
            </a:p>
          </p:txBody>
        </p:sp>
        <p:sp>
          <p:nvSpPr>
            <p:cNvPr id="15" name="TextBox 14"/>
            <p:cNvSpPr txBox="1"/>
            <p:nvPr/>
          </p:nvSpPr>
          <p:spPr>
            <a:xfrm>
              <a:off x="6617940" y="4756284"/>
              <a:ext cx="290727" cy="369332"/>
            </a:xfrm>
            <a:prstGeom prst="rect">
              <a:avLst/>
            </a:prstGeom>
            <a:noFill/>
          </p:spPr>
          <p:txBody>
            <a:bodyPr wrap="none" rtlCol="0">
              <a:spAutoFit/>
            </a:bodyPr>
            <a:lstStyle/>
            <a:p>
              <a:r>
                <a:rPr lang="en-US" dirty="0" smtClean="0">
                  <a:solidFill>
                    <a:srgbClr val="FF0000"/>
                  </a:solidFill>
                </a:rPr>
                <a:t>S</a:t>
              </a:r>
              <a:endParaRPr lang="en-US" dirty="0">
                <a:solidFill>
                  <a:srgbClr val="FF0000"/>
                </a:solidFill>
              </a:endParaRPr>
            </a:p>
          </p:txBody>
        </p:sp>
      </p:grpSp>
    </p:spTree>
    <p:extLst>
      <p:ext uri="{BB962C8B-B14F-4D97-AF65-F5344CB8AC3E}">
        <p14:creationId xmlns:p14="http://schemas.microsoft.com/office/powerpoint/2010/main" val="7194637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56141" y="773121"/>
            <a:ext cx="4087859" cy="6084879"/>
          </a:xfrm>
          <a:prstGeom prst="rect">
            <a:avLst/>
          </a:prstGeom>
        </p:spPr>
      </p:pic>
      <p:pic>
        <p:nvPicPr>
          <p:cNvPr id="5" name="Picture 4"/>
          <p:cNvPicPr>
            <a:picLocks noChangeAspect="1"/>
          </p:cNvPicPr>
          <p:nvPr/>
        </p:nvPicPr>
        <p:blipFill>
          <a:blip r:embed="rId3"/>
          <a:stretch>
            <a:fillRect/>
          </a:stretch>
        </p:blipFill>
        <p:spPr>
          <a:xfrm>
            <a:off x="5056141" y="6327899"/>
            <a:ext cx="2871413" cy="510905"/>
          </a:xfrm>
          <a:prstGeom prst="rect">
            <a:avLst/>
          </a:prstGeom>
        </p:spPr>
      </p:pic>
      <p:pic>
        <p:nvPicPr>
          <p:cNvPr id="6" name="Picture 5"/>
          <p:cNvPicPr>
            <a:picLocks noChangeAspect="1"/>
          </p:cNvPicPr>
          <p:nvPr/>
        </p:nvPicPr>
        <p:blipFill>
          <a:blip r:embed="rId4"/>
          <a:stretch>
            <a:fillRect/>
          </a:stretch>
        </p:blipFill>
        <p:spPr>
          <a:xfrm>
            <a:off x="0" y="1629441"/>
            <a:ext cx="4689302" cy="4253362"/>
          </a:xfrm>
          <a:prstGeom prst="rect">
            <a:avLst/>
          </a:prstGeom>
        </p:spPr>
      </p:pic>
      <p:pic>
        <p:nvPicPr>
          <p:cNvPr id="7" name="Picture 6"/>
          <p:cNvPicPr>
            <a:picLocks noChangeAspect="1"/>
          </p:cNvPicPr>
          <p:nvPr/>
        </p:nvPicPr>
        <p:blipFill>
          <a:blip r:embed="rId5"/>
          <a:stretch>
            <a:fillRect/>
          </a:stretch>
        </p:blipFill>
        <p:spPr>
          <a:xfrm>
            <a:off x="0" y="5938651"/>
            <a:ext cx="3896608" cy="638456"/>
          </a:xfrm>
          <a:prstGeom prst="rect">
            <a:avLst/>
          </a:prstGeom>
        </p:spPr>
      </p:pic>
      <p:pic>
        <p:nvPicPr>
          <p:cNvPr id="8" name="Picture 7"/>
          <p:cNvPicPr>
            <a:picLocks noChangeAspect="1"/>
          </p:cNvPicPr>
          <p:nvPr/>
        </p:nvPicPr>
        <p:blipFill>
          <a:blip r:embed="rId6"/>
          <a:stretch>
            <a:fillRect/>
          </a:stretch>
        </p:blipFill>
        <p:spPr>
          <a:xfrm>
            <a:off x="0" y="6629400"/>
            <a:ext cx="3378200" cy="228600"/>
          </a:xfrm>
          <a:prstGeom prst="rect">
            <a:avLst/>
          </a:prstGeom>
        </p:spPr>
      </p:pic>
      <p:sp>
        <p:nvSpPr>
          <p:cNvPr id="9" name="TextBox 8"/>
          <p:cNvSpPr txBox="1"/>
          <p:nvPr/>
        </p:nvSpPr>
        <p:spPr>
          <a:xfrm>
            <a:off x="0" y="424741"/>
            <a:ext cx="4207402" cy="523220"/>
          </a:xfrm>
          <a:prstGeom prst="rect">
            <a:avLst/>
          </a:prstGeom>
          <a:noFill/>
        </p:spPr>
        <p:txBody>
          <a:bodyPr wrap="none" rtlCol="0">
            <a:spAutoFit/>
          </a:bodyPr>
          <a:lstStyle/>
          <a:p>
            <a:r>
              <a:rPr lang="en-US" sz="2800" dirty="0" smtClean="0"/>
              <a:t>OUTSIDE-IN (ECM-initiated)</a:t>
            </a:r>
            <a:endParaRPr lang="en-US" sz="2800" dirty="0"/>
          </a:p>
        </p:txBody>
      </p:sp>
      <p:sp>
        <p:nvSpPr>
          <p:cNvPr id="10" name="TextBox 9"/>
          <p:cNvSpPr txBox="1"/>
          <p:nvPr/>
        </p:nvSpPr>
        <p:spPr>
          <a:xfrm>
            <a:off x="5115083" y="424741"/>
            <a:ext cx="4028917" cy="523220"/>
          </a:xfrm>
          <a:prstGeom prst="rect">
            <a:avLst/>
          </a:prstGeom>
          <a:noFill/>
        </p:spPr>
        <p:txBody>
          <a:bodyPr wrap="none" rtlCol="0">
            <a:spAutoFit/>
          </a:bodyPr>
          <a:lstStyle/>
          <a:p>
            <a:r>
              <a:rPr lang="en-US" sz="2800" dirty="0" smtClean="0"/>
              <a:t>INSIDE-OUT (cell-initiated)</a:t>
            </a:r>
            <a:endParaRPr lang="en-US" sz="2800" dirty="0"/>
          </a:p>
        </p:txBody>
      </p:sp>
      <p:sp>
        <p:nvSpPr>
          <p:cNvPr id="2" name="Title 1"/>
          <p:cNvSpPr>
            <a:spLocks noGrp="1"/>
          </p:cNvSpPr>
          <p:nvPr>
            <p:ph type="title"/>
          </p:nvPr>
        </p:nvSpPr>
        <p:spPr>
          <a:xfrm>
            <a:off x="457200" y="0"/>
            <a:ext cx="8229600" cy="605379"/>
          </a:xfrm>
        </p:spPr>
        <p:txBody>
          <a:bodyPr>
            <a:normAutofit fontScale="90000"/>
          </a:bodyPr>
          <a:lstStyle/>
          <a:p>
            <a:r>
              <a:rPr lang="en-US" dirty="0" smtClean="0"/>
              <a:t>Two different ways this can happen</a:t>
            </a:r>
            <a:endParaRPr lang="en-US" dirty="0"/>
          </a:p>
        </p:txBody>
      </p:sp>
    </p:spTree>
    <p:extLst>
      <p:ext uri="{BB962C8B-B14F-4D97-AF65-F5344CB8AC3E}">
        <p14:creationId xmlns:p14="http://schemas.microsoft.com/office/powerpoint/2010/main" val="2917347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3600" dirty="0" smtClean="0"/>
              <a:t>Vibrating Cells (outside in signaling)</a:t>
            </a:r>
            <a:br>
              <a:rPr lang="en-US" sz="3600" dirty="0" smtClean="0"/>
            </a:br>
            <a:r>
              <a:rPr lang="en-US" sz="3600" dirty="0" smtClean="0"/>
              <a:t>Cells will pull at the site of vibration</a:t>
            </a:r>
            <a:endParaRPr lang="en-US" sz="3600" dirty="0"/>
          </a:p>
        </p:txBody>
      </p:sp>
      <p:pic>
        <p:nvPicPr>
          <p:cNvPr id="4" name="Picture 3"/>
          <p:cNvPicPr>
            <a:picLocks noChangeAspect="1"/>
          </p:cNvPicPr>
          <p:nvPr/>
        </p:nvPicPr>
        <p:blipFill>
          <a:blip r:embed="rId2"/>
          <a:stretch>
            <a:fillRect/>
          </a:stretch>
        </p:blipFill>
        <p:spPr>
          <a:xfrm>
            <a:off x="0" y="1841920"/>
            <a:ext cx="4870295" cy="3741418"/>
          </a:xfrm>
          <a:prstGeom prst="rect">
            <a:avLst/>
          </a:prstGeom>
        </p:spPr>
      </p:pic>
      <p:sp>
        <p:nvSpPr>
          <p:cNvPr id="5" name="TextBox 4"/>
          <p:cNvSpPr txBox="1"/>
          <p:nvPr/>
        </p:nvSpPr>
        <p:spPr>
          <a:xfrm>
            <a:off x="0" y="6488668"/>
            <a:ext cx="1767469" cy="369332"/>
          </a:xfrm>
          <a:prstGeom prst="rect">
            <a:avLst/>
          </a:prstGeom>
          <a:noFill/>
        </p:spPr>
        <p:txBody>
          <a:bodyPr wrap="none" rtlCol="0">
            <a:spAutoFit/>
          </a:bodyPr>
          <a:lstStyle/>
          <a:p>
            <a:r>
              <a:rPr lang="en-US" dirty="0" err="1" smtClean="0"/>
              <a:t>Nishitani</a:t>
            </a:r>
            <a:r>
              <a:rPr lang="en-US" dirty="0" smtClean="0"/>
              <a:t>, PLOS 1</a:t>
            </a:r>
            <a:endParaRPr lang="en-US" dirty="0"/>
          </a:p>
        </p:txBody>
      </p:sp>
      <p:sp>
        <p:nvSpPr>
          <p:cNvPr id="3" name="TextBox 2"/>
          <p:cNvSpPr txBox="1"/>
          <p:nvPr/>
        </p:nvSpPr>
        <p:spPr>
          <a:xfrm>
            <a:off x="5178038" y="2492739"/>
            <a:ext cx="3578219" cy="1477328"/>
          </a:xfrm>
          <a:prstGeom prst="rect">
            <a:avLst/>
          </a:prstGeom>
          <a:noFill/>
        </p:spPr>
        <p:txBody>
          <a:bodyPr wrap="square" rtlCol="0">
            <a:spAutoFit/>
          </a:bodyPr>
          <a:lstStyle/>
          <a:p>
            <a:r>
              <a:rPr lang="en-US" dirty="0"/>
              <a:t>Go to </a:t>
            </a:r>
            <a:endParaRPr lang="en-US" dirty="0" smtClean="0"/>
          </a:p>
          <a:p>
            <a:r>
              <a:rPr lang="en-US" dirty="0" smtClean="0"/>
              <a:t>http</a:t>
            </a:r>
            <a:r>
              <a:rPr lang="en-US" dirty="0"/>
              <a:t>://</a:t>
            </a:r>
            <a:r>
              <a:rPr lang="en-US" dirty="0" err="1"/>
              <a:t>www.plosone.org</a:t>
            </a:r>
            <a:r>
              <a:rPr lang="en-US" dirty="0"/>
              <a:t>/article/info%3Adoi%2F10.1371%2Fjournal.pone.0026181#s5</a:t>
            </a:r>
          </a:p>
        </p:txBody>
      </p:sp>
    </p:spTree>
    <p:extLst>
      <p:ext uri="{BB962C8B-B14F-4D97-AF65-F5344CB8AC3E}">
        <p14:creationId xmlns:p14="http://schemas.microsoft.com/office/powerpoint/2010/main" val="4218985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3200" dirty="0" smtClean="0"/>
              <a:t>Pulling on cell attachment points (Outside-In)</a:t>
            </a:r>
            <a:br>
              <a:rPr lang="en-US" sz="3200" dirty="0" smtClean="0"/>
            </a:br>
            <a:r>
              <a:rPr lang="en-US" sz="3200" dirty="0" smtClean="0"/>
              <a:t>Focal adhesions are recruited to the site of stretch</a:t>
            </a:r>
            <a:endParaRPr lang="en-US" sz="3200" dirty="0"/>
          </a:p>
        </p:txBody>
      </p:sp>
      <p:pic>
        <p:nvPicPr>
          <p:cNvPr id="3" name="Picture 2"/>
          <p:cNvPicPr>
            <a:picLocks noChangeAspect="1"/>
          </p:cNvPicPr>
          <p:nvPr/>
        </p:nvPicPr>
        <p:blipFill>
          <a:blip r:embed="rId2"/>
          <a:stretch>
            <a:fillRect/>
          </a:stretch>
        </p:blipFill>
        <p:spPr>
          <a:xfrm>
            <a:off x="179463" y="1143000"/>
            <a:ext cx="5709023" cy="4447858"/>
          </a:xfrm>
          <a:prstGeom prst="rect">
            <a:avLst/>
          </a:prstGeom>
        </p:spPr>
      </p:pic>
      <p:pic>
        <p:nvPicPr>
          <p:cNvPr id="5" name="Picture 4"/>
          <p:cNvPicPr>
            <a:picLocks noChangeAspect="1"/>
          </p:cNvPicPr>
          <p:nvPr/>
        </p:nvPicPr>
        <p:blipFill>
          <a:blip r:embed="rId3"/>
          <a:stretch>
            <a:fillRect/>
          </a:stretch>
        </p:blipFill>
        <p:spPr>
          <a:xfrm>
            <a:off x="0" y="6086006"/>
            <a:ext cx="5480533" cy="747793"/>
          </a:xfrm>
          <a:prstGeom prst="rect">
            <a:avLst/>
          </a:prstGeom>
        </p:spPr>
      </p:pic>
      <p:pic>
        <p:nvPicPr>
          <p:cNvPr id="6" name="Picture 5"/>
          <p:cNvPicPr>
            <a:picLocks noChangeAspect="1"/>
          </p:cNvPicPr>
          <p:nvPr/>
        </p:nvPicPr>
        <p:blipFill>
          <a:blip r:embed="rId4"/>
          <a:stretch>
            <a:fillRect/>
          </a:stretch>
        </p:blipFill>
        <p:spPr>
          <a:xfrm>
            <a:off x="5991313" y="6040514"/>
            <a:ext cx="3152687" cy="423982"/>
          </a:xfrm>
          <a:prstGeom prst="rect">
            <a:avLst/>
          </a:prstGeom>
        </p:spPr>
      </p:pic>
      <p:pic>
        <p:nvPicPr>
          <p:cNvPr id="7" name="Picture 6"/>
          <p:cNvPicPr>
            <a:picLocks noChangeAspect="1"/>
          </p:cNvPicPr>
          <p:nvPr/>
        </p:nvPicPr>
        <p:blipFill>
          <a:blip r:embed="rId5"/>
          <a:stretch>
            <a:fillRect/>
          </a:stretch>
        </p:blipFill>
        <p:spPr>
          <a:xfrm>
            <a:off x="5809182" y="6531026"/>
            <a:ext cx="3334817" cy="130521"/>
          </a:xfrm>
          <a:prstGeom prst="rect">
            <a:avLst/>
          </a:prstGeom>
        </p:spPr>
      </p:pic>
      <p:pic>
        <p:nvPicPr>
          <p:cNvPr id="8" name="Picture 7"/>
          <p:cNvPicPr>
            <a:picLocks noChangeAspect="1"/>
          </p:cNvPicPr>
          <p:nvPr/>
        </p:nvPicPr>
        <p:blipFill>
          <a:blip r:embed="rId6"/>
          <a:stretch>
            <a:fillRect/>
          </a:stretch>
        </p:blipFill>
        <p:spPr>
          <a:xfrm>
            <a:off x="5121606" y="6689159"/>
            <a:ext cx="4022394" cy="168841"/>
          </a:xfrm>
          <a:prstGeom prst="rect">
            <a:avLst/>
          </a:prstGeom>
        </p:spPr>
      </p:pic>
      <p:pic>
        <p:nvPicPr>
          <p:cNvPr id="9" name="Picture 8"/>
          <p:cNvPicPr>
            <a:picLocks noChangeAspect="1"/>
          </p:cNvPicPr>
          <p:nvPr/>
        </p:nvPicPr>
        <p:blipFill rotWithShape="1">
          <a:blip r:embed="rId7"/>
          <a:srcRect r="51119"/>
          <a:stretch/>
        </p:blipFill>
        <p:spPr>
          <a:xfrm>
            <a:off x="5590555" y="2819448"/>
            <a:ext cx="3422879" cy="2771410"/>
          </a:xfrm>
          <a:prstGeom prst="rect">
            <a:avLst/>
          </a:prstGeom>
        </p:spPr>
      </p:pic>
      <p:cxnSp>
        <p:nvCxnSpPr>
          <p:cNvPr id="14" name="Straight Arrow Connector 13"/>
          <p:cNvCxnSpPr/>
          <p:nvPr/>
        </p:nvCxnSpPr>
        <p:spPr>
          <a:xfrm>
            <a:off x="2857608" y="1306278"/>
            <a:ext cx="208453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32714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0|0.2|1.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175</TotalTime>
  <Words>1118</Words>
  <Application>Microsoft Macintosh PowerPoint</Application>
  <PresentationFormat>On-screen Show (4:3)</PresentationFormat>
  <Paragraphs>140</Paragraphs>
  <Slides>24</Slides>
  <Notes>9</Notes>
  <HiddenSlides>0</HiddenSlides>
  <MMClips>1</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Mechanotransduction, Tensegrity and Durotaxis</vt:lpstr>
      <vt:lpstr>In Lecture 8</vt:lpstr>
      <vt:lpstr>Mechanotransduction</vt:lpstr>
      <vt:lpstr>Where might mechanotransduction be important in your body?</vt:lpstr>
      <vt:lpstr>Mechanotransduction: Cell can translate Mechanical Information from the ECM to an intracellular biochemical signal</vt:lpstr>
      <vt:lpstr>How does this happen?</vt:lpstr>
      <vt:lpstr>Two different ways this can happen</vt:lpstr>
      <vt:lpstr>Vibrating Cells (outside in signaling) Cells will pull at the site of vibration</vt:lpstr>
      <vt:lpstr>Pulling on cell attachment points (Outside-In) Focal adhesions are recruited to the site of stretch</vt:lpstr>
      <vt:lpstr>Stretching the underneath substrate (Outside-In) Microtubules assemble (polymerize) when cell is stretched</vt:lpstr>
      <vt:lpstr>Proposed: Cell-ECM force balance through F-actin and microtubules</vt:lpstr>
      <vt:lpstr>Tensegrity: a Physical Mechanism of Mechanotransduction</vt:lpstr>
      <vt:lpstr>Traction Force Microscopy: Tool to Measure Cellular Forces Exerted on Substrate</vt:lpstr>
      <vt:lpstr>Elastomeric Posts</vt:lpstr>
      <vt:lpstr>Phenotypic result</vt:lpstr>
      <vt:lpstr>Phenotypes: Durotaxis and Durokinesis</vt:lpstr>
      <vt:lpstr>Polyacrylamide as a Biomaterial</vt:lpstr>
      <vt:lpstr>1: Step Changes in Stiffness</vt:lpstr>
      <vt:lpstr>Durotaxis: gradients via photomask polymerization</vt:lpstr>
      <vt:lpstr>Durokinesis: Biphasic Migration Dependence on Substrate Stiffness</vt:lpstr>
      <vt:lpstr>Cytoskeletal Assembly Regulated by Substrate Stiffness</vt:lpstr>
      <vt:lpstr>Biomaterials to Study Durotaxis/Durokinesis</vt:lpstr>
      <vt:lpstr>3D Collagen: Results Influenced by Polymerization Conditions</vt:lpstr>
      <vt:lpstr>Cell-Secreted ECMs: 3D = 1D?</vt:lpstr>
    </vt:vector>
  </TitlesOfParts>
  <Company>MIT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Mechanotransduction </dc:title>
  <dc:creator>Shelly Peyton</dc:creator>
  <cp:lastModifiedBy>Shelly Peyton</cp:lastModifiedBy>
  <cp:revision>23</cp:revision>
  <dcterms:created xsi:type="dcterms:W3CDTF">2012-01-18T18:57:51Z</dcterms:created>
  <dcterms:modified xsi:type="dcterms:W3CDTF">2014-02-09T15:58:48Z</dcterms:modified>
</cp:coreProperties>
</file>