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7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892970" y="1151930"/>
            <a:ext cx="7358063" cy="2321719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892970" y="3536156"/>
            <a:ext cx="7358063" cy="79474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200"/>
            </a:lvl1pPr>
            <a:lvl2pPr marL="0" indent="160721" algn="ctr">
              <a:spcBef>
                <a:spcPts val="0"/>
              </a:spcBef>
              <a:buSzTx/>
              <a:buNone/>
              <a:defRPr sz="2200"/>
            </a:lvl2pPr>
            <a:lvl3pPr marL="0" indent="321440" algn="ctr">
              <a:spcBef>
                <a:spcPts val="0"/>
              </a:spcBef>
              <a:buSzTx/>
              <a:buNone/>
              <a:defRPr sz="2200"/>
            </a:lvl3pPr>
            <a:lvl4pPr marL="0" indent="482161" algn="ctr">
              <a:spcBef>
                <a:spcPts val="0"/>
              </a:spcBef>
              <a:buSzTx/>
              <a:buNone/>
              <a:defRPr sz="2200"/>
            </a:lvl4pPr>
            <a:lvl5pPr marL="0" indent="642882" algn="ctr">
              <a:spcBef>
                <a:spcPts val="0"/>
              </a:spcBef>
              <a:buSzTx/>
              <a:buNone/>
              <a:defRPr sz="2200"/>
            </a:lvl5pPr>
          </a:lstStyle>
          <a:p>
            <a:pPr lvl="0">
              <a:defRPr sz="1800"/>
            </a:pPr>
            <a:r>
              <a:rPr sz="2200"/>
              <a:t>Body Level One</a:t>
            </a:r>
          </a:p>
          <a:p>
            <a:pPr lvl="1">
              <a:defRPr sz="1800"/>
            </a:pPr>
            <a:r>
              <a:rPr sz="2200"/>
              <a:t>Body Level Two</a:t>
            </a:r>
          </a:p>
          <a:p>
            <a:pPr lvl="2">
              <a:defRPr sz="1800"/>
            </a:pPr>
            <a:r>
              <a:rPr sz="2200"/>
              <a:t>Body Level Three</a:t>
            </a:r>
          </a:p>
          <a:p>
            <a:pPr lvl="3">
              <a:defRPr sz="1800"/>
            </a:pPr>
            <a:r>
              <a:rPr sz="2200"/>
              <a:t>Body Level Four</a:t>
            </a:r>
          </a:p>
          <a:p>
            <a:pPr lvl="4">
              <a:defRPr sz="1800"/>
            </a:pPr>
            <a:r>
              <a:rPr sz="22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1927703569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343448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4227196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5705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888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0614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4864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0946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4971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0838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506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892970" y="2268141"/>
            <a:ext cx="7358063" cy="2321719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3539961346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4513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1165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640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669726" y="446484"/>
            <a:ext cx="3750469" cy="2803922"/>
          </a:xfrm>
          <a:prstGeom prst="rect">
            <a:avLst/>
          </a:prstGeom>
        </p:spPr>
        <p:txBody>
          <a:bodyPr anchor="b"/>
          <a:lstStyle>
            <a:lvl1pPr>
              <a:defRPr sz="4200"/>
            </a:lvl1pPr>
          </a:lstStyle>
          <a:p>
            <a:pPr lvl="0">
              <a:defRPr sz="1800"/>
            </a:pPr>
            <a:r>
              <a:rPr sz="4200"/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669726" y="3348634"/>
            <a:ext cx="3750469" cy="288428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200"/>
            </a:lvl1pPr>
            <a:lvl2pPr marL="0" indent="160721" algn="ctr">
              <a:spcBef>
                <a:spcPts val="0"/>
              </a:spcBef>
              <a:buSzTx/>
              <a:buNone/>
              <a:defRPr sz="2200"/>
            </a:lvl2pPr>
            <a:lvl3pPr marL="0" indent="321440" algn="ctr">
              <a:spcBef>
                <a:spcPts val="0"/>
              </a:spcBef>
              <a:buSzTx/>
              <a:buNone/>
              <a:defRPr sz="2200"/>
            </a:lvl3pPr>
            <a:lvl4pPr marL="0" indent="482161" algn="ctr">
              <a:spcBef>
                <a:spcPts val="0"/>
              </a:spcBef>
              <a:buSzTx/>
              <a:buNone/>
              <a:defRPr sz="2200"/>
            </a:lvl4pPr>
            <a:lvl5pPr marL="0" indent="642882" algn="ctr">
              <a:spcBef>
                <a:spcPts val="0"/>
              </a:spcBef>
              <a:buSzTx/>
              <a:buNone/>
              <a:defRPr sz="2200"/>
            </a:lvl5pPr>
          </a:lstStyle>
          <a:p>
            <a:pPr lvl="0">
              <a:defRPr sz="1800"/>
            </a:pPr>
            <a:r>
              <a:rPr sz="2200"/>
              <a:t>Body Level One</a:t>
            </a:r>
          </a:p>
          <a:p>
            <a:pPr lvl="1">
              <a:defRPr sz="1800"/>
            </a:pPr>
            <a:r>
              <a:rPr sz="2200"/>
              <a:t>Body Level Two</a:t>
            </a:r>
          </a:p>
          <a:p>
            <a:pPr lvl="2">
              <a:defRPr sz="1800"/>
            </a:pPr>
            <a:r>
              <a:rPr sz="2200"/>
              <a:t>Body Level Three</a:t>
            </a:r>
          </a:p>
          <a:p>
            <a:pPr lvl="3">
              <a:defRPr sz="1800"/>
            </a:pPr>
            <a:r>
              <a:rPr sz="2200"/>
              <a:t>Body Level Four</a:t>
            </a:r>
          </a:p>
          <a:p>
            <a:pPr lvl="4">
              <a:defRPr sz="1800"/>
            </a:pPr>
            <a:r>
              <a:rPr sz="22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292888234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77856752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500"/>
              <a:t>Body Level One</a:t>
            </a:r>
          </a:p>
          <a:p>
            <a:pPr lvl="1">
              <a:defRPr sz="1800"/>
            </a:pPr>
            <a:r>
              <a:rPr sz="2500"/>
              <a:t>Body Level Two</a:t>
            </a:r>
          </a:p>
          <a:p>
            <a:pPr lvl="2">
              <a:defRPr sz="1800"/>
            </a:pPr>
            <a:r>
              <a:rPr sz="2500"/>
              <a:t>Body Level Three</a:t>
            </a:r>
          </a:p>
          <a:p>
            <a:pPr lvl="3">
              <a:defRPr sz="1800"/>
            </a:pPr>
            <a:r>
              <a:rPr sz="2500"/>
              <a:t>Body Level Four</a:t>
            </a:r>
          </a:p>
          <a:p>
            <a:pPr lvl="4">
              <a:defRPr sz="1800"/>
            </a:pPr>
            <a:r>
              <a:rPr sz="25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418669693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669726" y="1830587"/>
            <a:ext cx="3750469" cy="4420195"/>
          </a:xfrm>
          <a:prstGeom prst="rect">
            <a:avLst/>
          </a:prstGeom>
        </p:spPr>
        <p:txBody>
          <a:bodyPr/>
          <a:lstStyle>
            <a:lvl1pPr marL="241080" indent="-241080">
              <a:spcBef>
                <a:spcPts val="2250"/>
              </a:spcBef>
              <a:defRPr sz="2000"/>
            </a:lvl1pPr>
            <a:lvl2pPr marL="482161" indent="-241080">
              <a:spcBef>
                <a:spcPts val="2250"/>
              </a:spcBef>
              <a:defRPr sz="2000"/>
            </a:lvl2pPr>
            <a:lvl3pPr marL="723242" indent="-241080">
              <a:spcBef>
                <a:spcPts val="2250"/>
              </a:spcBef>
              <a:defRPr sz="2000"/>
            </a:lvl3pPr>
            <a:lvl4pPr marL="964323" indent="-241080">
              <a:spcBef>
                <a:spcPts val="2250"/>
              </a:spcBef>
              <a:defRPr sz="2000"/>
            </a:lvl4pPr>
            <a:lvl5pPr marL="1205403" indent="-241080">
              <a:spcBef>
                <a:spcPts val="2250"/>
              </a:spcBef>
              <a:defRPr sz="2000"/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161402256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xfrm>
            <a:off x="669727" y="892970"/>
            <a:ext cx="7804547" cy="50720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500"/>
              <a:t>Body Level One</a:t>
            </a:r>
          </a:p>
          <a:p>
            <a:pPr lvl="1">
              <a:defRPr sz="1800"/>
            </a:pPr>
            <a:r>
              <a:rPr sz="2500"/>
              <a:t>Body Level Two</a:t>
            </a:r>
          </a:p>
          <a:p>
            <a:pPr lvl="2">
              <a:defRPr sz="1800"/>
            </a:pPr>
            <a:r>
              <a:rPr sz="2500"/>
              <a:t>Body Level Three</a:t>
            </a:r>
          </a:p>
          <a:p>
            <a:pPr lvl="3">
              <a:defRPr sz="1800"/>
            </a:pPr>
            <a:r>
              <a:rPr sz="2500"/>
              <a:t>Body Level Four</a:t>
            </a:r>
          </a:p>
          <a:p>
            <a:pPr lvl="4">
              <a:defRPr sz="1800"/>
            </a:pPr>
            <a:r>
              <a:rPr sz="25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10573149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099080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052309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669727" y="312540"/>
            <a:ext cx="7804547" cy="1518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669727" y="1830587"/>
            <a:ext cx="7804547" cy="44201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2500"/>
              <a:t>Body Level One</a:t>
            </a:r>
          </a:p>
          <a:p>
            <a:pPr lvl="1">
              <a:defRPr sz="1800"/>
            </a:pPr>
            <a:r>
              <a:rPr sz="2500"/>
              <a:t>Body Level Two</a:t>
            </a:r>
          </a:p>
          <a:p>
            <a:pPr lvl="2">
              <a:defRPr sz="1800"/>
            </a:pPr>
            <a:r>
              <a:rPr sz="2500"/>
              <a:t>Body Level Three</a:t>
            </a:r>
          </a:p>
          <a:p>
            <a:pPr lvl="3">
              <a:defRPr sz="1800"/>
            </a:pPr>
            <a:r>
              <a:rPr sz="2500"/>
              <a:t>Body Level Four</a:t>
            </a:r>
          </a:p>
          <a:p>
            <a:pPr lvl="4">
              <a:defRPr sz="1800"/>
            </a:pPr>
            <a:r>
              <a:rPr sz="25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2393172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/>
  <p:txStyles>
    <p:titleStyle>
      <a:lvl1pPr algn="ctr" defTabSz="410730">
        <a:defRPr sz="5600">
          <a:latin typeface="+mn-lt"/>
          <a:ea typeface="+mn-ea"/>
          <a:cs typeface="+mn-cs"/>
          <a:sym typeface="Helvetica Light"/>
        </a:defRPr>
      </a:lvl1pPr>
      <a:lvl2pPr indent="160721" algn="ctr" defTabSz="410730">
        <a:defRPr sz="5600">
          <a:latin typeface="+mn-lt"/>
          <a:ea typeface="+mn-ea"/>
          <a:cs typeface="+mn-cs"/>
          <a:sym typeface="Helvetica Light"/>
        </a:defRPr>
      </a:lvl2pPr>
      <a:lvl3pPr indent="321440" algn="ctr" defTabSz="410730">
        <a:defRPr sz="5600">
          <a:latin typeface="+mn-lt"/>
          <a:ea typeface="+mn-ea"/>
          <a:cs typeface="+mn-cs"/>
          <a:sym typeface="Helvetica Light"/>
        </a:defRPr>
      </a:lvl3pPr>
      <a:lvl4pPr indent="482161" algn="ctr" defTabSz="410730">
        <a:defRPr sz="5600">
          <a:latin typeface="+mn-lt"/>
          <a:ea typeface="+mn-ea"/>
          <a:cs typeface="+mn-cs"/>
          <a:sym typeface="Helvetica Light"/>
        </a:defRPr>
      </a:lvl4pPr>
      <a:lvl5pPr indent="642882" algn="ctr" defTabSz="410730">
        <a:defRPr sz="5600">
          <a:latin typeface="+mn-lt"/>
          <a:ea typeface="+mn-ea"/>
          <a:cs typeface="+mn-cs"/>
          <a:sym typeface="Helvetica Light"/>
        </a:defRPr>
      </a:lvl5pPr>
      <a:lvl6pPr indent="803602" algn="ctr" defTabSz="410730">
        <a:defRPr sz="5600">
          <a:latin typeface="+mn-lt"/>
          <a:ea typeface="+mn-ea"/>
          <a:cs typeface="+mn-cs"/>
          <a:sym typeface="Helvetica Light"/>
        </a:defRPr>
      </a:lvl6pPr>
      <a:lvl7pPr indent="964323" algn="ctr" defTabSz="410730">
        <a:defRPr sz="5600">
          <a:latin typeface="+mn-lt"/>
          <a:ea typeface="+mn-ea"/>
          <a:cs typeface="+mn-cs"/>
          <a:sym typeface="Helvetica Light"/>
        </a:defRPr>
      </a:lvl7pPr>
      <a:lvl8pPr indent="1125044" algn="ctr" defTabSz="410730">
        <a:defRPr sz="5600">
          <a:latin typeface="+mn-lt"/>
          <a:ea typeface="+mn-ea"/>
          <a:cs typeface="+mn-cs"/>
          <a:sym typeface="Helvetica Light"/>
        </a:defRPr>
      </a:lvl8pPr>
      <a:lvl9pPr indent="1285763" algn="ctr" defTabSz="410730">
        <a:defRPr sz="5600">
          <a:latin typeface="+mn-lt"/>
          <a:ea typeface="+mn-ea"/>
          <a:cs typeface="+mn-cs"/>
          <a:sym typeface="Helvetica Light"/>
        </a:defRPr>
      </a:lvl9pPr>
    </p:titleStyle>
    <p:bodyStyle>
      <a:lvl1pPr marL="312512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1pPr>
      <a:lvl2pPr marL="625024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2pPr>
      <a:lvl3pPr marL="937536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3pPr>
      <a:lvl4pPr marL="1250048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4pPr>
      <a:lvl5pPr marL="1562560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5pPr>
      <a:lvl6pPr marL="1875072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6pPr>
      <a:lvl7pPr marL="2187584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7pPr>
      <a:lvl8pPr marL="2500096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8pPr>
      <a:lvl9pPr marL="2812608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9pPr>
    </p:bodyStyle>
    <p:otherStyle>
      <a:lvl1pPr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160721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321440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482161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642882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803602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964323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125044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285763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00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UML Activity Diagram Documents the Flow the of Program</a:t>
            </a:r>
            <a:endParaRPr lang="en-US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906" y="1828800"/>
            <a:ext cx="6477000" cy="4563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57118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312540"/>
            <a:ext cx="8534400" cy="1518047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We Added New Features, Fixed Bugs, and Documented the Changes to </a:t>
            </a:r>
            <a:r>
              <a:rPr lang="en-US" sz="3200" b="1" dirty="0" err="1" smtClean="0">
                <a:solidFill>
                  <a:schemeClr val="accent2">
                    <a:lumMod val="50000"/>
                  </a:schemeClr>
                </a:solidFill>
              </a:rPr>
              <a:t>GRNmap</a:t>
            </a:r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280899" lvl="0" indent="-280899" defTabSz="531622">
              <a:spcBef>
                <a:spcPts val="1300"/>
              </a:spcBef>
              <a:defRPr sz="1800"/>
            </a:pPr>
            <a:r>
              <a:rPr lang="en-US" sz="2400" dirty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New Features:</a:t>
            </a:r>
            <a:endParaRPr lang="en-US" sz="1800" dirty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marL="651686" lvl="1" indent="-247191" defTabSz="531622">
              <a:spcBef>
                <a:spcPts val="1300"/>
              </a:spcBef>
              <a:defRPr sz="1800"/>
            </a:pPr>
            <a:r>
              <a:rPr lang="en-US" sz="2400" dirty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Changed the names of the worksheets in the input and output workbooks</a:t>
            </a:r>
            <a:endParaRPr lang="en-US" sz="1800" dirty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marL="651686" lvl="1" indent="-247191" defTabSz="531622">
              <a:spcBef>
                <a:spcPts val="1300"/>
              </a:spcBef>
              <a:defRPr sz="1800"/>
            </a:pPr>
            <a:r>
              <a:rPr lang="en-US" sz="2400" dirty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Computed standard deviations</a:t>
            </a:r>
          </a:p>
          <a:p>
            <a:pPr marL="651686" lvl="1" indent="-247191" defTabSz="531622">
              <a:spcBef>
                <a:spcPts val="1300"/>
              </a:spcBef>
              <a:defRPr sz="1800"/>
            </a:pPr>
            <a:r>
              <a:rPr lang="en-US" sz="2400" dirty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Optimization diagnostics outputted for each run</a:t>
            </a:r>
          </a:p>
          <a:p>
            <a:pPr marL="280899" lvl="0" indent="-280899" defTabSz="531622">
              <a:spcBef>
                <a:spcPts val="1300"/>
              </a:spcBef>
              <a:defRPr sz="1800"/>
            </a:pPr>
            <a:r>
              <a:rPr lang="en-US" sz="2400" dirty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Bugs fixed: </a:t>
            </a:r>
            <a:endParaRPr lang="en-US" sz="1800" dirty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marL="651686" lvl="1" indent="-247191" defTabSz="531622">
              <a:spcBef>
                <a:spcPts val="1300"/>
              </a:spcBef>
              <a:defRPr sz="1800"/>
            </a:pPr>
            <a:r>
              <a:rPr lang="en-US" sz="2400" dirty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Correctly outputting estimated production rates and threshold parameters worksheets</a:t>
            </a:r>
          </a:p>
          <a:p>
            <a:pPr marL="651686" lvl="1" indent="-247191" defTabSz="531622">
              <a:spcBef>
                <a:spcPts val="1300"/>
              </a:spcBef>
              <a:defRPr sz="1800"/>
            </a:pPr>
            <a:r>
              <a:rPr lang="en-US" sz="2400" dirty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Corrected computation for threshold for genes with no inputs</a:t>
            </a:r>
            <a:endParaRPr lang="en-US" sz="1800" dirty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marL="280899" lvl="0" indent="-280899" defTabSz="531622">
              <a:spcBef>
                <a:spcPts val="1300"/>
              </a:spcBef>
              <a:defRPr sz="1800"/>
            </a:pPr>
            <a:r>
              <a:rPr lang="en-US" sz="2400" dirty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Documentation:</a:t>
            </a:r>
            <a:endParaRPr lang="en-US" sz="1800" dirty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marL="651686" lvl="1" indent="-247191" defTabSz="531622">
              <a:spcBef>
                <a:spcPts val="1300"/>
              </a:spcBef>
              <a:defRPr sz="1800"/>
            </a:pPr>
            <a:r>
              <a:rPr lang="en-US" sz="2400" dirty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Updated the activity diagram to reflect changes in code</a:t>
            </a:r>
            <a:endParaRPr lang="en-US" sz="1800" dirty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marL="651686" lvl="1" indent="-247191" defTabSz="531622">
              <a:spcBef>
                <a:spcPts val="1300"/>
              </a:spcBef>
              <a:defRPr sz="1800"/>
            </a:pPr>
            <a:r>
              <a:rPr lang="en-US" sz="2400" dirty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Updated the website and wiki</a:t>
            </a:r>
          </a:p>
          <a:p>
            <a:pPr marL="280899" lvl="0" indent="-280899" defTabSz="531622">
              <a:spcBef>
                <a:spcPts val="1300"/>
              </a:spcBef>
              <a:defRPr sz="1800"/>
            </a:pPr>
            <a:r>
              <a:rPr lang="en-US" sz="2400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Testing Framework</a:t>
            </a:r>
            <a:endParaRPr lang="en-US" sz="2400" dirty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03655623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4416"/>
                </a:solidFill>
                <a:latin typeface="Helvetica Light"/>
              </a:rPr>
              <a:t>Input Sheets Were Designed to Test the Sixteen Ways </a:t>
            </a:r>
            <a:r>
              <a:rPr lang="en-US" sz="3200" b="1" dirty="0" err="1" smtClean="0">
                <a:solidFill>
                  <a:srgbClr val="004416"/>
                </a:solidFill>
                <a:latin typeface="Helvetica Light"/>
              </a:rPr>
              <a:t>GRNmap</a:t>
            </a:r>
            <a:r>
              <a:rPr lang="en-US" sz="3200" b="1" dirty="0" smtClean="0">
                <a:solidFill>
                  <a:srgbClr val="004416"/>
                </a:solidFill>
                <a:latin typeface="Helvetica Light"/>
              </a:rPr>
              <a:t> Can be </a:t>
            </a:r>
            <a:r>
              <a:rPr lang="en-US" sz="3200" b="1" dirty="0" smtClean="0">
                <a:solidFill>
                  <a:srgbClr val="004416"/>
                </a:solidFill>
                <a:latin typeface="Helvetica Light"/>
              </a:rPr>
              <a:t>Run </a:t>
            </a:r>
            <a:endParaRPr lang="en-US" sz="3200" b="1" dirty="0">
              <a:solidFill>
                <a:srgbClr val="004416"/>
              </a:solidFill>
              <a:latin typeface="Helvetica Light"/>
            </a:endParaRPr>
          </a:p>
        </p:txBody>
      </p:sp>
      <p:pic>
        <p:nvPicPr>
          <p:cNvPr id="4" name="Shape 48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 l="823" r="823"/>
          <a:stretch/>
        </p:blipFill>
        <p:spPr>
          <a:xfrm>
            <a:off x="183306" y="1757327"/>
            <a:ext cx="8595147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56549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4416"/>
                </a:solidFill>
                <a:latin typeface="Helvetica Light"/>
              </a:rPr>
              <a:t>Manual Tests Were Performed to Verify Changes and Check for Bugs</a:t>
            </a:r>
            <a:endParaRPr lang="en-US" sz="3200" b="1" dirty="0">
              <a:solidFill>
                <a:srgbClr val="004416"/>
              </a:solidFill>
              <a:latin typeface="Helvetica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Verify changes to the beta-branch of the code before pushing it to the master branch </a:t>
            </a:r>
          </a:p>
          <a:p>
            <a:r>
              <a:rPr lang="en-US" dirty="0" smtClean="0"/>
              <a:t>Performed experiments to check the function of </a:t>
            </a:r>
            <a:r>
              <a:rPr lang="en-US" dirty="0" err="1" smtClean="0"/>
              <a:t>GRNmap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MATLAB executable </a:t>
            </a:r>
          </a:p>
          <a:p>
            <a:pPr lvl="1"/>
            <a:r>
              <a:rPr lang="en-US" dirty="0" smtClean="0"/>
              <a:t>Standard deviation calculation</a:t>
            </a:r>
          </a:p>
          <a:p>
            <a:pPr lvl="1"/>
            <a:r>
              <a:rPr lang="en" dirty="0" smtClean="0"/>
              <a:t>.xlsx vs. xls input files</a:t>
            </a:r>
            <a:endParaRPr lang="en-US" dirty="0" smtClean="0"/>
          </a:p>
          <a:p>
            <a:pPr lvl="1"/>
            <a:r>
              <a:rPr lang="en-US" dirty="0" err="1"/>
              <a:t>I</a:t>
            </a:r>
            <a:r>
              <a:rPr lang="en" dirty="0" smtClean="0"/>
              <a:t>dentical </a:t>
            </a:r>
            <a:r>
              <a:rPr lang="en-US" dirty="0" smtClean="0"/>
              <a:t>r</a:t>
            </a:r>
            <a:r>
              <a:rPr lang="en" dirty="0" smtClean="0"/>
              <a:t>uns with </a:t>
            </a:r>
            <a:r>
              <a:rPr lang="en-US" dirty="0" smtClean="0"/>
              <a:t>s</a:t>
            </a:r>
            <a:r>
              <a:rPr lang="en" dirty="0" smtClean="0"/>
              <a:t>ame </a:t>
            </a:r>
            <a:r>
              <a:rPr lang="en-US" dirty="0" smtClean="0"/>
              <a:t>c</a:t>
            </a:r>
            <a:r>
              <a:rPr lang="en" dirty="0" smtClean="0"/>
              <a:t>ode </a:t>
            </a:r>
            <a:r>
              <a:rPr lang="en-US" dirty="0" smtClean="0"/>
              <a:t>v</a:t>
            </a:r>
            <a:r>
              <a:rPr lang="en" dirty="0" smtClean="0"/>
              <a:t>ersion and </a:t>
            </a:r>
            <a:r>
              <a:rPr lang="en-US" dirty="0" smtClean="0"/>
              <a:t>s</a:t>
            </a:r>
            <a:r>
              <a:rPr lang="en" dirty="0" smtClean="0"/>
              <a:t>ame </a:t>
            </a:r>
            <a:r>
              <a:rPr lang="en-US" dirty="0" err="1" smtClean="0"/>
              <a:t>i</a:t>
            </a:r>
            <a:r>
              <a:rPr lang="en" dirty="0" smtClean="0"/>
              <a:t>nput </a:t>
            </a:r>
            <a:r>
              <a:rPr lang="en-US" dirty="0" smtClean="0"/>
              <a:t>w</a:t>
            </a:r>
            <a:r>
              <a:rPr lang="en" dirty="0" smtClean="0"/>
              <a:t>orkbook </a:t>
            </a:r>
            <a:endParaRPr lang="en-US" dirty="0" smtClean="0"/>
          </a:p>
          <a:p>
            <a:pPr lvl="1"/>
            <a:r>
              <a:rPr lang="en-US" dirty="0" smtClean="0"/>
              <a:t>Effect of “</a:t>
            </a:r>
            <a:r>
              <a:rPr lang="en-US" dirty="0" err="1" smtClean="0"/>
              <a:t>estimateParams</a:t>
            </a:r>
            <a:r>
              <a:rPr lang="en-US" dirty="0" smtClean="0"/>
              <a:t>” and “</a:t>
            </a:r>
            <a:r>
              <a:rPr lang="en-US" dirty="0" err="1" smtClean="0"/>
              <a:t>makeGraphs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Currently working to automate these tests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7238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178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White</vt:lpstr>
      <vt:lpstr>Office Theme</vt:lpstr>
      <vt:lpstr>UML Activity Diagram Documents the Flow the of Program</vt:lpstr>
      <vt:lpstr>We Added New Features, Fixed Bugs, and Documented the Changes to GRNmap</vt:lpstr>
      <vt:lpstr>Input Sheets Were Designed to Test the Sixteen Ways GRNmap Can be Run </vt:lpstr>
      <vt:lpstr>Manual Tests Were Performed to Verify Changes and Check for Bugs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UML Activity Diagram Documents the Flow the of Program</dc:title>
  <dc:creator>Roque, Trixie Anne</dc:creator>
  <cp:lastModifiedBy>Roque, Trixie Anne</cp:lastModifiedBy>
  <cp:revision>3</cp:revision>
  <dcterms:created xsi:type="dcterms:W3CDTF">2015-06-23T18:23:55Z</dcterms:created>
  <dcterms:modified xsi:type="dcterms:W3CDTF">2015-06-23T19:00:53Z</dcterms:modified>
</cp:coreProperties>
</file>