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700"/>
    <a:srgbClr val="FFFF00"/>
    <a:srgbClr val="CCFFCC"/>
    <a:srgbClr val="FFCC99"/>
    <a:srgbClr val="CCECFF"/>
    <a:srgbClr val="FFFFCC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CE59D-1AA4-4A21-9111-72C6A68B50C7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34016-D55B-45BD-8438-F112D0A380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CF11-9216-4A8F-A6BD-3060B8E09189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4ABCA-67AD-4D15-B1A9-352F17222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16DFB-5B3E-4F52-95A3-8AAA2F53609C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071D6-45F5-42B5-9770-90FDDE32F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D0FC-29F2-4B8C-A18D-493ADBA60415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726D3-0256-4D45-A682-C78214A9D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E6A8F-F829-478A-9208-BF7725652AC0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9219C-C208-4564-8994-CFF9A7545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AD8AB-AF17-4455-B03C-7BA86D0018E8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F5FB-DD9B-448D-B70D-BA7DBCD3C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EC56-A534-43FB-8756-F944474E9C0D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BB612-AF60-4893-9EC7-86379F4E7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291F05-B7B9-4072-9136-5AD8CCA91645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D3199-A8F3-40B3-BF43-87243E047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C3077-057E-4E5F-89E9-219CB13015D4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C1C4AE-1962-4494-AF8A-231937840C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FCEE-A19D-4D6D-8D09-1904ED05C51B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F7E38-2A64-4666-88C3-F3EC00451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E51EC-203A-404D-9993-9B3F1024314F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5A8A8-7FF9-4D1A-ACDA-BA677AB51B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2FB2D0D-8A30-4A13-BC96-9A962A32DEED}" type="datetimeFigureOut">
              <a:rPr lang="en-US"/>
              <a:pPr>
                <a:defRPr/>
              </a:pPr>
              <a:t>9/10/2008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D4E86EC-F488-4522-8B30-6C6498DA5A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88"/>
          <p:cNvSpPr>
            <a:spLocks noChangeArrowheads="1"/>
          </p:cNvSpPr>
          <p:nvPr/>
        </p:nvSpPr>
        <p:spPr bwMode="auto">
          <a:xfrm>
            <a:off x="485775" y="5635649"/>
            <a:ext cx="8426450" cy="1219200"/>
          </a:xfrm>
          <a:prstGeom prst="rect">
            <a:avLst/>
          </a:prstGeom>
          <a:solidFill>
            <a:srgbClr val="FFD7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87"/>
          <p:cNvSpPr>
            <a:spLocks noChangeArrowheads="1"/>
          </p:cNvSpPr>
          <p:nvPr/>
        </p:nvSpPr>
        <p:spPr bwMode="auto">
          <a:xfrm>
            <a:off x="485775" y="4498999"/>
            <a:ext cx="8426450" cy="1136650"/>
          </a:xfrm>
          <a:prstGeom prst="rect">
            <a:avLst/>
          </a:prstGeom>
          <a:solidFill>
            <a:schemeClr val="accent6">
              <a:alpha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5" name="Rectangle 86"/>
          <p:cNvSpPr>
            <a:spLocks noChangeArrowheads="1"/>
          </p:cNvSpPr>
          <p:nvPr/>
        </p:nvSpPr>
        <p:spPr bwMode="auto">
          <a:xfrm>
            <a:off x="500034" y="2814677"/>
            <a:ext cx="8426450" cy="1681147"/>
          </a:xfrm>
          <a:prstGeom prst="rect">
            <a:avLst/>
          </a:prstGeom>
          <a:solidFill>
            <a:srgbClr val="92D050">
              <a:alpha val="3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Rectangle 85"/>
          <p:cNvSpPr>
            <a:spLocks noChangeArrowheads="1"/>
          </p:cNvSpPr>
          <p:nvPr/>
        </p:nvSpPr>
        <p:spPr bwMode="auto">
          <a:xfrm>
            <a:off x="479425" y="1617702"/>
            <a:ext cx="8426450" cy="119697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7" name="Rectangle 84"/>
          <p:cNvSpPr>
            <a:spLocks noChangeArrowheads="1"/>
          </p:cNvSpPr>
          <p:nvPr/>
        </p:nvSpPr>
        <p:spPr bwMode="auto">
          <a:xfrm>
            <a:off x="484188" y="1133461"/>
            <a:ext cx="8426450" cy="488987"/>
          </a:xfrm>
          <a:prstGeom prst="rect">
            <a:avLst/>
          </a:prstGeom>
          <a:solidFill>
            <a:srgbClr val="FFFF00">
              <a:alpha val="60000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8" name="TextBox 3"/>
          <p:cNvSpPr txBox="1">
            <a:spLocks noChangeArrowheads="1"/>
          </p:cNvSpPr>
          <p:nvPr/>
        </p:nvSpPr>
        <p:spPr bwMode="auto">
          <a:xfrm>
            <a:off x="1246054" y="1693070"/>
            <a:ext cx="6543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endParaRPr lang="en-US" dirty="0">
              <a:solidFill>
                <a:schemeClr val="accent3"/>
              </a:solidFill>
              <a:latin typeface="Calibri" pitchFamily="34" charset="0"/>
            </a:endParaRPr>
          </a:p>
        </p:txBody>
      </p:sp>
      <p:sp>
        <p:nvSpPr>
          <p:cNvPr id="13319" name="TextBox 4"/>
          <p:cNvSpPr txBox="1">
            <a:spLocks noChangeArrowheads="1"/>
          </p:cNvSpPr>
          <p:nvPr/>
        </p:nvSpPr>
        <p:spPr bwMode="auto">
          <a:xfrm>
            <a:off x="2442238" y="1142984"/>
            <a:ext cx="883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AB(1)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endParaRPr lang="en-US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3320" name="TextBox 5"/>
          <p:cNvSpPr txBox="1">
            <a:spLocks noChangeArrowheads="1"/>
          </p:cNvSpPr>
          <p:nvPr/>
        </p:nvSpPr>
        <p:spPr bwMode="auto">
          <a:xfrm>
            <a:off x="4201650" y="1142984"/>
            <a:ext cx="883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AB(2)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endParaRPr lang="en-US" dirty="0">
              <a:solidFill>
                <a:srgbClr val="C0504D"/>
              </a:solidFill>
              <a:latin typeface="Calibri" pitchFamily="34" charset="0"/>
            </a:endParaRPr>
          </a:p>
        </p:txBody>
      </p:sp>
      <p:sp>
        <p:nvSpPr>
          <p:cNvPr id="13321" name="TextBox 6"/>
          <p:cNvSpPr txBox="1">
            <a:spLocks noChangeArrowheads="1"/>
          </p:cNvSpPr>
          <p:nvPr/>
        </p:nvSpPr>
        <p:spPr bwMode="auto">
          <a:xfrm>
            <a:off x="5561498" y="1142984"/>
            <a:ext cx="73770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GFP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endParaRPr lang="en-US" dirty="0">
              <a:solidFill>
                <a:srgbClr val="C0504D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55089" y="2061607"/>
            <a:ext cx="1354858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  <a:cs typeface="+mn-cs"/>
              </a:rPr>
              <a:t>5IS-P-AB-</a:t>
            </a:r>
            <a:r>
              <a:rPr lang="en-US" dirty="0" smtClean="0">
                <a:solidFill>
                  <a:schemeClr val="accent2"/>
                </a:solidFill>
                <a:latin typeface="+mn-lt"/>
                <a:cs typeface="+mn-cs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  <a:cs typeface="+mn-cs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  <a:cs typeface="+mn-cs"/>
              </a:rPr>
              <a:t>P</a:t>
            </a:r>
            <a:endParaRPr lang="en-US" dirty="0">
              <a:solidFill>
                <a:schemeClr val="accent3"/>
              </a:solidFill>
              <a:latin typeface="+mn-lt"/>
              <a:cs typeface="+mn-cs"/>
            </a:endParaRPr>
          </a:p>
        </p:txBody>
      </p:sp>
      <p:sp>
        <p:nvSpPr>
          <p:cNvPr id="13323" name="TextBox 8"/>
          <p:cNvSpPr txBox="1">
            <a:spLocks noChangeArrowheads="1"/>
          </p:cNvSpPr>
          <p:nvPr/>
        </p:nvSpPr>
        <p:spPr bwMode="auto">
          <a:xfrm>
            <a:off x="5503017" y="1743138"/>
            <a:ext cx="10887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GFP-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sp>
        <p:nvSpPr>
          <p:cNvPr id="13327" name="TextBox 12"/>
          <p:cNvSpPr txBox="1">
            <a:spLocks noChangeArrowheads="1"/>
          </p:cNvSpPr>
          <p:nvPr/>
        </p:nvSpPr>
        <p:spPr bwMode="auto">
          <a:xfrm>
            <a:off x="3203446" y="2479182"/>
            <a:ext cx="23580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5IS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AB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GFP-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14" name="Shape 13"/>
          <p:cNvCxnSpPr>
            <a:cxnSpLocks noChangeShapeType="1"/>
            <a:stCxn id="13318" idx="2"/>
            <a:endCxn id="8" idx="1"/>
          </p:cNvCxnSpPr>
          <p:nvPr/>
        </p:nvCxnSpPr>
        <p:spPr bwMode="auto">
          <a:xfrm rot="16200000" flipH="1">
            <a:off x="1772223" y="1863406"/>
            <a:ext cx="183871" cy="581862"/>
          </a:xfrm>
          <a:prstGeom prst="curvedConnector2">
            <a:avLst/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6" name="Curved Connector 15"/>
          <p:cNvCxnSpPr>
            <a:cxnSpLocks noChangeShapeType="1"/>
            <a:stCxn id="8" idx="2"/>
            <a:endCxn id="13327" idx="1"/>
          </p:cNvCxnSpPr>
          <p:nvPr/>
        </p:nvCxnSpPr>
        <p:spPr bwMode="auto">
          <a:xfrm rot="16200000" flipH="1">
            <a:off x="2901528" y="2361929"/>
            <a:ext cx="232909" cy="370928"/>
          </a:xfrm>
          <a:prstGeom prst="curvedConnector2">
            <a:avLst/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9" name="Curved Connector 18"/>
          <p:cNvCxnSpPr>
            <a:cxnSpLocks noChangeShapeType="1"/>
            <a:stCxn id="13319" idx="2"/>
            <a:endCxn id="115" idx="0"/>
          </p:cNvCxnSpPr>
          <p:nvPr/>
        </p:nvCxnSpPr>
        <p:spPr bwMode="auto">
          <a:xfrm rot="16200000" flipH="1">
            <a:off x="3270528" y="1125814"/>
            <a:ext cx="179958" cy="952962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20" name="Shape 19"/>
          <p:cNvCxnSpPr>
            <a:cxnSpLocks noChangeShapeType="1"/>
            <a:stCxn id="13323" idx="1"/>
            <a:endCxn id="13327" idx="0"/>
          </p:cNvCxnSpPr>
          <p:nvPr/>
        </p:nvCxnSpPr>
        <p:spPr bwMode="auto">
          <a:xfrm rot="10800000" flipV="1">
            <a:off x="4382473" y="1927804"/>
            <a:ext cx="1120545" cy="551378"/>
          </a:xfrm>
          <a:prstGeom prst="curvedConnector2">
            <a:avLst/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3335" name="TextBox 20"/>
          <p:cNvSpPr txBox="1">
            <a:spLocks noChangeArrowheads="1"/>
          </p:cNvSpPr>
          <p:nvPr/>
        </p:nvSpPr>
        <p:spPr bwMode="auto">
          <a:xfrm>
            <a:off x="632367" y="2061606"/>
            <a:ext cx="723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1F497D"/>
                </a:solidFill>
                <a:latin typeface="Calibri" pitchFamily="34" charset="0"/>
              </a:rPr>
              <a:t>Rep</a:t>
            </a:r>
            <a:r>
              <a:rPr lang="en-US" dirty="0">
                <a:latin typeface="Calibri" pitchFamily="34" charset="0"/>
              </a:rPr>
              <a:t>-</a:t>
            </a:r>
            <a:r>
              <a:rPr lang="en-US" dirty="0">
                <a:solidFill>
                  <a:srgbClr val="C0504D"/>
                </a:solidFill>
                <a:latin typeface="Calibri" pitchFamily="34" charset="0"/>
              </a:rPr>
              <a:t>T</a:t>
            </a:r>
          </a:p>
        </p:txBody>
      </p:sp>
      <p:sp>
        <p:nvSpPr>
          <p:cNvPr id="13336" name="TextBox 21"/>
          <p:cNvSpPr txBox="1">
            <a:spLocks noChangeArrowheads="1"/>
          </p:cNvSpPr>
          <p:nvPr/>
        </p:nvSpPr>
        <p:spPr bwMode="auto">
          <a:xfrm>
            <a:off x="7807331" y="2112470"/>
            <a:ext cx="7889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 smtClean="0">
                <a:solidFill>
                  <a:srgbClr val="1F497D"/>
                </a:solidFill>
                <a:latin typeface="Calibri" pitchFamily="34" charset="0"/>
              </a:rPr>
              <a:t>ytvA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endParaRPr lang="en-US" dirty="0">
              <a:solidFill>
                <a:srgbClr val="C0504D"/>
              </a:solidFill>
              <a:latin typeface="Calibri" pitchFamily="34" charset="0"/>
            </a:endParaRPr>
          </a:p>
        </p:txBody>
      </p:sp>
      <p:sp>
        <p:nvSpPr>
          <p:cNvPr id="13337" name="TextBox 22"/>
          <p:cNvSpPr txBox="1">
            <a:spLocks noChangeArrowheads="1"/>
          </p:cNvSpPr>
          <p:nvPr/>
        </p:nvSpPr>
        <p:spPr bwMode="auto">
          <a:xfrm>
            <a:off x="6738943" y="3033178"/>
            <a:ext cx="2136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  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-ytvA-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338" name="TextBox 23"/>
          <p:cNvSpPr txBox="1">
            <a:spLocks noChangeArrowheads="1"/>
          </p:cNvSpPr>
          <p:nvPr/>
        </p:nvSpPr>
        <p:spPr bwMode="auto">
          <a:xfrm>
            <a:off x="2832517" y="2999343"/>
            <a:ext cx="15167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P(c)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GFP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25" name="Curved Connector 24"/>
          <p:cNvCxnSpPr>
            <a:cxnSpLocks noChangeShapeType="1"/>
            <a:stCxn id="13335" idx="2"/>
            <a:endCxn id="13345" idx="0"/>
          </p:cNvCxnSpPr>
          <p:nvPr/>
        </p:nvCxnSpPr>
        <p:spPr bwMode="auto">
          <a:xfrm rot="16200000" flipH="1">
            <a:off x="983713" y="2438922"/>
            <a:ext cx="604862" cy="583654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27" name="Curved Connector 26"/>
          <p:cNvCxnSpPr>
            <a:cxnSpLocks noChangeShapeType="1"/>
            <a:stCxn id="13336" idx="2"/>
            <a:endCxn id="13337" idx="0"/>
          </p:cNvCxnSpPr>
          <p:nvPr/>
        </p:nvCxnSpPr>
        <p:spPr bwMode="auto">
          <a:xfrm rot="5400000">
            <a:off x="7727580" y="2558933"/>
            <a:ext cx="553996" cy="394494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29" name="Left Bracket 28"/>
          <p:cNvSpPr/>
          <p:nvPr/>
        </p:nvSpPr>
        <p:spPr>
          <a:xfrm>
            <a:off x="484188" y="1625624"/>
            <a:ext cx="152400" cy="11938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r>
              <a:rPr lang="en-US">
                <a:cs typeface="Arial" charset="0"/>
              </a:rPr>
              <a:t> </a:t>
            </a:r>
          </a:p>
        </p:txBody>
      </p:sp>
      <p:sp>
        <p:nvSpPr>
          <p:cNvPr id="30" name="Left Bracket 29"/>
          <p:cNvSpPr/>
          <p:nvPr/>
        </p:nvSpPr>
        <p:spPr>
          <a:xfrm>
            <a:off x="484188" y="2819424"/>
            <a:ext cx="152400" cy="16764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45" name="TextBox 30"/>
          <p:cNvSpPr txBox="1">
            <a:spLocks noChangeArrowheads="1"/>
          </p:cNvSpPr>
          <p:nvPr/>
        </p:nvSpPr>
        <p:spPr bwMode="auto">
          <a:xfrm>
            <a:off x="568335" y="3033180"/>
            <a:ext cx="2019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Rep-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cxnSp>
        <p:nvCxnSpPr>
          <p:cNvPr id="35" name="Curved Connector 78"/>
          <p:cNvCxnSpPr>
            <a:cxnSpLocks noChangeShapeType="1"/>
            <a:stCxn id="13345" idx="2"/>
            <a:endCxn id="13351" idx="0"/>
          </p:cNvCxnSpPr>
          <p:nvPr/>
        </p:nvCxnSpPr>
        <p:spPr bwMode="auto">
          <a:xfrm rot="16200000" flipH="1">
            <a:off x="2038151" y="2942331"/>
            <a:ext cx="413328" cy="1333689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3351" name="TextBox 36"/>
          <p:cNvSpPr txBox="1">
            <a:spLocks noChangeArrowheads="1"/>
          </p:cNvSpPr>
          <p:nvPr/>
        </p:nvSpPr>
        <p:spPr bwMode="auto">
          <a:xfrm>
            <a:off x="1227160" y="3815840"/>
            <a:ext cx="33689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-Rep-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P(c)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+mn-lt"/>
              </a:rPr>
              <a:t>GFP</a:t>
            </a:r>
            <a:r>
              <a:rPr lang="en-US" dirty="0" smtClean="0">
                <a:latin typeface="+mn-lt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+mn-lt"/>
              </a:rPr>
              <a:t>T</a:t>
            </a:r>
            <a:r>
              <a:rPr lang="en-US" dirty="0" smtClean="0">
                <a:latin typeface="+mn-lt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+mn-lt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38" name="Curved Connector 37"/>
          <p:cNvCxnSpPr>
            <a:cxnSpLocks noChangeShapeType="1"/>
            <a:stCxn id="13338" idx="2"/>
            <a:endCxn id="13351" idx="0"/>
          </p:cNvCxnSpPr>
          <p:nvPr/>
        </p:nvCxnSpPr>
        <p:spPr bwMode="auto">
          <a:xfrm rot="5400000">
            <a:off x="3027697" y="3252638"/>
            <a:ext cx="447165" cy="679238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2" name="Straight Arrow Connector 41"/>
          <p:cNvCxnSpPr>
            <a:cxnSpLocks noChangeShapeType="1"/>
            <a:stCxn id="13337" idx="2"/>
            <a:endCxn id="13360" idx="0"/>
          </p:cNvCxnSpPr>
          <p:nvPr/>
        </p:nvCxnSpPr>
        <p:spPr bwMode="auto">
          <a:xfrm rot="5400000">
            <a:off x="6921980" y="2930489"/>
            <a:ext cx="413331" cy="1357373"/>
          </a:xfrm>
          <a:prstGeom prst="straightConnector1">
            <a:avLst/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44" name="Curved Connector 43"/>
          <p:cNvCxnSpPr>
            <a:cxnSpLocks noChangeShapeType="1"/>
            <a:stCxn id="119" idx="2"/>
            <a:endCxn id="107" idx="0"/>
          </p:cNvCxnSpPr>
          <p:nvPr/>
        </p:nvCxnSpPr>
        <p:spPr bwMode="auto">
          <a:xfrm rot="5400000">
            <a:off x="6779653" y="1716583"/>
            <a:ext cx="597534" cy="189001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3360" name="TextBox 45"/>
          <p:cNvSpPr txBox="1">
            <a:spLocks noChangeArrowheads="1"/>
          </p:cNvSpPr>
          <p:nvPr/>
        </p:nvSpPr>
        <p:spPr bwMode="auto">
          <a:xfrm>
            <a:off x="4767670" y="3815841"/>
            <a:ext cx="33645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-ytvA-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P(l)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+mn-lt"/>
              </a:rPr>
              <a:t>RFP</a:t>
            </a:r>
            <a:r>
              <a:rPr lang="en-US" dirty="0" smtClean="0">
                <a:latin typeface="+mn-lt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+mn-lt"/>
              </a:rPr>
              <a:t>T</a:t>
            </a:r>
            <a:r>
              <a:rPr lang="en-US" dirty="0" smtClean="0">
                <a:latin typeface="+mn-lt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+mn-lt"/>
              </a:rPr>
              <a:t>3IS</a:t>
            </a:r>
            <a:endParaRPr lang="en-US" dirty="0">
              <a:solidFill>
                <a:srgbClr val="1F497D"/>
              </a:solidFill>
              <a:latin typeface="+mn-lt"/>
            </a:endParaRPr>
          </a:p>
        </p:txBody>
      </p:sp>
      <p:cxnSp>
        <p:nvCxnSpPr>
          <p:cNvPr id="48" name="Curved Connector 109"/>
          <p:cNvCxnSpPr>
            <a:cxnSpLocks noChangeShapeType="1"/>
            <a:stCxn id="86" idx="2"/>
            <a:endCxn id="13360" idx="0"/>
          </p:cNvCxnSpPr>
          <p:nvPr/>
        </p:nvCxnSpPr>
        <p:spPr bwMode="auto">
          <a:xfrm rot="16200000" flipH="1">
            <a:off x="5951443" y="3317326"/>
            <a:ext cx="413330" cy="583700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49" name="Left Bracket 48"/>
          <p:cNvSpPr/>
          <p:nvPr/>
        </p:nvSpPr>
        <p:spPr>
          <a:xfrm>
            <a:off x="484188" y="4495824"/>
            <a:ext cx="152400" cy="11430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364" name="TextBox 49"/>
          <p:cNvSpPr txBox="1">
            <a:spLocks noChangeArrowheads="1"/>
          </p:cNvSpPr>
          <p:nvPr/>
        </p:nvSpPr>
        <p:spPr bwMode="auto">
          <a:xfrm>
            <a:off x="2091758" y="4583137"/>
            <a:ext cx="15845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P(c)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epsE-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sp>
        <p:nvSpPr>
          <p:cNvPr id="13367" name="TextBox 52"/>
          <p:cNvSpPr txBox="1">
            <a:spLocks noChangeArrowheads="1"/>
          </p:cNvSpPr>
          <p:nvPr/>
        </p:nvSpPr>
        <p:spPr bwMode="auto">
          <a:xfrm>
            <a:off x="693940" y="5214950"/>
            <a:ext cx="34367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-Rep-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accent1"/>
                </a:solidFill>
                <a:latin typeface="+mn-lt"/>
              </a:rPr>
              <a:t>-</a:t>
            </a:r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P(c)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epsE-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</a:p>
        </p:txBody>
      </p:sp>
      <p:sp>
        <p:nvSpPr>
          <p:cNvPr id="13368" name="TextBox 53"/>
          <p:cNvSpPr txBox="1">
            <a:spLocks noChangeArrowheads="1"/>
          </p:cNvSpPr>
          <p:nvPr/>
        </p:nvSpPr>
        <p:spPr bwMode="auto">
          <a:xfrm>
            <a:off x="4443031" y="5214950"/>
            <a:ext cx="3229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-Rep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P(c)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SB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60" name="Curved Connector 59"/>
          <p:cNvCxnSpPr>
            <a:cxnSpLocks noChangeShapeType="1"/>
            <a:stCxn id="13345" idx="1"/>
            <a:endCxn id="13367" idx="0"/>
          </p:cNvCxnSpPr>
          <p:nvPr/>
        </p:nvCxnSpPr>
        <p:spPr bwMode="auto">
          <a:xfrm rot="10800000" flipH="1" flipV="1">
            <a:off x="568334" y="3217846"/>
            <a:ext cx="1843993" cy="1997104"/>
          </a:xfrm>
          <a:prstGeom prst="curvedConnector4">
            <a:avLst>
              <a:gd name="adj1" fmla="val -4132"/>
              <a:gd name="adj2" fmla="val 87922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3376" name="TextBox 61"/>
          <p:cNvSpPr txBox="1">
            <a:spLocks noChangeArrowheads="1"/>
          </p:cNvSpPr>
          <p:nvPr/>
        </p:nvSpPr>
        <p:spPr bwMode="auto">
          <a:xfrm>
            <a:off x="2251075" y="5802337"/>
            <a:ext cx="1539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P(l)-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epsE-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sp>
        <p:nvSpPr>
          <p:cNvPr id="13377" name="TextBox 62"/>
          <p:cNvSpPr txBox="1">
            <a:spLocks noChangeArrowheads="1"/>
          </p:cNvSpPr>
          <p:nvPr/>
        </p:nvSpPr>
        <p:spPr bwMode="auto">
          <a:xfrm>
            <a:off x="6769100" y="5802337"/>
            <a:ext cx="13324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P(l)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SB-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sp>
        <p:nvSpPr>
          <p:cNvPr id="13379" name="TextBox 64"/>
          <p:cNvSpPr txBox="1">
            <a:spLocks noChangeArrowheads="1"/>
          </p:cNvSpPr>
          <p:nvPr/>
        </p:nvSpPr>
        <p:spPr bwMode="auto">
          <a:xfrm>
            <a:off x="1428728" y="6488137"/>
            <a:ext cx="345318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+mn-lt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-ytvA-</a:t>
            </a:r>
            <a:r>
              <a:rPr lang="en-US" dirty="0" smtClean="0">
                <a:solidFill>
                  <a:schemeClr val="accent2"/>
                </a:solidFill>
                <a:latin typeface="+mn-lt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</a:rPr>
              <a:t>P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(l)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-epsE-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</a:p>
        </p:txBody>
      </p:sp>
      <p:sp>
        <p:nvSpPr>
          <p:cNvPr id="13380" name="TextBox 65"/>
          <p:cNvSpPr txBox="1">
            <a:spLocks noChangeArrowheads="1"/>
          </p:cNvSpPr>
          <p:nvPr/>
        </p:nvSpPr>
        <p:spPr bwMode="auto">
          <a:xfrm>
            <a:off x="5321300" y="6488137"/>
            <a:ext cx="324595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5IS-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-AB-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-ytvA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P(l)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SB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sp>
        <p:nvSpPr>
          <p:cNvPr id="67" name="Left Bracket 66"/>
          <p:cNvSpPr/>
          <p:nvPr/>
        </p:nvSpPr>
        <p:spPr>
          <a:xfrm>
            <a:off x="484188" y="5638824"/>
            <a:ext cx="152400" cy="1219200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Left Bracket 74"/>
          <p:cNvSpPr/>
          <p:nvPr/>
        </p:nvSpPr>
        <p:spPr>
          <a:xfrm>
            <a:off x="484188" y="1133460"/>
            <a:ext cx="152400" cy="488987"/>
          </a:xfrm>
          <a:prstGeom prst="leftBracket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390" name="TextBox 75"/>
          <p:cNvSpPr txBox="1">
            <a:spLocks noChangeArrowheads="1"/>
          </p:cNvSpPr>
          <p:nvPr/>
        </p:nvSpPr>
        <p:spPr bwMode="auto">
          <a:xfrm>
            <a:off x="179388" y="1066824"/>
            <a:ext cx="30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0</a:t>
            </a:r>
          </a:p>
        </p:txBody>
      </p:sp>
      <p:sp>
        <p:nvSpPr>
          <p:cNvPr id="13391" name="TextBox 76"/>
          <p:cNvSpPr txBox="1">
            <a:spLocks noChangeArrowheads="1"/>
          </p:cNvSpPr>
          <p:nvPr/>
        </p:nvSpPr>
        <p:spPr bwMode="auto">
          <a:xfrm>
            <a:off x="179388" y="1916137"/>
            <a:ext cx="300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1</a:t>
            </a:r>
          </a:p>
        </p:txBody>
      </p:sp>
      <p:sp>
        <p:nvSpPr>
          <p:cNvPr id="13392" name="TextBox 77"/>
          <p:cNvSpPr txBox="1">
            <a:spLocks noChangeArrowheads="1"/>
          </p:cNvSpPr>
          <p:nvPr/>
        </p:nvSpPr>
        <p:spPr bwMode="auto">
          <a:xfrm>
            <a:off x="179388" y="3505224"/>
            <a:ext cx="3000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2</a:t>
            </a:r>
          </a:p>
        </p:txBody>
      </p:sp>
      <p:sp>
        <p:nvSpPr>
          <p:cNvPr id="13393" name="TextBox 78"/>
          <p:cNvSpPr txBox="1">
            <a:spLocks noChangeArrowheads="1"/>
          </p:cNvSpPr>
          <p:nvPr/>
        </p:nvSpPr>
        <p:spPr bwMode="auto">
          <a:xfrm>
            <a:off x="179388" y="4811737"/>
            <a:ext cx="300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3</a:t>
            </a:r>
          </a:p>
        </p:txBody>
      </p:sp>
      <p:sp>
        <p:nvSpPr>
          <p:cNvPr id="13394" name="TextBox 79"/>
          <p:cNvSpPr txBox="1">
            <a:spLocks noChangeArrowheads="1"/>
          </p:cNvSpPr>
          <p:nvPr/>
        </p:nvSpPr>
        <p:spPr bwMode="auto">
          <a:xfrm>
            <a:off x="179388" y="6107137"/>
            <a:ext cx="3000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4</a:t>
            </a:r>
          </a:p>
        </p:txBody>
      </p:sp>
      <p:sp>
        <p:nvSpPr>
          <p:cNvPr id="13397" name="TextBox 82"/>
          <p:cNvSpPr txBox="1">
            <a:spLocks noChangeArrowheads="1"/>
          </p:cNvSpPr>
          <p:nvPr/>
        </p:nvSpPr>
        <p:spPr bwMode="auto">
          <a:xfrm>
            <a:off x="523993" y="71415"/>
            <a:ext cx="838823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sz="1400" dirty="0">
                <a:latin typeface="Calibri" pitchFamily="34" charset="0"/>
              </a:rPr>
              <a:t>: Terminator	</a:t>
            </a:r>
            <a:r>
              <a:rPr lang="en-US" sz="1400" dirty="0" smtClean="0">
                <a:latin typeface="Calibri" pitchFamily="34" charset="0"/>
              </a:rPr>
              <a:t>	</a:t>
            </a:r>
            <a:r>
              <a:rPr lang="en-US" sz="1400" dirty="0">
                <a:latin typeface="Calibri" pitchFamily="34" charset="0"/>
              </a:rPr>
              <a:t>	</a:t>
            </a:r>
            <a:r>
              <a:rPr lang="en-US" sz="1400" dirty="0" smtClean="0">
                <a:solidFill>
                  <a:srgbClr val="1F497D"/>
                </a:solidFill>
                <a:latin typeface="Calibri" pitchFamily="34" charset="0"/>
              </a:rPr>
              <a:t>AB</a:t>
            </a:r>
            <a:r>
              <a:rPr lang="en-US" sz="1400" dirty="0" smtClean="0">
                <a:latin typeface="Calibri" pitchFamily="34" charset="0"/>
              </a:rPr>
              <a:t>: </a:t>
            </a:r>
            <a:r>
              <a:rPr lang="en-US" sz="1400" dirty="0">
                <a:latin typeface="Calibri" pitchFamily="34" charset="0"/>
              </a:rPr>
              <a:t>Antibiotic </a:t>
            </a:r>
            <a:r>
              <a:rPr lang="en-US" sz="1400" dirty="0" smtClean="0">
                <a:latin typeface="Calibri" pitchFamily="34" charset="0"/>
              </a:rPr>
              <a:t>resistance			</a:t>
            </a:r>
            <a:r>
              <a:rPr lang="en-US" sz="1400" dirty="0" smtClean="0">
                <a:solidFill>
                  <a:srgbClr val="1F497D"/>
                </a:solidFill>
                <a:latin typeface="Calibri" pitchFamily="34" charset="0"/>
              </a:rPr>
              <a:t>GFP/RFP</a:t>
            </a:r>
            <a:r>
              <a:rPr lang="en-US" sz="1400" dirty="0" smtClean="0">
                <a:latin typeface="Calibri" pitchFamily="34" charset="0"/>
              </a:rPr>
              <a:t>: Reporters</a:t>
            </a:r>
            <a:endParaRPr lang="en-US" sz="1400" dirty="0">
              <a:latin typeface="Calibri" pitchFamily="34" charset="0"/>
            </a:endParaRPr>
          </a:p>
          <a:p>
            <a:pPr algn="just"/>
            <a:r>
              <a:rPr lang="en-US" sz="1400" dirty="0" smtClean="0">
                <a:solidFill>
                  <a:srgbClr val="1F497D"/>
                </a:solidFill>
                <a:latin typeface="Calibri" pitchFamily="34" charset="0"/>
              </a:rPr>
              <a:t>Rep</a:t>
            </a:r>
            <a:r>
              <a:rPr lang="en-US" sz="1400" dirty="0" smtClean="0">
                <a:latin typeface="Calibri" pitchFamily="34" charset="0"/>
              </a:rPr>
              <a:t>: Repressor protein		</a:t>
            </a:r>
            <a:r>
              <a:rPr lang="en-US" sz="1400" dirty="0" smtClean="0">
                <a:solidFill>
                  <a:schemeClr val="tx2"/>
                </a:solidFill>
                <a:latin typeface="Calibri" pitchFamily="34" charset="0"/>
              </a:rPr>
              <a:t>SB</a:t>
            </a:r>
            <a:r>
              <a:rPr lang="en-US" sz="1400" dirty="0">
                <a:latin typeface="Calibri" pitchFamily="34" charset="0"/>
              </a:rPr>
              <a:t>: Signal peptide + </a:t>
            </a:r>
            <a:r>
              <a:rPr lang="en-US" sz="1400" dirty="0" smtClean="0">
                <a:latin typeface="Calibri" pitchFamily="34" charset="0"/>
              </a:rPr>
              <a:t>Biomaterial</a:t>
            </a:r>
            <a:r>
              <a:rPr lang="en-US" sz="1400" dirty="0">
                <a:latin typeface="Calibri" pitchFamily="34" charset="0"/>
              </a:rPr>
              <a:t>	</a:t>
            </a:r>
            <a:r>
              <a:rPr lang="en-US" sz="1400" dirty="0" smtClean="0">
                <a:solidFill>
                  <a:srgbClr val="1F497D"/>
                </a:solidFill>
                <a:latin typeface="Calibri" pitchFamily="34" charset="0"/>
              </a:rPr>
              <a:t>5IS</a:t>
            </a:r>
            <a:r>
              <a:rPr lang="en-US" sz="1400" dirty="0" smtClean="0">
                <a:latin typeface="Calibri" pitchFamily="34" charset="0"/>
              </a:rPr>
              <a:t>/</a:t>
            </a:r>
            <a:r>
              <a:rPr lang="en-US" sz="1400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r>
              <a:rPr lang="en-US" sz="1400" dirty="0">
                <a:latin typeface="Calibri" pitchFamily="34" charset="0"/>
              </a:rPr>
              <a:t>: 5’/3’ </a:t>
            </a:r>
            <a:r>
              <a:rPr lang="en-US" sz="1400" dirty="0" smtClean="0">
                <a:latin typeface="Calibri" pitchFamily="34" charset="0"/>
              </a:rPr>
              <a:t>Integration site</a:t>
            </a:r>
          </a:p>
          <a:p>
            <a:pPr algn="just"/>
            <a:r>
              <a:rPr lang="en-US" sz="1400" dirty="0" err="1" smtClean="0">
                <a:solidFill>
                  <a:srgbClr val="1F497D"/>
                </a:solidFill>
                <a:latin typeface="Calibri" pitchFamily="34" charset="0"/>
              </a:rPr>
              <a:t>ytvA</a:t>
            </a:r>
            <a:r>
              <a:rPr lang="en-US" sz="1400" dirty="0" smtClean="0">
                <a:latin typeface="Calibri" pitchFamily="34" charset="0"/>
              </a:rPr>
              <a:t>: Light sensor			</a:t>
            </a:r>
            <a:r>
              <a:rPr lang="en-US" sz="1400" dirty="0" err="1" smtClean="0">
                <a:solidFill>
                  <a:srgbClr val="1F497D"/>
                </a:solidFill>
                <a:latin typeface="Calibri" pitchFamily="34" charset="0"/>
              </a:rPr>
              <a:t>epsE</a:t>
            </a:r>
            <a:r>
              <a:rPr lang="en-US" sz="1400" dirty="0" smtClean="0">
                <a:latin typeface="Calibri" pitchFamily="34" charset="0"/>
              </a:rPr>
              <a:t> : Clutch 				</a:t>
            </a:r>
            <a:r>
              <a:rPr lang="en-US" sz="1400" dirty="0" smtClean="0">
                <a:solidFill>
                  <a:srgbClr val="9BBB59"/>
                </a:solidFill>
                <a:latin typeface="Calibri" pitchFamily="34" charset="0"/>
              </a:rPr>
              <a:t>P</a:t>
            </a:r>
            <a:r>
              <a:rPr lang="en-US" sz="1400" dirty="0" smtClean="0">
                <a:latin typeface="Calibri" pitchFamily="34" charset="0"/>
              </a:rPr>
              <a:t>(</a:t>
            </a:r>
            <a:r>
              <a:rPr lang="en-US" sz="1400" dirty="0" err="1" smtClean="0">
                <a:solidFill>
                  <a:srgbClr val="9BBB59"/>
                </a:solidFill>
                <a:latin typeface="Calibri" pitchFamily="34" charset="0"/>
              </a:rPr>
              <a:t>l</a:t>
            </a:r>
            <a:r>
              <a:rPr lang="en-US" sz="1400" dirty="0" err="1" smtClean="0">
                <a:solidFill>
                  <a:schemeClr val="accent3"/>
                </a:solidFill>
                <a:latin typeface="Calibri" pitchFamily="34" charset="0"/>
              </a:rPr>
              <a:t>/</a:t>
            </a:r>
            <a:r>
              <a:rPr lang="en-US" sz="1400" dirty="0" err="1" smtClean="0">
                <a:solidFill>
                  <a:srgbClr val="9BBB59"/>
                </a:solidFill>
                <a:latin typeface="Calibri" pitchFamily="34" charset="0"/>
              </a:rPr>
              <a:t>c</a:t>
            </a:r>
            <a:r>
              <a:rPr lang="en-US" sz="1400" dirty="0" smtClean="0">
                <a:latin typeface="Calibri" pitchFamily="34" charset="0"/>
              </a:rPr>
              <a:t>): Promoters (light/chemical inducible) 		</a:t>
            </a:r>
            <a:r>
              <a:rPr lang="en-US" sz="1400" dirty="0" smtClean="0">
                <a:solidFill>
                  <a:srgbClr val="9BBB59"/>
                </a:solidFill>
                <a:latin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</a:rPr>
              <a:t>	</a:t>
            </a:r>
            <a:endParaRPr lang="en-US" sz="1400" dirty="0">
              <a:latin typeface="Calibri" pitchFamily="34" charset="0"/>
            </a:endParaRPr>
          </a:p>
        </p:txBody>
      </p:sp>
      <p:sp>
        <p:nvSpPr>
          <p:cNvPr id="13398" name="Text Box 83"/>
          <p:cNvSpPr txBox="1">
            <a:spLocks noChangeArrowheads="1"/>
          </p:cNvSpPr>
          <p:nvPr/>
        </p:nvSpPr>
        <p:spPr bwMode="auto">
          <a:xfrm>
            <a:off x="-32" y="714356"/>
            <a:ext cx="762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en-GB" sz="1600" b="1" dirty="0">
                <a:latin typeface="Calibri" pitchFamily="34" charset="0"/>
              </a:rPr>
              <a:t>Phase</a:t>
            </a:r>
          </a:p>
        </p:txBody>
      </p:sp>
      <p:cxnSp>
        <p:nvCxnSpPr>
          <p:cNvPr id="108" name="Curved Connector 107"/>
          <p:cNvCxnSpPr>
            <a:cxnSpLocks noChangeShapeType="1"/>
            <a:stCxn id="8" idx="2"/>
            <a:endCxn id="13345" idx="0"/>
          </p:cNvCxnSpPr>
          <p:nvPr/>
        </p:nvCxnSpPr>
        <p:spPr bwMode="auto">
          <a:xfrm rot="5400000">
            <a:off x="1904125" y="2104786"/>
            <a:ext cx="602241" cy="1254547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cxnSp>
        <p:nvCxnSpPr>
          <p:cNvPr id="128" name="Curved Connector 127"/>
          <p:cNvCxnSpPr>
            <a:cxnSpLocks noChangeShapeType="1"/>
            <a:stCxn id="13321" idx="2"/>
            <a:endCxn id="13323" idx="0"/>
          </p:cNvCxnSpPr>
          <p:nvPr/>
        </p:nvCxnSpPr>
        <p:spPr bwMode="auto">
          <a:xfrm rot="16200000" flipH="1">
            <a:off x="5873462" y="1569203"/>
            <a:ext cx="230822" cy="117048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19" name="TextBox 6"/>
          <p:cNvSpPr txBox="1">
            <a:spLocks noChangeArrowheads="1"/>
          </p:cNvSpPr>
          <p:nvPr/>
        </p:nvSpPr>
        <p:spPr bwMode="auto">
          <a:xfrm>
            <a:off x="6814488" y="1142984"/>
            <a:ext cx="7168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RFP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endParaRPr lang="en-US" dirty="0">
              <a:solidFill>
                <a:srgbClr val="C0504D"/>
              </a:solidFill>
              <a:latin typeface="Calibri" pitchFamily="34" charset="0"/>
            </a:endParaRPr>
          </a:p>
        </p:txBody>
      </p:sp>
      <p:cxnSp>
        <p:nvCxnSpPr>
          <p:cNvPr id="143" name="Curved Connector 142"/>
          <p:cNvCxnSpPr>
            <a:stCxn id="13320" idx="2"/>
            <a:endCxn id="115" idx="0"/>
          </p:cNvCxnSpPr>
          <p:nvPr/>
        </p:nvCxnSpPr>
        <p:spPr>
          <a:xfrm rot="5400000">
            <a:off x="4150234" y="1199070"/>
            <a:ext cx="179958" cy="80645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0" name="TextBox 3"/>
          <p:cNvSpPr txBox="1">
            <a:spLocks noChangeArrowheads="1"/>
          </p:cNvSpPr>
          <p:nvPr/>
        </p:nvSpPr>
        <p:spPr bwMode="auto">
          <a:xfrm>
            <a:off x="1573227" y="1142984"/>
            <a:ext cx="3032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</a:t>
            </a:r>
            <a:endParaRPr lang="en-US" dirty="0">
              <a:solidFill>
                <a:schemeClr val="accent3"/>
              </a:solidFill>
              <a:latin typeface="Calibri" pitchFamily="34" charset="0"/>
            </a:endParaRPr>
          </a:p>
        </p:txBody>
      </p:sp>
      <p:sp>
        <p:nvSpPr>
          <p:cNvPr id="151" name="TextBox 3"/>
          <p:cNvSpPr txBox="1">
            <a:spLocks noChangeArrowheads="1"/>
          </p:cNvSpPr>
          <p:nvPr/>
        </p:nvSpPr>
        <p:spPr bwMode="auto">
          <a:xfrm>
            <a:off x="761968" y="1142984"/>
            <a:ext cx="46519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alibri" pitchFamily="34" charset="0"/>
              </a:rPr>
              <a:t>5IS</a:t>
            </a:r>
            <a:endParaRPr lang="en-US" dirty="0">
              <a:solidFill>
                <a:schemeClr val="accent2"/>
              </a:solidFill>
              <a:latin typeface="Calibri" pitchFamily="34" charset="0"/>
            </a:endParaRPr>
          </a:p>
        </p:txBody>
      </p:sp>
      <p:cxnSp>
        <p:nvCxnSpPr>
          <p:cNvPr id="153" name="Curved Connector 152"/>
          <p:cNvCxnSpPr>
            <a:stCxn id="151" idx="2"/>
            <a:endCxn id="13318" idx="1"/>
          </p:cNvCxnSpPr>
          <p:nvPr/>
        </p:nvCxnSpPr>
        <p:spPr>
          <a:xfrm rot="16200000" flipH="1">
            <a:off x="937599" y="1569281"/>
            <a:ext cx="365420" cy="251490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hape 155"/>
          <p:cNvCxnSpPr>
            <a:stCxn id="150" idx="2"/>
            <a:endCxn id="13318" idx="3"/>
          </p:cNvCxnSpPr>
          <p:nvPr/>
        </p:nvCxnSpPr>
        <p:spPr>
          <a:xfrm rot="16200000" flipH="1">
            <a:off x="1629925" y="1607261"/>
            <a:ext cx="365420" cy="175529"/>
          </a:xfrm>
          <a:prstGeom prst="curvedConnector4">
            <a:avLst>
              <a:gd name="adj1" fmla="val 24732"/>
              <a:gd name="adj2" fmla="val 230235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23"/>
          <p:cNvSpPr txBox="1">
            <a:spLocks noChangeArrowheads="1"/>
          </p:cNvSpPr>
          <p:nvPr/>
        </p:nvSpPr>
        <p:spPr bwMode="auto">
          <a:xfrm>
            <a:off x="5140739" y="3033179"/>
            <a:ext cx="14510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  <a:latin typeface="Calibri" pitchFamily="34" charset="0"/>
              </a:rPr>
              <a:t>P(l)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RFP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88" name="Curved Connector 87"/>
          <p:cNvCxnSpPr>
            <a:stCxn id="13323" idx="2"/>
            <a:endCxn id="13338" idx="3"/>
          </p:cNvCxnSpPr>
          <p:nvPr/>
        </p:nvCxnSpPr>
        <p:spPr>
          <a:xfrm rot="5400000">
            <a:off x="4662569" y="1799180"/>
            <a:ext cx="1071539" cy="1698118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23"/>
          <p:cNvSpPr txBox="1">
            <a:spLocks noChangeArrowheads="1"/>
          </p:cNvSpPr>
          <p:nvPr/>
        </p:nvSpPr>
        <p:spPr bwMode="auto">
          <a:xfrm>
            <a:off x="6449958" y="2109850"/>
            <a:ext cx="10679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RFP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C0504D"/>
                </a:solidFill>
                <a:latin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110" name="Curved Connector 109"/>
          <p:cNvCxnSpPr>
            <a:cxnSpLocks noChangeShapeType="1"/>
            <a:stCxn id="107" idx="2"/>
            <a:endCxn id="86" idx="0"/>
          </p:cNvCxnSpPr>
          <p:nvPr/>
        </p:nvCxnSpPr>
        <p:spPr bwMode="auto">
          <a:xfrm rot="5400000">
            <a:off x="6148091" y="2197350"/>
            <a:ext cx="553997" cy="1117661"/>
          </a:xfrm>
          <a:prstGeom prst="curvedConnector3">
            <a:avLst>
              <a:gd name="adj1" fmla="val 50000"/>
            </a:avLst>
          </a:prstGeom>
          <a:noFill/>
          <a:ln w="25400" algn="ctr">
            <a:solidFill>
              <a:schemeClr val="accent1"/>
            </a:solidFill>
            <a:round/>
            <a:headEnd/>
            <a:tailEnd type="arrow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15" name="TextBox 114"/>
          <p:cNvSpPr txBox="1"/>
          <p:nvPr/>
        </p:nvSpPr>
        <p:spPr>
          <a:xfrm>
            <a:off x="3429664" y="1692274"/>
            <a:ext cx="81464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/>
                </a:solidFill>
                <a:latin typeface="+mn-lt"/>
                <a:cs typeface="+mn-cs"/>
              </a:rPr>
              <a:t>AB-</a:t>
            </a:r>
            <a:r>
              <a:rPr lang="en-US" dirty="0" smtClean="0">
                <a:solidFill>
                  <a:schemeClr val="accent2"/>
                </a:solidFill>
                <a:latin typeface="+mn-lt"/>
                <a:cs typeface="+mn-cs"/>
              </a:rPr>
              <a:t>T</a:t>
            </a:r>
            <a:r>
              <a:rPr lang="en-US" dirty="0" smtClean="0">
                <a:solidFill>
                  <a:schemeClr val="tx2"/>
                </a:solidFill>
                <a:latin typeface="+mn-lt"/>
                <a:cs typeface="+mn-cs"/>
              </a:rPr>
              <a:t>-</a:t>
            </a:r>
            <a:r>
              <a:rPr lang="en-US" dirty="0" smtClean="0">
                <a:solidFill>
                  <a:schemeClr val="accent3"/>
                </a:solidFill>
                <a:latin typeface="+mn-lt"/>
                <a:cs typeface="+mn-cs"/>
              </a:rPr>
              <a:t>P</a:t>
            </a:r>
            <a:endParaRPr lang="en-US" dirty="0">
              <a:solidFill>
                <a:schemeClr val="accent3"/>
              </a:solidFill>
              <a:latin typeface="+mn-lt"/>
              <a:cs typeface="+mn-cs"/>
            </a:endParaRPr>
          </a:p>
        </p:txBody>
      </p:sp>
      <p:cxnSp>
        <p:nvCxnSpPr>
          <p:cNvPr id="124" name="Shape 123"/>
          <p:cNvCxnSpPr>
            <a:endCxn id="8" idx="0"/>
          </p:cNvCxnSpPr>
          <p:nvPr/>
        </p:nvCxnSpPr>
        <p:spPr>
          <a:xfrm rot="10800000" flipV="1">
            <a:off x="2832518" y="1877735"/>
            <a:ext cx="597146" cy="183871"/>
          </a:xfrm>
          <a:prstGeom prst="curved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9" name="TextBox 49"/>
          <p:cNvSpPr txBox="1">
            <a:spLocks noChangeArrowheads="1"/>
          </p:cNvSpPr>
          <p:nvPr/>
        </p:nvSpPr>
        <p:spPr bwMode="auto">
          <a:xfrm>
            <a:off x="6295269" y="4583137"/>
            <a:ext cx="1377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9BBB59"/>
                </a:solidFill>
                <a:latin typeface="Calibri" pitchFamily="34" charset="0"/>
              </a:rPr>
              <a:t>P(c)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SB-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</a:rPr>
              <a:t>T</a:t>
            </a:r>
            <a:r>
              <a:rPr lang="en-US" dirty="0" smtClean="0">
                <a:solidFill>
                  <a:srgbClr val="1F497D"/>
                </a:solidFill>
                <a:latin typeface="Calibri" pitchFamily="34" charset="0"/>
              </a:rPr>
              <a:t>-3IS</a:t>
            </a:r>
            <a:endParaRPr lang="en-US" dirty="0">
              <a:solidFill>
                <a:srgbClr val="1F497D"/>
              </a:solidFill>
              <a:latin typeface="Calibri" pitchFamily="34" charset="0"/>
            </a:endParaRPr>
          </a:p>
        </p:txBody>
      </p:sp>
      <p:cxnSp>
        <p:nvCxnSpPr>
          <p:cNvPr id="190" name="Shape 189"/>
          <p:cNvCxnSpPr>
            <a:stCxn id="13364" idx="2"/>
            <a:endCxn id="13367" idx="0"/>
          </p:cNvCxnSpPr>
          <p:nvPr/>
        </p:nvCxnSpPr>
        <p:spPr>
          <a:xfrm rot="5400000">
            <a:off x="2516937" y="4847860"/>
            <a:ext cx="262481" cy="47169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3" name="Shape 192"/>
          <p:cNvCxnSpPr>
            <a:stCxn id="13345" idx="1"/>
            <a:endCxn id="13368" idx="0"/>
          </p:cNvCxnSpPr>
          <p:nvPr/>
        </p:nvCxnSpPr>
        <p:spPr>
          <a:xfrm rot="10800000" flipH="1" flipV="1">
            <a:off x="568334" y="3217846"/>
            <a:ext cx="5489465" cy="1997104"/>
          </a:xfrm>
          <a:prstGeom prst="curvedConnector4">
            <a:avLst>
              <a:gd name="adj1" fmla="val -1135"/>
              <a:gd name="adj2" fmla="val 59479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Curved Connector 205"/>
          <p:cNvCxnSpPr>
            <a:stCxn id="179" idx="2"/>
            <a:endCxn id="13368" idx="0"/>
          </p:cNvCxnSpPr>
          <p:nvPr/>
        </p:nvCxnSpPr>
        <p:spPr>
          <a:xfrm rot="5400000">
            <a:off x="6389620" y="4620650"/>
            <a:ext cx="262481" cy="92611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Shape 216"/>
          <p:cNvCxnSpPr>
            <a:stCxn id="13337" idx="3"/>
            <a:endCxn id="13380" idx="0"/>
          </p:cNvCxnSpPr>
          <p:nvPr/>
        </p:nvCxnSpPr>
        <p:spPr>
          <a:xfrm flipH="1">
            <a:off x="6944277" y="3217844"/>
            <a:ext cx="1931441" cy="3270293"/>
          </a:xfrm>
          <a:prstGeom prst="curvedConnector4">
            <a:avLst>
              <a:gd name="adj1" fmla="val -11836"/>
              <a:gd name="adj2" fmla="val 9773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hape 226"/>
          <p:cNvCxnSpPr>
            <a:stCxn id="13337" idx="3"/>
            <a:endCxn id="13379" idx="0"/>
          </p:cNvCxnSpPr>
          <p:nvPr/>
        </p:nvCxnSpPr>
        <p:spPr>
          <a:xfrm flipH="1">
            <a:off x="3155323" y="3217844"/>
            <a:ext cx="5720395" cy="3270293"/>
          </a:xfrm>
          <a:prstGeom prst="curvedConnector4">
            <a:avLst>
              <a:gd name="adj1" fmla="val -3996"/>
              <a:gd name="adj2" fmla="val 77818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5" name="Curved Connector 234"/>
          <p:cNvCxnSpPr>
            <a:stCxn id="13376" idx="2"/>
            <a:endCxn id="13379" idx="0"/>
          </p:cNvCxnSpPr>
          <p:nvPr/>
        </p:nvCxnSpPr>
        <p:spPr>
          <a:xfrm rot="16200000" flipH="1">
            <a:off x="2929878" y="6262692"/>
            <a:ext cx="316468" cy="134422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Shape 236"/>
          <p:cNvCxnSpPr>
            <a:stCxn id="13377" idx="2"/>
            <a:endCxn id="13380" idx="0"/>
          </p:cNvCxnSpPr>
          <p:nvPr/>
        </p:nvCxnSpPr>
        <p:spPr>
          <a:xfrm rot="5400000">
            <a:off x="7031559" y="6084388"/>
            <a:ext cx="316468" cy="491031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67</Words>
  <Application>Microsoft Macintosh PowerPoint</Application>
  <PresentationFormat>On-screen Show (4:3)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 Adie</dc:creator>
  <cp:lastModifiedBy>cdh05</cp:lastModifiedBy>
  <cp:revision>47</cp:revision>
  <dcterms:created xsi:type="dcterms:W3CDTF">2008-08-18T09:54:26Z</dcterms:created>
  <dcterms:modified xsi:type="dcterms:W3CDTF">2008-09-10T16:37:17Z</dcterms:modified>
</cp:coreProperties>
</file>