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65" r:id="rId2"/>
    <p:sldId id="285" r:id="rId3"/>
    <p:sldId id="291" r:id="rId4"/>
    <p:sldId id="266" r:id="rId5"/>
    <p:sldId id="268" r:id="rId6"/>
    <p:sldId id="271" r:id="rId7"/>
    <p:sldId id="272" r:id="rId8"/>
    <p:sldId id="273" r:id="rId9"/>
    <p:sldId id="261" r:id="rId10"/>
    <p:sldId id="262" r:id="rId11"/>
    <p:sldId id="289" r:id="rId12"/>
    <p:sldId id="286" r:id="rId13"/>
    <p:sldId id="282" r:id="rId14"/>
    <p:sldId id="280" r:id="rId15"/>
    <p:sldId id="281" r:id="rId16"/>
    <p:sldId id="288" r:id="rId17"/>
    <p:sldId id="29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9BE19-6927-B54E-B706-6C75E0B94E3C}" type="datetimeFigureOut">
              <a:rPr lang="en-US" smtClean="0"/>
              <a:t>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6E268-1F5B-B245-94DE-6C61366DA477}" type="slidenum">
              <a:rPr lang="en-US" smtClean="0"/>
              <a:t>‹#›</a:t>
            </a:fld>
            <a:endParaRPr lang="en-US"/>
          </a:p>
        </p:txBody>
      </p:sp>
    </p:spTree>
    <p:extLst>
      <p:ext uri="{BB962C8B-B14F-4D97-AF65-F5344CB8AC3E}">
        <p14:creationId xmlns:p14="http://schemas.microsoft.com/office/powerpoint/2010/main" val="34503464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C2327-4876-8748-AC24-5D1C3D2343CB}" type="slidenum">
              <a:rPr lang="en-US"/>
              <a:pPr/>
              <a:t>4</a:t>
            </a:fld>
            <a:endParaRPr lang="en-US"/>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pPr>
              <a:lnSpc>
                <a:spcPct val="90000"/>
              </a:lnSpc>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2619E-CC5C-4A4C-B650-5272A9B8B0DC}" type="slidenum">
              <a:rPr lang="en-US"/>
              <a:pPr/>
              <a:t>5</a:t>
            </a:fld>
            <a:endParaRPr lang="en-US"/>
          </a:p>
        </p:txBody>
      </p:sp>
      <p:sp>
        <p:nvSpPr>
          <p:cNvPr id="34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5091" name="Rectangle 3"/>
          <p:cNvSpPr>
            <a:spLocks noGrp="1" noChangeArrowheads="1"/>
          </p:cNvSpPr>
          <p:nvPr>
            <p:ph type="body" idx="1"/>
          </p:nvPr>
        </p:nvSpPr>
        <p:spPr/>
        <p:txBody>
          <a:bodyPr/>
          <a:lstStyle/>
          <a:p>
            <a:endParaRPr lang="en-US"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6D327-1DC2-4E4C-81F9-8673B41226D5}" type="datetimeFigureOut">
              <a:rPr lang="en-US" smtClean="0"/>
              <a:t>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6D327-1DC2-4E4C-81F9-8673B41226D5}" type="datetimeFigureOut">
              <a:rPr lang="en-US" smtClean="0"/>
              <a:t>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6D327-1DC2-4E4C-81F9-8673B41226D5}" type="datetimeFigureOut">
              <a:rPr lang="en-US" smtClean="0"/>
              <a:t>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6D327-1DC2-4E4C-81F9-8673B41226D5}" type="datetimeFigureOut">
              <a:rPr lang="en-US" smtClean="0"/>
              <a:t>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16D327-1DC2-4E4C-81F9-8673B41226D5}" type="datetimeFigureOut">
              <a:rPr lang="en-US" smtClean="0"/>
              <a:t>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6D327-1DC2-4E4C-81F9-8673B41226D5}" type="datetimeFigureOut">
              <a:rPr lang="en-US" smtClean="0"/>
              <a:t>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6D327-1DC2-4E4C-81F9-8673B41226D5}" type="datetimeFigureOut">
              <a:rPr lang="en-US" smtClean="0"/>
              <a:t>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16D327-1DC2-4E4C-81F9-8673B41226D5}" type="datetimeFigureOut">
              <a:rPr lang="en-US" smtClean="0"/>
              <a:t>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16D327-1DC2-4E4C-81F9-8673B41226D5}" type="datetimeFigureOut">
              <a:rPr lang="en-US" smtClean="0"/>
              <a:t>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6D327-1DC2-4E4C-81F9-8673B41226D5}" type="datetimeFigureOut">
              <a:rPr lang="en-US" smtClean="0"/>
              <a:t>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16D327-1DC2-4E4C-81F9-8673B41226D5}" type="datetimeFigureOut">
              <a:rPr lang="en-US" smtClean="0"/>
              <a:t>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9BF9F5-F26B-704E-8930-A70C9585DD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6D327-1DC2-4E4C-81F9-8673B41226D5}" type="datetimeFigureOut">
              <a:rPr lang="en-US" smtClean="0"/>
              <a:t>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BF9F5-F26B-704E-8930-A70C9585DD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openwetware.org/wiki/575_Wiki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4182" y="2130425"/>
            <a:ext cx="8027939" cy="1470025"/>
          </a:xfrm>
        </p:spPr>
        <p:txBody>
          <a:bodyPr/>
          <a:lstStyle/>
          <a:p>
            <a:r>
              <a:rPr lang="en-US" dirty="0" smtClean="0"/>
              <a:t>Introduction to Tissue Engineering</a:t>
            </a:r>
            <a:endParaRPr lang="en-US" dirty="0"/>
          </a:p>
        </p:txBody>
      </p:sp>
      <p:sp>
        <p:nvSpPr>
          <p:cNvPr id="5" name="Subtitle 4"/>
          <p:cNvSpPr>
            <a:spLocks noGrp="1"/>
          </p:cNvSpPr>
          <p:nvPr>
            <p:ph type="subTitle" idx="1"/>
          </p:nvPr>
        </p:nvSpPr>
        <p:spPr/>
        <p:txBody>
          <a:bodyPr/>
          <a:lstStyle/>
          <a:p>
            <a:r>
              <a:rPr lang="en-US" dirty="0" err="1" smtClean="0"/>
              <a:t>ChemEng</a:t>
            </a:r>
            <a:r>
              <a:rPr lang="en-US" dirty="0" smtClean="0"/>
              <a:t> 575: Tissue Engineering</a:t>
            </a:r>
          </a:p>
          <a:p>
            <a:r>
              <a:rPr lang="en-US" dirty="0" smtClean="0"/>
              <a:t>Lecture 1</a:t>
            </a:r>
          </a:p>
          <a:p>
            <a:r>
              <a:rPr lang="en-US" dirty="0" smtClean="0"/>
              <a:t>January 21</a:t>
            </a:r>
            <a:r>
              <a:rPr lang="en-US" baseline="30000" dirty="0" smtClean="0"/>
              <a:t>st</a:t>
            </a:r>
            <a:r>
              <a:rPr lang="en-US" dirty="0" smtClean="0"/>
              <a:t>, 2016</a:t>
            </a:r>
            <a:endParaRPr lang="en-US" dirty="0"/>
          </a:p>
        </p:txBody>
      </p:sp>
    </p:spTree>
    <p:extLst>
      <p:ext uri="{BB962C8B-B14F-4D97-AF65-F5344CB8AC3E}">
        <p14:creationId xmlns:p14="http://schemas.microsoft.com/office/powerpoint/2010/main" val="12142621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33"/>
            <a:ext cx="8229600" cy="760728"/>
          </a:xfrm>
        </p:spPr>
        <p:txBody>
          <a:bodyPr>
            <a:normAutofit fontScale="90000"/>
          </a:bodyPr>
          <a:lstStyle/>
          <a:p>
            <a:r>
              <a:rPr lang="en-US" dirty="0" smtClean="0"/>
              <a:t>SYLLABUS, CONT.</a:t>
            </a:r>
            <a:endParaRPr lang="en-US" dirty="0"/>
          </a:p>
        </p:txBody>
      </p:sp>
      <p:sp>
        <p:nvSpPr>
          <p:cNvPr id="3" name="Rectangle 2"/>
          <p:cNvSpPr/>
          <p:nvPr/>
        </p:nvSpPr>
        <p:spPr>
          <a:xfrm>
            <a:off x="0" y="560052"/>
            <a:ext cx="9144000" cy="5909308"/>
          </a:xfrm>
          <a:prstGeom prst="rect">
            <a:avLst/>
          </a:prstGeom>
        </p:spPr>
        <p:txBody>
          <a:bodyPr wrap="square">
            <a:spAutoFit/>
          </a:bodyPr>
          <a:lstStyle/>
          <a:p>
            <a:r>
              <a:rPr lang="en-US" sz="1400" b="1" cap="small" dirty="0"/>
              <a:t>Assignments	</a:t>
            </a:r>
            <a:endParaRPr lang="en-US" sz="1400" dirty="0"/>
          </a:p>
          <a:p>
            <a:pPr lvl="0"/>
            <a:r>
              <a:rPr lang="en-US" sz="1400" b="1" i="1" dirty="0"/>
              <a:t>Readings</a:t>
            </a:r>
            <a:r>
              <a:rPr lang="en-US" sz="1400" dirty="0"/>
              <a:t>: It is critical that you keep up with the reading assignments, as class lectures will give overviews of the reading with an additional focus on recent advances in the field of bioengineering.  Readings come from current literature (research papers) and the online textbook</a:t>
            </a:r>
            <a:r>
              <a:rPr lang="en-US" sz="1400" dirty="0" smtClean="0"/>
              <a:t>.</a:t>
            </a:r>
          </a:p>
          <a:p>
            <a:pPr lvl="0"/>
            <a:endParaRPr lang="en-US" sz="1400" dirty="0"/>
          </a:p>
          <a:p>
            <a:r>
              <a:rPr lang="en-US" sz="1400" b="1" i="1" dirty="0"/>
              <a:t>In</a:t>
            </a:r>
            <a:r>
              <a:rPr lang="en-US" sz="1400" dirty="0"/>
              <a:t>-</a:t>
            </a:r>
            <a:r>
              <a:rPr lang="en-US" sz="1400" b="1" i="1" dirty="0"/>
              <a:t>Class Literature Review</a:t>
            </a:r>
            <a:r>
              <a:rPr lang="en-US" sz="1400" dirty="0"/>
              <a:t>: During some classes, we will be reviewing journal articles as a group.  Grading will be based on pre-class preparation, ability to lead discussion of the article, and participation</a:t>
            </a:r>
            <a:r>
              <a:rPr lang="en-US" sz="1400" dirty="0" smtClean="0"/>
              <a:t>.</a:t>
            </a:r>
            <a:endParaRPr lang="en-US" sz="1400" dirty="0"/>
          </a:p>
          <a:p>
            <a:endParaRPr lang="en-US" sz="1400" b="1" i="1" dirty="0"/>
          </a:p>
          <a:p>
            <a:pPr lvl="0"/>
            <a:r>
              <a:rPr lang="en-US" sz="1400" b="1" i="1" dirty="0"/>
              <a:t>Wiki Pages</a:t>
            </a:r>
            <a:r>
              <a:rPr lang="en-US" sz="1400" b="1" dirty="0"/>
              <a:t>:</a:t>
            </a:r>
            <a:r>
              <a:rPr lang="en-US" sz="1400" dirty="0"/>
              <a:t> Each class member will research one topical area of tissue engineering, create a wiki page on that topic for the student-created textbook, and do a short research presentation in class.	  http://</a:t>
            </a:r>
            <a:r>
              <a:rPr lang="en-US" sz="1400" dirty="0" err="1"/>
              <a:t>openwetware.org</a:t>
            </a:r>
            <a:r>
              <a:rPr lang="en-US" sz="1400" dirty="0"/>
              <a:t>/wiki/575_Wikis.</a:t>
            </a:r>
          </a:p>
          <a:p>
            <a:r>
              <a:rPr lang="en-US" sz="1400" dirty="0"/>
              <a:t> </a:t>
            </a:r>
          </a:p>
          <a:p>
            <a:pPr lvl="0"/>
            <a:r>
              <a:rPr lang="en-US" sz="1400" b="1" i="1" dirty="0"/>
              <a:t>Research Project</a:t>
            </a:r>
            <a:r>
              <a:rPr lang="en-US" sz="1400" dirty="0"/>
              <a:t>: There will be a group research project consisting of writing an NIH-style grant, and a research presentation.</a:t>
            </a:r>
          </a:p>
          <a:p>
            <a:pPr lvl="0"/>
            <a:r>
              <a:rPr lang="en-US" sz="1400" dirty="0"/>
              <a:t> </a:t>
            </a:r>
            <a:r>
              <a:rPr lang="en-US" sz="1400" b="1" dirty="0"/>
              <a:t> </a:t>
            </a:r>
            <a:endParaRPr lang="en-US" sz="1400" dirty="0"/>
          </a:p>
          <a:p>
            <a:r>
              <a:rPr lang="en-US" sz="1400" b="1" cap="small" dirty="0" smtClean="0"/>
              <a:t>Grading	</a:t>
            </a:r>
            <a:endParaRPr lang="en-US" sz="1400" dirty="0" smtClean="0"/>
          </a:p>
          <a:p>
            <a:r>
              <a:rPr lang="en-US" sz="1400" dirty="0"/>
              <a:t>This course will </a:t>
            </a:r>
            <a:r>
              <a:rPr lang="en-US" sz="1400" b="1" dirty="0"/>
              <a:t>NOT BE CURVED.</a:t>
            </a:r>
            <a:r>
              <a:rPr lang="en-US" sz="1400" dirty="0"/>
              <a:t>  Numerical grades will be assigned for each homework assignment, examination, and project. Your final grade will be computed based on your performance in all aspects of the course with weights as follows </a:t>
            </a:r>
            <a:r>
              <a:rPr lang="en-US" sz="1400" dirty="0" smtClean="0"/>
              <a:t>:</a:t>
            </a:r>
          </a:p>
          <a:p>
            <a:endParaRPr lang="en-US" sz="1400" dirty="0" smtClean="0"/>
          </a:p>
          <a:p>
            <a:r>
              <a:rPr lang="en-US" sz="1400" dirty="0" smtClean="0"/>
              <a:t>Research </a:t>
            </a:r>
            <a:r>
              <a:rPr lang="en-US" sz="1400" dirty="0"/>
              <a:t>Project			</a:t>
            </a:r>
            <a:r>
              <a:rPr lang="en-US" sz="1400" dirty="0" smtClean="0"/>
              <a:t>50%</a:t>
            </a:r>
            <a:endParaRPr lang="en-US" sz="1400" dirty="0"/>
          </a:p>
          <a:p>
            <a:r>
              <a:rPr lang="en-US" sz="1400" dirty="0"/>
              <a:t>Wiki Pages &amp; Presentation	</a:t>
            </a:r>
            <a:r>
              <a:rPr lang="en-US" sz="1400" dirty="0" smtClean="0"/>
              <a:t>25%</a:t>
            </a:r>
            <a:endParaRPr lang="en-US" sz="1400" dirty="0"/>
          </a:p>
          <a:p>
            <a:r>
              <a:rPr lang="en-US" sz="1400" dirty="0" smtClean="0"/>
              <a:t>In Class Literature Review	</a:t>
            </a:r>
            <a:r>
              <a:rPr lang="en-US" sz="1400" dirty="0" smtClean="0"/>
              <a:t>25</a:t>
            </a:r>
            <a:r>
              <a:rPr lang="en-US" sz="1400" dirty="0" smtClean="0"/>
              <a:t>%</a:t>
            </a:r>
            <a:endParaRPr lang="en-US" sz="1400" dirty="0"/>
          </a:p>
          <a:p>
            <a:r>
              <a:rPr lang="en-US" sz="1400" dirty="0"/>
              <a:t> </a:t>
            </a:r>
          </a:p>
          <a:p>
            <a:r>
              <a:rPr lang="en-US" sz="1400" b="1" cap="small" dirty="0"/>
              <a:t>Academic Honesty	</a:t>
            </a:r>
            <a:endParaRPr lang="en-US" sz="1400" dirty="0"/>
          </a:p>
          <a:p>
            <a:r>
              <a:rPr lang="en-US" sz="1400" dirty="0"/>
              <a:t>Each student is responsible for all individual assignments. The University policy on academic honesty will be strictly enforced. The details of this policy as well as examples of violations are outlined in the “Undergraduate Rights and Responsibilities” document.  Further information can be found at http://</a:t>
            </a:r>
            <a:r>
              <a:rPr lang="en-US" sz="1400" dirty="0" err="1"/>
              <a:t>www.umass.edu</a:t>
            </a:r>
            <a:r>
              <a:rPr lang="en-US" sz="1400" dirty="0"/>
              <a:t>/</a:t>
            </a:r>
            <a:r>
              <a:rPr lang="en-US" sz="1400" dirty="0" err="1"/>
              <a:t>dean_students</a:t>
            </a:r>
            <a:r>
              <a:rPr lang="en-US" sz="1400" dirty="0"/>
              <a:t>/</a:t>
            </a:r>
            <a:r>
              <a:rPr lang="en-US" sz="1400" dirty="0" err="1"/>
              <a:t>codeofconduct</a:t>
            </a:r>
            <a:r>
              <a:rPr lang="en-US" sz="1400" dirty="0"/>
              <a:t>/</a:t>
            </a:r>
            <a:r>
              <a:rPr lang="en-US" sz="1400" dirty="0" err="1"/>
              <a:t>acadhonesty</a:t>
            </a:r>
            <a:r>
              <a:rPr lang="en-US" sz="1400" dirty="0"/>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
            <a:ext cx="8229600" cy="782646"/>
          </a:xfrm>
        </p:spPr>
        <p:txBody>
          <a:bodyPr/>
          <a:lstStyle/>
          <a:p>
            <a:r>
              <a:rPr lang="en-US" dirty="0" smtClean="0"/>
              <a:t>Overall Structure of Class</a:t>
            </a:r>
            <a:endParaRPr lang="en-US" dirty="0"/>
          </a:p>
        </p:txBody>
      </p:sp>
      <p:sp>
        <p:nvSpPr>
          <p:cNvPr id="3" name="Content Placeholder 2"/>
          <p:cNvSpPr>
            <a:spLocks noGrp="1"/>
          </p:cNvSpPr>
          <p:nvPr>
            <p:ph idx="1"/>
          </p:nvPr>
        </p:nvSpPr>
        <p:spPr>
          <a:xfrm>
            <a:off x="201017" y="983866"/>
            <a:ext cx="8735113" cy="5724317"/>
          </a:xfrm>
        </p:spPr>
        <p:txBody>
          <a:bodyPr>
            <a:normAutofit fontScale="85000" lnSpcReduction="20000"/>
          </a:bodyPr>
          <a:lstStyle/>
          <a:p>
            <a:pPr marL="0" indent="0">
              <a:buNone/>
            </a:pPr>
            <a:r>
              <a:rPr lang="en-US" dirty="0" smtClean="0"/>
              <a:t>Lectures </a:t>
            </a:r>
            <a:r>
              <a:rPr lang="en-US" dirty="0" smtClean="0"/>
              <a:t>from Prof. </a:t>
            </a:r>
            <a:r>
              <a:rPr lang="en-US" dirty="0" smtClean="0"/>
              <a:t>Peyton and </a:t>
            </a:r>
            <a:r>
              <a:rPr lang="en-US" dirty="0" err="1" smtClean="0"/>
              <a:t>Sualyneth</a:t>
            </a:r>
            <a:endParaRPr lang="en-US" dirty="0" smtClean="0"/>
          </a:p>
          <a:p>
            <a:pPr marL="0" indent="0">
              <a:buNone/>
            </a:pPr>
            <a:endParaRPr lang="en-US" dirty="0"/>
          </a:p>
          <a:p>
            <a:pPr marL="0" indent="0">
              <a:buNone/>
            </a:pPr>
            <a:r>
              <a:rPr lang="en-US" dirty="0" smtClean="0"/>
              <a:t>Paper </a:t>
            </a:r>
            <a:r>
              <a:rPr lang="en-US" dirty="0" smtClean="0"/>
              <a:t>review</a:t>
            </a:r>
          </a:p>
          <a:p>
            <a:pPr marL="0" indent="0">
              <a:buNone/>
            </a:pPr>
            <a:endParaRPr lang="en-US" dirty="0" smtClean="0"/>
          </a:p>
          <a:p>
            <a:pPr marL="0" indent="0">
              <a:buNone/>
            </a:pPr>
            <a:r>
              <a:rPr lang="en-US" dirty="0" smtClean="0"/>
              <a:t>Wiki </a:t>
            </a:r>
            <a:r>
              <a:rPr lang="en-US" dirty="0" smtClean="0"/>
              <a:t>presentations </a:t>
            </a:r>
            <a:r>
              <a:rPr lang="en-US" dirty="0" smtClean="0"/>
              <a:t>(student </a:t>
            </a:r>
            <a:r>
              <a:rPr lang="en-US" dirty="0" smtClean="0"/>
              <a:t>lectures)</a:t>
            </a:r>
            <a:endParaRPr lang="en-US" dirty="0" smtClean="0"/>
          </a:p>
          <a:p>
            <a:pPr marL="0" indent="0">
              <a:buNone/>
            </a:pPr>
            <a:endParaRPr lang="en-US" dirty="0"/>
          </a:p>
          <a:p>
            <a:pPr marL="0" indent="0">
              <a:buNone/>
            </a:pPr>
            <a:r>
              <a:rPr lang="en-US" dirty="0" smtClean="0"/>
              <a:t>Group </a:t>
            </a:r>
            <a:r>
              <a:rPr lang="en-US" dirty="0" smtClean="0"/>
              <a:t>research presentations</a:t>
            </a:r>
          </a:p>
          <a:p>
            <a:pPr marL="0" indent="0">
              <a:buNone/>
            </a:pPr>
            <a:endParaRPr lang="en-US" dirty="0"/>
          </a:p>
          <a:p>
            <a:pPr marL="0" indent="0">
              <a:buNone/>
            </a:pPr>
            <a:r>
              <a:rPr lang="en-US" b="1" i="1" dirty="0" smtClean="0"/>
              <a:t>No </a:t>
            </a:r>
            <a:r>
              <a:rPr lang="en-US" b="1" i="1" dirty="0" err="1" smtClean="0"/>
              <a:t>homeworks</a:t>
            </a:r>
            <a:endParaRPr lang="en-US" b="1" i="1" dirty="0" smtClean="0"/>
          </a:p>
          <a:p>
            <a:pPr marL="0" indent="0">
              <a:buNone/>
            </a:pPr>
            <a:r>
              <a:rPr lang="en-US" b="1" i="1" dirty="0" smtClean="0"/>
              <a:t>No </a:t>
            </a:r>
            <a:r>
              <a:rPr lang="en-US" b="1" i="1" dirty="0" smtClean="0"/>
              <a:t>exams</a:t>
            </a:r>
          </a:p>
          <a:p>
            <a:pPr marL="0" indent="0">
              <a:buNone/>
            </a:pPr>
            <a:endParaRPr lang="en-US" b="1" i="1" dirty="0"/>
          </a:p>
          <a:p>
            <a:pPr marL="0" indent="0">
              <a:buNone/>
            </a:pPr>
            <a:r>
              <a:rPr lang="en-US" dirty="0"/>
              <a:t>T</a:t>
            </a:r>
            <a:r>
              <a:rPr lang="en-US" dirty="0" smtClean="0"/>
              <a:t>his </a:t>
            </a:r>
            <a:r>
              <a:rPr lang="en-US" dirty="0"/>
              <a:t>isn’t </a:t>
            </a:r>
            <a:r>
              <a:rPr lang="en-US" dirty="0" smtClean="0"/>
              <a:t>a typical engineering lecture-based class where I will tell you how the world works.  </a:t>
            </a:r>
            <a:endParaRPr lang="en-US" b="1" i="1" dirty="0"/>
          </a:p>
          <a:p>
            <a:pPr marL="0" indent="0">
              <a:buNone/>
            </a:pPr>
            <a:r>
              <a:rPr lang="en-US" b="1" i="1" dirty="0" smtClean="0"/>
              <a:t>You will take ownership over what you get out of this class.</a:t>
            </a:r>
            <a:endParaRPr lang="en-US" dirty="0" smtClean="0"/>
          </a:p>
        </p:txBody>
      </p:sp>
    </p:spTree>
    <p:extLst>
      <p:ext uri="{BB962C8B-B14F-4D97-AF65-F5344CB8AC3E}">
        <p14:creationId xmlns:p14="http://schemas.microsoft.com/office/powerpoint/2010/main" val="8827139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33"/>
            <a:ext cx="8229600" cy="850896"/>
          </a:xfrm>
        </p:spPr>
        <p:txBody>
          <a:bodyPr/>
          <a:lstStyle/>
          <a:p>
            <a:r>
              <a:rPr lang="en-US" dirty="0" smtClean="0"/>
              <a:t>I am flexible, meet me halfway</a:t>
            </a:r>
            <a:endParaRPr lang="en-US" dirty="0"/>
          </a:p>
        </p:txBody>
      </p:sp>
      <p:sp>
        <p:nvSpPr>
          <p:cNvPr id="3" name="Content Placeholder 2"/>
          <p:cNvSpPr>
            <a:spLocks noGrp="1"/>
          </p:cNvSpPr>
          <p:nvPr>
            <p:ph idx="1"/>
          </p:nvPr>
        </p:nvSpPr>
        <p:spPr>
          <a:xfrm>
            <a:off x="457200" y="986320"/>
            <a:ext cx="8229600" cy="5671334"/>
          </a:xfrm>
        </p:spPr>
        <p:txBody>
          <a:bodyPr>
            <a:normAutofit fontScale="92500" lnSpcReduction="20000"/>
          </a:bodyPr>
          <a:lstStyle/>
          <a:p>
            <a:pPr marL="514350" indent="-514350">
              <a:buFont typeface="+mj-lt"/>
              <a:buAutoNum type="arabicPeriod"/>
            </a:pPr>
            <a:r>
              <a:rPr lang="en-US" dirty="0" smtClean="0"/>
              <a:t>Raise your hand if you plan to graduate this spring.</a:t>
            </a:r>
          </a:p>
          <a:p>
            <a:pPr marL="514350" indent="-514350">
              <a:buFont typeface="+mj-lt"/>
              <a:buAutoNum type="arabicPeriod"/>
            </a:pPr>
            <a:r>
              <a:rPr lang="en-US" dirty="0" smtClean="0"/>
              <a:t>Raise your hand if you are applying to jobs and/or grad school.</a:t>
            </a:r>
          </a:p>
          <a:p>
            <a:r>
              <a:rPr lang="en-US" dirty="0" smtClean="0"/>
              <a:t>I understand that you will have conflicts with class due to travel for #2.</a:t>
            </a:r>
          </a:p>
          <a:p>
            <a:pPr lvl="1"/>
            <a:r>
              <a:rPr lang="en-US" dirty="0" smtClean="0"/>
              <a:t>I don’t take attendance.</a:t>
            </a:r>
          </a:p>
          <a:p>
            <a:pPr lvl="1"/>
            <a:r>
              <a:rPr lang="en-US" dirty="0" smtClean="0"/>
              <a:t>But, email me that you are missing.</a:t>
            </a:r>
          </a:p>
          <a:p>
            <a:pPr lvl="1"/>
            <a:r>
              <a:rPr lang="en-US" dirty="0" smtClean="0"/>
              <a:t>If you were signed up to give a wiki, we will re-schedule, email me to facilitate that.</a:t>
            </a:r>
          </a:p>
          <a:p>
            <a:pPr lvl="1"/>
            <a:r>
              <a:rPr lang="en-US" dirty="0" smtClean="0"/>
              <a:t>If you were signed up to present a figure of a paper, YOU ARE RESPONSIBLE FOR FINDING A REPLACEMENT.</a:t>
            </a:r>
          </a:p>
          <a:p>
            <a:pPr lvl="2"/>
            <a:r>
              <a:rPr lang="en-US" dirty="0" smtClean="0"/>
              <a:t>Find a classmate, switch with her/him, and email me the info.</a:t>
            </a:r>
            <a:endParaRPr lang="en-US" dirty="0"/>
          </a:p>
        </p:txBody>
      </p:sp>
    </p:spTree>
    <p:extLst>
      <p:ext uri="{BB962C8B-B14F-4D97-AF65-F5344CB8AC3E}">
        <p14:creationId xmlns:p14="http://schemas.microsoft.com/office/powerpoint/2010/main" val="369042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75" y="269608"/>
            <a:ext cx="8829899" cy="5632312"/>
          </a:xfrm>
          <a:prstGeom prst="rect">
            <a:avLst/>
          </a:prstGeom>
          <a:noFill/>
        </p:spPr>
        <p:txBody>
          <a:bodyPr wrap="square" rtlCol="0">
            <a:spAutoFit/>
          </a:bodyPr>
          <a:lstStyle/>
          <a:p>
            <a:pPr marL="285750" indent="-285750">
              <a:buFont typeface="Arial"/>
              <a:buChar char="•"/>
            </a:pPr>
            <a:r>
              <a:rPr lang="en-US" sz="3600" dirty="0" smtClean="0"/>
              <a:t>I am passing around the wiki signup sheet</a:t>
            </a:r>
            <a:endParaRPr lang="en-US" sz="3600" dirty="0" smtClean="0"/>
          </a:p>
          <a:p>
            <a:pPr marL="285750" indent="-285750">
              <a:buFont typeface="Arial"/>
              <a:buChar char="•"/>
            </a:pPr>
            <a:endParaRPr lang="en-US" sz="3600" dirty="0"/>
          </a:p>
          <a:p>
            <a:pPr marL="285750" indent="-285750">
              <a:buFont typeface="Arial"/>
              <a:buChar char="•"/>
            </a:pPr>
            <a:r>
              <a:rPr lang="en-US" sz="3600" dirty="0" smtClean="0"/>
              <a:t>Choose a topic you’re excited about, or a date that works for you.</a:t>
            </a:r>
          </a:p>
          <a:p>
            <a:pPr marL="285750" indent="-285750">
              <a:buFont typeface="Arial"/>
              <a:buChar char="•"/>
            </a:pPr>
            <a:endParaRPr lang="en-US" sz="3600" dirty="0"/>
          </a:p>
          <a:p>
            <a:pPr marL="285750" indent="-285750">
              <a:buFont typeface="Arial"/>
              <a:buChar char="•"/>
            </a:pPr>
            <a:r>
              <a:rPr lang="en-US" sz="3600" dirty="0" smtClean="0"/>
              <a:t>The dates are fixed</a:t>
            </a:r>
            <a:r>
              <a:rPr lang="en-US" sz="3600" dirty="0" smtClean="0"/>
              <a:t>. (first is 2/2)</a:t>
            </a:r>
            <a:endParaRPr lang="en-US" sz="3600" dirty="0" smtClean="0"/>
          </a:p>
          <a:p>
            <a:pPr marL="285750" indent="-285750">
              <a:buFont typeface="Arial"/>
              <a:buChar char="•"/>
            </a:pPr>
            <a:endParaRPr lang="en-US" sz="3600" dirty="0"/>
          </a:p>
          <a:p>
            <a:pPr marL="285750" indent="-285750">
              <a:buFont typeface="Arial"/>
              <a:buChar char="•"/>
            </a:pPr>
            <a:r>
              <a:rPr lang="en-US" sz="3600" dirty="0" smtClean="0"/>
              <a:t>Email me at any time this semester if you want another wiki for extra credit (1/3 letter </a:t>
            </a:r>
            <a:r>
              <a:rPr lang="en-US" sz="3600" dirty="0" smtClean="0"/>
              <a:t>grade</a:t>
            </a:r>
            <a:r>
              <a:rPr lang="en-US" sz="3600" dirty="0" smtClean="0"/>
              <a:t>, page only, no presentation.</a:t>
            </a:r>
            <a:endParaRPr lang="en-US" sz="3600" dirty="0"/>
          </a:p>
        </p:txBody>
      </p:sp>
    </p:spTree>
    <p:extLst>
      <p:ext uri="{BB962C8B-B14F-4D97-AF65-F5344CB8AC3E}">
        <p14:creationId xmlns:p14="http://schemas.microsoft.com/office/powerpoint/2010/main" val="29900696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9"/>
            <a:ext cx="8229600" cy="753436"/>
          </a:xfrm>
        </p:spPr>
        <p:txBody>
          <a:bodyPr>
            <a:normAutofit fontScale="90000"/>
          </a:bodyPr>
          <a:lstStyle/>
          <a:p>
            <a:r>
              <a:rPr lang="en-US" dirty="0" smtClean="0"/>
              <a:t>Wiki Pages</a:t>
            </a:r>
            <a:endParaRPr lang="en-US" dirty="0"/>
          </a:p>
        </p:txBody>
      </p:sp>
      <p:sp>
        <p:nvSpPr>
          <p:cNvPr id="3" name="Content Placeholder 2"/>
          <p:cNvSpPr>
            <a:spLocks noGrp="1"/>
          </p:cNvSpPr>
          <p:nvPr>
            <p:ph idx="1"/>
          </p:nvPr>
        </p:nvSpPr>
        <p:spPr>
          <a:xfrm>
            <a:off x="457200" y="1134250"/>
            <a:ext cx="8229600" cy="5312085"/>
          </a:xfrm>
        </p:spPr>
        <p:txBody>
          <a:bodyPr>
            <a:normAutofit fontScale="70000" lnSpcReduction="20000"/>
          </a:bodyPr>
          <a:lstStyle/>
          <a:p>
            <a:r>
              <a:rPr lang="en-US" dirty="0" smtClean="0"/>
              <a:t>Create a Wiki page giving a thorough description, with references, of your tissue engineering device, company, or leader in the field.</a:t>
            </a:r>
          </a:p>
          <a:p>
            <a:pPr marL="0" indent="0">
              <a:buNone/>
            </a:pPr>
            <a:endParaRPr lang="en-US" dirty="0" smtClean="0"/>
          </a:p>
          <a:p>
            <a:r>
              <a:rPr lang="en-US" dirty="0"/>
              <a:t>Post at </a:t>
            </a:r>
            <a:r>
              <a:rPr lang="en-US" dirty="0">
                <a:hlinkClick r:id="rId2"/>
              </a:rPr>
              <a:t>http://openwetware.org/wiki</a:t>
            </a:r>
            <a:r>
              <a:rPr lang="en-US" dirty="0" smtClean="0">
                <a:hlinkClick r:id="rId2"/>
              </a:rPr>
              <a:t>/</a:t>
            </a:r>
            <a:r>
              <a:rPr lang="en-US" dirty="0" smtClean="0">
                <a:hlinkClick r:id="rId2"/>
              </a:rPr>
              <a:t>575_Wikis</a:t>
            </a:r>
            <a:r>
              <a:rPr lang="en-US" dirty="0"/>
              <a:t>.</a:t>
            </a:r>
            <a:endParaRPr lang="en-US" dirty="0" smtClean="0"/>
          </a:p>
          <a:p>
            <a:pPr lvl="1"/>
            <a:r>
              <a:rPr lang="en-US" dirty="0" smtClean="0"/>
              <a:t>You will need to “sign up” </a:t>
            </a:r>
            <a:r>
              <a:rPr lang="en-US" dirty="0"/>
              <a:t>at http://</a:t>
            </a:r>
            <a:r>
              <a:rPr lang="en-US" dirty="0" err="1"/>
              <a:t>openwetware.org</a:t>
            </a:r>
            <a:r>
              <a:rPr lang="en-US" dirty="0"/>
              <a:t>/wiki/</a:t>
            </a:r>
            <a:r>
              <a:rPr lang="en-US" dirty="0" err="1"/>
              <a:t>OpenWetWare:How_to_join</a:t>
            </a:r>
            <a:endParaRPr lang="en-US" dirty="0" smtClean="0"/>
          </a:p>
          <a:p>
            <a:pPr marL="0" indent="0">
              <a:buNone/>
            </a:pPr>
            <a:endParaRPr lang="en-US" dirty="0" smtClean="0"/>
          </a:p>
          <a:p>
            <a:r>
              <a:rPr lang="en-US" dirty="0" smtClean="0"/>
              <a:t>There is a link to pages created in the previous years on the website as well, for inspiration.  Yours will be better!</a:t>
            </a:r>
          </a:p>
          <a:p>
            <a:endParaRPr lang="en-US" dirty="0"/>
          </a:p>
          <a:p>
            <a:r>
              <a:rPr lang="en-US" dirty="0" smtClean="0"/>
              <a:t>Some wiki pages that you can create are also on the current website.  You need to create a new, </a:t>
            </a:r>
            <a:r>
              <a:rPr lang="en-US" i="1" dirty="0" smtClean="0"/>
              <a:t>improved</a:t>
            </a:r>
            <a:r>
              <a:rPr lang="en-US" dirty="0" smtClean="0"/>
              <a:t> wiki from this other page as starting material.  Watch plagiarism!!  There is a guideline online.</a:t>
            </a:r>
          </a:p>
          <a:p>
            <a:endParaRPr lang="en-US" dirty="0" smtClean="0"/>
          </a:p>
          <a:p>
            <a:r>
              <a:rPr lang="en-US" dirty="0" smtClean="0"/>
              <a:t>Wiki page + presentation = </a:t>
            </a:r>
            <a:r>
              <a:rPr lang="en-US" dirty="0" smtClean="0"/>
              <a:t>25% </a:t>
            </a:r>
            <a:r>
              <a:rPr lang="en-US" dirty="0" smtClean="0"/>
              <a:t>of final grade (</a:t>
            </a:r>
            <a:r>
              <a:rPr lang="en-US" dirty="0" smtClean="0"/>
              <a:t>15% is the page, 10% is the presentation)</a:t>
            </a:r>
            <a:r>
              <a:rPr lang="en-US" dirty="0" smtClean="0"/>
              <a:t>. Grading rubrics are also online.</a:t>
            </a:r>
          </a:p>
        </p:txBody>
      </p:sp>
    </p:spTree>
    <p:extLst>
      <p:ext uri="{BB962C8B-B14F-4D97-AF65-F5344CB8AC3E}">
        <p14:creationId xmlns:p14="http://schemas.microsoft.com/office/powerpoint/2010/main" val="42424743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2"/>
            <a:ext cx="8229600" cy="825500"/>
          </a:xfrm>
        </p:spPr>
        <p:txBody>
          <a:bodyPr>
            <a:normAutofit fontScale="90000"/>
          </a:bodyPr>
          <a:lstStyle/>
          <a:p>
            <a:r>
              <a:rPr lang="en-US" dirty="0" smtClean="0"/>
              <a:t>Mini Research Presentation</a:t>
            </a:r>
            <a:br>
              <a:rPr lang="en-US" dirty="0" smtClean="0"/>
            </a:br>
            <a:r>
              <a:rPr lang="en-US" dirty="0" smtClean="0"/>
              <a:t>(from Wiki Pages Assignment)</a:t>
            </a:r>
            <a:endParaRPr lang="en-US" dirty="0"/>
          </a:p>
        </p:txBody>
      </p:sp>
      <p:sp>
        <p:nvSpPr>
          <p:cNvPr id="3" name="Content Placeholder 2"/>
          <p:cNvSpPr>
            <a:spLocks noGrp="1"/>
          </p:cNvSpPr>
          <p:nvPr>
            <p:ph idx="1"/>
          </p:nvPr>
        </p:nvSpPr>
        <p:spPr>
          <a:xfrm>
            <a:off x="0" y="1218798"/>
            <a:ext cx="9144000" cy="5778500"/>
          </a:xfrm>
        </p:spPr>
        <p:txBody>
          <a:bodyPr>
            <a:normAutofit fontScale="85000" lnSpcReduction="20000"/>
          </a:bodyPr>
          <a:lstStyle/>
          <a:p>
            <a:r>
              <a:rPr lang="en-US" dirty="0" smtClean="0"/>
              <a:t>Give a 10min presentation on a tissue engineered device, with another 5-10min for questions.</a:t>
            </a:r>
          </a:p>
          <a:p>
            <a:pPr lvl="1"/>
            <a:r>
              <a:rPr lang="en-US" dirty="0" smtClean="0"/>
              <a:t>Discuss the following items</a:t>
            </a:r>
          </a:p>
          <a:p>
            <a:pPr marL="1371600" lvl="2" indent="-457200">
              <a:buFont typeface="+mj-lt"/>
              <a:buAutoNum type="arabicPeriod"/>
            </a:pPr>
            <a:r>
              <a:rPr lang="en-US" dirty="0" smtClean="0"/>
              <a:t>The human health problem or need that initiated the design of the device.</a:t>
            </a:r>
          </a:p>
          <a:p>
            <a:pPr marL="1371600" lvl="2" indent="-457200">
              <a:buFont typeface="+mj-lt"/>
              <a:buAutoNum type="arabicPeriod"/>
            </a:pPr>
            <a:r>
              <a:rPr lang="en-US" dirty="0"/>
              <a:t>Potential market for the device (how many patients could it serve, what is the economic impact?</a:t>
            </a:r>
            <a:r>
              <a:rPr lang="en-US" dirty="0" smtClean="0"/>
              <a:t>)</a:t>
            </a:r>
          </a:p>
          <a:p>
            <a:pPr marL="1371600" lvl="2" indent="-457200">
              <a:buFont typeface="+mj-lt"/>
              <a:buAutoNum type="arabicPeriod"/>
            </a:pPr>
            <a:r>
              <a:rPr lang="en-US" dirty="0" smtClean="0"/>
              <a:t>The scientific literature leading up to the design (i.e. what role did initial scientists have in coming up with the idea.)</a:t>
            </a:r>
          </a:p>
          <a:p>
            <a:pPr marL="1371600" lvl="2" indent="-457200">
              <a:buFont typeface="+mj-lt"/>
              <a:buAutoNum type="arabicPeriod"/>
            </a:pPr>
            <a:r>
              <a:rPr lang="en-US" dirty="0" smtClean="0"/>
              <a:t>The partners involved (academic institution, VCs, industry)</a:t>
            </a:r>
          </a:p>
          <a:p>
            <a:pPr marL="1371600" lvl="2" indent="-457200">
              <a:buFont typeface="+mj-lt"/>
              <a:buAutoNum type="arabicPeriod"/>
            </a:pPr>
            <a:r>
              <a:rPr lang="en-US" dirty="0" smtClean="0"/>
              <a:t>Evolution of the device and its implementation</a:t>
            </a:r>
          </a:p>
          <a:p>
            <a:pPr marL="1371600" lvl="2" indent="-457200">
              <a:buFont typeface="+mj-lt"/>
              <a:buAutoNum type="arabicPeriod"/>
            </a:pPr>
            <a:r>
              <a:rPr lang="en-US" dirty="0" smtClean="0"/>
              <a:t>Role of animal studies and clinical trials</a:t>
            </a:r>
          </a:p>
          <a:p>
            <a:pPr marL="1371600" lvl="2" indent="-457200">
              <a:buFont typeface="+mj-lt"/>
              <a:buAutoNum type="arabicPeriod"/>
            </a:pPr>
            <a:r>
              <a:rPr lang="en-US" dirty="0" smtClean="0"/>
              <a:t>Reasons for its success or failure (both successful and unsuccessful examples desirable!)</a:t>
            </a:r>
          </a:p>
          <a:p>
            <a:pPr marL="571500" indent="-457200"/>
            <a:r>
              <a:rPr lang="en-US" dirty="0" smtClean="0"/>
              <a:t>Topics </a:t>
            </a:r>
            <a:r>
              <a:rPr lang="en-US" dirty="0" smtClean="0"/>
              <a:t>for presentation have already been assigned a date.  You can sign up for any one you like, but the dates are fixed.</a:t>
            </a:r>
          </a:p>
          <a:p>
            <a:pPr marL="571500" indent="-457200"/>
            <a:r>
              <a:rPr lang="en-US" dirty="0" smtClean="0"/>
              <a:t>Check your plagiarism beforehand with </a:t>
            </a:r>
            <a:r>
              <a:rPr lang="en-US" dirty="0" err="1" smtClean="0"/>
              <a:t>TurnItIn</a:t>
            </a:r>
            <a:r>
              <a:rPr lang="en-US" dirty="0"/>
              <a:t>:  http://</a:t>
            </a:r>
            <a:r>
              <a:rPr lang="en-US" dirty="0" err="1"/>
              <a:t>www.library.umass.edu</a:t>
            </a:r>
            <a:r>
              <a:rPr lang="en-US" dirty="0"/>
              <a:t>/services/plagiarism-prevention/</a:t>
            </a:r>
            <a:endParaRPr lang="en-US" dirty="0" smtClean="0"/>
          </a:p>
        </p:txBody>
      </p:sp>
    </p:spTree>
    <p:extLst>
      <p:ext uri="{BB962C8B-B14F-4D97-AF65-F5344CB8AC3E}">
        <p14:creationId xmlns:p14="http://schemas.microsoft.com/office/powerpoint/2010/main" val="2862693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9"/>
            <a:ext cx="8229600" cy="753436"/>
          </a:xfrm>
        </p:spPr>
        <p:txBody>
          <a:bodyPr>
            <a:normAutofit fontScale="90000"/>
          </a:bodyPr>
          <a:lstStyle/>
          <a:p>
            <a:r>
              <a:rPr lang="en-US" dirty="0" smtClean="0"/>
              <a:t>In Class Literature Review</a:t>
            </a:r>
            <a:endParaRPr lang="en-US" dirty="0"/>
          </a:p>
        </p:txBody>
      </p:sp>
      <p:sp>
        <p:nvSpPr>
          <p:cNvPr id="4" name="Content Placeholder 3"/>
          <p:cNvSpPr>
            <a:spLocks noGrp="1"/>
          </p:cNvSpPr>
          <p:nvPr>
            <p:ph idx="1"/>
          </p:nvPr>
        </p:nvSpPr>
        <p:spPr>
          <a:xfrm>
            <a:off x="457200" y="1059822"/>
            <a:ext cx="8229600" cy="5664558"/>
          </a:xfrm>
        </p:spPr>
        <p:txBody>
          <a:bodyPr>
            <a:normAutofit fontScale="85000" lnSpcReduction="20000"/>
          </a:bodyPr>
          <a:lstStyle/>
          <a:p>
            <a:r>
              <a:rPr lang="en-US" dirty="0" smtClean="0"/>
              <a:t>I am passing out the in class literature review sheet now.</a:t>
            </a:r>
          </a:p>
          <a:p>
            <a:endParaRPr lang="en-US" dirty="0" smtClean="0"/>
          </a:p>
          <a:p>
            <a:r>
              <a:rPr lang="en-US" dirty="0" smtClean="0"/>
              <a:t>Sign </a:t>
            </a:r>
            <a:r>
              <a:rPr lang="en-US" dirty="0" smtClean="0"/>
              <a:t>up for </a:t>
            </a:r>
            <a:r>
              <a:rPr lang="en-US" b="1" dirty="0" smtClean="0"/>
              <a:t>2 </a:t>
            </a:r>
            <a:r>
              <a:rPr lang="en-US" b="1" dirty="0" smtClean="0"/>
              <a:t>figures</a:t>
            </a:r>
            <a:r>
              <a:rPr lang="en-US" dirty="0" smtClean="0"/>
              <a:t>. NOT on the same paper, but you can frontload (or backload).</a:t>
            </a:r>
          </a:p>
          <a:p>
            <a:endParaRPr lang="en-US" dirty="0" smtClean="0"/>
          </a:p>
          <a:p>
            <a:r>
              <a:rPr lang="en-US" dirty="0" smtClean="0"/>
              <a:t>Each figure presentation is 10% of your final grade. I drop the </a:t>
            </a:r>
            <a:r>
              <a:rPr lang="en-US" dirty="0" smtClean="0"/>
              <a:t>lower grade of the 2.  </a:t>
            </a:r>
            <a:r>
              <a:rPr lang="en-US" dirty="0" smtClean="0"/>
              <a:t>(Total for all literature review is </a:t>
            </a:r>
            <a:r>
              <a:rPr lang="en-US" dirty="0" smtClean="0"/>
              <a:t>25</a:t>
            </a:r>
            <a:r>
              <a:rPr lang="en-US" dirty="0" smtClean="0"/>
              <a:t>% </a:t>
            </a:r>
            <a:r>
              <a:rPr lang="en-US" dirty="0" smtClean="0"/>
              <a:t>of final grade)</a:t>
            </a:r>
          </a:p>
          <a:p>
            <a:endParaRPr lang="en-US" dirty="0" smtClean="0"/>
          </a:p>
          <a:p>
            <a:r>
              <a:rPr lang="en-US" dirty="0" smtClean="0"/>
              <a:t>Extra credit available: You can sign up for an extra </a:t>
            </a:r>
            <a:r>
              <a:rPr lang="en-US" dirty="0" smtClean="0"/>
              <a:t>figure, up to +3% each added to final grade (~1/3 letter grade).  You have to wait until next week to sign up for extra figures </a:t>
            </a:r>
            <a:r>
              <a:rPr lang="en-US" dirty="0" smtClean="0"/>
              <a:t>– so that everyone gets their first choice of </a:t>
            </a:r>
            <a:r>
              <a:rPr lang="en-US" dirty="0" smtClean="0"/>
              <a:t>two first.</a:t>
            </a:r>
            <a:endParaRPr lang="en-US" dirty="0"/>
          </a:p>
        </p:txBody>
      </p:sp>
    </p:spTree>
    <p:extLst>
      <p:ext uri="{BB962C8B-B14F-4D97-AF65-F5344CB8AC3E}">
        <p14:creationId xmlns:p14="http://schemas.microsoft.com/office/powerpoint/2010/main" val="24472833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4866"/>
          </a:xfrm>
        </p:spPr>
        <p:txBody>
          <a:bodyPr/>
          <a:lstStyle/>
          <a:p>
            <a:r>
              <a:rPr lang="en-US" dirty="0" smtClean="0"/>
              <a:t>Preparing for Journal Review</a:t>
            </a:r>
            <a:endParaRPr lang="en-US" dirty="0"/>
          </a:p>
        </p:txBody>
      </p:sp>
      <p:sp>
        <p:nvSpPr>
          <p:cNvPr id="3" name="Content Placeholder 2"/>
          <p:cNvSpPr>
            <a:spLocks noGrp="1"/>
          </p:cNvSpPr>
          <p:nvPr>
            <p:ph idx="1"/>
          </p:nvPr>
        </p:nvSpPr>
        <p:spPr>
          <a:xfrm>
            <a:off x="219292" y="950184"/>
            <a:ext cx="8698564" cy="5907816"/>
          </a:xfrm>
        </p:spPr>
        <p:txBody>
          <a:bodyPr>
            <a:normAutofit fontScale="92500" lnSpcReduction="20000"/>
          </a:bodyPr>
          <a:lstStyle/>
          <a:p>
            <a:pPr marL="514350" indent="-514350">
              <a:buFont typeface="+mj-lt"/>
              <a:buAutoNum type="arabicPeriod"/>
            </a:pPr>
            <a:r>
              <a:rPr lang="en-US" dirty="0" smtClean="0"/>
              <a:t>Read the paper! (Everyone)</a:t>
            </a:r>
          </a:p>
          <a:p>
            <a:pPr marL="514350" indent="-514350">
              <a:buFont typeface="+mj-lt"/>
              <a:buAutoNum type="arabicPeriod"/>
            </a:pPr>
            <a:r>
              <a:rPr lang="en-US" dirty="0" smtClean="0"/>
              <a:t>Come to class with questions! (everyone)</a:t>
            </a:r>
          </a:p>
          <a:p>
            <a:pPr marL="514350" indent="-514350">
              <a:buFont typeface="+mj-lt"/>
              <a:buAutoNum type="arabicPeriod"/>
            </a:pPr>
            <a:r>
              <a:rPr lang="en-US" dirty="0" smtClean="0"/>
              <a:t>I will bring my laptop with a “slide per presenter” and help lead the discussion.</a:t>
            </a:r>
          </a:p>
          <a:p>
            <a:pPr marL="514350" indent="-514350">
              <a:buFont typeface="+mj-lt"/>
              <a:buAutoNum type="arabicPeriod"/>
            </a:pPr>
            <a:r>
              <a:rPr lang="en-US" dirty="0" smtClean="0"/>
              <a:t>If you are presenting a figure, know the figure inside and out! (Be prepared for questions)</a:t>
            </a:r>
          </a:p>
          <a:p>
            <a:pPr marL="514350" indent="-514350">
              <a:buFont typeface="+mj-lt"/>
              <a:buAutoNum type="arabicPeriod"/>
            </a:pPr>
            <a:r>
              <a:rPr lang="en-US" dirty="0" smtClean="0"/>
              <a:t>Walk the class through the figure and explain it thoroughly.  </a:t>
            </a:r>
          </a:p>
          <a:p>
            <a:pPr marL="514350" indent="-514350">
              <a:buFont typeface="+mj-lt"/>
              <a:buAutoNum type="arabicPeriod"/>
            </a:pPr>
            <a:r>
              <a:rPr lang="en-US" dirty="0" smtClean="0"/>
              <a:t>Do your best to relate the figure to previous figures, if that’s what the authors intended.</a:t>
            </a:r>
          </a:p>
          <a:p>
            <a:pPr marL="514350" indent="-514350">
              <a:buFont typeface="+mj-lt"/>
              <a:buAutoNum type="arabicPeriod"/>
            </a:pPr>
            <a:r>
              <a:rPr lang="en-US" dirty="0" smtClean="0"/>
              <a:t>If you want any other material presented alongside your figure, email it to me and I will put it in the slides (supplemental, a method, etc.). (at least an hour before class please.</a:t>
            </a:r>
          </a:p>
        </p:txBody>
      </p:sp>
    </p:spTree>
    <p:extLst>
      <p:ext uri="{BB962C8B-B14F-4D97-AF65-F5344CB8AC3E}">
        <p14:creationId xmlns:p14="http://schemas.microsoft.com/office/powerpoint/2010/main" val="3607806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747"/>
            <a:ext cx="8229600" cy="1143000"/>
          </a:xfrm>
        </p:spPr>
        <p:txBody>
          <a:bodyPr/>
          <a:lstStyle/>
          <a:p>
            <a:r>
              <a:rPr lang="en-US" dirty="0" smtClean="0"/>
              <a:t>Who are you and why are you here</a:t>
            </a:r>
            <a:endParaRPr lang="en-US" dirty="0"/>
          </a:p>
        </p:txBody>
      </p:sp>
      <p:sp>
        <p:nvSpPr>
          <p:cNvPr id="3" name="Content Placeholder 2"/>
          <p:cNvSpPr>
            <a:spLocks noGrp="1"/>
          </p:cNvSpPr>
          <p:nvPr>
            <p:ph idx="1"/>
          </p:nvPr>
        </p:nvSpPr>
        <p:spPr/>
        <p:txBody>
          <a:bodyPr>
            <a:normAutofit/>
          </a:bodyPr>
          <a:lstStyle/>
          <a:p>
            <a:r>
              <a:rPr lang="en-US" dirty="0" smtClean="0"/>
              <a:t>What’s your name</a:t>
            </a:r>
          </a:p>
          <a:p>
            <a:r>
              <a:rPr lang="en-US" dirty="0" smtClean="0"/>
              <a:t>Major and year</a:t>
            </a:r>
          </a:p>
          <a:p>
            <a:r>
              <a:rPr lang="en-US" dirty="0" smtClean="0"/>
              <a:t>Favorite class at UMass so far</a:t>
            </a:r>
          </a:p>
          <a:p>
            <a:r>
              <a:rPr lang="en-US" dirty="0" smtClean="0"/>
              <a:t>Why did you want to take this class?</a:t>
            </a:r>
          </a:p>
        </p:txBody>
      </p:sp>
    </p:spTree>
    <p:extLst>
      <p:ext uri="{BB962C8B-B14F-4D97-AF65-F5344CB8AC3E}">
        <p14:creationId xmlns:p14="http://schemas.microsoft.com/office/powerpoint/2010/main" val="40639794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7"/>
            <a:ext cx="8229600" cy="940862"/>
          </a:xfrm>
        </p:spPr>
        <p:txBody>
          <a:bodyPr/>
          <a:lstStyle/>
          <a:p>
            <a:r>
              <a:rPr lang="en-US" dirty="0" smtClean="0"/>
              <a:t>Group mini-project</a:t>
            </a:r>
            <a:endParaRPr lang="en-US" dirty="0"/>
          </a:p>
        </p:txBody>
      </p:sp>
      <p:sp>
        <p:nvSpPr>
          <p:cNvPr id="3" name="Content Placeholder 2"/>
          <p:cNvSpPr>
            <a:spLocks noGrp="1"/>
          </p:cNvSpPr>
          <p:nvPr>
            <p:ph idx="1"/>
          </p:nvPr>
        </p:nvSpPr>
        <p:spPr>
          <a:xfrm>
            <a:off x="457200" y="1014320"/>
            <a:ext cx="8229600" cy="5516912"/>
          </a:xfrm>
        </p:spPr>
        <p:txBody>
          <a:bodyPr/>
          <a:lstStyle/>
          <a:p>
            <a:r>
              <a:rPr lang="en-US" dirty="0" smtClean="0"/>
              <a:t>Get into 6 groups of 4-5 – with neighbors</a:t>
            </a:r>
          </a:p>
          <a:p>
            <a:endParaRPr lang="en-US" dirty="0"/>
          </a:p>
          <a:p>
            <a:r>
              <a:rPr lang="en-US" dirty="0" smtClean="0"/>
              <a:t>You have 15min to establish the </a:t>
            </a:r>
            <a:r>
              <a:rPr lang="en-US" i="1" dirty="0" smtClean="0"/>
              <a:t>critical design criteria</a:t>
            </a:r>
            <a:r>
              <a:rPr lang="en-US" dirty="0" smtClean="0"/>
              <a:t> for an engineered tissue.</a:t>
            </a:r>
          </a:p>
          <a:p>
            <a:pPr lvl="1"/>
            <a:r>
              <a:rPr lang="en-US" dirty="0" smtClean="0"/>
              <a:t>What does this tissue/organ do?</a:t>
            </a:r>
          </a:p>
          <a:p>
            <a:pPr lvl="1"/>
            <a:r>
              <a:rPr lang="en-US" dirty="0" smtClean="0"/>
              <a:t>What are the *minimum requirements* for someone to live/function w/ a replacement?</a:t>
            </a:r>
          </a:p>
          <a:p>
            <a:pPr lvl="1"/>
            <a:r>
              <a:rPr lang="en-US" dirty="0" smtClean="0"/>
              <a:t>What would an ideal replacement contain?</a:t>
            </a:r>
          </a:p>
          <a:p>
            <a:pPr lvl="1"/>
            <a:r>
              <a:rPr lang="en-US" dirty="0" smtClean="0"/>
              <a:t>Use anything you can as a resource to help you.</a:t>
            </a:r>
          </a:p>
        </p:txBody>
      </p:sp>
    </p:spTree>
    <p:extLst>
      <p:ext uri="{BB962C8B-B14F-4D97-AF65-F5344CB8AC3E}">
        <p14:creationId xmlns:p14="http://schemas.microsoft.com/office/powerpoint/2010/main" val="12689113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5972"/>
            <a:ext cx="9144000" cy="808038"/>
          </a:xfrm>
        </p:spPr>
        <p:txBody>
          <a:bodyPr>
            <a:normAutofit fontScale="90000"/>
          </a:bodyPr>
          <a:lstStyle/>
          <a:p>
            <a:r>
              <a:rPr lang="en-US" sz="4000" dirty="0"/>
              <a:t>Tissue </a:t>
            </a:r>
            <a:r>
              <a:rPr lang="en-US" sz="4000" dirty="0" smtClean="0"/>
              <a:t>Engineering Seeks to Provide Replacement Tissues</a:t>
            </a:r>
            <a:endParaRPr lang="en-US" sz="4000" dirty="0"/>
          </a:p>
        </p:txBody>
      </p:sp>
      <p:sp>
        <p:nvSpPr>
          <p:cNvPr id="55299" name="Rectangle 3"/>
          <p:cNvSpPr>
            <a:spLocks noGrp="1" noChangeArrowheads="1"/>
          </p:cNvSpPr>
          <p:nvPr>
            <p:ph type="body" idx="1"/>
          </p:nvPr>
        </p:nvSpPr>
        <p:spPr>
          <a:xfrm>
            <a:off x="5715000" y="1066799"/>
            <a:ext cx="3200400" cy="5383262"/>
          </a:xfrm>
        </p:spPr>
        <p:txBody>
          <a:bodyPr>
            <a:normAutofit/>
          </a:bodyPr>
          <a:lstStyle/>
          <a:p>
            <a:pPr>
              <a:lnSpc>
                <a:spcPct val="80000"/>
              </a:lnSpc>
            </a:pPr>
            <a:r>
              <a:rPr lang="en-US" sz="1800" dirty="0"/>
              <a:t>Current lack of organ donors to meet rising demand of transplants</a:t>
            </a:r>
          </a:p>
          <a:p>
            <a:pPr>
              <a:lnSpc>
                <a:spcPct val="80000"/>
              </a:lnSpc>
            </a:pPr>
            <a:endParaRPr lang="en-US" sz="1600" dirty="0">
              <a:latin typeface="Times" charset="0"/>
            </a:endParaRPr>
          </a:p>
          <a:p>
            <a:pPr>
              <a:lnSpc>
                <a:spcPct val="80000"/>
              </a:lnSpc>
            </a:pPr>
            <a:r>
              <a:rPr lang="en-US" sz="1800" dirty="0"/>
              <a:t>Each year, </a:t>
            </a:r>
            <a:r>
              <a:rPr lang="en-US" sz="1800" b="1" dirty="0"/>
              <a:t>40 to 90 million </a:t>
            </a:r>
            <a:r>
              <a:rPr lang="en-US" sz="1800" dirty="0"/>
              <a:t>hospital</a:t>
            </a:r>
            <a:r>
              <a:rPr lang="en-US" sz="1800" b="1" dirty="0"/>
              <a:t> </a:t>
            </a:r>
            <a:r>
              <a:rPr lang="en-US" sz="1800" dirty="0"/>
              <a:t>days are attributed to the treatment of tissue and organ failure in the United States. </a:t>
            </a:r>
          </a:p>
          <a:p>
            <a:pPr>
              <a:lnSpc>
                <a:spcPct val="80000"/>
              </a:lnSpc>
            </a:pPr>
            <a:endParaRPr lang="en-US" sz="1800" dirty="0"/>
          </a:p>
          <a:p>
            <a:pPr>
              <a:lnSpc>
                <a:spcPct val="80000"/>
              </a:lnSpc>
            </a:pPr>
            <a:r>
              <a:rPr lang="en-US" sz="1800" dirty="0" smtClean="0"/>
              <a:t>$</a:t>
            </a:r>
            <a:r>
              <a:rPr lang="en-US" sz="1800" dirty="0"/>
              <a:t>400 billion per year is estimated as the total national health care cost for the 8 million or so procedures performed on patients suffering end-stage organ failure or tissue loss within the US. </a:t>
            </a:r>
          </a:p>
          <a:p>
            <a:pPr>
              <a:lnSpc>
                <a:spcPct val="80000"/>
              </a:lnSpc>
            </a:pPr>
            <a:endParaRPr lang="en-US" sz="1600" dirty="0"/>
          </a:p>
        </p:txBody>
      </p:sp>
      <p:sp>
        <p:nvSpPr>
          <p:cNvPr id="55304" name="Rectangle 8"/>
          <p:cNvSpPr>
            <a:spLocks noChangeArrowheads="1"/>
          </p:cNvSpPr>
          <p:nvPr/>
        </p:nvSpPr>
        <p:spPr bwMode="auto">
          <a:xfrm>
            <a:off x="5049212" y="5410200"/>
            <a:ext cx="40947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80000"/>
              </a:lnSpc>
              <a:spcBef>
                <a:spcPct val="20000"/>
              </a:spcBef>
              <a:buFontTx/>
              <a:buChar char="•"/>
            </a:pPr>
            <a:r>
              <a:rPr lang="en-US" sz="2000" dirty="0">
                <a:ea typeface="Osaka" charset="0"/>
                <a:cs typeface="Osaka" charset="0"/>
              </a:rPr>
              <a:t>Critical problems for tissue engineering</a:t>
            </a:r>
          </a:p>
          <a:p>
            <a:pPr marL="800100" lvl="1" indent="-342900">
              <a:lnSpc>
                <a:spcPct val="80000"/>
              </a:lnSpc>
              <a:spcBef>
                <a:spcPct val="20000"/>
              </a:spcBef>
              <a:buAutoNum type="arabicPeriod"/>
            </a:pPr>
            <a:r>
              <a:rPr lang="en-US" dirty="0" smtClean="0">
                <a:ea typeface="Osaka" charset="0"/>
                <a:cs typeface="Osaka" charset="0"/>
              </a:rPr>
              <a:t>Vascularization</a:t>
            </a:r>
          </a:p>
          <a:p>
            <a:pPr marL="800100" lvl="1" indent="-342900">
              <a:lnSpc>
                <a:spcPct val="80000"/>
              </a:lnSpc>
              <a:spcBef>
                <a:spcPct val="20000"/>
              </a:spcBef>
              <a:buAutoNum type="arabicPeriod"/>
            </a:pPr>
            <a:r>
              <a:rPr lang="en-US" dirty="0" smtClean="0">
                <a:ea typeface="Osaka" charset="0"/>
                <a:cs typeface="Osaka" charset="0"/>
              </a:rPr>
              <a:t>Cell Delivery</a:t>
            </a:r>
            <a:endParaRPr lang="en-US" dirty="0">
              <a:ea typeface="Osaka" charset="0"/>
              <a:cs typeface="Osaka" charset="0"/>
            </a:endParaRPr>
          </a:p>
          <a:p>
            <a:pPr marL="742950" lvl="1" indent="-285750">
              <a:lnSpc>
                <a:spcPct val="80000"/>
              </a:lnSpc>
              <a:spcBef>
                <a:spcPct val="20000"/>
              </a:spcBef>
            </a:pPr>
            <a:r>
              <a:rPr lang="en-US" dirty="0" smtClean="0">
                <a:ea typeface="Osaka" charset="0"/>
                <a:cs typeface="Osaka" charset="0"/>
              </a:rPr>
              <a:t>3.   Mechanical mismatch</a:t>
            </a:r>
            <a:endParaRPr lang="en-US" dirty="0">
              <a:ea typeface="Osaka" charset="0"/>
              <a:cs typeface="Osaka" charset="0"/>
            </a:endParaRPr>
          </a:p>
        </p:txBody>
      </p:sp>
      <p:pic>
        <p:nvPicPr>
          <p:cNvPr id="2" name="Picture 1" descr="organdon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5" y="1091540"/>
            <a:ext cx="5715000" cy="4096159"/>
          </a:xfrm>
          <a:prstGeom prst="rect">
            <a:avLst/>
          </a:prstGeom>
        </p:spPr>
      </p:pic>
    </p:spTree>
    <p:extLst>
      <p:ext uri="{BB962C8B-B14F-4D97-AF65-F5344CB8AC3E}">
        <p14:creationId xmlns:p14="http://schemas.microsoft.com/office/powerpoint/2010/main" val="2670277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85800" y="152400"/>
            <a:ext cx="7772400" cy="990600"/>
          </a:xfrm>
        </p:spPr>
        <p:txBody>
          <a:bodyPr/>
          <a:lstStyle/>
          <a:p>
            <a:r>
              <a:rPr lang="en-US" dirty="0"/>
              <a:t>Tissue </a:t>
            </a:r>
            <a:r>
              <a:rPr lang="en-US" dirty="0" smtClean="0"/>
              <a:t>Engineering Strategy</a:t>
            </a:r>
            <a:endParaRPr lang="en-US" dirty="0"/>
          </a:p>
        </p:txBody>
      </p:sp>
      <p:pic>
        <p:nvPicPr>
          <p:cNvPr id="3420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06488"/>
            <a:ext cx="8077200"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16369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6"/>
            <a:ext cx="8229600" cy="879469"/>
          </a:xfrm>
        </p:spPr>
        <p:txBody>
          <a:bodyPr/>
          <a:lstStyle/>
          <a:p>
            <a:r>
              <a:rPr lang="en-US" dirty="0" smtClean="0"/>
              <a:t>Tissue Engineered Solutions</a:t>
            </a:r>
            <a:endParaRPr lang="en-US" dirty="0"/>
          </a:p>
        </p:txBody>
      </p:sp>
      <p:pic>
        <p:nvPicPr>
          <p:cNvPr id="4" name="Picture 3"/>
          <p:cNvPicPr>
            <a:picLocks noChangeAspect="1"/>
          </p:cNvPicPr>
          <p:nvPr/>
        </p:nvPicPr>
        <p:blipFill>
          <a:blip r:embed="rId2"/>
          <a:stretch>
            <a:fillRect/>
          </a:stretch>
        </p:blipFill>
        <p:spPr>
          <a:xfrm>
            <a:off x="129587" y="2593906"/>
            <a:ext cx="3708400" cy="3162300"/>
          </a:xfrm>
          <a:prstGeom prst="rect">
            <a:avLst/>
          </a:prstGeom>
        </p:spPr>
      </p:pic>
      <p:sp>
        <p:nvSpPr>
          <p:cNvPr id="5" name="TextBox 4"/>
          <p:cNvSpPr txBox="1"/>
          <p:nvPr/>
        </p:nvSpPr>
        <p:spPr>
          <a:xfrm>
            <a:off x="94243" y="5761780"/>
            <a:ext cx="3586038" cy="523220"/>
          </a:xfrm>
          <a:prstGeom prst="rect">
            <a:avLst/>
          </a:prstGeom>
          <a:noFill/>
        </p:spPr>
        <p:txBody>
          <a:bodyPr wrap="none" rtlCol="0">
            <a:spAutoFit/>
          </a:bodyPr>
          <a:lstStyle/>
          <a:p>
            <a:r>
              <a:rPr lang="en-US" sz="1400" dirty="0" err="1" smtClean="0">
                <a:latin typeface="Helvetica"/>
                <a:cs typeface="Helvetica"/>
              </a:rPr>
              <a:t>Huebsch</a:t>
            </a:r>
            <a:r>
              <a:rPr lang="en-US" sz="1400" dirty="0" smtClean="0">
                <a:latin typeface="Helvetica"/>
                <a:cs typeface="Helvetica"/>
              </a:rPr>
              <a:t> and Mooney, Nature, 2009</a:t>
            </a:r>
          </a:p>
          <a:p>
            <a:r>
              <a:rPr lang="en-US" sz="1400" i="1" dirty="0" smtClean="0">
                <a:latin typeface="Helvetica"/>
                <a:cs typeface="Helvetica"/>
              </a:rPr>
              <a:t>Later Reading during Biomaterials Lecture</a:t>
            </a:r>
            <a:endParaRPr lang="en-US" sz="1400" i="1" dirty="0">
              <a:latin typeface="Helvetica"/>
              <a:cs typeface="Helvetica"/>
            </a:endParaRPr>
          </a:p>
        </p:txBody>
      </p:sp>
      <p:sp>
        <p:nvSpPr>
          <p:cNvPr id="6" name="TextBox 5"/>
          <p:cNvSpPr txBox="1"/>
          <p:nvPr/>
        </p:nvSpPr>
        <p:spPr>
          <a:xfrm>
            <a:off x="278538" y="1063123"/>
            <a:ext cx="4517121" cy="830997"/>
          </a:xfrm>
          <a:prstGeom prst="rect">
            <a:avLst/>
          </a:prstGeom>
          <a:noFill/>
        </p:spPr>
        <p:txBody>
          <a:bodyPr wrap="square" rtlCol="0">
            <a:spAutoFit/>
          </a:bodyPr>
          <a:lstStyle/>
          <a:p>
            <a:r>
              <a:rPr lang="en-US" sz="2400" b="1" dirty="0" smtClean="0"/>
              <a:t>Historically: Bio-inert materials to replace structural units of body</a:t>
            </a:r>
            <a:endParaRPr lang="en-US" sz="2400" b="1" dirty="0"/>
          </a:p>
        </p:txBody>
      </p:sp>
      <p:pic>
        <p:nvPicPr>
          <p:cNvPr id="7" name="Picture 6"/>
          <p:cNvPicPr>
            <a:picLocks noChangeAspect="1"/>
          </p:cNvPicPr>
          <p:nvPr/>
        </p:nvPicPr>
        <p:blipFill>
          <a:blip r:embed="rId3"/>
          <a:stretch>
            <a:fillRect/>
          </a:stretch>
        </p:blipFill>
        <p:spPr>
          <a:xfrm>
            <a:off x="5926793" y="1474766"/>
            <a:ext cx="2887940" cy="1709964"/>
          </a:xfrm>
          <a:prstGeom prst="rect">
            <a:avLst/>
          </a:prstGeom>
        </p:spPr>
      </p:pic>
      <p:sp>
        <p:nvSpPr>
          <p:cNvPr id="8" name="TextBox 7"/>
          <p:cNvSpPr txBox="1"/>
          <p:nvPr/>
        </p:nvSpPr>
        <p:spPr>
          <a:xfrm>
            <a:off x="6020870" y="1250617"/>
            <a:ext cx="2749471" cy="369332"/>
          </a:xfrm>
          <a:prstGeom prst="rect">
            <a:avLst/>
          </a:prstGeom>
          <a:noFill/>
        </p:spPr>
        <p:txBody>
          <a:bodyPr wrap="none" rtlCol="0">
            <a:spAutoFit/>
          </a:bodyPr>
          <a:lstStyle/>
          <a:p>
            <a:r>
              <a:rPr lang="en-US" dirty="0" err="1" smtClean="0"/>
              <a:t>Resorbable</a:t>
            </a:r>
            <a:r>
              <a:rPr lang="en-US" dirty="0" smtClean="0"/>
              <a:t> sutures, 600 BC</a:t>
            </a:r>
            <a:endParaRPr lang="en-US" dirty="0"/>
          </a:p>
        </p:txBody>
      </p:sp>
      <p:pic>
        <p:nvPicPr>
          <p:cNvPr id="9" name="Picture 8"/>
          <p:cNvPicPr>
            <a:picLocks noChangeAspect="1"/>
          </p:cNvPicPr>
          <p:nvPr/>
        </p:nvPicPr>
        <p:blipFill>
          <a:blip r:embed="rId4"/>
          <a:stretch>
            <a:fillRect/>
          </a:stretch>
        </p:blipFill>
        <p:spPr>
          <a:xfrm>
            <a:off x="6303194" y="3623888"/>
            <a:ext cx="2383606" cy="1943912"/>
          </a:xfrm>
          <a:prstGeom prst="rect">
            <a:avLst/>
          </a:prstGeom>
        </p:spPr>
      </p:pic>
      <p:sp>
        <p:nvSpPr>
          <p:cNvPr id="10" name="TextBox 9"/>
          <p:cNvSpPr txBox="1"/>
          <p:nvPr/>
        </p:nvSpPr>
        <p:spPr>
          <a:xfrm>
            <a:off x="6561904" y="3392626"/>
            <a:ext cx="1672253" cy="369332"/>
          </a:xfrm>
          <a:prstGeom prst="rect">
            <a:avLst/>
          </a:prstGeom>
          <a:noFill/>
        </p:spPr>
        <p:txBody>
          <a:bodyPr wrap="none" rtlCol="0">
            <a:spAutoFit/>
          </a:bodyPr>
          <a:lstStyle/>
          <a:p>
            <a:r>
              <a:rPr lang="en-US" dirty="0" smtClean="0"/>
              <a:t>Dental implants</a:t>
            </a:r>
            <a:endParaRPr lang="en-US" dirty="0"/>
          </a:p>
        </p:txBody>
      </p:sp>
    </p:spTree>
    <p:extLst>
      <p:ext uri="{BB962C8B-B14F-4D97-AF65-F5344CB8AC3E}">
        <p14:creationId xmlns:p14="http://schemas.microsoft.com/office/powerpoint/2010/main" val="4105667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28"/>
            <a:ext cx="9144000" cy="768316"/>
          </a:xfrm>
        </p:spPr>
        <p:txBody>
          <a:bodyPr>
            <a:normAutofit/>
          </a:bodyPr>
          <a:lstStyle/>
          <a:p>
            <a:r>
              <a:rPr lang="en-US" sz="3600" dirty="0" smtClean="0"/>
              <a:t>Machines to replace biological tissue function</a:t>
            </a:r>
            <a:endParaRPr lang="en-US" sz="3600" dirty="0"/>
          </a:p>
        </p:txBody>
      </p:sp>
      <p:pic>
        <p:nvPicPr>
          <p:cNvPr id="4" name="Picture 3"/>
          <p:cNvPicPr>
            <a:picLocks noChangeAspect="1"/>
          </p:cNvPicPr>
          <p:nvPr/>
        </p:nvPicPr>
        <p:blipFill>
          <a:blip r:embed="rId2"/>
          <a:stretch>
            <a:fillRect/>
          </a:stretch>
        </p:blipFill>
        <p:spPr>
          <a:xfrm>
            <a:off x="160743" y="1862416"/>
            <a:ext cx="3704432" cy="2189312"/>
          </a:xfrm>
          <a:prstGeom prst="rect">
            <a:avLst/>
          </a:prstGeom>
        </p:spPr>
      </p:pic>
      <p:sp>
        <p:nvSpPr>
          <p:cNvPr id="6" name="TextBox 5"/>
          <p:cNvSpPr txBox="1"/>
          <p:nvPr/>
        </p:nvSpPr>
        <p:spPr>
          <a:xfrm>
            <a:off x="1358238" y="1493084"/>
            <a:ext cx="1560756" cy="369332"/>
          </a:xfrm>
          <a:prstGeom prst="rect">
            <a:avLst/>
          </a:prstGeom>
          <a:noFill/>
        </p:spPr>
        <p:txBody>
          <a:bodyPr wrap="none" rtlCol="0">
            <a:spAutoFit/>
          </a:bodyPr>
          <a:lstStyle/>
          <a:p>
            <a:r>
              <a:rPr lang="en-US" dirty="0" smtClean="0"/>
              <a:t>Ex vivo dialysis</a:t>
            </a:r>
            <a:endParaRPr lang="en-US" dirty="0"/>
          </a:p>
        </p:txBody>
      </p:sp>
      <p:pic>
        <p:nvPicPr>
          <p:cNvPr id="7" name="Picture 6"/>
          <p:cNvPicPr>
            <a:picLocks noChangeAspect="1"/>
          </p:cNvPicPr>
          <p:nvPr/>
        </p:nvPicPr>
        <p:blipFill>
          <a:blip r:embed="rId3"/>
          <a:stretch>
            <a:fillRect/>
          </a:stretch>
        </p:blipFill>
        <p:spPr>
          <a:xfrm>
            <a:off x="565981" y="4327654"/>
            <a:ext cx="2878734" cy="2302987"/>
          </a:xfrm>
          <a:prstGeom prst="rect">
            <a:avLst/>
          </a:prstGeom>
        </p:spPr>
      </p:pic>
      <p:pic>
        <p:nvPicPr>
          <p:cNvPr id="8" name="Picture 7"/>
          <p:cNvPicPr>
            <a:picLocks noChangeAspect="1"/>
          </p:cNvPicPr>
          <p:nvPr/>
        </p:nvPicPr>
        <p:blipFill>
          <a:blip r:embed="rId4"/>
          <a:stretch>
            <a:fillRect/>
          </a:stretch>
        </p:blipFill>
        <p:spPr>
          <a:xfrm>
            <a:off x="5638291" y="787916"/>
            <a:ext cx="2974312" cy="2967230"/>
          </a:xfrm>
          <a:prstGeom prst="rect">
            <a:avLst/>
          </a:prstGeom>
        </p:spPr>
      </p:pic>
      <p:sp>
        <p:nvSpPr>
          <p:cNvPr id="9" name="TextBox 8"/>
          <p:cNvSpPr txBox="1"/>
          <p:nvPr/>
        </p:nvSpPr>
        <p:spPr>
          <a:xfrm>
            <a:off x="5698874" y="465491"/>
            <a:ext cx="2419164" cy="369332"/>
          </a:xfrm>
          <a:prstGeom prst="rect">
            <a:avLst/>
          </a:prstGeom>
          <a:noFill/>
        </p:spPr>
        <p:txBody>
          <a:bodyPr wrap="none" rtlCol="0">
            <a:spAutoFit/>
          </a:bodyPr>
          <a:lstStyle/>
          <a:p>
            <a:r>
              <a:rPr lang="en-US" dirty="0" err="1" smtClean="0"/>
              <a:t>AbioCore</a:t>
            </a:r>
            <a:r>
              <a:rPr lang="en-US" dirty="0" smtClean="0"/>
              <a:t> artificial heart</a:t>
            </a:r>
          </a:p>
        </p:txBody>
      </p:sp>
      <p:pic>
        <p:nvPicPr>
          <p:cNvPr id="10" name="Picture 9"/>
          <p:cNvPicPr>
            <a:picLocks noChangeAspect="1"/>
          </p:cNvPicPr>
          <p:nvPr/>
        </p:nvPicPr>
        <p:blipFill>
          <a:blip r:embed="rId5"/>
          <a:stretch>
            <a:fillRect/>
          </a:stretch>
        </p:blipFill>
        <p:spPr>
          <a:xfrm>
            <a:off x="5338817" y="4255046"/>
            <a:ext cx="3537699" cy="2641482"/>
          </a:xfrm>
          <a:prstGeom prst="rect">
            <a:avLst/>
          </a:prstGeom>
        </p:spPr>
      </p:pic>
      <p:sp>
        <p:nvSpPr>
          <p:cNvPr id="11" name="TextBox 10"/>
          <p:cNvSpPr txBox="1"/>
          <p:nvPr/>
        </p:nvSpPr>
        <p:spPr>
          <a:xfrm>
            <a:off x="5849962" y="3692114"/>
            <a:ext cx="2518638" cy="646331"/>
          </a:xfrm>
          <a:prstGeom prst="rect">
            <a:avLst/>
          </a:prstGeom>
          <a:noFill/>
        </p:spPr>
        <p:txBody>
          <a:bodyPr wrap="none" rtlCol="0">
            <a:spAutoFit/>
          </a:bodyPr>
          <a:lstStyle/>
          <a:p>
            <a:r>
              <a:rPr lang="en-US" dirty="0" smtClean="0"/>
              <a:t>“</a:t>
            </a:r>
            <a:r>
              <a:rPr lang="en-US" dirty="0" err="1" smtClean="0"/>
              <a:t>beatless</a:t>
            </a:r>
            <a:r>
              <a:rPr lang="en-US" dirty="0" smtClean="0"/>
              <a:t>” artificial heart</a:t>
            </a:r>
          </a:p>
          <a:p>
            <a:r>
              <a:rPr lang="en-US" dirty="0" smtClean="0"/>
              <a:t>Texas Heart Institute</a:t>
            </a:r>
          </a:p>
        </p:txBody>
      </p:sp>
    </p:spTree>
    <p:extLst>
      <p:ext uri="{BB962C8B-B14F-4D97-AF65-F5344CB8AC3E}">
        <p14:creationId xmlns:p14="http://schemas.microsoft.com/office/powerpoint/2010/main" val="1719213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
            <a:ext cx="8229600" cy="871629"/>
          </a:xfrm>
        </p:spPr>
        <p:txBody>
          <a:bodyPr/>
          <a:lstStyle/>
          <a:p>
            <a:r>
              <a:rPr lang="en-US" dirty="0" smtClean="0"/>
              <a:t>Engineered Biological Tissue</a:t>
            </a:r>
            <a:endParaRPr lang="en-US" dirty="0"/>
          </a:p>
        </p:txBody>
      </p:sp>
      <p:pic>
        <p:nvPicPr>
          <p:cNvPr id="9" name="Picture 8"/>
          <p:cNvPicPr>
            <a:picLocks noChangeAspect="1"/>
          </p:cNvPicPr>
          <p:nvPr/>
        </p:nvPicPr>
        <p:blipFill>
          <a:blip r:embed="rId2"/>
          <a:stretch>
            <a:fillRect/>
          </a:stretch>
        </p:blipFill>
        <p:spPr>
          <a:xfrm>
            <a:off x="105093" y="1673365"/>
            <a:ext cx="1869035" cy="1979360"/>
          </a:xfrm>
          <a:prstGeom prst="rect">
            <a:avLst/>
          </a:prstGeom>
        </p:spPr>
      </p:pic>
      <p:sp>
        <p:nvSpPr>
          <p:cNvPr id="10" name="TextBox 9"/>
          <p:cNvSpPr txBox="1"/>
          <p:nvPr/>
        </p:nvSpPr>
        <p:spPr>
          <a:xfrm>
            <a:off x="0" y="1027034"/>
            <a:ext cx="4161002" cy="646331"/>
          </a:xfrm>
          <a:prstGeom prst="rect">
            <a:avLst/>
          </a:prstGeom>
          <a:noFill/>
        </p:spPr>
        <p:txBody>
          <a:bodyPr wrap="none" rtlCol="0">
            <a:spAutoFit/>
          </a:bodyPr>
          <a:lstStyle/>
          <a:p>
            <a:r>
              <a:rPr lang="en-US" dirty="0" smtClean="0"/>
              <a:t>Trachea, </a:t>
            </a:r>
            <a:r>
              <a:rPr lang="en-US" dirty="0" err="1" smtClean="0"/>
              <a:t>Fauza</a:t>
            </a:r>
            <a:r>
              <a:rPr lang="en-US" dirty="0" smtClean="0"/>
              <a:t>, Children’s Hospital Boston</a:t>
            </a:r>
          </a:p>
          <a:p>
            <a:r>
              <a:rPr lang="en-US" dirty="0" err="1" smtClean="0"/>
              <a:t>Nanofiber</a:t>
            </a:r>
            <a:r>
              <a:rPr lang="en-US" dirty="0" smtClean="0"/>
              <a:t> Solutions</a:t>
            </a:r>
            <a:endParaRPr lang="en-US" dirty="0"/>
          </a:p>
        </p:txBody>
      </p:sp>
      <p:pic>
        <p:nvPicPr>
          <p:cNvPr id="11" name="Picture 10"/>
          <p:cNvPicPr>
            <a:picLocks noChangeAspect="1"/>
          </p:cNvPicPr>
          <p:nvPr/>
        </p:nvPicPr>
        <p:blipFill>
          <a:blip r:embed="rId3"/>
          <a:stretch>
            <a:fillRect/>
          </a:stretch>
        </p:blipFill>
        <p:spPr>
          <a:xfrm>
            <a:off x="340168" y="4279900"/>
            <a:ext cx="2286000" cy="1714500"/>
          </a:xfrm>
          <a:prstGeom prst="rect">
            <a:avLst/>
          </a:prstGeom>
        </p:spPr>
      </p:pic>
      <p:sp>
        <p:nvSpPr>
          <p:cNvPr id="12" name="TextBox 11"/>
          <p:cNvSpPr txBox="1"/>
          <p:nvPr/>
        </p:nvSpPr>
        <p:spPr>
          <a:xfrm>
            <a:off x="814836" y="3910568"/>
            <a:ext cx="1159292" cy="369332"/>
          </a:xfrm>
          <a:prstGeom prst="rect">
            <a:avLst/>
          </a:prstGeom>
          <a:noFill/>
        </p:spPr>
        <p:txBody>
          <a:bodyPr wrap="none" rtlCol="0">
            <a:spAutoFit/>
          </a:bodyPr>
          <a:lstStyle/>
          <a:p>
            <a:r>
              <a:rPr lang="en-US" dirty="0" smtClean="0"/>
              <a:t>Skin grafts</a:t>
            </a:r>
            <a:endParaRPr lang="en-US" dirty="0"/>
          </a:p>
        </p:txBody>
      </p:sp>
      <p:pic>
        <p:nvPicPr>
          <p:cNvPr id="13" name="Picture 12"/>
          <p:cNvPicPr>
            <a:picLocks noChangeAspect="1"/>
          </p:cNvPicPr>
          <p:nvPr/>
        </p:nvPicPr>
        <p:blipFill>
          <a:blip r:embed="rId4"/>
          <a:stretch>
            <a:fillRect/>
          </a:stretch>
        </p:blipFill>
        <p:spPr>
          <a:xfrm>
            <a:off x="5252545" y="1396366"/>
            <a:ext cx="3650786" cy="2667882"/>
          </a:xfrm>
          <a:prstGeom prst="rect">
            <a:avLst/>
          </a:prstGeom>
        </p:spPr>
      </p:pic>
      <p:sp>
        <p:nvSpPr>
          <p:cNvPr id="14" name="TextBox 13"/>
          <p:cNvSpPr txBox="1"/>
          <p:nvPr/>
        </p:nvSpPr>
        <p:spPr>
          <a:xfrm>
            <a:off x="5621046" y="1050554"/>
            <a:ext cx="3198787" cy="369332"/>
          </a:xfrm>
          <a:prstGeom prst="rect">
            <a:avLst/>
          </a:prstGeom>
          <a:noFill/>
        </p:spPr>
        <p:txBody>
          <a:bodyPr wrap="none" rtlCol="0">
            <a:spAutoFit/>
          </a:bodyPr>
          <a:lstStyle/>
          <a:p>
            <a:r>
              <a:rPr lang="en-US" dirty="0" smtClean="0"/>
              <a:t>Engineered bladder, </a:t>
            </a:r>
            <a:r>
              <a:rPr lang="en-US" dirty="0"/>
              <a:t>T</a:t>
            </a:r>
            <a:r>
              <a:rPr lang="en-US" dirty="0" smtClean="0"/>
              <a:t>ony </a:t>
            </a:r>
            <a:r>
              <a:rPr lang="en-US" dirty="0" err="1" smtClean="0"/>
              <a:t>Atala</a:t>
            </a:r>
            <a:endParaRPr lang="en-US" dirty="0"/>
          </a:p>
        </p:txBody>
      </p:sp>
      <p:pic>
        <p:nvPicPr>
          <p:cNvPr id="3" name="Picture 2"/>
          <p:cNvPicPr>
            <a:picLocks noChangeAspect="1"/>
          </p:cNvPicPr>
          <p:nvPr/>
        </p:nvPicPr>
        <p:blipFill>
          <a:blip r:embed="rId5"/>
          <a:stretch>
            <a:fillRect/>
          </a:stretch>
        </p:blipFill>
        <p:spPr>
          <a:xfrm>
            <a:off x="1974128" y="1819765"/>
            <a:ext cx="2483984" cy="1200127"/>
          </a:xfrm>
          <a:prstGeom prst="rect">
            <a:avLst/>
          </a:prstGeom>
        </p:spPr>
      </p:pic>
    </p:spTree>
    <p:extLst>
      <p:ext uri="{BB962C8B-B14F-4D97-AF65-F5344CB8AC3E}">
        <p14:creationId xmlns:p14="http://schemas.microsoft.com/office/powerpoint/2010/main" val="1241014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7"/>
            <a:ext cx="8229600" cy="746606"/>
          </a:xfrm>
        </p:spPr>
        <p:txBody>
          <a:bodyPr>
            <a:normAutofit fontScale="90000"/>
          </a:bodyPr>
          <a:lstStyle/>
          <a:p>
            <a:r>
              <a:rPr lang="en-US" dirty="0" smtClean="0"/>
              <a:t>SYLLABUS OVERVIEW</a:t>
            </a:r>
            <a:endParaRPr lang="en-US" dirty="0"/>
          </a:p>
        </p:txBody>
      </p:sp>
      <p:sp>
        <p:nvSpPr>
          <p:cNvPr id="3" name="Rectangle 2"/>
          <p:cNvSpPr/>
          <p:nvPr/>
        </p:nvSpPr>
        <p:spPr>
          <a:xfrm>
            <a:off x="0" y="915938"/>
            <a:ext cx="9144000" cy="5755423"/>
          </a:xfrm>
          <a:prstGeom prst="rect">
            <a:avLst/>
          </a:prstGeom>
        </p:spPr>
        <p:txBody>
          <a:bodyPr wrap="square">
            <a:spAutoFit/>
          </a:bodyPr>
          <a:lstStyle/>
          <a:p>
            <a:r>
              <a:rPr lang="en-US" sz="1600" dirty="0"/>
              <a:t> </a:t>
            </a:r>
            <a:r>
              <a:rPr lang="en-US" sz="1600" b="1" cap="small" dirty="0" smtClean="0"/>
              <a:t>Instructor</a:t>
            </a:r>
            <a:r>
              <a:rPr lang="en-US" sz="1600" b="1" cap="small" dirty="0"/>
              <a:t>	</a:t>
            </a:r>
            <a:endParaRPr lang="en-US" sz="1600" b="1" dirty="0"/>
          </a:p>
          <a:p>
            <a:r>
              <a:rPr lang="en-US" sz="1600" dirty="0"/>
              <a:t>Professor Shelly Peyton</a:t>
            </a:r>
          </a:p>
          <a:p>
            <a:r>
              <a:rPr lang="en-US" sz="1600" dirty="0"/>
              <a:t>Chemical Engineering Department</a:t>
            </a:r>
          </a:p>
          <a:p>
            <a:r>
              <a:rPr lang="en-US" sz="1600" dirty="0" err="1"/>
              <a:t>speyton@ecs.umass.edu</a:t>
            </a:r>
            <a:endParaRPr lang="en-US" sz="1600" dirty="0"/>
          </a:p>
          <a:p>
            <a:r>
              <a:rPr lang="en-US" sz="1600" dirty="0"/>
              <a:t>LSL </a:t>
            </a:r>
            <a:r>
              <a:rPr lang="en-US" sz="1600" dirty="0" smtClean="0"/>
              <a:t>N531</a:t>
            </a:r>
            <a:endParaRPr lang="en-US" sz="1600" dirty="0"/>
          </a:p>
          <a:p>
            <a:r>
              <a:rPr lang="en-US" sz="1600" dirty="0"/>
              <a:t>Telephone: 545-1133</a:t>
            </a:r>
          </a:p>
          <a:p>
            <a:r>
              <a:rPr lang="en-US" sz="1600" dirty="0"/>
              <a:t>Office hours: </a:t>
            </a:r>
            <a:r>
              <a:rPr lang="en-US" sz="1600" dirty="0" smtClean="0"/>
              <a:t>by appointment</a:t>
            </a:r>
            <a:endParaRPr lang="en-US" sz="1600" dirty="0"/>
          </a:p>
          <a:p>
            <a:r>
              <a:rPr lang="en-US" sz="1600" dirty="0"/>
              <a:t>  </a:t>
            </a:r>
          </a:p>
          <a:p>
            <a:r>
              <a:rPr lang="en-US" sz="1600" b="1" cap="small" dirty="0"/>
              <a:t>Course Logistics	</a:t>
            </a:r>
            <a:endParaRPr lang="en-US" sz="1600" b="1" dirty="0"/>
          </a:p>
          <a:p>
            <a:r>
              <a:rPr lang="en-US" sz="1600" dirty="0"/>
              <a:t>Lectures are scheduled on Tuesdays and Thursdays, </a:t>
            </a:r>
            <a:r>
              <a:rPr lang="en-US" sz="1600" dirty="0" smtClean="0"/>
              <a:t>10-11:15a, Hasbrouck 107</a:t>
            </a:r>
            <a:endParaRPr lang="en-US" sz="1600" dirty="0"/>
          </a:p>
          <a:p>
            <a:r>
              <a:rPr lang="en-US" sz="1600" dirty="0"/>
              <a:t> </a:t>
            </a:r>
          </a:p>
          <a:p>
            <a:r>
              <a:rPr lang="en-US" sz="1600" b="1" cap="small" dirty="0"/>
              <a:t>Textbooks and Other Materials	</a:t>
            </a:r>
            <a:endParaRPr lang="en-US" sz="1600" dirty="0"/>
          </a:p>
          <a:p>
            <a:r>
              <a:rPr lang="en-US" sz="1600" dirty="0"/>
              <a:t>There are no required textbooks for this class</a:t>
            </a:r>
          </a:p>
          <a:p>
            <a:r>
              <a:rPr lang="en-US" sz="1600" dirty="0"/>
              <a:t> </a:t>
            </a:r>
          </a:p>
          <a:p>
            <a:r>
              <a:rPr lang="en-US" sz="1600" dirty="0"/>
              <a:t>Textbooks that might be helpful as references (and are available at the Library) are:</a:t>
            </a:r>
          </a:p>
          <a:p>
            <a:r>
              <a:rPr lang="en-US" sz="1600" i="1" dirty="0"/>
              <a:t>Tissue Engineering</a:t>
            </a:r>
            <a:r>
              <a:rPr lang="en-US" sz="1600" dirty="0"/>
              <a:t>:  by Saltzman, Oxford University Press (2004)</a:t>
            </a:r>
          </a:p>
          <a:p>
            <a:r>
              <a:rPr lang="en-US" sz="1600" i="1" dirty="0"/>
              <a:t>Molecular Biology of the Cell</a:t>
            </a:r>
            <a:r>
              <a:rPr lang="en-US" sz="1600" dirty="0"/>
              <a:t>, by </a:t>
            </a:r>
            <a:r>
              <a:rPr lang="en-US" sz="1600" dirty="0" err="1"/>
              <a:t>Alberts</a:t>
            </a:r>
            <a:r>
              <a:rPr lang="en-US" sz="1600" dirty="0"/>
              <a:t> et al. </a:t>
            </a:r>
          </a:p>
          <a:p>
            <a:r>
              <a:rPr lang="en-US" sz="1600" i="1" dirty="0"/>
              <a:t>Biology for Engineers</a:t>
            </a:r>
            <a:r>
              <a:rPr lang="en-US" sz="1600" dirty="0"/>
              <a:t>, by Johnson</a:t>
            </a:r>
          </a:p>
          <a:p>
            <a:r>
              <a:rPr lang="en-US" sz="1600" i="1" dirty="0"/>
              <a:t>Molecular Cell Biology</a:t>
            </a:r>
            <a:r>
              <a:rPr lang="en-US" sz="1600" dirty="0"/>
              <a:t> by </a:t>
            </a:r>
            <a:r>
              <a:rPr lang="en-US" sz="1600" dirty="0" err="1"/>
              <a:t>Lodish</a:t>
            </a:r>
            <a:r>
              <a:rPr lang="en-US" sz="1600" dirty="0"/>
              <a:t> et al.</a:t>
            </a:r>
          </a:p>
          <a:p>
            <a:r>
              <a:rPr lang="en-US" sz="1600" i="1" dirty="0"/>
              <a:t>Principles of Polymer Chemistry</a:t>
            </a:r>
            <a:r>
              <a:rPr lang="en-US" sz="1600" dirty="0"/>
              <a:t> by </a:t>
            </a:r>
            <a:r>
              <a:rPr lang="en-US" sz="1600" dirty="0" smtClean="0"/>
              <a:t>Flory</a:t>
            </a:r>
          </a:p>
          <a:p>
            <a:endParaRPr lang="en-US" sz="1600" dirty="0"/>
          </a:p>
          <a:p>
            <a:r>
              <a:rPr lang="en-US" sz="1600" b="1" cap="small" dirty="0"/>
              <a:t>Course Website</a:t>
            </a:r>
            <a:endParaRPr lang="en-US" sz="1600" dirty="0"/>
          </a:p>
          <a:p>
            <a:r>
              <a:rPr lang="en-US" sz="1600" dirty="0"/>
              <a:t>http://</a:t>
            </a:r>
            <a:r>
              <a:rPr lang="en-US" sz="1600" dirty="0" err="1"/>
              <a:t>openwetware.org</a:t>
            </a:r>
            <a:r>
              <a:rPr lang="en-US" sz="1600" dirty="0"/>
              <a:t>/wiki/ChemEng_575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6029</TotalTime>
  <Words>1115</Words>
  <Application>Microsoft Macintosh PowerPoint</Application>
  <PresentationFormat>On-screen Show (4:3)</PresentationFormat>
  <Paragraphs>158</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Introduction to Tissue Engineering</vt:lpstr>
      <vt:lpstr>Who are you and why are you here</vt:lpstr>
      <vt:lpstr>Group mini-project</vt:lpstr>
      <vt:lpstr>Tissue Engineering Seeks to Provide Replacement Tissues</vt:lpstr>
      <vt:lpstr>Tissue Engineering Strategy</vt:lpstr>
      <vt:lpstr>Tissue Engineered Solutions</vt:lpstr>
      <vt:lpstr>Machines to replace biological tissue function</vt:lpstr>
      <vt:lpstr>Engineered Biological Tissue</vt:lpstr>
      <vt:lpstr>SYLLABUS OVERVIEW</vt:lpstr>
      <vt:lpstr>SYLLABUS, CONT.</vt:lpstr>
      <vt:lpstr>Overall Structure of Class</vt:lpstr>
      <vt:lpstr>I am flexible, meet me halfway</vt:lpstr>
      <vt:lpstr>PowerPoint Presentation</vt:lpstr>
      <vt:lpstr>Wiki Pages</vt:lpstr>
      <vt:lpstr>Mini Research Presentation (from Wiki Pages Assignment)</vt:lpstr>
      <vt:lpstr>In Class Literature Review</vt:lpstr>
      <vt:lpstr>Preparing for Journal Review</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Shelly Peyton</dc:creator>
  <cp:lastModifiedBy>Shelly Peyton</cp:lastModifiedBy>
  <cp:revision>59</cp:revision>
  <dcterms:created xsi:type="dcterms:W3CDTF">2011-03-15T20:55:42Z</dcterms:created>
  <dcterms:modified xsi:type="dcterms:W3CDTF">2016-01-21T03:33:42Z</dcterms:modified>
</cp:coreProperties>
</file>