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8" r:id="rId10"/>
    <p:sldId id="267" r:id="rId11"/>
    <p:sldId id="269" r:id="rId12"/>
    <p:sldId id="271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54" d="100"/>
          <a:sy n="154" d="100"/>
        </p:scale>
        <p:origin x="-7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E37D8-C4C2-A947-B71C-B0A4D5540E5D}" type="datetimeFigureOut">
              <a:rPr lang="en-US" smtClean="0"/>
              <a:t>2/25/16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CCAC7-1AFE-2C48-B8D5-8E44A854C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6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2D5FB-25E7-8340-B2C0-1F90844B94A2}" type="slidenum">
              <a:rPr lang="en-US"/>
              <a:pPr/>
              <a:t>9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EE5D11-B8CF-F148-910B-BD54F9620A29}" type="slidenum">
              <a:rPr lang="en-US"/>
              <a:pPr/>
              <a:t>10</a:t>
            </a:fld>
            <a:endParaRPr lang="en-US"/>
          </a:p>
        </p:txBody>
      </p:sp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74EC20-AD0C-A643-A83E-285F9F88FA25}" type="slidenum">
              <a:rPr lang="en-US"/>
              <a:pPr/>
              <a:t>11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5E66-18D6-5A42-8F32-4043D1C0C1E7}" type="datetimeFigureOut">
              <a:rPr lang="en-US" smtClean="0"/>
              <a:t>2/25/16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176-7CC1-EA4D-B845-67D6775D2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64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5E66-18D6-5A42-8F32-4043D1C0C1E7}" type="datetimeFigureOut">
              <a:rPr lang="en-US" smtClean="0"/>
              <a:t>2/25/16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176-7CC1-EA4D-B845-67D6775D2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45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5E66-18D6-5A42-8F32-4043D1C0C1E7}" type="datetimeFigureOut">
              <a:rPr lang="en-US" smtClean="0"/>
              <a:t>2/25/16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176-7CC1-EA4D-B845-67D6775D2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5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5E66-18D6-5A42-8F32-4043D1C0C1E7}" type="datetimeFigureOut">
              <a:rPr lang="en-US" smtClean="0"/>
              <a:t>2/25/16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176-7CC1-EA4D-B845-67D6775D2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028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5E66-18D6-5A42-8F32-4043D1C0C1E7}" type="datetimeFigureOut">
              <a:rPr lang="en-US" smtClean="0"/>
              <a:t>2/25/16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176-7CC1-EA4D-B845-67D6775D2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8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5E66-18D6-5A42-8F32-4043D1C0C1E7}" type="datetimeFigureOut">
              <a:rPr lang="en-US" smtClean="0"/>
              <a:t>2/25/16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176-7CC1-EA4D-B845-67D6775D2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74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5E66-18D6-5A42-8F32-4043D1C0C1E7}" type="datetimeFigureOut">
              <a:rPr lang="en-US" smtClean="0"/>
              <a:t>2/25/16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176-7CC1-EA4D-B845-67D6775D2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5E66-18D6-5A42-8F32-4043D1C0C1E7}" type="datetimeFigureOut">
              <a:rPr lang="en-US" smtClean="0"/>
              <a:t>2/25/16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176-7CC1-EA4D-B845-67D6775D2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2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5E66-18D6-5A42-8F32-4043D1C0C1E7}" type="datetimeFigureOut">
              <a:rPr lang="en-US" smtClean="0"/>
              <a:t>2/25/16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176-7CC1-EA4D-B845-67D6775D2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89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5E66-18D6-5A42-8F32-4043D1C0C1E7}" type="datetimeFigureOut">
              <a:rPr lang="en-US" smtClean="0"/>
              <a:t>2/25/16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176-7CC1-EA4D-B845-67D6775D2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49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15E66-18D6-5A42-8F32-4043D1C0C1E7}" type="datetimeFigureOut">
              <a:rPr lang="en-US" smtClean="0"/>
              <a:t>2/25/16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BBA176-7CC1-EA4D-B845-67D6775D2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8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15E66-18D6-5A42-8F32-4043D1C0C1E7}" type="datetimeFigureOut">
              <a:rPr lang="en-US" smtClean="0"/>
              <a:t>2/25/16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BA176-7CC1-EA4D-B845-67D6775D2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8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8.jpeg"/><Relationship Id="rId6" Type="http://schemas.openxmlformats.org/officeDocument/2006/relationships/image" Target="../media/image9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4" Type="http://schemas.openxmlformats.org/officeDocument/2006/relationships/video" Target="../media/media2.AVI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046" y="2130425"/>
            <a:ext cx="8441603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Immunology, Vascularization,</a:t>
            </a:r>
            <a:br>
              <a:rPr lang="en-US" sz="3600" dirty="0" smtClean="0"/>
            </a:br>
            <a:r>
              <a:rPr lang="en-US" sz="3600" dirty="0" smtClean="0"/>
              <a:t>Cell and Drug Delivery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/26/15</a:t>
            </a:r>
          </a:p>
          <a:p>
            <a:r>
              <a:rPr lang="en-US" dirty="0" smtClean="0"/>
              <a:t>Lecture </a:t>
            </a:r>
            <a:r>
              <a:rPr lang="en-US" dirty="0"/>
              <a:t>9</a:t>
            </a:r>
            <a:r>
              <a:rPr lang="en-US" dirty="0" smtClean="0"/>
              <a:t>, </a:t>
            </a:r>
            <a:r>
              <a:rPr lang="en-US" dirty="0" err="1" smtClean="0"/>
              <a:t>ChE</a:t>
            </a:r>
            <a:r>
              <a:rPr lang="en-US" dirty="0" smtClean="0"/>
              <a:t> 575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7B586-F103-AC40-AF45-907A29A9C8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55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figure 25-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26" y="871185"/>
            <a:ext cx="6569575" cy="585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25-3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6707"/>
          </a:xfrm>
        </p:spPr>
        <p:txBody>
          <a:bodyPr>
            <a:noAutofit/>
          </a:bodyPr>
          <a:lstStyle/>
          <a:p>
            <a:r>
              <a:rPr lang="en-US" sz="3700" dirty="0" smtClean="0"/>
              <a:t>Lymph vessels collect debris, bring it to lymph organs, and then hook up with vasculature</a:t>
            </a:r>
            <a:endParaRPr lang="en-US" sz="37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38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figure 25-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393" y="3299112"/>
            <a:ext cx="5493407" cy="327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25-15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669" y="7144"/>
            <a:ext cx="3537719" cy="3564903"/>
          </a:xfrm>
        </p:spPr>
        <p:txBody>
          <a:bodyPr/>
          <a:lstStyle/>
          <a:p>
            <a:r>
              <a:rPr lang="en-US" dirty="0" smtClean="0"/>
              <a:t>Immune cells get to tissues by squeezing out of blood vessels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11</a:t>
            </a:fld>
            <a:endParaRPr lang="en-US"/>
          </a:p>
        </p:txBody>
      </p:sp>
      <p:pic>
        <p:nvPicPr>
          <p:cNvPr id="6" name="in vivo wound compress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8331" y="7144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90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0467"/>
            <a:ext cx="8229600" cy="4920771"/>
          </a:xfrm>
        </p:spPr>
        <p:txBody>
          <a:bodyPr/>
          <a:lstStyle/>
          <a:p>
            <a:r>
              <a:rPr lang="en-US" dirty="0"/>
              <a:t>The lack of an immune response </a:t>
            </a:r>
            <a:r>
              <a:rPr lang="en-US" dirty="0" smtClean="0"/>
              <a:t>is called Tolerance </a:t>
            </a:r>
            <a:endParaRPr lang="en-US" dirty="0"/>
          </a:p>
          <a:p>
            <a:r>
              <a:rPr lang="en-US" dirty="0"/>
              <a:t>Tolerance is the “opposite” of autoimmunity. Autoimmunity is an immune response to self, and tolerance is the lack of that response. </a:t>
            </a:r>
            <a:endParaRPr lang="en-US" dirty="0" smtClean="0"/>
          </a:p>
          <a:p>
            <a:r>
              <a:rPr lang="en-US" dirty="0" smtClean="0"/>
              <a:t>What is an autoimmune disease?</a:t>
            </a:r>
          </a:p>
          <a:p>
            <a:r>
              <a:rPr lang="en-US" dirty="0" smtClean="0"/>
              <a:t>What is graft vs. host disease?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631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en-US" dirty="0" smtClean="0"/>
              <a:t>Why do we need Blood Vessels???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4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Do a calculation for 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4841"/>
            <a:ext cx="8229600" cy="589315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far is your toe from the bottom of your lungs?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Assume the 2D diffusion coefficient of oxygen in tissue is 1.1x10</a:t>
            </a:r>
            <a:r>
              <a:rPr lang="en-US" baseline="30000" dirty="0" smtClean="0"/>
              <a:t>-5</a:t>
            </a:r>
            <a:r>
              <a:rPr lang="en-US" dirty="0" smtClean="0"/>
              <a:t>cm</a:t>
            </a:r>
            <a:r>
              <a:rPr lang="en-US" baseline="30000" dirty="0" smtClean="0"/>
              <a:t>2</a:t>
            </a:r>
            <a:r>
              <a:rPr lang="en-US" dirty="0" smtClean="0"/>
              <a:t>/s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Reminder: 2D </a:t>
            </a:r>
            <a:r>
              <a:rPr lang="en-US" dirty="0" err="1" smtClean="0"/>
              <a:t>brownian</a:t>
            </a:r>
            <a:r>
              <a:rPr lang="en-US" dirty="0" smtClean="0"/>
              <a:t> motion is r</a:t>
            </a:r>
            <a:r>
              <a:rPr lang="en-US" baseline="30000" dirty="0" smtClean="0"/>
              <a:t>2</a:t>
            </a:r>
            <a:r>
              <a:rPr lang="en-US" dirty="0" smtClean="0"/>
              <a:t> = 4Dt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is the time (t) it takes for an oxygen molecule to get to your toe cells if you have no blood vessels?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Is that fast enough?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65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31330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On average, each of your cells is 20</a:t>
            </a:r>
            <a:r>
              <a:rPr lang="en-US" sz="3600" dirty="0" smtClean="0">
                <a:latin typeface="Symbol" charset="2"/>
                <a:cs typeface="Symbol" charset="2"/>
              </a:rPr>
              <a:t>m</a:t>
            </a:r>
            <a:r>
              <a:rPr lang="en-US" sz="3600" dirty="0" smtClean="0"/>
              <a:t>m away from the closest blood vessel (and lymph)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84" y="1313303"/>
            <a:ext cx="7392930" cy="554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6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" y="2130425"/>
            <a:ext cx="9144002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are ways you can think of to get blood vessels into an engineered tissue?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5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4"/>
            <a:ext cx="9144000" cy="905467"/>
          </a:xfrm>
        </p:spPr>
        <p:txBody>
          <a:bodyPr>
            <a:normAutofit/>
          </a:bodyPr>
          <a:lstStyle/>
          <a:p>
            <a:r>
              <a:rPr lang="en-US" dirty="0" smtClean="0"/>
              <a:t>Examples of vascularizing tissues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r="33284" b="48466"/>
          <a:stretch/>
        </p:blipFill>
        <p:spPr>
          <a:xfrm>
            <a:off x="85186" y="3560575"/>
            <a:ext cx="5573217" cy="21971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757694"/>
            <a:ext cx="3011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Ghajar</a:t>
            </a:r>
            <a:r>
              <a:rPr lang="en-US" dirty="0" smtClean="0"/>
              <a:t> et al, </a:t>
            </a:r>
            <a:r>
              <a:rPr lang="en-US" dirty="0" err="1" smtClean="0"/>
              <a:t>Exp</a:t>
            </a:r>
            <a:r>
              <a:rPr lang="en-US" dirty="0" smtClean="0"/>
              <a:t> Cell Res 2010</a:t>
            </a:r>
            <a:endParaRPr lang="en-US" dirty="0"/>
          </a:p>
        </p:txBody>
      </p:sp>
      <p:pic>
        <p:nvPicPr>
          <p:cNvPr id="8" name="Bead Assay No Fibs 051508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586" y="906011"/>
            <a:ext cx="2719005" cy="2154289"/>
          </a:xfrm>
          <a:prstGeom prst="rect">
            <a:avLst/>
          </a:prstGeom>
        </p:spPr>
      </p:pic>
      <p:pic>
        <p:nvPicPr>
          <p:cNvPr id="9" name="Bead Assay with Fibs 051508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47039" y="906011"/>
            <a:ext cx="2719006" cy="2154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58403" y="3771734"/>
            <a:ext cx="2487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GM6001 is a non-specific inhibitor of tissue proteases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8403" y="3064423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porous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723591" y="3060300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porous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657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5217"/>
            <a:ext cx="9144000" cy="8075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other reason you need blood vessels: Immune response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5242"/>
            <a:ext cx="4931155" cy="5602758"/>
          </a:xfrm>
        </p:spPr>
        <p:txBody>
          <a:bodyPr>
            <a:normAutofit/>
          </a:bodyPr>
          <a:lstStyle/>
          <a:p>
            <a:r>
              <a:rPr lang="en-US" sz="2400" dirty="0"/>
              <a:t>Immediately following a break in the skin, phagocytes engulf bacteria within the </a:t>
            </a:r>
            <a:r>
              <a:rPr lang="en-US" sz="2400" dirty="0" smtClean="0"/>
              <a:t>wound.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This </a:t>
            </a:r>
            <a:r>
              <a:rPr lang="en-US" sz="2400" dirty="0"/>
              <a:t>is an example of </a:t>
            </a:r>
            <a:r>
              <a:rPr lang="en-US" sz="2400" dirty="0" smtClean="0"/>
              <a:t>a nonspecific immune </a:t>
            </a:r>
            <a:r>
              <a:rPr lang="en-US" sz="2400" dirty="0"/>
              <a:t>response which is </a:t>
            </a:r>
            <a:r>
              <a:rPr lang="en-US" sz="2400" dirty="0" smtClean="0"/>
              <a:t>innate </a:t>
            </a:r>
            <a:r>
              <a:rPr lang="en-US" sz="2400" dirty="0"/>
              <a:t>against a pathogen. 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Adaptive </a:t>
            </a:r>
            <a:r>
              <a:rPr lang="en-US" sz="2400" dirty="0"/>
              <a:t>immunity mounts a response against a specific antigen, </a:t>
            </a:r>
            <a:r>
              <a:rPr lang="en-US" sz="2400" dirty="0" smtClean="0"/>
              <a:t>whereas </a:t>
            </a:r>
            <a:r>
              <a:rPr lang="en-US" sz="2400" dirty="0"/>
              <a:t>innate immunity mounts a general response against any antigen. 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6" name="16.2-neutrophil_chas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8850" y="1906473"/>
            <a:ext cx="4235150" cy="317636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78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4649"/>
            <a:ext cx="8229600" cy="1143000"/>
          </a:xfrm>
        </p:spPr>
        <p:txBody>
          <a:bodyPr/>
          <a:lstStyle/>
          <a:p>
            <a:r>
              <a:rPr lang="en-US" dirty="0" smtClean="0"/>
              <a:t>Pathogens and Antigens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7478"/>
            <a:ext cx="8229600" cy="6020522"/>
          </a:xfrm>
        </p:spPr>
        <p:txBody>
          <a:bodyPr>
            <a:normAutofit fontScale="70000" lnSpcReduction="20000"/>
          </a:bodyPr>
          <a:lstStyle/>
          <a:p>
            <a:r>
              <a:rPr lang="en-US" b="1" u="sng" dirty="0"/>
              <a:t>Pathogens</a:t>
            </a:r>
            <a:r>
              <a:rPr lang="en-US" dirty="0"/>
              <a:t> are disease-causing micro-organisms, including viruses, bacteria, fungi, protozoa, and worms. </a:t>
            </a:r>
            <a:endParaRPr lang="en-US" dirty="0" smtClean="0"/>
          </a:p>
          <a:p>
            <a:r>
              <a:rPr lang="en-US" dirty="0" smtClean="0"/>
              <a:t>An </a:t>
            </a:r>
            <a:r>
              <a:rPr lang="en-US" b="1" u="sng" dirty="0"/>
              <a:t>antigen</a:t>
            </a:r>
            <a:r>
              <a:rPr lang="en-US" dirty="0"/>
              <a:t> is anything that stimulates an immune response. </a:t>
            </a:r>
            <a:endParaRPr lang="en-US" dirty="0" smtClean="0"/>
          </a:p>
          <a:p>
            <a:r>
              <a:rPr lang="en-US" dirty="0" smtClean="0"/>
              <a:t>Nearly </a:t>
            </a:r>
            <a:r>
              <a:rPr lang="en-US" dirty="0"/>
              <a:t>all pathogens are antigens, stimulating a strong immune response. Antigens are not always pathogens</a:t>
            </a:r>
            <a:r>
              <a:rPr lang="en-US" dirty="0" smtClean="0"/>
              <a:t>.</a:t>
            </a:r>
          </a:p>
          <a:p>
            <a:r>
              <a:rPr lang="en-US" dirty="0" smtClean="0"/>
              <a:t>Particularly dangerous pathogens are non-antigenic.  Can you think of any?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Pollens </a:t>
            </a:r>
            <a:r>
              <a:rPr lang="en-US" dirty="0"/>
              <a:t>that cause hay fever are one of many examples of nonpathogenic antigens. </a:t>
            </a:r>
            <a:endParaRPr lang="en-US" dirty="0" smtClean="0"/>
          </a:p>
          <a:p>
            <a:r>
              <a:rPr lang="en-US" dirty="0" smtClean="0"/>
              <a:t>Biomaterial: pathogen or antigen or neither?</a:t>
            </a:r>
          </a:p>
          <a:p>
            <a:r>
              <a:rPr lang="en-US" dirty="0"/>
              <a:t>Bioengineering Challenge: Make drug delivery vehicles or materials “invisible</a:t>
            </a:r>
            <a:r>
              <a:rPr lang="en-US" dirty="0" smtClean="0"/>
              <a:t>” (non-antigenic/pathogenic</a:t>
            </a:r>
            <a:r>
              <a:rPr lang="en-US" dirty="0" smtClean="0"/>
              <a:t>)</a:t>
            </a:r>
          </a:p>
          <a:p>
            <a:r>
              <a:rPr lang="en-US" b="1" u="sng" dirty="0" smtClean="0"/>
              <a:t>Innate Immunity</a:t>
            </a:r>
            <a:r>
              <a:rPr lang="en-US" dirty="0" smtClean="0"/>
              <a:t>: First, quick (within hours, days) response to a new antigen. </a:t>
            </a:r>
          </a:p>
          <a:p>
            <a:pPr lvl="1"/>
            <a:r>
              <a:rPr lang="en-US" dirty="0" smtClean="0"/>
              <a:t>Kill a few bacteria before they bloom, clot up and surround and implant.</a:t>
            </a:r>
          </a:p>
          <a:p>
            <a:r>
              <a:rPr lang="en-US" dirty="0" smtClean="0"/>
              <a:t>Adaptive Immunity: complex, slow response to repeated infections.  Requires B cells and T cells. </a:t>
            </a:r>
          </a:p>
          <a:p>
            <a:pPr lvl="1"/>
            <a:r>
              <a:rPr lang="en-US" dirty="0" smtClean="0"/>
              <a:t> Vaccinations build up adaptive immune response.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89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25-6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pic>
        <p:nvPicPr>
          <p:cNvPr id="113668" name="Picture 4" descr="figure 25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3" y="1173710"/>
            <a:ext cx="8535987" cy="509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3718"/>
            <a:ext cx="8229600" cy="747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Immune </a:t>
            </a:r>
            <a:r>
              <a:rPr lang="en-US" dirty="0" smtClean="0"/>
              <a:t>cells develop, grow in the marrow, thymus, lymph, and spleen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5FEAE-B84B-3540-BF6D-D7D8C9890F56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524048" y="5702051"/>
            <a:ext cx="4020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What is leukemia?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2195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538</Words>
  <Application>Microsoft Macintosh PowerPoint</Application>
  <PresentationFormat>On-screen Show (4:3)</PresentationFormat>
  <Paragraphs>59</Paragraphs>
  <Slides>12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Immunology, Vascularization, Cell and Drug Delivery</vt:lpstr>
      <vt:lpstr>Why do we need Blood Vessels???</vt:lpstr>
      <vt:lpstr>Do a calculation for me</vt:lpstr>
      <vt:lpstr>On average, each of your cells is 20mm away from the closest blood vessel (and lymph)</vt:lpstr>
      <vt:lpstr>What are ways you can think of to get blood vessels into an engineered tissue?</vt:lpstr>
      <vt:lpstr>Examples of vascularizing tissues</vt:lpstr>
      <vt:lpstr>The other reason you need blood vessels: Immune response</vt:lpstr>
      <vt:lpstr>Pathogens and Antigens</vt:lpstr>
      <vt:lpstr>Immune cells develop, grow in the marrow, thymus, lymph, and spleen</vt:lpstr>
      <vt:lpstr>Lymph vessels collect debris, bring it to lymph organs, and then hook up with vasculature</vt:lpstr>
      <vt:lpstr>Immune cells get to tissues by squeezing out of blood vessels</vt:lpstr>
      <vt:lpstr>PowerPoint Presentation</vt:lpstr>
    </vt:vector>
  </TitlesOfParts>
  <Company>University of Massachusetts, Amherst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Immunology, Vascularization, Cell and Drug Delivery</dc:title>
  <dc:creator>Shelly Peyton</dc:creator>
  <cp:lastModifiedBy>Shelly Peyton</cp:lastModifiedBy>
  <cp:revision>4</cp:revision>
  <dcterms:created xsi:type="dcterms:W3CDTF">2016-02-24T03:01:38Z</dcterms:created>
  <dcterms:modified xsi:type="dcterms:W3CDTF">2016-02-25T14:06:23Z</dcterms:modified>
</cp:coreProperties>
</file>