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3" autoAdjust="0"/>
    <p:restoredTop sz="94660"/>
  </p:normalViewPr>
  <p:slideViewPr>
    <p:cSldViewPr>
      <p:cViewPr varScale="1">
        <p:scale>
          <a:sx n="71" d="100"/>
          <a:sy n="71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AF8-C2E8-4997-BA46-6B8E20473058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443-C979-45A7-BED6-3D66EF02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43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AF8-C2E8-4997-BA46-6B8E20473058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443-C979-45A7-BED6-3D66EF02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27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AF8-C2E8-4997-BA46-6B8E20473058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443-C979-45A7-BED6-3D66EF02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6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AF8-C2E8-4997-BA46-6B8E20473058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443-C979-45A7-BED6-3D66EF02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10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AF8-C2E8-4997-BA46-6B8E20473058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443-C979-45A7-BED6-3D66EF02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1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AF8-C2E8-4997-BA46-6B8E20473058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443-C979-45A7-BED6-3D66EF02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5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AF8-C2E8-4997-BA46-6B8E20473058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443-C979-45A7-BED6-3D66EF02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8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AF8-C2E8-4997-BA46-6B8E20473058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443-C979-45A7-BED6-3D66EF02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95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AF8-C2E8-4997-BA46-6B8E20473058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443-C979-45A7-BED6-3D66EF02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0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AF8-C2E8-4997-BA46-6B8E20473058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443-C979-45A7-BED6-3D66EF02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0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FCAF8-C2E8-4997-BA46-6B8E20473058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2443-C979-45A7-BED6-3D66EF02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4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FCAF8-C2E8-4997-BA46-6B8E20473058}" type="datetimeFigureOut">
              <a:rPr lang="en-US" smtClean="0"/>
              <a:t>2/23/2017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12443-C979-45A7-BED6-3D66EF02E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1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Random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77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5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3" t="21689" r="19750" b="24237"/>
          <a:stretch/>
        </p:blipFill>
        <p:spPr bwMode="auto">
          <a:xfrm>
            <a:off x="1066800" y="1600200"/>
            <a:ext cx="712762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405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184311"/>
              </p:ext>
            </p:extLst>
          </p:nvPr>
        </p:nvGraphicFramePr>
        <p:xfrm>
          <a:off x="228592" y="1600207"/>
          <a:ext cx="8839216" cy="3962399"/>
        </p:xfrm>
        <a:graphic>
          <a:graphicData uri="http://schemas.openxmlformats.org/drawingml/2006/table">
            <a:tbl>
              <a:tblPr/>
              <a:tblGrid>
                <a:gridCol w="552451"/>
                <a:gridCol w="552451"/>
                <a:gridCol w="552451"/>
                <a:gridCol w="552451"/>
                <a:gridCol w="552451"/>
                <a:gridCol w="552451"/>
                <a:gridCol w="552451"/>
                <a:gridCol w="552451"/>
                <a:gridCol w="552451"/>
                <a:gridCol w="552451"/>
                <a:gridCol w="552451"/>
                <a:gridCol w="552451"/>
                <a:gridCol w="552451"/>
                <a:gridCol w="552451"/>
                <a:gridCol w="552451"/>
                <a:gridCol w="552451"/>
              </a:tblGrid>
              <a:tr h="6025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eccentricity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harmonicclosnesscentrality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betweenesscentrality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modularity_class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pageranks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strongcompnum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clustering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-0.27687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-2.24722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-2.52409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0.297872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0.355952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0.03682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0.348374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ASH1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-0.74146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0.941283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0.199823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0.411765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0.511905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0.034553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0.566579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-5.5222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0.02488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-5.49732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0.259259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0.360714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0.046221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0.528327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GCR2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0.169878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0.428047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0.597925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0.285714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0.346429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0.031436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0.264983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GLN3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0.191316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0.346954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0.53827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0.392785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HAP4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-0.67391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0.36154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-0.31237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0.358974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0.44881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0.030561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0.556787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HMO1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0.428047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-0.34845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0.079602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0.358974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0.440476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0.038515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0.134791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MSN2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-2.66814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0.424619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-2.24352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0.482759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0.589286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0.066353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0.582883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1.782031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-1.39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0.392035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0.341463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0.40119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0.075851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0.836881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STB5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-0.145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-0.145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0.031436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0.264983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-4.70823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-5.6903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-10.3985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0.368421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0.460714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0.05248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0.319914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0.747813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1.893985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2.641798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0.264151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0.322619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0.025891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0.293092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YHP1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-3.19325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-9.54807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-12.7413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0.378378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0.458333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0.0572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0.475659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YOX1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-3.11409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0.356019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-2.75808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0.044213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0.457364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2.936006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-0.34135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2.594655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0.514286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0.035686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0.573185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918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6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6" t="18124" r="20586" b="30476"/>
          <a:stretch/>
        </p:blipFill>
        <p:spPr bwMode="auto">
          <a:xfrm>
            <a:off x="533400" y="1371600"/>
            <a:ext cx="7799265" cy="460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926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441489"/>
          <a:ext cx="8229600" cy="2843385"/>
        </p:xfrm>
        <a:graphic>
          <a:graphicData uri="http://schemas.openxmlformats.org/drawingml/2006/table">
            <a:tbl>
              <a:tblPr/>
              <a:tblGrid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  <a:gridCol w="514350"/>
              </a:tblGrid>
              <a:tr h="4323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eccentricity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harmonicclosnesscentrality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betweenesscentrality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modularity_class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pageranks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strongcompnum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clustering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0.228821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0.228821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0.044543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0.080503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ASH1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1.026698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0.927798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1.954496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0.202631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-3.34808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-0.31525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-3.66333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0.611111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0.075684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0.172016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GCR2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-0.52193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-0.47461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-0.99654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0.680556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0.045443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0.063124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GLN3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-1.99813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-1.99813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0.521739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0.022218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HAP4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-0.75507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-0.75507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0.428571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0.506944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0.022218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HMO1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-0.89461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0.4209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-0.47371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0.054414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0.196847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MSN2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1.528113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1.528113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0.130892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0.653262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-2.19561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-3.34808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-5.54369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0.520833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0.062861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0.172512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STB5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-1.64387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-2.53644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-4.1803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0.167574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0.491579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0.476639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-6.68668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-6.21004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0.608333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0.03196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0.039919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-7.62053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-7.62053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0.413793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0.493056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0.022218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YHP1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-7.30562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3.305232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-4.00039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0.651515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0.045828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0.02381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0.01621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YOX1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-1.11987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-1.11987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0.040238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0.057493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73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-5.16368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0.147858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-5.01582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0.547222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0.031277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0.052318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940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7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1" t="14261" r="21924" b="28694"/>
          <a:stretch/>
        </p:blipFill>
        <p:spPr bwMode="auto">
          <a:xfrm>
            <a:off x="1676400" y="1752600"/>
            <a:ext cx="603249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362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945941"/>
              </p:ext>
            </p:extLst>
          </p:nvPr>
        </p:nvGraphicFramePr>
        <p:xfrm>
          <a:off x="76192" y="1752597"/>
          <a:ext cx="8763008" cy="3810002"/>
        </p:xfrm>
        <a:graphic>
          <a:graphicData uri="http://schemas.openxmlformats.org/drawingml/2006/table">
            <a:tbl>
              <a:tblPr/>
              <a:tblGrid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</a:tblGrid>
              <a:tr h="5793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eccentricity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harmonicclosnesscentrality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betweenesscentrality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modularity_class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pageranks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strongcompnum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clustering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0.171748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-2.80768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-2.63593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0.030635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0.026528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ASH1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2.478744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2.478744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0.014785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-6.06264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0.096636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-5.966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0.498148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0.173223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0.977912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GCR2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1.277563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1.277563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0.538462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0.014785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GLN3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0.926862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0.550867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1.477729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0.553704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0.133544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0.888201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HAP4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-1.20182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0.340208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-0.86161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0.461667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0.030635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0.026528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HMO1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-0.0148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0.015599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8.03E-04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0.490741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0.139266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MSN2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-1.0448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-1.0448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0.04221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0.194279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-0.48936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-0.48936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0.04221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0.194279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STB5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0.257914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2.9969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3.254815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0.473684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0.601852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0.050865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0.258746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-0.31876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-3.57987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-3.89863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0.28125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0.073949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0.517702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0.12262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-2.7082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-2.58558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0.28125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0.052598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0.450405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YHP1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5.094504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1.104565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6.199069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0.461538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0.018975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0.005195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YOX1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0.073681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-2.27701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-2.20333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0.574074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0.108372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0.498188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53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0.334356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0.361181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0.695537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0.435185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0.073949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0.517702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895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8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2" t="17232" r="22425" b="28991"/>
          <a:stretch/>
        </p:blipFill>
        <p:spPr bwMode="auto">
          <a:xfrm>
            <a:off x="685800" y="1371600"/>
            <a:ext cx="759558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691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296884"/>
              </p:ext>
            </p:extLst>
          </p:nvPr>
        </p:nvGraphicFramePr>
        <p:xfrm>
          <a:off x="0" y="1676398"/>
          <a:ext cx="8991600" cy="3962401"/>
        </p:xfrm>
        <a:graphic>
          <a:graphicData uri="http://schemas.openxmlformats.org/drawingml/2006/table">
            <a:tbl>
              <a:tblPr/>
              <a:tblGrid>
                <a:gridCol w="561975"/>
                <a:gridCol w="561975"/>
                <a:gridCol w="561975"/>
                <a:gridCol w="561975"/>
                <a:gridCol w="561975"/>
                <a:gridCol w="561975"/>
                <a:gridCol w="561975"/>
                <a:gridCol w="561975"/>
                <a:gridCol w="561975"/>
                <a:gridCol w="561975"/>
                <a:gridCol w="561975"/>
                <a:gridCol w="561975"/>
                <a:gridCol w="561975"/>
                <a:gridCol w="561975"/>
                <a:gridCol w="561975"/>
                <a:gridCol w="561975"/>
              </a:tblGrid>
              <a:tr h="60253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eccentricity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harmonicclosnesscentrality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betweenesscentrality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modularity_class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pageranks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strongcompnum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clustering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-0.08287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-3.31993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-3.4028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0.184211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0.27894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0.043505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0.166014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ASH1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-5.3168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-5.3168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0.049596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0.277455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-1.9592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-0.231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-2.1902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0.215385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0.284609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0.048584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0.089459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GCR2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0.281466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-4.14395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-3.86249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0.269231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0.338095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0.046021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0.125521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GLN3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-2.78242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-2.78242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0.038956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0.270544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HAP4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2.880725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0.254367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3.135092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0.258648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0.066991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0.348401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HMO1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-3.31993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0.036156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-3.28378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0.205882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0.325879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0.052011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0.083488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MSN2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-0.07782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-1.77028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-1.8481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0.245614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0.332823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0.029976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0.146744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2.262438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-0.73132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1.531117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0.514286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0.082868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0.399528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STB5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-3.20411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4.052939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0.848825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0.318182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0.421429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0.124453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0.539981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-0.19919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-1.44498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-1.64417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0.368421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0.460714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0.071149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0.741632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-1.77028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-2.42405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-4.19433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0.285714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0.429762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0.040491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0.06996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YHP1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-2.29336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-1.2381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-3.53145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0.388889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0.464286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0.035188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0.329975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YOX1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-1.25704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-7.64585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-8.9029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0.325581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0.495238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0.058674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0.512362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-2.49429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-0.72667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-3.22096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0.245614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0.312585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0.211538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220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1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9" t="18124" r="19249" b="28396"/>
          <a:stretch/>
        </p:blipFill>
        <p:spPr bwMode="auto">
          <a:xfrm>
            <a:off x="990600" y="1828800"/>
            <a:ext cx="717634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101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410889"/>
              </p:ext>
            </p:extLst>
          </p:nvPr>
        </p:nvGraphicFramePr>
        <p:xfrm>
          <a:off x="-22412" y="1828800"/>
          <a:ext cx="9067810" cy="35052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1447"/>
                <a:gridCol w="531447"/>
                <a:gridCol w="597877"/>
                <a:gridCol w="531447"/>
                <a:gridCol w="708595"/>
                <a:gridCol w="763954"/>
                <a:gridCol w="620020"/>
                <a:gridCol w="531447"/>
                <a:gridCol w="531447"/>
                <a:gridCol w="531447"/>
                <a:gridCol w="531447"/>
                <a:gridCol w="531447"/>
                <a:gridCol w="531447"/>
                <a:gridCol w="531447"/>
                <a:gridCol w="531447"/>
                <a:gridCol w="531447"/>
              </a:tblGrid>
              <a:tr h="54805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indegree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outdegree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degree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weighted indegree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weighted outdegree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weighted degree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eccentricity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closnesscentrality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harmonicclosnesscentrality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betweenesscentrality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modularity_class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pageranks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strongcompnum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clustering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eigencentrality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ACE2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-0.67148656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-3.32327351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-3.9947601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0.243902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0.326667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0.1352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ASH1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-2.28517461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-2.073799834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-4.3589744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0.384615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0.495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0.089497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0.247175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CIN5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-2.93791199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0.004928011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-2.932984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0.357143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0.428333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0.054088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0.213441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GCR2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-1.73065788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2.036084175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0.3054263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0.384615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0.536667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27.5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0.073736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0.083333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0.438201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GLN3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-2.46743225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-3.657041073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-6.1244733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0.344828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0.478333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30.5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0.083125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0.335908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HAP4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-0.49384029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-0.4938403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0.020479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0.125413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HMO1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-1.85471809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0.195487455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-1.6592306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0.277778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0.351667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0.089526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0.166667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0.773239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MSN2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-0.06064875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-5.312926799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-5.3735755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0.434783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0.578333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0.119906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0.367813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SFP1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-0.38283867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-4.0165295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-4.3993682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0.342105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0.447436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0.02173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0.160598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STB5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-1.55076993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4.762393892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3.211624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0.37037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0.486667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0.067433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0.424644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SWI4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-1.17737782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-1.127476215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-2.304854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0.388095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0.015573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0.333333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0.040533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SWI5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0.443576545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-2.285174608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-1.8415981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0.322581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0.395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0.092131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0.478266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YHP1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3.727512091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-0.065576762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3.6619353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0.3125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0.395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0.073736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0.438201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YOX1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-3.28500199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-0.156118959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-3.441121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0.217391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0.310238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0.046523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0.186139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  <a:tr h="19714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ZAP1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-1.04708886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-0.754835308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-1.8019242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0.375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0.017317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0.120065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6" marR="7536" marT="753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39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2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2" t="19015" r="21088" b="27208"/>
          <a:stretch/>
        </p:blipFill>
        <p:spPr bwMode="auto">
          <a:xfrm>
            <a:off x="1219200" y="1447800"/>
            <a:ext cx="6486609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710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822765"/>
              </p:ext>
            </p:extLst>
          </p:nvPr>
        </p:nvGraphicFramePr>
        <p:xfrm>
          <a:off x="76192" y="1752605"/>
          <a:ext cx="8991616" cy="3532270"/>
        </p:xfrm>
        <a:graphic>
          <a:graphicData uri="http://schemas.openxmlformats.org/drawingml/2006/table">
            <a:tbl>
              <a:tblPr/>
              <a:tblGrid>
                <a:gridCol w="561976"/>
                <a:gridCol w="561976"/>
                <a:gridCol w="561976"/>
                <a:gridCol w="561976"/>
                <a:gridCol w="561976"/>
                <a:gridCol w="561976"/>
                <a:gridCol w="561976"/>
                <a:gridCol w="561976"/>
                <a:gridCol w="561976"/>
                <a:gridCol w="561976"/>
                <a:gridCol w="561976"/>
                <a:gridCol w="561976"/>
                <a:gridCol w="561976"/>
                <a:gridCol w="561976"/>
                <a:gridCol w="561976"/>
                <a:gridCol w="561976"/>
              </a:tblGrid>
              <a:tr h="53713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eccentricity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harmonicclosnesscentrality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betweenesscentrality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modularity_class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pageranks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strongcompnum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clustering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-3.69091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1.523667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-2.16724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0.419355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0.525641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0.066865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0.440975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ASH1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0.71898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-3.10934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-2.39036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0.309524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0.411538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0.031933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0.111769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-0.16546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0.023999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-0.14146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0.351351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0.444872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0.080549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0.608482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GCR2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-3.10622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-7.83066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-10.9369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0.371429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0.496154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0.100546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0.562213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GLN3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-1.77136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-1.21123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-2.98258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0.361111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0.457692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0.066308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0.468011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HAP4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3.280873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0.793239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4.074113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0.40625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0.487179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0.035722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0.219243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HMO1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1.850663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-0.01456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1.836099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0.288889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0.072621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0.462455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MSN2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-1.37216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-1.37216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0.04523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0.27081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-0.22638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-0.2024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-0.42879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0.351351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0.444872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0.050894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0.331011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STB5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-2.0691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-8.2287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-10.2978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0.288889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0.398718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0.116604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2.166253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2.166253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0.27451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0.340476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0.016761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-2.17274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-0.543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-2.71574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0.481481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0.596154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0.103664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0.703253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YHP1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-5.65952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-5.65952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0.073986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0.445655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YOX1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-2.04047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-1.35495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-3.39542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0.351351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0.444872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0.102595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0.803507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67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-1.55675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0.007134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-1.54961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0.288889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0.398718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0.035722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0.219243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650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3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1" t="19510" r="21062" b="24931"/>
          <a:stretch/>
        </p:blipFill>
        <p:spPr bwMode="auto">
          <a:xfrm>
            <a:off x="1066800" y="1524000"/>
            <a:ext cx="7037288" cy="419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194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6368435"/>
              </p:ext>
            </p:extLst>
          </p:nvPr>
        </p:nvGraphicFramePr>
        <p:xfrm>
          <a:off x="152400" y="1752605"/>
          <a:ext cx="8839200" cy="3886194"/>
        </p:xfrm>
        <a:graphic>
          <a:graphicData uri="http://schemas.openxmlformats.org/drawingml/2006/table">
            <a:tbl>
              <a:tblPr/>
              <a:tblGrid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  <a:gridCol w="552450"/>
              </a:tblGrid>
              <a:tr h="59094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eccentricity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harmonicclosnesscentrality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betweenesscentrality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modularity_class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pageranks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strongcompnum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clustering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-2.5119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-2.5119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0.309524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0.367949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0.01729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ASH1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-2.8402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-2.06334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-4.90353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0.285714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0.424405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0.046216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0.36897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-0.05264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-0.05264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0.309524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0.361538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0.01729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GCR2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2.002912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3.96889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5.971802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0.722222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0.092338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0.214286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0.343231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GLN3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2.084409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-6.38487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-4.30046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0.218182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0.412831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0.086039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0.528114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HAP4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-1.90475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1.466447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-0.4383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0.244898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0.391171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0.041656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0.294356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HMO1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1.319721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-0.13433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1.185392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0.315789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0.377778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0.08175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0.641156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MSN2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0.078709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0.078709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0.12865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0.850167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-1.0272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-1.1192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-2.1464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0.230769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0.302778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0.05614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0.325619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STB5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-1.59559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-4.74318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-6.33876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0.431349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0.028505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0.208734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-2.64623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0.106603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-2.53962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0.413793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0.493056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0.101438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0.37213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-0.88594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0.993672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0.107733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0.413793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0.465278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0.075125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0.218135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YHP1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-2.49857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2.922426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0.423859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0.102331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YOX1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2.986827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1.994548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4.981375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0.456944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0.060253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0.545409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683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-1.1192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-0.48822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-1.60742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0.292683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0.397222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0.06498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0.19483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971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4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5" t="20204" r="20586" b="24237"/>
          <a:stretch/>
        </p:blipFill>
        <p:spPr bwMode="auto">
          <a:xfrm>
            <a:off x="990600" y="1358269"/>
            <a:ext cx="7162800" cy="442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13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175508"/>
              </p:ext>
            </p:extLst>
          </p:nvPr>
        </p:nvGraphicFramePr>
        <p:xfrm>
          <a:off x="152400" y="1600206"/>
          <a:ext cx="8763008" cy="4114800"/>
        </p:xfrm>
        <a:graphic>
          <a:graphicData uri="http://schemas.openxmlformats.org/drawingml/2006/table">
            <a:tbl>
              <a:tblPr/>
              <a:tblGrid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  <a:gridCol w="547688"/>
              </a:tblGrid>
              <a:tr h="62571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indegree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outdegree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weighted degree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eccentricity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harmonicclosnesscentrality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betweenesscentrality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modularity_class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pageranks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strongcompnum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clustering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eigencentrality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ACE2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-0.27687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-2.24722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-2.52409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0.297872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0.355952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0.03682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0.348374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ASH1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-0.74146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0.941283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0.199823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0.411765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0.511905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0.034553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0.566579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-5.5222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0.02488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-5.49732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0.259259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0.360714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0.046221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0.528327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GCR2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0.169878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0.428047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0.597925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0.285714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0.346429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0.031436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0.264983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GLN3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0.191316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0.346954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0.53827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0.392785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HAP4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-0.67391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0.36154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-0.31237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0.358974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0.44881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0.030561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0.556787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HMO1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0.428047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-0.34845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0.079602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0.358974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0.440476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0.038515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0.134791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MSN2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-2.66814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0.424619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-2.24352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0.482759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0.589286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0.066353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0.582883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SFP1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1.782031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-1.39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0.392035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0.341463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0.40119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0.075851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0.416667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0.836881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STB5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-0.145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-0.145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0.031436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0.264983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-4.70823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-5.6903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-10.3985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0.368421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0.460714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0.05248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0.319914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0.747813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1.893985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2.641798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0.264151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0.322619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0.025891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0.293092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YHP1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-3.19325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-9.54807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-12.7413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0.378378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0.458333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0.0572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0.083333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0.475659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YOX1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-3.11409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0.356019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-2.75808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0.044213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0.457364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60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ZAP1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2.936006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-0.34135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2.594655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0.514286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0.035686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0.573185</a:t>
                      </a:r>
                    </a:p>
                  </a:txBody>
                  <a:tcPr marL="8037" marR="8037" marT="8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438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2307</Words>
  <Application>Microsoft Office PowerPoint</Application>
  <PresentationFormat>On-screen Show (4:3)</PresentationFormat>
  <Paragraphs>2057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Random Networks</vt:lpstr>
      <vt:lpstr>Random 1</vt:lpstr>
      <vt:lpstr>PowerPoint Presentation</vt:lpstr>
      <vt:lpstr>Random 2</vt:lpstr>
      <vt:lpstr>PowerPoint Presentation</vt:lpstr>
      <vt:lpstr>Random 3</vt:lpstr>
      <vt:lpstr>PowerPoint Presentation</vt:lpstr>
      <vt:lpstr>Random 4</vt:lpstr>
      <vt:lpstr>PowerPoint Presentation</vt:lpstr>
      <vt:lpstr>Random 5</vt:lpstr>
      <vt:lpstr>PowerPoint Presentation</vt:lpstr>
      <vt:lpstr>Random 6</vt:lpstr>
      <vt:lpstr>PowerPoint Presentation</vt:lpstr>
      <vt:lpstr>Random 7</vt:lpstr>
      <vt:lpstr>PowerPoint Presentation</vt:lpstr>
      <vt:lpstr>Random 8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 Networks</dc:title>
  <dc:creator>Horstmann, Kristen</dc:creator>
  <cp:lastModifiedBy>Horstmann, Kristen</cp:lastModifiedBy>
  <cp:revision>9</cp:revision>
  <dcterms:created xsi:type="dcterms:W3CDTF">2017-02-23T21:27:41Z</dcterms:created>
  <dcterms:modified xsi:type="dcterms:W3CDTF">2017-02-23T23:54:56Z</dcterms:modified>
</cp:coreProperties>
</file>