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24" r:id="rId5"/>
    <p:sldId id="259" r:id="rId6"/>
    <p:sldId id="260" r:id="rId7"/>
    <p:sldId id="264" r:id="rId8"/>
    <p:sldId id="325" r:id="rId9"/>
    <p:sldId id="261" r:id="rId10"/>
    <p:sldId id="265" r:id="rId11"/>
    <p:sldId id="326" r:id="rId12"/>
    <p:sldId id="270" r:id="rId13"/>
    <p:sldId id="262" r:id="rId14"/>
    <p:sldId id="266" r:id="rId15"/>
    <p:sldId id="267" r:id="rId16"/>
    <p:sldId id="263" r:id="rId17"/>
    <p:sldId id="269" r:id="rId18"/>
    <p:sldId id="327" r:id="rId19"/>
    <p:sldId id="268" r:id="rId20"/>
    <p:sldId id="328" r:id="rId21"/>
    <p:sldId id="271" r:id="rId22"/>
    <p:sldId id="272" r:id="rId23"/>
    <p:sldId id="317" r:id="rId24"/>
    <p:sldId id="329" r:id="rId25"/>
    <p:sldId id="273" r:id="rId26"/>
    <p:sldId id="274" r:id="rId27"/>
    <p:sldId id="275" r:id="rId28"/>
    <p:sldId id="276" r:id="rId29"/>
    <p:sldId id="330" r:id="rId30"/>
    <p:sldId id="319" r:id="rId31"/>
    <p:sldId id="277" r:id="rId32"/>
    <p:sldId id="331" r:id="rId33"/>
    <p:sldId id="278" r:id="rId34"/>
    <p:sldId id="279" r:id="rId35"/>
    <p:sldId id="280" r:id="rId36"/>
    <p:sldId id="281" r:id="rId37"/>
    <p:sldId id="282" r:id="rId38"/>
    <p:sldId id="283" r:id="rId39"/>
    <p:sldId id="284" r:id="rId40"/>
    <p:sldId id="332" r:id="rId41"/>
    <p:sldId id="320" r:id="rId42"/>
    <p:sldId id="285" r:id="rId43"/>
    <p:sldId id="286" r:id="rId44"/>
    <p:sldId id="321" r:id="rId45"/>
    <p:sldId id="288" r:id="rId46"/>
    <p:sldId id="289" r:id="rId47"/>
    <p:sldId id="290" r:id="rId48"/>
    <p:sldId id="291" r:id="rId49"/>
    <p:sldId id="292" r:id="rId50"/>
    <p:sldId id="333" r:id="rId51"/>
    <p:sldId id="293" r:id="rId52"/>
    <p:sldId id="295" r:id="rId53"/>
    <p:sldId id="294" r:id="rId54"/>
    <p:sldId id="296" r:id="rId55"/>
    <p:sldId id="297" r:id="rId56"/>
    <p:sldId id="334" r:id="rId57"/>
    <p:sldId id="322" r:id="rId58"/>
    <p:sldId id="298" r:id="rId59"/>
    <p:sldId id="299" r:id="rId60"/>
    <p:sldId id="300" r:id="rId61"/>
    <p:sldId id="301" r:id="rId62"/>
    <p:sldId id="302" r:id="rId63"/>
    <p:sldId id="303" r:id="rId64"/>
    <p:sldId id="335" r:id="rId65"/>
    <p:sldId id="323" r:id="rId66"/>
    <p:sldId id="304" r:id="rId67"/>
    <p:sldId id="305" r:id="rId68"/>
    <p:sldId id="309" r:id="rId69"/>
    <p:sldId id="310" r:id="rId70"/>
    <p:sldId id="306" r:id="rId71"/>
    <p:sldId id="307" r:id="rId72"/>
    <p:sldId id="308" r:id="rId73"/>
    <p:sldId id="311" r:id="rId74"/>
    <p:sldId id="312" r:id="rId75"/>
    <p:sldId id="313" r:id="rId76"/>
    <p:sldId id="314" r:id="rId77"/>
    <p:sldId id="315" r:id="rId78"/>
    <p:sldId id="316" r:id="rId79"/>
    <p:sldId id="336"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15" autoAdjust="0"/>
  </p:normalViewPr>
  <p:slideViewPr>
    <p:cSldViewPr>
      <p:cViewPr varScale="1">
        <p:scale>
          <a:sx n="84" d="100"/>
          <a:sy n="84" d="100"/>
        </p:scale>
        <p:origin x="-13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D49736-8C6A-4839-8B0E-3F02DD77C366}"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49736-8C6A-4839-8B0E-3F02DD77C366}"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49736-8C6A-4839-8B0E-3F02DD77C366}"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49736-8C6A-4839-8B0E-3F02DD77C366}"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49736-8C6A-4839-8B0E-3F02DD77C366}" type="datetimeFigureOut">
              <a:rPr lang="en-US" smtClean="0"/>
              <a:pPr/>
              <a:t>1/8/14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D49736-8C6A-4839-8B0E-3F02DD77C366}" type="datetimeFigureOut">
              <a:rPr lang="en-US" smtClean="0"/>
              <a:pPr/>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D49736-8C6A-4839-8B0E-3F02DD77C366}" type="datetimeFigureOut">
              <a:rPr lang="en-US" smtClean="0"/>
              <a:pPr/>
              <a:t>1/8/14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D49736-8C6A-4839-8B0E-3F02DD77C366}" type="datetimeFigureOut">
              <a:rPr lang="en-US" smtClean="0"/>
              <a:pPr/>
              <a:t>1/8/14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49736-8C6A-4839-8B0E-3F02DD77C366}" type="datetimeFigureOut">
              <a:rPr lang="en-US" smtClean="0"/>
              <a:pPr/>
              <a:t>1/8/14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49736-8C6A-4839-8B0E-3F02DD77C366}" type="datetimeFigureOut">
              <a:rPr lang="en-US" smtClean="0"/>
              <a:pPr/>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49736-8C6A-4839-8B0E-3F02DD77C366}" type="datetimeFigureOut">
              <a:rPr lang="en-US" smtClean="0"/>
              <a:pPr/>
              <a:t>1/8/14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3B06E-2343-4990-A861-C5BA660708C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D49736-8C6A-4839-8B0E-3F02DD77C366}" type="datetimeFigureOut">
              <a:rPr lang="en-US" smtClean="0"/>
              <a:pPr/>
              <a:t>1/8/14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3B06E-2343-4990-A861-C5BA660708C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hyperlink" Target="http://www.youtube.com/watch?v=SvjeCxVu2"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inauer.com/cooper5e/animation0412.html" TargetMode="Externa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n.wikipedia.org/wiki/Protein"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umanorigins.si.edu/evidence/genetics/ancient-dna-and-neanderthals" TargetMode="Externa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scover.mbl.edu/labs.htm" TargetMode="External"/><Relationship Id="rId3" Type="http://schemas.openxmlformats.org/officeDocument/2006/relationships/hyperlink" Target="http://www.youtube.com/watch?v=RP9xSQo0_-Q"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scover.mbl.edu/labs.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scover.mbl.edu/labs.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rn.genetics.utah.edu/content/labs/extraction/" TargetMode="Externa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scover.mbl.edu/labs.htm"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556781/student_view0/chapter14/animation_quiz_6.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bslearningmedia.org/resource/biot09.sci.life.gen.dnalibraries/dna-libraries/?utm_source=teachersdomain_redirect/resource/biot09.sci.life.gen.dnalibraries/utm_medium=teachersdomain/resource/biot09.sci.life.gen.dnalibraries/utm_camp"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scover.mbl.edu/labs.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learn.genetics.utah.edu/content/labs/gel/"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highered.mcgraw-hill.com/sites/0072556781/student_view0/chapter15/animation_quiz_1.html" TargetMode="External"/><Relationship Id="rId3" Type="http://schemas.openxmlformats.org/officeDocument/2006/relationships/hyperlink" Target="http://www.dnalc.org/resources/animations/sangerseq.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ilrn.com/ilrn/books/vbmb03c/sequencer_v2.html"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nlvyF8bFDwM&amp;feature=related" TargetMode="External"/><Relationship Id="rId3" Type="http://schemas.openxmlformats.org/officeDocument/2006/relationships/image" Target="../media/image27.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scover.mbl.edu/labs.htm"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ornl.gov/sci/techresources/Human_Genome/elsi/elsi.shtml"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gi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cs.whfreeman.com/thelifewire/content/chp17/1702002.html"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umanasinc.com/webcontent/animations/content/dnalibrary.html" TargetMode="External"/><Relationship Id="rId3" Type="http://schemas.openxmlformats.org/officeDocument/2006/relationships/image" Target="../media/image4.gi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epigenome.org/" TargetMode="External"/><Relationship Id="rId3" Type="http://schemas.openxmlformats.org/officeDocument/2006/relationships/image" Target="../media/image38.jpeg"/></Relationships>
</file>

<file path=ppt/slides/_rels/slide75.xml.rels><?xml version="1.0" encoding="UTF-8" standalone="yes"?>
<Relationships xmlns="http://schemas.openxmlformats.org/package/2006/relationships"><Relationship Id="rId3" Type="http://schemas.openxmlformats.org/officeDocument/2006/relationships/hyperlink" Target="https://www.genome.gov/10005107" TargetMode="External"/><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hyperlink" Target="http://hapmap.ncbi.nlm.nih.gov/abouthapmap.html" TargetMode="Externa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rsonalgenomes.org/" TargetMode="External"/><Relationship Id="rId3" Type="http://schemas.openxmlformats.org/officeDocument/2006/relationships/image" Target="../media/image4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ancergenome.nih.gov/" TargetMode="Externa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752599"/>
          </a:xfrm>
        </p:spPr>
        <p:txBody>
          <a:bodyPr/>
          <a:lstStyle/>
          <a:p>
            <a:r>
              <a:rPr lang="en-US" b="1" dirty="0" smtClean="0"/>
              <a:t>Unit 3</a:t>
            </a:r>
            <a:endParaRPr lang="en-US" b="1" dirty="0"/>
          </a:p>
        </p:txBody>
      </p:sp>
      <p:sp>
        <p:nvSpPr>
          <p:cNvPr id="3" name="Subtitle 2"/>
          <p:cNvSpPr>
            <a:spLocks noGrp="1"/>
          </p:cNvSpPr>
          <p:nvPr>
            <p:ph type="subTitle" idx="1"/>
          </p:nvPr>
        </p:nvSpPr>
        <p:spPr/>
        <p:txBody>
          <a:bodyPr/>
          <a:lstStyle/>
          <a:p>
            <a:r>
              <a:rPr lang="en-US" b="1" dirty="0" smtClean="0">
                <a:solidFill>
                  <a:schemeClr val="tx1"/>
                </a:solidFill>
              </a:rPr>
              <a:t>Recombinant DNA Technology II and Forensics</a:t>
            </a:r>
            <a:endParaRPr lang="en-US"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DNA Library</a:t>
            </a:r>
            <a:endParaRPr lang="en-US" dirty="0"/>
          </a:p>
        </p:txBody>
      </p:sp>
      <p:sp>
        <p:nvSpPr>
          <p:cNvPr id="3" name="Content Placeholder 2"/>
          <p:cNvSpPr>
            <a:spLocks noGrp="1"/>
          </p:cNvSpPr>
          <p:nvPr>
            <p:ph idx="1"/>
          </p:nvPr>
        </p:nvSpPr>
        <p:spPr>
          <a:xfrm>
            <a:off x="457200" y="838200"/>
            <a:ext cx="8229600" cy="3505201"/>
          </a:xfrm>
        </p:spPr>
        <p:txBody>
          <a:bodyPr>
            <a:normAutofit fontScale="85000" lnSpcReduction="10000"/>
          </a:bodyPr>
          <a:lstStyle/>
          <a:p>
            <a:r>
              <a:rPr lang="en-US" b="1" dirty="0" err="1" smtClean="0"/>
              <a:t>cDNA</a:t>
            </a:r>
            <a:r>
              <a:rPr lang="en-US" b="1" dirty="0" smtClean="0"/>
              <a:t> Library</a:t>
            </a:r>
          </a:p>
          <a:p>
            <a:r>
              <a:rPr lang="en-US" dirty="0" smtClean="0"/>
              <a:t>DNA polymerase use to construct second DNA strand.</a:t>
            </a:r>
          </a:p>
          <a:p>
            <a:r>
              <a:rPr lang="en-US" dirty="0" smtClean="0"/>
              <a:t>DNA linkers (restriction sites) are added to the DNA strands so they can bind to the vector.</a:t>
            </a:r>
          </a:p>
          <a:p>
            <a:r>
              <a:rPr lang="en-US" dirty="0" smtClean="0"/>
              <a:t> DNA strand is mixed with a vector; most often a plasmid. </a:t>
            </a:r>
          </a:p>
          <a:p>
            <a:r>
              <a:rPr lang="en-US" dirty="0" smtClean="0"/>
              <a:t>Plasmids are transferred to bacterial cells as with genomic libraries.</a:t>
            </a:r>
          </a:p>
          <a:p>
            <a:endParaRPr lang="en-US" b="1" dirty="0"/>
          </a:p>
        </p:txBody>
      </p:sp>
      <p:pic>
        <p:nvPicPr>
          <p:cNvPr id="4" name="Picture 2" descr="http://www.molecularstation.com/images/cdna-library.jpg"/>
          <p:cNvPicPr>
            <a:picLocks noChangeAspect="1" noChangeArrowheads="1"/>
          </p:cNvPicPr>
          <p:nvPr/>
        </p:nvPicPr>
        <p:blipFill>
          <a:blip r:embed="rId2" cstate="print"/>
          <a:srcRect/>
          <a:stretch>
            <a:fillRect/>
          </a:stretch>
        </p:blipFill>
        <p:spPr bwMode="auto">
          <a:xfrm>
            <a:off x="4038600" y="4000938"/>
            <a:ext cx="5105400" cy="2857062"/>
          </a:xfrm>
          <a:prstGeom prst="rect">
            <a:avLst/>
          </a:prstGeom>
          <a:noFill/>
        </p:spPr>
      </p:pic>
      <p:sp>
        <p:nvSpPr>
          <p:cNvPr id="5" name="Rectangle 4"/>
          <p:cNvSpPr/>
          <p:nvPr/>
        </p:nvSpPr>
        <p:spPr>
          <a:xfrm>
            <a:off x="0" y="4800600"/>
            <a:ext cx="3962400" cy="1477328"/>
          </a:xfrm>
          <a:prstGeom prst="rect">
            <a:avLst/>
          </a:prstGeom>
        </p:spPr>
        <p:txBody>
          <a:bodyPr wrap="square">
            <a:spAutoFit/>
          </a:bodyPr>
          <a:lstStyle/>
          <a:p>
            <a:r>
              <a:rPr lang="en-US" dirty="0" smtClean="0">
                <a:hlinkClick r:id="rId3"/>
              </a:rPr>
              <a:t>http://www.youtube.com/watch?v=SvjeCxVu2</a:t>
            </a:r>
            <a:endParaRPr lang="en-US" dirty="0" smtClean="0"/>
          </a:p>
          <a:p>
            <a:endParaRPr lang="en-US" dirty="0" smtClean="0"/>
          </a:p>
          <a:p>
            <a:r>
              <a:rPr lang="en-US" dirty="0" smtClean="0"/>
              <a:t>Link not working: Type in Google </a:t>
            </a:r>
            <a:r>
              <a:rPr lang="en-US" dirty="0" err="1" smtClean="0"/>
              <a:t>youtube</a:t>
            </a:r>
            <a:r>
              <a:rPr lang="en-US" dirty="0" smtClean="0"/>
              <a:t> </a:t>
            </a:r>
            <a:r>
              <a:rPr lang="en-US" dirty="0" err="1" smtClean="0"/>
              <a:t>cDNA</a:t>
            </a:r>
            <a:r>
              <a:rPr lang="en-US" dirty="0" smtClean="0"/>
              <a:t> library</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a:t>
            </a:r>
            <a:r>
              <a:rPr lang="en-US" dirty="0" err="1" smtClean="0"/>
              <a:t>cDNA</a:t>
            </a:r>
            <a:r>
              <a:rPr lang="en-US" dirty="0" smtClean="0"/>
              <a:t> Library</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smtClean="0"/>
              <a:t>cDNA</a:t>
            </a:r>
            <a:r>
              <a:rPr lang="en-US" b="1" dirty="0" smtClean="0"/>
              <a:t> Library</a:t>
            </a:r>
          </a:p>
          <a:p>
            <a:pPr lvl="0"/>
            <a:r>
              <a:rPr lang="en-US" dirty="0" smtClean="0"/>
              <a:t>How is a </a:t>
            </a:r>
            <a:r>
              <a:rPr lang="en-US" dirty="0" err="1" smtClean="0"/>
              <a:t>cDNA</a:t>
            </a:r>
            <a:r>
              <a:rPr lang="en-US" dirty="0" smtClean="0"/>
              <a:t> library different from a genomic library?</a:t>
            </a:r>
          </a:p>
          <a:p>
            <a:pPr lvl="0"/>
            <a:r>
              <a:rPr lang="en-US" dirty="0" smtClean="0"/>
              <a:t>What is the first step in this process?</a:t>
            </a:r>
          </a:p>
          <a:p>
            <a:pPr lvl="0"/>
            <a:r>
              <a:rPr lang="en-US" dirty="0" smtClean="0"/>
              <a:t>To create a complimentary DNA strand to the mRNA, what enzyme is used?</a:t>
            </a:r>
          </a:p>
          <a:p>
            <a:pPr lvl="0"/>
            <a:r>
              <a:rPr lang="en-US" dirty="0" smtClean="0"/>
              <a:t>What is the function of DNA polymerase in this procedure?</a:t>
            </a:r>
          </a:p>
          <a:p>
            <a:pPr lvl="0"/>
            <a:r>
              <a:rPr lang="en-US" dirty="0" smtClean="0"/>
              <a:t>Why are DNA linkers added?</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Library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Genomic vs. </a:t>
            </a:r>
            <a:r>
              <a:rPr lang="en-US" b="1" dirty="0" err="1" smtClean="0"/>
              <a:t>cDNA</a:t>
            </a:r>
            <a:endParaRPr lang="en-US" b="1" dirty="0" smtClean="0"/>
          </a:p>
          <a:p>
            <a:r>
              <a:rPr lang="en-US" dirty="0" smtClean="0"/>
              <a:t>Genomic libraries are preferred if a biotechnologist’s interest are entire genomes.</a:t>
            </a:r>
          </a:p>
          <a:p>
            <a:r>
              <a:rPr lang="en-US" dirty="0" smtClean="0"/>
              <a:t>Genomic libraries contain </a:t>
            </a:r>
            <a:r>
              <a:rPr lang="en-US" dirty="0" err="1" smtClean="0"/>
              <a:t>exons</a:t>
            </a:r>
            <a:r>
              <a:rPr lang="en-US" dirty="0" smtClean="0"/>
              <a:t> and </a:t>
            </a:r>
            <a:r>
              <a:rPr lang="en-US" dirty="0" err="1" smtClean="0"/>
              <a:t>introns</a:t>
            </a:r>
            <a:r>
              <a:rPr lang="en-US" dirty="0" smtClean="0"/>
              <a:t>.</a:t>
            </a:r>
          </a:p>
          <a:p>
            <a:r>
              <a:rPr lang="en-US" dirty="0" smtClean="0"/>
              <a:t>__________________________________</a:t>
            </a:r>
          </a:p>
          <a:p>
            <a:r>
              <a:rPr lang="en-US" dirty="0" err="1" smtClean="0"/>
              <a:t>cDNA</a:t>
            </a:r>
            <a:r>
              <a:rPr lang="en-US" dirty="0" smtClean="0"/>
              <a:t> libraries are preferred if the biotechnologist’s interest are expressed genes because bacteria cannot remove </a:t>
            </a:r>
            <a:r>
              <a:rPr lang="en-US" dirty="0" err="1" smtClean="0"/>
              <a:t>introns</a:t>
            </a:r>
            <a:r>
              <a:rPr lang="en-US" dirty="0" smtClean="0"/>
              <a:t> from DNA.</a:t>
            </a:r>
          </a:p>
          <a:p>
            <a:r>
              <a:rPr lang="en-US" dirty="0" smtClean="0"/>
              <a:t>_____________________________________</a:t>
            </a:r>
          </a:p>
          <a:p>
            <a:r>
              <a:rPr lang="en-US" dirty="0" smtClean="0"/>
              <a:t>Today, companies manufacture DNA libraries made from different tissues in a wide variety of organisms.</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DNA Library</a:t>
            </a:r>
            <a:endParaRPr lang="en-US" dirty="0"/>
          </a:p>
        </p:txBody>
      </p:sp>
      <p:sp>
        <p:nvSpPr>
          <p:cNvPr id="3" name="Content Placeholder 2"/>
          <p:cNvSpPr>
            <a:spLocks noGrp="1"/>
          </p:cNvSpPr>
          <p:nvPr>
            <p:ph idx="1"/>
          </p:nvPr>
        </p:nvSpPr>
        <p:spPr>
          <a:xfrm>
            <a:off x="0" y="990601"/>
            <a:ext cx="8915400" cy="2895600"/>
          </a:xfrm>
        </p:spPr>
        <p:txBody>
          <a:bodyPr>
            <a:normAutofit fontScale="85000" lnSpcReduction="20000"/>
          </a:bodyPr>
          <a:lstStyle/>
          <a:p>
            <a:r>
              <a:rPr lang="en-US" dirty="0" smtClean="0"/>
              <a:t> </a:t>
            </a:r>
            <a:r>
              <a:rPr lang="en-US" b="1" dirty="0" smtClean="0"/>
              <a:t>Screening Library</a:t>
            </a:r>
          </a:p>
          <a:p>
            <a:r>
              <a:rPr lang="en-US" b="1" dirty="0" smtClean="0"/>
              <a:t>Colony hybridization</a:t>
            </a:r>
            <a:r>
              <a:rPr lang="en-US" dirty="0" smtClean="0"/>
              <a:t> is most common method of screening libraries.</a:t>
            </a:r>
          </a:p>
          <a:p>
            <a:r>
              <a:rPr lang="en-US" dirty="0"/>
              <a:t> </a:t>
            </a:r>
            <a:r>
              <a:rPr lang="en-US" dirty="0" smtClean="0"/>
              <a:t>Bacterial colonies are plated on a numbered agar plate.  One number = one plasmid type.</a:t>
            </a:r>
          </a:p>
          <a:p>
            <a:r>
              <a:rPr lang="en-US" dirty="0" smtClean="0"/>
              <a:t>A membrane is placed over the cells and some cells attach to the membrane.</a:t>
            </a:r>
            <a:endParaRPr lang="en-US" dirty="0"/>
          </a:p>
        </p:txBody>
      </p:sp>
      <p:pic>
        <p:nvPicPr>
          <p:cNvPr id="19458" name="Picture 2"/>
          <p:cNvPicPr>
            <a:picLocks noChangeAspect="1" noChangeArrowheads="1"/>
          </p:cNvPicPr>
          <p:nvPr/>
        </p:nvPicPr>
        <p:blipFill>
          <a:blip r:embed="rId2" cstate="print"/>
          <a:srcRect/>
          <a:stretch>
            <a:fillRect/>
          </a:stretch>
        </p:blipFill>
        <p:spPr bwMode="auto">
          <a:xfrm>
            <a:off x="3124200" y="3352800"/>
            <a:ext cx="5800725" cy="3350719"/>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Library</a:t>
            </a:r>
            <a:endParaRPr lang="en-US" dirty="0"/>
          </a:p>
        </p:txBody>
      </p:sp>
      <p:sp>
        <p:nvSpPr>
          <p:cNvPr id="3" name="Content Placeholder 2"/>
          <p:cNvSpPr>
            <a:spLocks noGrp="1"/>
          </p:cNvSpPr>
          <p:nvPr>
            <p:ph idx="1"/>
          </p:nvPr>
        </p:nvSpPr>
        <p:spPr>
          <a:xfrm>
            <a:off x="0" y="1143000"/>
            <a:ext cx="4724400" cy="5715000"/>
          </a:xfrm>
        </p:spPr>
        <p:txBody>
          <a:bodyPr>
            <a:normAutofit fontScale="85000" lnSpcReduction="20000"/>
          </a:bodyPr>
          <a:lstStyle/>
          <a:p>
            <a:r>
              <a:rPr lang="en-US" b="1" dirty="0" smtClean="0"/>
              <a:t>Screening Library</a:t>
            </a:r>
          </a:p>
          <a:p>
            <a:r>
              <a:rPr lang="en-US" dirty="0"/>
              <a:t> </a:t>
            </a:r>
            <a:r>
              <a:rPr lang="en-US" dirty="0" smtClean="0"/>
              <a:t>The membranes are treated to </a:t>
            </a:r>
            <a:r>
              <a:rPr lang="en-US" dirty="0" err="1" smtClean="0"/>
              <a:t>lyse</a:t>
            </a:r>
            <a:r>
              <a:rPr lang="en-US" dirty="0" smtClean="0"/>
              <a:t> bacterial cells and remove debris.</a:t>
            </a:r>
          </a:p>
          <a:p>
            <a:r>
              <a:rPr lang="en-US" dirty="0"/>
              <a:t> </a:t>
            </a:r>
            <a:r>
              <a:rPr lang="en-US" dirty="0" smtClean="0"/>
              <a:t>DNA is denatured into single strands and is still bound to membrane.</a:t>
            </a:r>
          </a:p>
          <a:p>
            <a:r>
              <a:rPr lang="en-US" dirty="0" smtClean="0"/>
              <a:t>A </a:t>
            </a:r>
            <a:r>
              <a:rPr lang="en-US" b="1" dirty="0"/>
              <a:t> </a:t>
            </a:r>
            <a:r>
              <a:rPr lang="en-US" b="1" dirty="0" smtClean="0"/>
              <a:t>probe,</a:t>
            </a:r>
            <a:r>
              <a:rPr lang="en-US" dirty="0" smtClean="0"/>
              <a:t> a complimentary single strand of DNA is introduced.  It is tagged with a radioactive or </a:t>
            </a:r>
            <a:r>
              <a:rPr lang="en-US" dirty="0" err="1" smtClean="0"/>
              <a:t>flourescent</a:t>
            </a:r>
            <a:r>
              <a:rPr lang="en-US" dirty="0" smtClean="0"/>
              <a:t>  dye.</a:t>
            </a:r>
          </a:p>
          <a:p>
            <a:r>
              <a:rPr lang="en-US" dirty="0" smtClean="0"/>
              <a:t>The membrane is incubated and the probe and DNA of interest bond; called </a:t>
            </a:r>
            <a:r>
              <a:rPr lang="en-US" b="1" dirty="0" smtClean="0"/>
              <a:t>hybridization</a:t>
            </a:r>
            <a:endParaRPr lang="en-US" b="1" dirty="0"/>
          </a:p>
        </p:txBody>
      </p:sp>
      <p:pic>
        <p:nvPicPr>
          <p:cNvPr id="20482" name="Picture 2" descr="http://upload.wikimedia.org/wikibooks/en/3/3f/SCREENING_LIBRARY_CHEM114A.jpg"/>
          <p:cNvPicPr>
            <a:picLocks noChangeAspect="1" noChangeArrowheads="1"/>
          </p:cNvPicPr>
          <p:nvPr/>
        </p:nvPicPr>
        <p:blipFill>
          <a:blip r:embed="rId2" cstate="print"/>
          <a:srcRect/>
          <a:stretch>
            <a:fillRect/>
          </a:stretch>
        </p:blipFill>
        <p:spPr bwMode="auto">
          <a:xfrm>
            <a:off x="4500628" y="1828800"/>
            <a:ext cx="4643372" cy="4191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Library</a:t>
            </a:r>
            <a:endParaRPr lang="en-US" dirty="0"/>
          </a:p>
        </p:txBody>
      </p:sp>
      <p:sp>
        <p:nvSpPr>
          <p:cNvPr id="3" name="Content Placeholder 2"/>
          <p:cNvSpPr>
            <a:spLocks noGrp="1"/>
          </p:cNvSpPr>
          <p:nvPr>
            <p:ph idx="1"/>
          </p:nvPr>
        </p:nvSpPr>
        <p:spPr>
          <a:xfrm>
            <a:off x="0" y="1143000"/>
            <a:ext cx="4572000" cy="5715000"/>
          </a:xfrm>
        </p:spPr>
        <p:txBody>
          <a:bodyPr>
            <a:normAutofit fontScale="85000" lnSpcReduction="20000"/>
          </a:bodyPr>
          <a:lstStyle/>
          <a:p>
            <a:r>
              <a:rPr lang="en-US" b="1" dirty="0" smtClean="0"/>
              <a:t>Screening Library</a:t>
            </a:r>
          </a:p>
          <a:p>
            <a:r>
              <a:rPr lang="en-US" dirty="0" smtClean="0"/>
              <a:t>Membrane is washed to remove unused excess probe.</a:t>
            </a:r>
          </a:p>
          <a:p>
            <a:r>
              <a:rPr lang="en-US" dirty="0" smtClean="0"/>
              <a:t>Photographic film is used in an imaging technique called </a:t>
            </a:r>
            <a:r>
              <a:rPr lang="en-US" b="1" dirty="0" smtClean="0"/>
              <a:t>autoradiography</a:t>
            </a:r>
            <a:r>
              <a:rPr lang="en-US" dirty="0" smtClean="0"/>
              <a:t>.</a:t>
            </a:r>
          </a:p>
          <a:p>
            <a:r>
              <a:rPr lang="en-US" dirty="0" smtClean="0"/>
              <a:t>Anywhere the probe is bound to the filter, silver grains appear on the film</a:t>
            </a:r>
          </a:p>
          <a:p>
            <a:r>
              <a:rPr lang="en-US" dirty="0"/>
              <a:t> </a:t>
            </a:r>
            <a:r>
              <a:rPr lang="en-US" dirty="0" smtClean="0"/>
              <a:t>The film is compared to the original numbered agar plate and those colonies can be isolated and grown on a larger scale for DNA study.</a:t>
            </a:r>
          </a:p>
          <a:p>
            <a:endParaRPr lang="en-US" dirty="0" smtClean="0"/>
          </a:p>
          <a:p>
            <a:endParaRPr lang="en-US" dirty="0"/>
          </a:p>
        </p:txBody>
      </p:sp>
      <p:pic>
        <p:nvPicPr>
          <p:cNvPr id="4" name="Picture 2" descr="http://upload.wikimedia.org/wikibooks/en/3/3f/SCREENING_LIBRARY_CHEM114A.jpg"/>
          <p:cNvPicPr>
            <a:picLocks noChangeAspect="1" noChangeArrowheads="1"/>
          </p:cNvPicPr>
          <p:nvPr/>
        </p:nvPicPr>
        <p:blipFill>
          <a:blip r:embed="rId2" cstate="print"/>
          <a:srcRect/>
          <a:stretch>
            <a:fillRect/>
          </a:stretch>
        </p:blipFill>
        <p:spPr bwMode="auto">
          <a:xfrm>
            <a:off x="4500628" y="1828800"/>
            <a:ext cx="4643372" cy="4267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Library</a:t>
            </a:r>
            <a:endParaRPr lang="en-US" dirty="0"/>
          </a:p>
        </p:txBody>
      </p:sp>
      <p:sp>
        <p:nvSpPr>
          <p:cNvPr id="3" name="Content Placeholder 2"/>
          <p:cNvSpPr>
            <a:spLocks noGrp="1"/>
          </p:cNvSpPr>
          <p:nvPr>
            <p:ph idx="1"/>
          </p:nvPr>
        </p:nvSpPr>
        <p:spPr>
          <a:xfrm>
            <a:off x="457200" y="1600201"/>
            <a:ext cx="8229600" cy="2514600"/>
          </a:xfrm>
        </p:spPr>
        <p:txBody>
          <a:bodyPr>
            <a:normAutofit/>
          </a:bodyPr>
          <a:lstStyle/>
          <a:p>
            <a:r>
              <a:rPr lang="en-US" dirty="0" smtClean="0">
                <a:hlinkClick r:id="rId2"/>
              </a:rPr>
              <a:t>http://www.sinauer.com/cooper5e/animation0412.html</a:t>
            </a:r>
            <a:endParaRPr lang="en-US" dirty="0" smtClean="0"/>
          </a:p>
          <a:p>
            <a:pPr>
              <a:buNone/>
            </a:pPr>
            <a:r>
              <a:rPr lang="en-US" dirty="0" smtClean="0"/>
              <a:t>Screening Hybridization Technique</a:t>
            </a:r>
          </a:p>
          <a:p>
            <a:endParaRPr lang="en-US" dirty="0"/>
          </a:p>
        </p:txBody>
      </p:sp>
      <p:pic>
        <p:nvPicPr>
          <p:cNvPr id="23553" name="Picture 1"/>
          <p:cNvPicPr>
            <a:picLocks noChangeAspect="1" noChangeArrowheads="1"/>
          </p:cNvPicPr>
          <p:nvPr/>
        </p:nvPicPr>
        <p:blipFill>
          <a:blip r:embed="rId3" cstate="print"/>
          <a:srcRect/>
          <a:stretch>
            <a:fillRect/>
          </a:stretch>
        </p:blipFill>
        <p:spPr bwMode="auto">
          <a:xfrm>
            <a:off x="3048000" y="3505200"/>
            <a:ext cx="3124200" cy="29289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Library</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Probes</a:t>
            </a:r>
          </a:p>
          <a:p>
            <a:r>
              <a:rPr lang="en-US" dirty="0" smtClean="0"/>
              <a:t>The type of probe used depends on what is already known about a gene of interest.</a:t>
            </a:r>
          </a:p>
          <a:p>
            <a:r>
              <a:rPr lang="en-US" dirty="0" smtClean="0"/>
              <a:t>Sometimes, a gene cloned from another species such as a rat or mouse is used as a probe for eukaryotic cells.</a:t>
            </a:r>
          </a:p>
          <a:p>
            <a:r>
              <a:rPr lang="en-US" dirty="0" smtClean="0"/>
              <a:t>The probe must be sufficiently complimentary to the DNA sequence of interest for hybridization to occur. So closely matching DNA can bind to the DNA of interest.</a:t>
            </a:r>
          </a:p>
          <a:p>
            <a:r>
              <a:rPr lang="en-US" dirty="0" smtClean="0"/>
              <a:t>The specificity (called stringency) depends on the needs of the investigator.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Screening Library</a:t>
            </a:r>
            <a:endParaRPr lang="en-US" dirty="0"/>
          </a:p>
        </p:txBody>
      </p:sp>
      <p:sp>
        <p:nvSpPr>
          <p:cNvPr id="3" name="Content Placeholder 2"/>
          <p:cNvSpPr>
            <a:spLocks noGrp="1"/>
          </p:cNvSpPr>
          <p:nvPr>
            <p:ph idx="1"/>
          </p:nvPr>
        </p:nvSpPr>
        <p:spPr/>
        <p:txBody>
          <a:bodyPr/>
          <a:lstStyle/>
          <a:p>
            <a:r>
              <a:rPr lang="en-US" b="1" dirty="0" smtClean="0"/>
              <a:t>Screening Libraries</a:t>
            </a:r>
          </a:p>
          <a:p>
            <a:pPr lvl="0"/>
            <a:r>
              <a:rPr lang="en-US" dirty="0" smtClean="0"/>
              <a:t> What is the most common method of screening DNA libraries.</a:t>
            </a:r>
          </a:p>
          <a:p>
            <a:pPr lvl="0"/>
            <a:r>
              <a:rPr lang="en-US" dirty="0" smtClean="0"/>
              <a:t>How are the bacteria plated?</a:t>
            </a:r>
          </a:p>
          <a:p>
            <a:pPr lvl="0"/>
            <a:r>
              <a:rPr lang="en-US" dirty="0" smtClean="0"/>
              <a:t>Why are membranes used?</a:t>
            </a:r>
          </a:p>
          <a:p>
            <a:r>
              <a:rPr lang="en-US" dirty="0" smtClean="0"/>
              <a:t>Explain the how the DNA on the membrane is identified? (Start with denaturing of DNA and end with the </a:t>
            </a:r>
            <a:r>
              <a:rPr lang="en-US" dirty="0" err="1" smtClean="0"/>
              <a:t>autoradiographic</a:t>
            </a:r>
            <a:r>
              <a:rPr lang="en-US" dirty="0" smtClean="0"/>
              <a:t> procedure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Library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Expression Library</a:t>
            </a:r>
          </a:p>
          <a:p>
            <a:r>
              <a:rPr lang="en-US" b="1" dirty="0" smtClean="0"/>
              <a:t>Expression libraries contain expression vectors</a:t>
            </a:r>
            <a:r>
              <a:rPr lang="en-US" dirty="0" smtClean="0"/>
              <a:t>.</a:t>
            </a:r>
          </a:p>
          <a:p>
            <a:r>
              <a:rPr lang="en-US" dirty="0"/>
              <a:t> </a:t>
            </a:r>
            <a:r>
              <a:rPr lang="en-US" dirty="0" smtClean="0"/>
              <a:t>Usually the ultimate aim of expression cloning is to produce large quantities of specific </a:t>
            </a:r>
            <a:r>
              <a:rPr lang="en-US" b="1" u="sng" dirty="0" smtClean="0">
                <a:hlinkClick r:id="rId2" tooltip="Protein"/>
              </a:rPr>
              <a:t>proteins</a:t>
            </a:r>
            <a:r>
              <a:rPr lang="en-US" b="1" u="sng" dirty="0" smtClean="0"/>
              <a:t>.</a:t>
            </a:r>
          </a:p>
          <a:p>
            <a:r>
              <a:rPr lang="en-US" dirty="0" smtClean="0"/>
              <a:t>A gene of interest is inserted in a plasmid next to a bacterial promoter region.</a:t>
            </a:r>
          </a:p>
          <a:p>
            <a:r>
              <a:rPr lang="en-US" dirty="0" smtClean="0"/>
              <a:t>Proteins can then be made by the </a:t>
            </a:r>
            <a:r>
              <a:rPr lang="en-US" i="1" dirty="0" err="1" smtClean="0"/>
              <a:t>E.coli</a:t>
            </a:r>
            <a:r>
              <a:rPr lang="en-US" dirty="0" smtClean="0"/>
              <a:t> with the expression plasmid.</a:t>
            </a:r>
          </a:p>
          <a:p>
            <a:r>
              <a:rPr lang="en-US" dirty="0" smtClean="0"/>
              <a:t>Many commercial products such as insulin and blood clotting factors are manufactured using bacteria from expression libraries.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Lesson 1</a:t>
            </a:r>
            <a:endParaRPr lang="en-US" dirty="0"/>
          </a:p>
        </p:txBody>
      </p:sp>
      <p:sp>
        <p:nvSpPr>
          <p:cNvPr id="3" name="Content Placeholder 2"/>
          <p:cNvSpPr>
            <a:spLocks noGrp="1"/>
          </p:cNvSpPr>
          <p:nvPr>
            <p:ph idx="1"/>
          </p:nvPr>
        </p:nvSpPr>
        <p:spPr>
          <a:xfrm>
            <a:off x="457200" y="1143000"/>
            <a:ext cx="8153400" cy="2895599"/>
          </a:xfrm>
        </p:spPr>
        <p:txBody>
          <a:bodyPr>
            <a:normAutofit fontScale="77500" lnSpcReduction="20000"/>
          </a:bodyPr>
          <a:lstStyle/>
          <a:p>
            <a:pPr lvl="0"/>
            <a:r>
              <a:rPr lang="en-US" b="1" dirty="0"/>
              <a:t>Computer </a:t>
            </a:r>
            <a:r>
              <a:rPr lang="en-US" b="1" dirty="0" err="1"/>
              <a:t>Webquest</a:t>
            </a:r>
            <a:r>
              <a:rPr lang="en-US" b="1" dirty="0"/>
              <a:t>:  Neanderthal Genome </a:t>
            </a:r>
            <a:endParaRPr lang="en-US" dirty="0"/>
          </a:p>
          <a:p>
            <a:pPr lvl="0"/>
            <a:r>
              <a:rPr lang="en-US" dirty="0"/>
              <a:t> Research the Smithsonian Genetics website</a:t>
            </a:r>
            <a:r>
              <a:rPr lang="en-US" dirty="0" smtClean="0"/>
              <a:t>.</a:t>
            </a:r>
          </a:p>
          <a:p>
            <a:pPr lvl="0"/>
            <a:r>
              <a:rPr lang="en-US" dirty="0" smtClean="0">
                <a:hlinkClick r:id="rId2"/>
              </a:rPr>
              <a:t>http://humanorigins.si.edu/evidence/genetics/ancient-dna-and-neanderthals</a:t>
            </a:r>
            <a:endParaRPr lang="en-US" dirty="0"/>
          </a:p>
          <a:p>
            <a:pPr lvl="0"/>
            <a:r>
              <a:rPr lang="en-US" dirty="0"/>
              <a:t>Respond to questions</a:t>
            </a:r>
          </a:p>
          <a:p>
            <a:pPr lvl="0"/>
            <a:r>
              <a:rPr lang="en-US" dirty="0"/>
              <a:t>Whole class discussion about DNA sequences used and types of biotechnology procedures used in DNA </a:t>
            </a:r>
            <a:r>
              <a:rPr lang="en-US" dirty="0" smtClean="0"/>
              <a:t>identification</a:t>
            </a:r>
            <a:r>
              <a:rPr lang="en-US" dirty="0"/>
              <a:t>.</a:t>
            </a:r>
          </a:p>
          <a:p>
            <a:endParaRPr lang="en-US" dirty="0"/>
          </a:p>
        </p:txBody>
      </p:sp>
      <p:pic>
        <p:nvPicPr>
          <p:cNvPr id="2050" name="Picture 2" descr="http://cdn.physorg.com/newman/gfx/news/hires/1-neanderthal.jpg"/>
          <p:cNvPicPr>
            <a:picLocks noChangeAspect="1" noChangeArrowheads="1"/>
          </p:cNvPicPr>
          <p:nvPr/>
        </p:nvPicPr>
        <p:blipFill>
          <a:blip r:embed="rId3" cstate="print"/>
          <a:srcRect/>
          <a:stretch>
            <a:fillRect/>
          </a:stretch>
        </p:blipFill>
        <p:spPr bwMode="auto">
          <a:xfrm>
            <a:off x="2971800" y="4114800"/>
            <a:ext cx="3657600" cy="244064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Expression Library</a:t>
            </a:r>
            <a:endParaRPr lang="en-US" dirty="0"/>
          </a:p>
        </p:txBody>
      </p:sp>
      <p:sp>
        <p:nvSpPr>
          <p:cNvPr id="3" name="Content Placeholder 2"/>
          <p:cNvSpPr>
            <a:spLocks noGrp="1"/>
          </p:cNvSpPr>
          <p:nvPr>
            <p:ph idx="1"/>
          </p:nvPr>
        </p:nvSpPr>
        <p:spPr/>
        <p:txBody>
          <a:bodyPr/>
          <a:lstStyle/>
          <a:p>
            <a:r>
              <a:rPr lang="en-US" b="1" dirty="0" smtClean="0"/>
              <a:t>Expression Libraries</a:t>
            </a:r>
          </a:p>
          <a:p>
            <a:pPr lvl="0"/>
            <a:r>
              <a:rPr lang="en-US" dirty="0" smtClean="0"/>
              <a:t>What is an expression vector? (unit 2)</a:t>
            </a:r>
          </a:p>
          <a:p>
            <a:pPr lvl="0"/>
            <a:r>
              <a:rPr lang="en-US" dirty="0" smtClean="0"/>
              <a:t>Who do you imagine would use an expression library?</a:t>
            </a:r>
          </a:p>
          <a:p>
            <a:r>
              <a:rPr lang="en-US" dirty="0" smtClean="0"/>
              <a: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3 - What is </a:t>
            </a:r>
            <a:r>
              <a:rPr lang="en-US" i="1" dirty="0" err="1" smtClean="0"/>
              <a:t>Wolbachia</a:t>
            </a:r>
            <a:r>
              <a:rPr lang="en-US" dirty="0" smtClean="0"/>
              <a:t>?</a:t>
            </a:r>
            <a:endParaRPr lang="en-US" dirty="0"/>
          </a:p>
        </p:txBody>
      </p:sp>
      <p:sp>
        <p:nvSpPr>
          <p:cNvPr id="3" name="Content Placeholder 2"/>
          <p:cNvSpPr>
            <a:spLocks noGrp="1"/>
          </p:cNvSpPr>
          <p:nvPr>
            <p:ph idx="1"/>
          </p:nvPr>
        </p:nvSpPr>
        <p:spPr/>
        <p:txBody>
          <a:bodyPr>
            <a:normAutofit/>
          </a:bodyPr>
          <a:lstStyle/>
          <a:p>
            <a:pPr lvl="0"/>
            <a:r>
              <a:rPr lang="en-US" dirty="0" smtClean="0"/>
              <a:t> </a:t>
            </a:r>
            <a:r>
              <a:rPr lang="en-US" b="1" dirty="0" err="1" smtClean="0"/>
              <a:t>Wolbacchia</a:t>
            </a:r>
            <a:r>
              <a:rPr lang="en-US" b="1" dirty="0" smtClean="0"/>
              <a:t> </a:t>
            </a:r>
            <a:r>
              <a:rPr lang="en-US" b="1" dirty="0" err="1" smtClean="0"/>
              <a:t>Webquest</a:t>
            </a:r>
            <a:r>
              <a:rPr lang="en-US" b="1" dirty="0" smtClean="0"/>
              <a:t> and </a:t>
            </a:r>
            <a:r>
              <a:rPr lang="en-US" b="1" dirty="0" err="1" smtClean="0"/>
              <a:t>Powerpoint</a:t>
            </a:r>
            <a:r>
              <a:rPr lang="en-US" b="1" dirty="0" smtClean="0"/>
              <a:t> Presentation</a:t>
            </a:r>
          </a:p>
          <a:p>
            <a:pPr lvl="0"/>
            <a:r>
              <a:rPr lang="en-US" b="1" dirty="0" smtClean="0"/>
              <a:t> </a:t>
            </a:r>
            <a:r>
              <a:rPr lang="en-US" dirty="0" smtClean="0"/>
              <a:t>Research the websites provided in your handouts and respond to the questions.</a:t>
            </a:r>
          </a:p>
          <a:p>
            <a:pPr lvl="0"/>
            <a:r>
              <a:rPr lang="en-US" dirty="0" smtClean="0"/>
              <a:t> Create a </a:t>
            </a:r>
            <a:r>
              <a:rPr lang="en-US" dirty="0" err="1" smtClean="0"/>
              <a:t>Powerpoint</a:t>
            </a:r>
            <a:r>
              <a:rPr lang="en-US" dirty="0" smtClean="0"/>
              <a:t> about </a:t>
            </a:r>
            <a:r>
              <a:rPr lang="en-US" dirty="0" err="1" smtClean="0"/>
              <a:t>Wolbacchia</a:t>
            </a:r>
            <a:r>
              <a:rPr lang="en-US" dirty="0" smtClean="0"/>
              <a:t> and related topics.</a:t>
            </a:r>
          </a:p>
          <a:p>
            <a:pPr lvl="0"/>
            <a:r>
              <a:rPr lang="en-US" dirty="0" smtClean="0"/>
              <a:t>Present your </a:t>
            </a:r>
            <a:r>
              <a:rPr lang="en-US" dirty="0" err="1" smtClean="0"/>
              <a:t>Powerpoint</a:t>
            </a:r>
            <a:r>
              <a:rPr lang="en-US" dirty="0" smtClean="0"/>
              <a:t> to the class.</a:t>
            </a:r>
          </a:p>
          <a:p>
            <a:pPr lvl="0"/>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 4- What is the </a:t>
            </a:r>
            <a:r>
              <a:rPr lang="en-US" i="1" dirty="0" err="1" smtClean="0"/>
              <a:t>Wolbachia</a:t>
            </a:r>
            <a:r>
              <a:rPr lang="en-US" dirty="0" smtClean="0"/>
              <a:t> Project?</a:t>
            </a:r>
            <a:endParaRPr lang="en-US" dirty="0"/>
          </a:p>
        </p:txBody>
      </p:sp>
      <p:sp>
        <p:nvSpPr>
          <p:cNvPr id="3" name="Content Placeholder 2"/>
          <p:cNvSpPr>
            <a:spLocks noGrp="1"/>
          </p:cNvSpPr>
          <p:nvPr>
            <p:ph idx="1"/>
          </p:nvPr>
        </p:nvSpPr>
        <p:spPr>
          <a:xfrm>
            <a:off x="457200" y="1600200"/>
            <a:ext cx="8229600" cy="5257800"/>
          </a:xfrm>
        </p:spPr>
        <p:txBody>
          <a:bodyPr>
            <a:normAutofit fontScale="77500" lnSpcReduction="20000"/>
          </a:bodyPr>
          <a:lstStyle/>
          <a:p>
            <a:r>
              <a:rPr lang="en-US" dirty="0" smtClean="0"/>
              <a:t> </a:t>
            </a:r>
            <a:r>
              <a:rPr lang="en-US" b="1" dirty="0" smtClean="0"/>
              <a:t>Movie:  Introduction to the </a:t>
            </a:r>
            <a:r>
              <a:rPr lang="en-US" b="1" i="1" dirty="0" err="1" smtClean="0"/>
              <a:t>Wolbachia</a:t>
            </a:r>
            <a:r>
              <a:rPr lang="en-US" b="1" dirty="0" smtClean="0"/>
              <a:t> Project</a:t>
            </a:r>
            <a:r>
              <a:rPr lang="en-US" dirty="0" smtClean="0"/>
              <a:t>. </a:t>
            </a:r>
          </a:p>
          <a:p>
            <a:r>
              <a:rPr lang="en-US" dirty="0" smtClean="0">
                <a:hlinkClick r:id="rId2"/>
              </a:rPr>
              <a:t>http://discover.mbl.edu/labs.htm</a:t>
            </a:r>
            <a:endParaRPr lang="en-US" dirty="0" smtClean="0"/>
          </a:p>
          <a:p>
            <a:r>
              <a:rPr lang="en-US" smtClean="0">
                <a:hlinkClick r:id="rId3"/>
              </a:rPr>
              <a:t>http://www.youtube.com/watch?v=RP9xSQo0_-Q</a:t>
            </a:r>
            <a:endParaRPr lang="en-US" dirty="0" smtClean="0"/>
          </a:p>
          <a:p>
            <a:endParaRPr lang="en-US" dirty="0"/>
          </a:p>
          <a:p>
            <a:r>
              <a:rPr lang="en-US" dirty="0" smtClean="0"/>
              <a:t>From here, we will be using this Power point and those found at the URL above.</a:t>
            </a:r>
          </a:p>
          <a:p>
            <a:r>
              <a:rPr lang="en-US" dirty="0"/>
              <a:t> </a:t>
            </a:r>
            <a:r>
              <a:rPr lang="en-US" dirty="0" smtClean="0"/>
              <a:t>We will be learning biotechnology procedures that are used in forensics in the context of completing the</a:t>
            </a:r>
            <a:r>
              <a:rPr lang="en-US" i="1" dirty="0" smtClean="0"/>
              <a:t> </a:t>
            </a:r>
            <a:r>
              <a:rPr lang="en-US" i="1" dirty="0" err="1" smtClean="0"/>
              <a:t>Wolbachia</a:t>
            </a:r>
            <a:r>
              <a:rPr lang="en-US" i="1" dirty="0" smtClean="0"/>
              <a:t> </a:t>
            </a:r>
            <a:r>
              <a:rPr lang="en-US" dirty="0" smtClean="0"/>
              <a:t>Project.</a:t>
            </a:r>
          </a:p>
          <a:p>
            <a:r>
              <a:rPr lang="en-US" b="1" dirty="0" smtClean="0"/>
              <a:t>DNA Extraction </a:t>
            </a:r>
            <a:r>
              <a:rPr lang="en-US" dirty="0" smtClean="0"/>
              <a:t>– to recover the DNA</a:t>
            </a:r>
          </a:p>
          <a:p>
            <a:r>
              <a:rPr lang="en-US" b="1" dirty="0" smtClean="0"/>
              <a:t>PCR</a:t>
            </a:r>
            <a:r>
              <a:rPr lang="en-US" dirty="0" smtClean="0"/>
              <a:t> – to amplify copies of DNA</a:t>
            </a:r>
          </a:p>
          <a:p>
            <a:r>
              <a:rPr lang="en-US" b="1" dirty="0" smtClean="0"/>
              <a:t>Gel Electrophoresis </a:t>
            </a:r>
            <a:r>
              <a:rPr lang="en-US" dirty="0" smtClean="0"/>
              <a:t>– to identify DNA fragments</a:t>
            </a:r>
          </a:p>
          <a:p>
            <a:r>
              <a:rPr lang="en-US" b="1" dirty="0" smtClean="0"/>
              <a:t>DNA Sequencing </a:t>
            </a:r>
            <a:r>
              <a:rPr lang="en-US" dirty="0" smtClean="0"/>
              <a:t>– to identify DNA sequence in genes of interest (or to identify unknown DNA)</a:t>
            </a:r>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5 </a:t>
            </a:r>
            <a:r>
              <a:rPr lang="en-US" i="1" dirty="0" err="1" smtClean="0"/>
              <a:t>Wolbachia</a:t>
            </a:r>
            <a:r>
              <a:rPr lang="en-US" i="1" dirty="0" smtClean="0"/>
              <a:t> Project</a:t>
            </a:r>
            <a:endParaRPr lang="en-US" i="1" dirty="0"/>
          </a:p>
        </p:txBody>
      </p:sp>
      <p:sp>
        <p:nvSpPr>
          <p:cNvPr id="3" name="Content Placeholder 2"/>
          <p:cNvSpPr>
            <a:spLocks noGrp="1"/>
          </p:cNvSpPr>
          <p:nvPr>
            <p:ph idx="1"/>
          </p:nvPr>
        </p:nvSpPr>
        <p:spPr/>
        <p:txBody>
          <a:bodyPr>
            <a:normAutofit lnSpcReduction="10000"/>
          </a:bodyPr>
          <a:lstStyle/>
          <a:p>
            <a:r>
              <a:rPr lang="en-US" dirty="0" smtClean="0"/>
              <a:t> </a:t>
            </a:r>
            <a:r>
              <a:rPr lang="en-US" b="1" dirty="0" smtClean="0"/>
              <a:t>Insect Identification Lab</a:t>
            </a:r>
          </a:p>
          <a:p>
            <a:r>
              <a:rPr lang="en-US" dirty="0" smtClean="0"/>
              <a:t>You will conduct field work to collect insects from local fauna, appreciate the ubiquity of symbiotic microbes in animals, understand how to use a taxonomic key to identify insects to Order, sort insects into “</a:t>
            </a:r>
            <a:r>
              <a:rPr lang="en-US" dirty="0" err="1" smtClean="0"/>
              <a:t>morphospecies</a:t>
            </a:r>
            <a:r>
              <a:rPr lang="en-US" dirty="0" smtClean="0"/>
              <a:t>” – similar looking species-, and prepare lab notes and specimens for molecular studies.     </a:t>
            </a:r>
            <a:r>
              <a:rPr lang="en-US" b="1" u="sng" dirty="0" smtClean="0"/>
              <a:t>    </a:t>
            </a:r>
            <a:endParaRPr lang="en-US" dirty="0" smtClean="0"/>
          </a:p>
          <a:p>
            <a:r>
              <a:rPr lang="en-US" dirty="0" smtClean="0">
                <a:hlinkClick r:id="rId2"/>
              </a:rPr>
              <a:t>http://discover.mbl.edu/labs.htm</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6 DNA Extraction</a:t>
            </a:r>
            <a:endParaRPr lang="en-US" dirty="0"/>
          </a:p>
        </p:txBody>
      </p:sp>
      <p:sp>
        <p:nvSpPr>
          <p:cNvPr id="3" name="Content Placeholder 2"/>
          <p:cNvSpPr>
            <a:spLocks noGrp="1"/>
          </p:cNvSpPr>
          <p:nvPr>
            <p:ph idx="1"/>
          </p:nvPr>
        </p:nvSpPr>
        <p:spPr/>
        <p:txBody>
          <a:bodyPr/>
          <a:lstStyle/>
          <a:p>
            <a:r>
              <a:rPr lang="en-US" dirty="0" smtClean="0"/>
              <a:t> </a:t>
            </a:r>
            <a:r>
              <a:rPr lang="en-US" b="1" dirty="0" err="1" smtClean="0"/>
              <a:t>Powerpoint</a:t>
            </a:r>
            <a:r>
              <a:rPr lang="en-US" b="1" dirty="0" smtClean="0"/>
              <a:t> and discussion DNA extraction.</a:t>
            </a:r>
          </a:p>
          <a:p>
            <a:r>
              <a:rPr lang="en-US" b="1" dirty="0" smtClean="0"/>
              <a:t>DNA Extraction Lab- </a:t>
            </a:r>
            <a:r>
              <a:rPr lang="en-US" b="1" i="1" dirty="0" err="1" smtClean="0"/>
              <a:t>Wolbachia</a:t>
            </a:r>
            <a:r>
              <a:rPr lang="en-US" b="1" i="1" dirty="0" smtClean="0"/>
              <a:t> </a:t>
            </a:r>
            <a:r>
              <a:rPr lang="en-US" b="1" dirty="0" smtClean="0"/>
              <a:t>Project</a:t>
            </a:r>
          </a:p>
          <a:p>
            <a:r>
              <a:rPr lang="en-US" dirty="0" smtClean="0"/>
              <a:t>You will </a:t>
            </a:r>
            <a:r>
              <a:rPr lang="en-US" i="1" dirty="0" smtClean="0"/>
              <a:t>isolate</a:t>
            </a:r>
            <a:r>
              <a:rPr lang="en-US" dirty="0" smtClean="0"/>
              <a:t> total genomic DNA from </a:t>
            </a:r>
            <a:r>
              <a:rPr lang="en-US" dirty="0" err="1" smtClean="0"/>
              <a:t>morphospecies</a:t>
            </a:r>
            <a:r>
              <a:rPr lang="en-US" dirty="0" smtClean="0"/>
              <a:t> identified in the Insect Identification Lab.</a:t>
            </a:r>
            <a:r>
              <a:rPr lang="en-US" dirty="0" smtClean="0">
                <a:hlinkClick r:id="rId2"/>
              </a:rPr>
              <a:t> http://discover.mbl.edu/labs.htm</a:t>
            </a:r>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Extraction- </a:t>
            </a:r>
            <a:r>
              <a:rPr lang="en-US" i="1" dirty="0" err="1" smtClean="0"/>
              <a:t>Wolbachia</a:t>
            </a:r>
            <a:r>
              <a:rPr lang="en-US" dirty="0" smtClean="0"/>
              <a:t> Project</a:t>
            </a:r>
            <a:endParaRPr lang="en-US" dirty="0"/>
          </a:p>
        </p:txBody>
      </p:sp>
      <p:sp>
        <p:nvSpPr>
          <p:cNvPr id="3" name="Content Placeholder 2"/>
          <p:cNvSpPr>
            <a:spLocks noGrp="1"/>
          </p:cNvSpPr>
          <p:nvPr>
            <p:ph idx="1"/>
          </p:nvPr>
        </p:nvSpPr>
        <p:spPr>
          <a:xfrm>
            <a:off x="457200" y="1219200"/>
            <a:ext cx="6019800" cy="4906963"/>
          </a:xfrm>
        </p:spPr>
        <p:txBody>
          <a:bodyPr>
            <a:normAutofit fontScale="77500" lnSpcReduction="20000"/>
          </a:bodyPr>
          <a:lstStyle/>
          <a:p>
            <a:r>
              <a:rPr lang="en-US" b="1" dirty="0"/>
              <a:t>The extraction of total genomic DNA involves three distinct steps: </a:t>
            </a:r>
            <a:r>
              <a:rPr lang="en-US" dirty="0"/>
              <a:t/>
            </a:r>
            <a:br>
              <a:rPr lang="en-US" dirty="0"/>
            </a:br>
            <a:endParaRPr lang="en-US" dirty="0"/>
          </a:p>
          <a:p>
            <a:r>
              <a:rPr lang="en-US" i="1" dirty="0"/>
              <a:t>1.</a:t>
            </a:r>
            <a:r>
              <a:rPr lang="en-US" b="1" i="1" dirty="0"/>
              <a:t> Cell </a:t>
            </a:r>
            <a:r>
              <a:rPr lang="en-US" b="1" i="1" dirty="0" err="1"/>
              <a:t>Lysis</a:t>
            </a:r>
            <a:r>
              <a:rPr lang="en-US" i="1" dirty="0"/>
              <a:t>:</a:t>
            </a:r>
            <a:r>
              <a:rPr lang="en-US" dirty="0"/>
              <a:t> B</a:t>
            </a:r>
            <a:r>
              <a:rPr lang="en-US" dirty="0" smtClean="0"/>
              <a:t>egin </a:t>
            </a:r>
            <a:r>
              <a:rPr lang="en-US" dirty="0"/>
              <a:t>by blotting the ethanol away from</a:t>
            </a:r>
            <a:r>
              <a:rPr lang="en-US" b="1" dirty="0"/>
              <a:t> </a:t>
            </a:r>
            <a:r>
              <a:rPr lang="en-US" dirty="0"/>
              <a:t>their insect specimens and then </a:t>
            </a:r>
            <a:r>
              <a:rPr lang="en-US" dirty="0" smtClean="0"/>
              <a:t>macerating </a:t>
            </a:r>
            <a:r>
              <a:rPr lang="en-US" dirty="0"/>
              <a:t>them in a cell </a:t>
            </a:r>
            <a:r>
              <a:rPr lang="en-US" dirty="0" err="1"/>
              <a:t>lysis</a:t>
            </a:r>
            <a:r>
              <a:rPr lang="en-US" dirty="0"/>
              <a:t> solution (Buffer ATL). This basically breaks open cell and nuclear membranes. The dilemma here is that it also exposes DNA to proteins in the insect tissue. Therefore, the enzyme </a:t>
            </a:r>
            <a:r>
              <a:rPr lang="en-US" i="1" dirty="0" err="1"/>
              <a:t>Proteinase</a:t>
            </a:r>
            <a:r>
              <a:rPr lang="en-US" i="1" dirty="0"/>
              <a:t> K</a:t>
            </a:r>
            <a:r>
              <a:rPr lang="en-US" dirty="0"/>
              <a:t> must be added to denature the proteins and keep the DNA intact. Finally, </a:t>
            </a:r>
            <a:r>
              <a:rPr lang="en-US" dirty="0" smtClean="0"/>
              <a:t>add </a:t>
            </a:r>
            <a:r>
              <a:rPr lang="en-US" dirty="0"/>
              <a:t>ethanol to precipitate the DNA.</a:t>
            </a:r>
          </a:p>
          <a:p>
            <a:endParaRPr lang="en-US" dirty="0"/>
          </a:p>
        </p:txBody>
      </p:sp>
      <p:pic>
        <p:nvPicPr>
          <p:cNvPr id="24578" name="Picture 2"/>
          <p:cNvPicPr>
            <a:picLocks noChangeAspect="1" noChangeArrowheads="1"/>
          </p:cNvPicPr>
          <p:nvPr/>
        </p:nvPicPr>
        <p:blipFill>
          <a:blip r:embed="rId2" cstate="print"/>
          <a:srcRect/>
          <a:stretch>
            <a:fillRect/>
          </a:stretch>
        </p:blipFill>
        <p:spPr bwMode="auto">
          <a:xfrm>
            <a:off x="6985998" y="1981200"/>
            <a:ext cx="1011827" cy="2971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Extraction-</a:t>
            </a:r>
            <a:r>
              <a:rPr lang="en-US" i="1" dirty="0" err="1" smtClean="0"/>
              <a:t>Wolbachia</a:t>
            </a:r>
            <a:r>
              <a:rPr lang="en-US" i="1" dirty="0" smtClean="0"/>
              <a:t> </a:t>
            </a:r>
            <a:r>
              <a:rPr lang="en-US" dirty="0" smtClean="0"/>
              <a:t>Project</a:t>
            </a:r>
            <a:endParaRPr lang="en-US" dirty="0"/>
          </a:p>
        </p:txBody>
      </p:sp>
      <p:sp>
        <p:nvSpPr>
          <p:cNvPr id="3" name="Content Placeholder 2"/>
          <p:cNvSpPr>
            <a:spLocks noGrp="1"/>
          </p:cNvSpPr>
          <p:nvPr>
            <p:ph idx="1"/>
          </p:nvPr>
        </p:nvSpPr>
        <p:spPr>
          <a:xfrm>
            <a:off x="457200" y="1295400"/>
            <a:ext cx="5638800" cy="4830763"/>
          </a:xfrm>
        </p:spPr>
        <p:txBody>
          <a:bodyPr>
            <a:normAutofit fontScale="77500" lnSpcReduction="20000"/>
          </a:bodyPr>
          <a:lstStyle/>
          <a:p>
            <a:r>
              <a:rPr lang="en-US" i="1" dirty="0" smtClean="0"/>
              <a:t>2. </a:t>
            </a:r>
            <a:r>
              <a:rPr lang="en-US" b="1" i="1" dirty="0" smtClean="0"/>
              <a:t>Elimination of Cellular Debris:</a:t>
            </a:r>
            <a:r>
              <a:rPr lang="en-US" b="1" dirty="0" smtClean="0"/>
              <a:t> </a:t>
            </a:r>
            <a:r>
              <a:rPr lang="en-US" dirty="0" smtClean="0"/>
              <a:t>Once you have destroyed the hydrolytic enzymes and precipitated DNA, you will begin the DNA purification process. In essence you will place the cellular components, including DNA, into a spin column and wash the spin column of all components except DNA. Upon centrifugation the material will pass through the filter, which attracts DNA and allows debris to pass through. This will be followed by two wash steps with two buffers (AW1 and AW2).</a:t>
            </a:r>
          </a:p>
          <a:p>
            <a:endParaRPr lang="en-US" dirty="0"/>
          </a:p>
        </p:txBody>
      </p:sp>
      <p:grpSp>
        <p:nvGrpSpPr>
          <p:cNvPr id="25602" name="Group 2"/>
          <p:cNvGrpSpPr>
            <a:grpSpLocks/>
          </p:cNvGrpSpPr>
          <p:nvPr/>
        </p:nvGrpSpPr>
        <p:grpSpPr bwMode="auto">
          <a:xfrm>
            <a:off x="6553200" y="1371600"/>
            <a:ext cx="2286000" cy="4267200"/>
            <a:chOff x="9720" y="7020"/>
            <a:chExt cx="1260" cy="2160"/>
          </a:xfrm>
        </p:grpSpPr>
        <p:pic>
          <p:nvPicPr>
            <p:cNvPr id="25603" name="Picture 3"/>
            <p:cNvPicPr>
              <a:picLocks noChangeAspect="1" noChangeArrowheads="1"/>
            </p:cNvPicPr>
            <p:nvPr/>
          </p:nvPicPr>
          <p:blipFill>
            <a:blip r:embed="rId2" cstate="print"/>
            <a:srcRect/>
            <a:stretch>
              <a:fillRect/>
            </a:stretch>
          </p:blipFill>
          <p:spPr bwMode="auto">
            <a:xfrm>
              <a:off x="9720" y="7200"/>
              <a:ext cx="1186" cy="1980"/>
            </a:xfrm>
            <a:prstGeom prst="rect">
              <a:avLst/>
            </a:prstGeom>
            <a:noFill/>
            <a:ln w="9525">
              <a:solidFill>
                <a:srgbClr val="FFFFFF"/>
              </a:solidFill>
              <a:miter lim="800000"/>
              <a:headEnd/>
              <a:tailEnd/>
            </a:ln>
          </p:spPr>
        </p:pic>
        <p:sp>
          <p:nvSpPr>
            <p:cNvPr id="25604" name="Rectangle 4"/>
            <p:cNvSpPr>
              <a:spLocks noChangeArrowheads="1"/>
            </p:cNvSpPr>
            <p:nvPr/>
          </p:nvSpPr>
          <p:spPr bwMode="auto">
            <a:xfrm>
              <a:off x="9720" y="7200"/>
              <a:ext cx="1080" cy="1980"/>
            </a:xfrm>
            <a:prstGeom prst="rect">
              <a:avLst/>
            </a:prstGeom>
            <a:noFill/>
            <a:ln w="76200">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605" name="Rectangle 5"/>
            <p:cNvSpPr>
              <a:spLocks noChangeArrowheads="1"/>
            </p:cNvSpPr>
            <p:nvPr/>
          </p:nvSpPr>
          <p:spPr bwMode="auto">
            <a:xfrm>
              <a:off x="10800" y="7020"/>
              <a:ext cx="180" cy="2160"/>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Extraction-</a:t>
            </a:r>
            <a:r>
              <a:rPr lang="en-US" i="1" dirty="0" err="1" smtClean="0"/>
              <a:t>Wolbachia</a:t>
            </a:r>
            <a:r>
              <a:rPr lang="en-US" dirty="0" smtClean="0"/>
              <a:t> Project</a:t>
            </a:r>
            <a:endParaRPr lang="en-US" dirty="0"/>
          </a:p>
        </p:txBody>
      </p:sp>
      <p:sp>
        <p:nvSpPr>
          <p:cNvPr id="3" name="Content Placeholder 2"/>
          <p:cNvSpPr>
            <a:spLocks noGrp="1"/>
          </p:cNvSpPr>
          <p:nvPr>
            <p:ph idx="1"/>
          </p:nvPr>
        </p:nvSpPr>
        <p:spPr>
          <a:xfrm>
            <a:off x="457200" y="1600200"/>
            <a:ext cx="6096000" cy="4525963"/>
          </a:xfrm>
        </p:spPr>
        <p:txBody>
          <a:bodyPr/>
          <a:lstStyle/>
          <a:p>
            <a:r>
              <a:rPr lang="en-US" i="1" dirty="0" smtClean="0"/>
              <a:t>3. </a:t>
            </a:r>
            <a:r>
              <a:rPr lang="en-US" b="1" i="1" dirty="0" smtClean="0"/>
              <a:t>DNA Elution</a:t>
            </a:r>
            <a:r>
              <a:rPr lang="en-US" i="1" dirty="0" smtClean="0"/>
              <a:t>:</a:t>
            </a:r>
            <a:r>
              <a:rPr lang="en-US" dirty="0" smtClean="0"/>
              <a:t> You will complete the activity by removing the DNA from the filter.  This is done by adding the elution buffer (AE).  Spinning the tube with the DNA embedded in the filter will pull the elution buffer through the matrix, thus pulling the DNA into the collection tube.</a:t>
            </a:r>
            <a:endParaRPr lang="en-US" dirty="0"/>
          </a:p>
        </p:txBody>
      </p:sp>
      <p:pic>
        <p:nvPicPr>
          <p:cNvPr id="26626" name="Picture 2"/>
          <p:cNvPicPr>
            <a:picLocks noChangeAspect="1" noChangeArrowheads="1"/>
          </p:cNvPicPr>
          <p:nvPr/>
        </p:nvPicPr>
        <p:blipFill>
          <a:blip r:embed="rId2" cstate="print"/>
          <a:srcRect/>
          <a:stretch>
            <a:fillRect/>
          </a:stretch>
        </p:blipFill>
        <p:spPr bwMode="auto">
          <a:xfrm flipH="1">
            <a:off x="7162800" y="2133600"/>
            <a:ext cx="1066799" cy="3276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Extraction </a:t>
            </a:r>
            <a:endParaRPr lang="en-US" dirty="0"/>
          </a:p>
        </p:txBody>
      </p:sp>
      <p:sp>
        <p:nvSpPr>
          <p:cNvPr id="3" name="Content Placeholder 2"/>
          <p:cNvSpPr>
            <a:spLocks noGrp="1"/>
          </p:cNvSpPr>
          <p:nvPr>
            <p:ph idx="1"/>
          </p:nvPr>
        </p:nvSpPr>
        <p:spPr/>
        <p:txBody>
          <a:bodyPr/>
          <a:lstStyle/>
          <a:p>
            <a:r>
              <a:rPr lang="en-US" dirty="0" smtClean="0">
                <a:hlinkClick r:id="rId2"/>
              </a:rPr>
              <a:t>http://learn.genetics.utah.edu/content/labs/extraction/</a:t>
            </a:r>
            <a:endParaRPr lang="en-US" dirty="0" smtClean="0"/>
          </a:p>
          <a:p>
            <a:r>
              <a:rPr lang="en-US" b="1" dirty="0" smtClean="0"/>
              <a:t>Virtual Lab for DNA Extraction</a:t>
            </a:r>
            <a:endParaRPr lang="en-US" b="1" dirty="0"/>
          </a:p>
        </p:txBody>
      </p:sp>
      <p:pic>
        <p:nvPicPr>
          <p:cNvPr id="27650" name="Picture 2" descr="http://www.dna.gov/rawmedia_repository/78de9eb5_e03e_4546_8f06_b4d97c0e3e93"/>
          <p:cNvPicPr>
            <a:picLocks noChangeAspect="1" noChangeArrowheads="1"/>
          </p:cNvPicPr>
          <p:nvPr/>
        </p:nvPicPr>
        <p:blipFill>
          <a:blip r:embed="rId3" cstate="print"/>
          <a:srcRect/>
          <a:stretch>
            <a:fillRect/>
          </a:stretch>
        </p:blipFill>
        <p:spPr bwMode="auto">
          <a:xfrm>
            <a:off x="2667000" y="3352800"/>
            <a:ext cx="4286250" cy="32766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DNA Extraction</a:t>
            </a:r>
            <a:endParaRPr lang="en-US" dirty="0"/>
          </a:p>
        </p:txBody>
      </p:sp>
      <p:sp>
        <p:nvSpPr>
          <p:cNvPr id="3" name="Content Placeholder 2"/>
          <p:cNvSpPr>
            <a:spLocks noGrp="1"/>
          </p:cNvSpPr>
          <p:nvPr>
            <p:ph idx="1"/>
          </p:nvPr>
        </p:nvSpPr>
        <p:spPr/>
        <p:txBody>
          <a:bodyPr/>
          <a:lstStyle/>
          <a:p>
            <a:r>
              <a:rPr lang="en-US" dirty="0" smtClean="0"/>
              <a:t>What are the 3 major step for DNA extraction?</a:t>
            </a:r>
          </a:p>
          <a:p>
            <a:r>
              <a:rPr lang="en-US" dirty="0" smtClean="0"/>
              <a:t>What is the function of ATL buffer?</a:t>
            </a:r>
          </a:p>
          <a:p>
            <a:r>
              <a:rPr lang="en-US" dirty="0" smtClean="0"/>
              <a:t>What is the function of </a:t>
            </a:r>
            <a:r>
              <a:rPr lang="en-US" dirty="0" err="1" smtClean="0"/>
              <a:t>Proteinase</a:t>
            </a:r>
            <a:r>
              <a:rPr lang="en-US" dirty="0" smtClean="0"/>
              <a:t> K?</a:t>
            </a:r>
          </a:p>
          <a:p>
            <a:r>
              <a:rPr lang="en-US" dirty="0" smtClean="0"/>
              <a:t>How is cellular debris eliminated?</a:t>
            </a:r>
          </a:p>
          <a:p>
            <a:r>
              <a:rPr lang="en-US" dirty="0" smtClean="0"/>
              <a:t>What is the function of the elution buffer?</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2</a:t>
            </a:r>
            <a:endParaRPr lang="en-US" dirty="0"/>
          </a:p>
        </p:txBody>
      </p:sp>
      <p:sp>
        <p:nvSpPr>
          <p:cNvPr id="3" name="Content Placeholder 2"/>
          <p:cNvSpPr>
            <a:spLocks noGrp="1"/>
          </p:cNvSpPr>
          <p:nvPr>
            <p:ph idx="1"/>
          </p:nvPr>
        </p:nvSpPr>
        <p:spPr/>
        <p:txBody>
          <a:bodyPr/>
          <a:lstStyle/>
          <a:p>
            <a:pPr lvl="0"/>
            <a:r>
              <a:rPr lang="en-US" b="1" dirty="0"/>
              <a:t>Lecture:  Identification of clones of interest</a:t>
            </a:r>
            <a:endParaRPr lang="en-US" dirty="0"/>
          </a:p>
          <a:p>
            <a:pPr lvl="0"/>
            <a:r>
              <a:rPr lang="en-US" dirty="0"/>
              <a:t> Lecture- genomic, </a:t>
            </a:r>
            <a:r>
              <a:rPr lang="en-US" dirty="0" err="1"/>
              <a:t>cDNA</a:t>
            </a:r>
            <a:r>
              <a:rPr lang="en-US" dirty="0"/>
              <a:t>, and expression libraries and how to use them.</a:t>
            </a:r>
          </a:p>
          <a:p>
            <a:pPr>
              <a:buNone/>
            </a:pPr>
            <a:endParaRPr lang="en-US" dirty="0"/>
          </a:p>
        </p:txBody>
      </p:sp>
      <p:pic>
        <p:nvPicPr>
          <p:cNvPr id="1026" name="Picture 2" descr="http://www.accessexcellence.org/RC/VL/GG/ecb/ecb_images/10_23_genomic_library.jpg"/>
          <p:cNvPicPr>
            <a:picLocks noChangeAspect="1" noChangeArrowheads="1"/>
          </p:cNvPicPr>
          <p:nvPr/>
        </p:nvPicPr>
        <p:blipFill>
          <a:blip r:embed="rId2" cstate="print"/>
          <a:srcRect/>
          <a:stretch>
            <a:fillRect/>
          </a:stretch>
        </p:blipFill>
        <p:spPr bwMode="auto">
          <a:xfrm>
            <a:off x="2133600" y="3200400"/>
            <a:ext cx="5486400" cy="34575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7 PCR</a:t>
            </a:r>
            <a:endParaRPr lang="en-US" dirty="0"/>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r>
              <a:rPr lang="en-US" dirty="0" smtClean="0"/>
              <a:t> </a:t>
            </a:r>
            <a:r>
              <a:rPr lang="en-US" b="1" dirty="0" err="1" smtClean="0"/>
              <a:t>Powerpoint</a:t>
            </a:r>
            <a:r>
              <a:rPr lang="en-US" b="1" dirty="0" smtClean="0"/>
              <a:t> and discussion PCR</a:t>
            </a:r>
          </a:p>
          <a:p>
            <a:r>
              <a:rPr lang="en-US" b="1" dirty="0" smtClean="0"/>
              <a:t> PCR Lab – </a:t>
            </a:r>
            <a:r>
              <a:rPr lang="en-US" b="1" i="1" dirty="0" err="1" smtClean="0"/>
              <a:t>Wolbachia</a:t>
            </a:r>
            <a:r>
              <a:rPr lang="en-US" b="1" i="1" dirty="0" smtClean="0"/>
              <a:t> </a:t>
            </a:r>
            <a:r>
              <a:rPr lang="en-US" b="1" dirty="0" smtClean="0"/>
              <a:t>Project</a:t>
            </a:r>
          </a:p>
          <a:p>
            <a:r>
              <a:rPr lang="en-US" dirty="0" smtClean="0"/>
              <a:t>In this activity, you will learn what Polymerase Chain Reaction (PCR) does, how it works, and why it is useful to research in the biological sciences. </a:t>
            </a:r>
          </a:p>
          <a:p>
            <a:r>
              <a:rPr lang="en-US" dirty="0" smtClean="0"/>
              <a:t>You will use PCR to make many copies of </a:t>
            </a:r>
            <a:r>
              <a:rPr lang="en-US" i="1" dirty="0" err="1" smtClean="0"/>
              <a:t>Wolbachia</a:t>
            </a:r>
            <a:r>
              <a:rPr lang="en-US" dirty="0" smtClean="0"/>
              <a:t> DNA (if present) and arthropod DNA from the extracted DNA of the three </a:t>
            </a:r>
            <a:r>
              <a:rPr lang="en-US" dirty="0" err="1" smtClean="0"/>
              <a:t>morphospecies</a:t>
            </a:r>
            <a:r>
              <a:rPr lang="en-US" dirty="0" smtClean="0"/>
              <a:t> and controls. </a:t>
            </a:r>
          </a:p>
          <a:p>
            <a:r>
              <a:rPr lang="en-US" dirty="0" smtClean="0"/>
              <a:t>The piece of DNA used for identifying </a:t>
            </a:r>
            <a:r>
              <a:rPr lang="en-US" i="1" dirty="0" err="1" smtClean="0"/>
              <a:t>Wolbachia</a:t>
            </a:r>
            <a:r>
              <a:rPr lang="en-US" dirty="0" smtClean="0"/>
              <a:t> is a region that codes for a small subunit of the ribosomal RNA (16S </a:t>
            </a:r>
            <a:r>
              <a:rPr lang="en-US" dirty="0" err="1" smtClean="0"/>
              <a:t>rRNA</a:t>
            </a:r>
            <a:r>
              <a:rPr lang="en-US" dirty="0" smtClean="0"/>
              <a:t>) that is unique to</a:t>
            </a:r>
            <a:r>
              <a:rPr lang="en-US" i="1" dirty="0" smtClean="0"/>
              <a:t> </a:t>
            </a:r>
            <a:r>
              <a:rPr lang="en-US" i="1" dirty="0" err="1" smtClean="0"/>
              <a:t>Wolbachia</a:t>
            </a:r>
            <a:r>
              <a:rPr lang="en-US" dirty="0" smtClean="0"/>
              <a:t>. </a:t>
            </a:r>
          </a:p>
          <a:p>
            <a:r>
              <a:rPr lang="en-US" dirty="0" smtClean="0"/>
              <a:t>The piece of DNA used for identifying </a:t>
            </a:r>
            <a:r>
              <a:rPr lang="en-US" dirty="0" err="1" smtClean="0"/>
              <a:t>athropod</a:t>
            </a:r>
            <a:r>
              <a:rPr lang="en-US" dirty="0" smtClean="0"/>
              <a:t> DNA is a region that codes for the </a:t>
            </a:r>
            <a:r>
              <a:rPr lang="en-US" dirty="0" err="1" smtClean="0"/>
              <a:t>cytochrome</a:t>
            </a:r>
            <a:r>
              <a:rPr lang="en-US" dirty="0" smtClean="0"/>
              <a:t> </a:t>
            </a:r>
            <a:r>
              <a:rPr lang="en-US" dirty="0" err="1" smtClean="0"/>
              <a:t>oxidase</a:t>
            </a:r>
            <a:r>
              <a:rPr lang="en-US" dirty="0" smtClean="0"/>
              <a:t> I protein in animal mitochondria (CO1).</a:t>
            </a:r>
            <a:r>
              <a:rPr lang="en-US" dirty="0" smtClean="0">
                <a:hlinkClick r:id="rId2"/>
              </a:rPr>
              <a:t> </a:t>
            </a:r>
          </a:p>
          <a:p>
            <a:r>
              <a:rPr lang="en-US" dirty="0" smtClean="0">
                <a:hlinkClick r:id="rId2"/>
              </a:rPr>
              <a:t>http://discover.mbl.edu/labs.htm</a:t>
            </a:r>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a:xfrm>
            <a:off x="228600" y="1143000"/>
            <a:ext cx="5257800" cy="4983163"/>
          </a:xfrm>
        </p:spPr>
        <p:txBody>
          <a:bodyPr>
            <a:normAutofit fontScale="85000" lnSpcReduction="10000"/>
          </a:bodyPr>
          <a:lstStyle/>
          <a:p>
            <a:r>
              <a:rPr lang="en-US" b="1" dirty="0" smtClean="0"/>
              <a:t>PCR background</a:t>
            </a:r>
          </a:p>
          <a:p>
            <a:r>
              <a:rPr lang="en-US" b="1" dirty="0" smtClean="0"/>
              <a:t>Polymerase Chain Reaction (PCR)</a:t>
            </a:r>
            <a:r>
              <a:rPr lang="en-US" dirty="0" smtClean="0"/>
              <a:t> is a rapid technique to clone specific DNA fragments.</a:t>
            </a:r>
          </a:p>
          <a:p>
            <a:r>
              <a:rPr lang="en-US" dirty="0" smtClean="0"/>
              <a:t>The technique revolutionized biotechnology with its many applications.</a:t>
            </a:r>
          </a:p>
          <a:p>
            <a:r>
              <a:rPr lang="en-US" dirty="0" smtClean="0"/>
              <a:t>Among these applications are its use in forensics testing as well as a replacement for DNA libraries as it is much faster than building a screening a library.</a:t>
            </a:r>
            <a:endParaRPr lang="en-US" dirty="0"/>
          </a:p>
        </p:txBody>
      </p:sp>
      <p:pic>
        <p:nvPicPr>
          <p:cNvPr id="34818" name="Picture 2" descr="http://www.foodsafetywatch.com/public/images/1050a.jpg"/>
          <p:cNvPicPr>
            <a:picLocks noChangeAspect="1" noChangeArrowheads="1"/>
          </p:cNvPicPr>
          <p:nvPr/>
        </p:nvPicPr>
        <p:blipFill>
          <a:blip r:embed="rId2" cstate="print"/>
          <a:srcRect/>
          <a:stretch>
            <a:fillRect/>
          </a:stretch>
        </p:blipFill>
        <p:spPr bwMode="auto">
          <a:xfrm>
            <a:off x="5334000" y="1066800"/>
            <a:ext cx="3810000" cy="5181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https://www.neb.com/%7E/media/NebUs/Page%20Images/Applications/DNA%20Amplification%20and%20PCR/pcr.jpg"/>
          <p:cNvPicPr>
            <a:picLocks noGrp="1" noChangeAspect="1" noChangeArrowheads="1"/>
          </p:cNvPicPr>
          <p:nvPr>
            <p:ph idx="1"/>
          </p:nvPr>
        </p:nvPicPr>
        <p:blipFill>
          <a:blip r:embed="rId2" cstate="print"/>
          <a:srcRect/>
          <a:stretch>
            <a:fillRect/>
          </a:stretch>
        </p:blipFill>
        <p:spPr bwMode="auto">
          <a:xfrm>
            <a:off x="0" y="21395"/>
            <a:ext cx="9144000" cy="676743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PCR</a:t>
            </a:r>
            <a:endParaRPr lang="en-US" dirty="0"/>
          </a:p>
        </p:txBody>
      </p:sp>
      <p:sp>
        <p:nvSpPr>
          <p:cNvPr id="3" name="Content Placeholder 2"/>
          <p:cNvSpPr>
            <a:spLocks noGrp="1"/>
          </p:cNvSpPr>
          <p:nvPr>
            <p:ph idx="1"/>
          </p:nvPr>
        </p:nvSpPr>
        <p:spPr>
          <a:xfrm>
            <a:off x="0" y="838200"/>
            <a:ext cx="9144000" cy="2590800"/>
          </a:xfrm>
        </p:spPr>
        <p:txBody>
          <a:bodyPr>
            <a:normAutofit fontScale="77500" lnSpcReduction="20000"/>
          </a:bodyPr>
          <a:lstStyle/>
          <a:p>
            <a:r>
              <a:rPr lang="en-US" b="1" dirty="0" smtClean="0"/>
              <a:t>PCR Technique</a:t>
            </a:r>
          </a:p>
          <a:p>
            <a:r>
              <a:rPr lang="en-US" dirty="0" smtClean="0"/>
              <a:t>Target DNA is put into a PCR test tube.</a:t>
            </a:r>
          </a:p>
          <a:p>
            <a:r>
              <a:rPr lang="en-US" dirty="0"/>
              <a:t> </a:t>
            </a:r>
            <a:r>
              <a:rPr lang="en-US" dirty="0" smtClean="0"/>
              <a:t>DNA is mixed with </a:t>
            </a:r>
            <a:r>
              <a:rPr lang="en-US" b="1" dirty="0" smtClean="0"/>
              <a:t>DNA polymerase</a:t>
            </a:r>
            <a:r>
              <a:rPr lang="en-US" dirty="0" smtClean="0"/>
              <a:t>, </a:t>
            </a:r>
            <a:r>
              <a:rPr lang="en-US" b="1" dirty="0" err="1" smtClean="0"/>
              <a:t>deoxyribonucleotides</a:t>
            </a:r>
            <a:r>
              <a:rPr lang="en-US" dirty="0" smtClean="0"/>
              <a:t> (</a:t>
            </a:r>
            <a:r>
              <a:rPr lang="en-US" dirty="0" err="1" smtClean="0"/>
              <a:t>dATP</a:t>
            </a:r>
            <a:r>
              <a:rPr lang="en-US" dirty="0" smtClean="0"/>
              <a:t>, </a:t>
            </a:r>
            <a:r>
              <a:rPr lang="en-US" dirty="0" err="1" smtClean="0"/>
              <a:t>dGTP</a:t>
            </a:r>
            <a:r>
              <a:rPr lang="en-US" dirty="0" smtClean="0"/>
              <a:t>,  </a:t>
            </a:r>
            <a:r>
              <a:rPr lang="en-US" dirty="0" err="1" smtClean="0"/>
              <a:t>dCTP</a:t>
            </a:r>
            <a:r>
              <a:rPr lang="en-US" dirty="0" smtClean="0"/>
              <a:t> and </a:t>
            </a:r>
            <a:r>
              <a:rPr lang="en-US" dirty="0" err="1" smtClean="0"/>
              <a:t>dTTP</a:t>
            </a:r>
            <a:r>
              <a:rPr lang="en-US" dirty="0" smtClean="0"/>
              <a:t>) and </a:t>
            </a:r>
            <a:r>
              <a:rPr lang="en-US" b="1" dirty="0" smtClean="0"/>
              <a:t>buffer.</a:t>
            </a:r>
          </a:p>
          <a:p>
            <a:r>
              <a:rPr lang="en-US" dirty="0"/>
              <a:t> </a:t>
            </a:r>
            <a:r>
              <a:rPr lang="en-US" dirty="0" smtClean="0"/>
              <a:t>A pair of </a:t>
            </a:r>
            <a:r>
              <a:rPr lang="en-US" b="1" dirty="0" smtClean="0"/>
              <a:t>primers</a:t>
            </a:r>
            <a:r>
              <a:rPr lang="en-US" dirty="0" smtClean="0"/>
              <a:t> (short single stranded DNA nucleotides) is added. The primers are complimentary to nucleotides on the ends of the DNA.</a:t>
            </a:r>
            <a:endParaRPr lang="en-US" dirty="0"/>
          </a:p>
        </p:txBody>
      </p:sp>
      <p:pic>
        <p:nvPicPr>
          <p:cNvPr id="35844" name="Picture 4" descr="http://www.medibena.at/media/catalog/product/cache/1/image/05d704b6bca6974982b70c7e9c55c6d8/d/n/dntps_7_1.png"/>
          <p:cNvPicPr>
            <a:picLocks noChangeAspect="1" noChangeArrowheads="1"/>
          </p:cNvPicPr>
          <p:nvPr/>
        </p:nvPicPr>
        <p:blipFill>
          <a:blip r:embed="rId2" cstate="print"/>
          <a:srcRect/>
          <a:stretch>
            <a:fillRect/>
          </a:stretch>
        </p:blipFill>
        <p:spPr bwMode="auto">
          <a:xfrm>
            <a:off x="2057400" y="3276600"/>
            <a:ext cx="5638800" cy="34194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a:xfrm>
            <a:off x="457200" y="1219200"/>
            <a:ext cx="4800600" cy="4906963"/>
          </a:xfrm>
        </p:spPr>
        <p:txBody>
          <a:bodyPr>
            <a:normAutofit lnSpcReduction="10000"/>
          </a:bodyPr>
          <a:lstStyle/>
          <a:p>
            <a:r>
              <a:rPr lang="en-US" dirty="0" smtClean="0"/>
              <a:t>The test tube is placed in a </a:t>
            </a:r>
            <a:r>
              <a:rPr lang="en-US" b="1" dirty="0" err="1" smtClean="0"/>
              <a:t>thermocycler</a:t>
            </a:r>
            <a:r>
              <a:rPr lang="en-US" dirty="0" smtClean="0"/>
              <a:t>, a sophisticated heating block capable of changing temperatures over short time periods.</a:t>
            </a:r>
          </a:p>
          <a:p>
            <a:r>
              <a:rPr lang="en-US" dirty="0" smtClean="0"/>
              <a:t>The </a:t>
            </a:r>
            <a:r>
              <a:rPr lang="en-US" dirty="0" err="1" smtClean="0"/>
              <a:t>thermocycler</a:t>
            </a:r>
            <a:r>
              <a:rPr lang="en-US" dirty="0" smtClean="0"/>
              <a:t> takes the sample through a series of reactions called the PCR cycle</a:t>
            </a:r>
            <a:endParaRPr lang="en-US" dirty="0"/>
          </a:p>
        </p:txBody>
      </p:sp>
      <p:pic>
        <p:nvPicPr>
          <p:cNvPr id="36866" name="Picture 2" descr="http://www.sci-support.com/images/300/1659.jpg"/>
          <p:cNvPicPr>
            <a:picLocks noChangeAspect="1" noChangeArrowheads="1"/>
          </p:cNvPicPr>
          <p:nvPr/>
        </p:nvPicPr>
        <p:blipFill>
          <a:blip r:embed="rId2" cstate="print"/>
          <a:srcRect/>
          <a:stretch>
            <a:fillRect/>
          </a:stretch>
        </p:blipFill>
        <p:spPr bwMode="auto">
          <a:xfrm>
            <a:off x="5334000" y="1905000"/>
            <a:ext cx="3543300" cy="35433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a:xfrm>
            <a:off x="457200" y="1600200"/>
            <a:ext cx="5181600" cy="4525963"/>
          </a:xfrm>
        </p:spPr>
        <p:txBody>
          <a:bodyPr>
            <a:normAutofit fontScale="85000" lnSpcReduction="10000"/>
          </a:bodyPr>
          <a:lstStyle/>
          <a:p>
            <a:r>
              <a:rPr lang="en-US" b="1" dirty="0" smtClean="0"/>
              <a:t>Each PCR cycle has 3 stages</a:t>
            </a:r>
            <a:r>
              <a:rPr lang="en-US" dirty="0" smtClean="0"/>
              <a:t>:</a:t>
            </a:r>
          </a:p>
          <a:p>
            <a:r>
              <a:rPr lang="en-US" b="1" dirty="0" err="1" smtClean="0"/>
              <a:t>Denaturation</a:t>
            </a:r>
            <a:r>
              <a:rPr lang="en-US" dirty="0" smtClean="0"/>
              <a:t>- Sample is heated to 94-96 degrees C. This causes the DNA to separate into single strands.</a:t>
            </a:r>
          </a:p>
          <a:p>
            <a:r>
              <a:rPr lang="en-US" b="1" dirty="0" smtClean="0"/>
              <a:t>Hybridization</a:t>
            </a:r>
            <a:r>
              <a:rPr lang="en-US" dirty="0" smtClean="0"/>
              <a:t> – Sample is cooled to 55-65 degrees C.  This allows the primers to hydrogen bond to complimentary bases at opposite end of the target sequence.</a:t>
            </a:r>
          </a:p>
        </p:txBody>
      </p:sp>
      <p:pic>
        <p:nvPicPr>
          <p:cNvPr id="4" name="Picture 2" descr="http://t0.gstatic.com/images?q=tbn:ANd9GcQs1gAiyr-1f36DFR_q_G7ix1esGl5pJ-MR-DnZxHz9KMVGjAEb8N1_2bLDAg"/>
          <p:cNvPicPr>
            <a:picLocks noChangeAspect="1" noChangeArrowheads="1"/>
          </p:cNvPicPr>
          <p:nvPr/>
        </p:nvPicPr>
        <p:blipFill>
          <a:blip r:embed="rId2" cstate="print"/>
          <a:srcRect/>
          <a:stretch>
            <a:fillRect/>
          </a:stretch>
        </p:blipFill>
        <p:spPr bwMode="auto">
          <a:xfrm>
            <a:off x="5791200" y="485773"/>
            <a:ext cx="3048000" cy="600075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a:xfrm>
            <a:off x="457200" y="1295400"/>
            <a:ext cx="4724400" cy="4830763"/>
          </a:xfrm>
        </p:spPr>
        <p:txBody>
          <a:bodyPr>
            <a:normAutofit fontScale="85000" lnSpcReduction="20000"/>
          </a:bodyPr>
          <a:lstStyle/>
          <a:p>
            <a:r>
              <a:rPr lang="en-US" b="1" dirty="0" smtClean="0"/>
              <a:t>Extension </a:t>
            </a:r>
            <a:r>
              <a:rPr lang="en-US" dirty="0" smtClean="0"/>
              <a:t>– Sample is heated to 70-75 degrees C.  The DNA polymerase copies the target sequences by binding the nucleotides to the 3’ end of each primer.</a:t>
            </a:r>
          </a:p>
          <a:p>
            <a:r>
              <a:rPr lang="en-US" dirty="0" smtClean="0"/>
              <a:t>At the end of one cycle, the amount of DNA has doubled.</a:t>
            </a:r>
          </a:p>
          <a:p>
            <a:r>
              <a:rPr lang="en-US" dirty="0" smtClean="0"/>
              <a:t>Researchers usually run 20-30 </a:t>
            </a:r>
            <a:r>
              <a:rPr lang="en-US" dirty="0" err="1" smtClean="0"/>
              <a:t>cyles</a:t>
            </a:r>
            <a:r>
              <a:rPr lang="en-US" dirty="0" smtClean="0"/>
              <a:t> of PCR.</a:t>
            </a:r>
          </a:p>
          <a:p>
            <a:r>
              <a:rPr lang="en-US" dirty="0" smtClean="0"/>
              <a:t>After 20 cycles, there are about 1 million copies of target DNA</a:t>
            </a:r>
            <a:endParaRPr lang="en-US" dirty="0"/>
          </a:p>
        </p:txBody>
      </p:sp>
      <p:pic>
        <p:nvPicPr>
          <p:cNvPr id="4" name="Picture 2" descr="http://t0.gstatic.com/images?q=tbn:ANd9GcQs1gAiyr-1f36DFR_q_G7ix1esGl5pJ-MR-DnZxHz9KMVGjAEb8N1_2bLDAg"/>
          <p:cNvPicPr>
            <a:picLocks noChangeAspect="1" noChangeArrowheads="1"/>
          </p:cNvPicPr>
          <p:nvPr/>
        </p:nvPicPr>
        <p:blipFill>
          <a:blip r:embed="rId2" cstate="print"/>
          <a:srcRect/>
          <a:stretch>
            <a:fillRect/>
          </a:stretch>
        </p:blipFill>
        <p:spPr bwMode="auto">
          <a:xfrm>
            <a:off x="5791200" y="485773"/>
            <a:ext cx="3048000" cy="600075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a:xfrm>
            <a:off x="457200" y="1143000"/>
            <a:ext cx="4419600" cy="5410200"/>
          </a:xfrm>
        </p:spPr>
        <p:txBody>
          <a:bodyPr>
            <a:normAutofit fontScale="77500" lnSpcReduction="20000"/>
          </a:bodyPr>
          <a:lstStyle/>
          <a:p>
            <a:r>
              <a:rPr lang="en-US" dirty="0" smtClean="0"/>
              <a:t>One of the keys to PCR is the type of DNA polymerase used.</a:t>
            </a:r>
          </a:p>
          <a:p>
            <a:r>
              <a:rPr lang="en-US" dirty="0" smtClean="0"/>
              <a:t>Most DNA polymerase would denature in the heating and cooling process of PCR.</a:t>
            </a:r>
          </a:p>
          <a:p>
            <a:r>
              <a:rPr lang="en-US" b="1" i="1" dirty="0" err="1" smtClean="0"/>
              <a:t>Taq</a:t>
            </a:r>
            <a:r>
              <a:rPr lang="en-US" b="1" i="1" dirty="0" smtClean="0"/>
              <a:t> </a:t>
            </a:r>
            <a:r>
              <a:rPr lang="en-US" b="1" dirty="0" smtClean="0"/>
              <a:t>DNA polymerase </a:t>
            </a:r>
            <a:r>
              <a:rPr lang="en-US" dirty="0" smtClean="0"/>
              <a:t>is used in PCR.</a:t>
            </a:r>
          </a:p>
          <a:p>
            <a:r>
              <a:rPr lang="en-US" dirty="0" smtClean="0"/>
              <a:t>It is isolated from </a:t>
            </a:r>
            <a:r>
              <a:rPr lang="en-US" i="1" dirty="0" err="1" smtClean="0"/>
              <a:t>Thermus</a:t>
            </a:r>
            <a:r>
              <a:rPr lang="en-US" i="1" dirty="0" smtClean="0"/>
              <a:t> </a:t>
            </a:r>
            <a:r>
              <a:rPr lang="en-US" i="1" dirty="0" err="1" smtClean="0"/>
              <a:t>aquaticus</a:t>
            </a:r>
            <a:r>
              <a:rPr lang="en-US" i="1" dirty="0" smtClean="0"/>
              <a:t>, </a:t>
            </a:r>
            <a:r>
              <a:rPr lang="en-US" dirty="0" smtClean="0"/>
              <a:t>an </a:t>
            </a:r>
            <a:r>
              <a:rPr lang="en-US" dirty="0" err="1" smtClean="0"/>
              <a:t>Archaea</a:t>
            </a:r>
            <a:r>
              <a:rPr lang="en-US" dirty="0" smtClean="0"/>
              <a:t> species that thrives in the hot springs of Yellowstone National Park.</a:t>
            </a:r>
          </a:p>
          <a:p>
            <a:r>
              <a:rPr lang="en-US" i="1" dirty="0" err="1" smtClean="0"/>
              <a:t>Taq</a:t>
            </a:r>
            <a:r>
              <a:rPr lang="en-US" i="1" dirty="0" smtClean="0"/>
              <a:t> </a:t>
            </a:r>
            <a:r>
              <a:rPr lang="en-US" dirty="0" smtClean="0"/>
              <a:t>is stable at high temperatures.</a:t>
            </a:r>
            <a:endParaRPr lang="en-US" i="1" dirty="0"/>
          </a:p>
        </p:txBody>
      </p:sp>
      <p:pic>
        <p:nvPicPr>
          <p:cNvPr id="38914" name="Picture 2" descr="http://microbewiki.kenyon.edu/images/e/ee/Taq_polymerase.jpg"/>
          <p:cNvPicPr>
            <a:picLocks noChangeAspect="1" noChangeArrowheads="1"/>
          </p:cNvPicPr>
          <p:nvPr/>
        </p:nvPicPr>
        <p:blipFill>
          <a:blip r:embed="rId2" cstate="print"/>
          <a:srcRect/>
          <a:stretch>
            <a:fillRect/>
          </a:stretch>
        </p:blipFill>
        <p:spPr bwMode="auto">
          <a:xfrm>
            <a:off x="5105400" y="1524000"/>
            <a:ext cx="3733799" cy="37338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a:xfrm>
            <a:off x="457200" y="1143000"/>
            <a:ext cx="4419600" cy="5334000"/>
          </a:xfrm>
        </p:spPr>
        <p:txBody>
          <a:bodyPr>
            <a:normAutofit fontScale="77500" lnSpcReduction="20000"/>
          </a:bodyPr>
          <a:lstStyle/>
          <a:p>
            <a:r>
              <a:rPr lang="en-US" b="1" dirty="0" smtClean="0"/>
              <a:t>Cloning PCR products</a:t>
            </a:r>
          </a:p>
          <a:p>
            <a:r>
              <a:rPr lang="en-US" dirty="0" smtClean="0"/>
              <a:t>If you wish to clone a gene made by PCR:</a:t>
            </a:r>
          </a:p>
          <a:p>
            <a:r>
              <a:rPr lang="en-US" dirty="0"/>
              <a:t> </a:t>
            </a:r>
            <a:r>
              <a:rPr lang="en-US" dirty="0" err="1" smtClean="0"/>
              <a:t>Thermostable</a:t>
            </a:r>
            <a:r>
              <a:rPr lang="en-US" dirty="0" smtClean="0"/>
              <a:t> polymerases like </a:t>
            </a:r>
            <a:r>
              <a:rPr lang="en-US" i="1" dirty="0" err="1" smtClean="0"/>
              <a:t>Taq</a:t>
            </a:r>
            <a:r>
              <a:rPr lang="en-US" i="1" dirty="0" smtClean="0"/>
              <a:t> </a:t>
            </a:r>
            <a:r>
              <a:rPr lang="en-US" dirty="0" smtClean="0"/>
              <a:t>add a single adenine nucleotide to the 3’ end of all PCR products (It’s a quirk).</a:t>
            </a:r>
          </a:p>
          <a:p>
            <a:r>
              <a:rPr lang="en-US" dirty="0" smtClean="0"/>
              <a:t>PCR products can be </a:t>
            </a:r>
            <a:r>
              <a:rPr lang="en-US" dirty="0" err="1" smtClean="0"/>
              <a:t>ligated</a:t>
            </a:r>
            <a:r>
              <a:rPr lang="en-US" dirty="0" smtClean="0"/>
              <a:t> to </a:t>
            </a:r>
            <a:r>
              <a:rPr lang="en-US" b="1" dirty="0" smtClean="0"/>
              <a:t>T vectors </a:t>
            </a:r>
            <a:r>
              <a:rPr lang="en-US" dirty="0" smtClean="0"/>
              <a:t>which are plasmids that have a single stranded thymine nucleotide at each end.</a:t>
            </a:r>
          </a:p>
          <a:p>
            <a:r>
              <a:rPr lang="en-US" dirty="0" smtClean="0"/>
              <a:t>Once </a:t>
            </a:r>
            <a:r>
              <a:rPr lang="en-US" dirty="0" err="1" smtClean="0"/>
              <a:t>ligated</a:t>
            </a:r>
            <a:r>
              <a:rPr lang="en-US" dirty="0" smtClean="0"/>
              <a:t>,  the recombinant plasmid can be introduced into a bacteria.</a:t>
            </a:r>
          </a:p>
          <a:p>
            <a:pPr>
              <a:buNone/>
            </a:pPr>
            <a:endParaRPr lang="en-US" dirty="0"/>
          </a:p>
        </p:txBody>
      </p:sp>
      <p:pic>
        <p:nvPicPr>
          <p:cNvPr id="40962" name="Picture 2" descr="http://www.t-vector.com/images/products/pPIC01-T.jpg"/>
          <p:cNvPicPr>
            <a:picLocks noChangeAspect="1" noChangeArrowheads="1"/>
          </p:cNvPicPr>
          <p:nvPr/>
        </p:nvPicPr>
        <p:blipFill>
          <a:blip r:embed="rId2" cstate="print"/>
          <a:srcRect/>
          <a:stretch>
            <a:fillRect/>
          </a:stretch>
        </p:blipFill>
        <p:spPr bwMode="auto">
          <a:xfrm>
            <a:off x="5791200" y="2286000"/>
            <a:ext cx="3352800" cy="30861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a:t>
            </a:r>
            <a:endParaRPr lang="en-US" dirty="0"/>
          </a:p>
        </p:txBody>
      </p:sp>
      <p:sp>
        <p:nvSpPr>
          <p:cNvPr id="3" name="Content Placeholder 2"/>
          <p:cNvSpPr>
            <a:spLocks noGrp="1"/>
          </p:cNvSpPr>
          <p:nvPr>
            <p:ph idx="1"/>
          </p:nvPr>
        </p:nvSpPr>
        <p:spPr/>
        <p:txBody>
          <a:bodyPr/>
          <a:lstStyle/>
          <a:p>
            <a:r>
              <a:rPr lang="en-US" dirty="0" smtClean="0">
                <a:hlinkClick r:id="rId2"/>
              </a:rPr>
              <a:t>http://highered.mcgraw-hill.com/sites/0072556781/student_view0/chapter14/animation_quiz_6.html</a:t>
            </a:r>
            <a:endParaRPr lang="en-US" dirty="0" smtClean="0"/>
          </a:p>
          <a:p>
            <a:r>
              <a:rPr lang="en-US" dirty="0" smtClean="0"/>
              <a:t>PCR animation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Library</a:t>
            </a:r>
            <a:endParaRPr lang="en-US" dirty="0"/>
          </a:p>
        </p:txBody>
      </p:sp>
      <p:sp>
        <p:nvSpPr>
          <p:cNvPr id="3" name="Content Placeholder 2"/>
          <p:cNvSpPr>
            <a:spLocks noGrp="1"/>
          </p:cNvSpPr>
          <p:nvPr>
            <p:ph idx="1"/>
          </p:nvPr>
        </p:nvSpPr>
        <p:spPr/>
        <p:txBody>
          <a:bodyPr/>
          <a:lstStyle/>
          <a:p>
            <a:r>
              <a:rPr lang="en-US" dirty="0" smtClean="0">
                <a:hlinkClick r:id="rId2"/>
              </a:rPr>
              <a:t>http://www.pbslearningmedia.org/resource/biot09.sci.life.gen.dnalibraries/dna-libraries/?utm_source=teachersdomain_redirect%2Fresource%2Fbiot09.sci.life.gen.dnalibraries%2Futm_medium%3Dteachersdomain%2Fresource%2Fbiot09.sci.life.gen.dnalibraries%2Futm_campaign%3Dtd_redirects</a:t>
            </a:r>
            <a:endParaRPr lang="en-US" dirty="0" smtClean="0"/>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PCR Review</a:t>
            </a:r>
            <a:endParaRPr lang="en-US" dirty="0"/>
          </a:p>
        </p:txBody>
      </p:sp>
      <p:sp>
        <p:nvSpPr>
          <p:cNvPr id="3" name="Content Placeholder 2"/>
          <p:cNvSpPr>
            <a:spLocks noGrp="1"/>
          </p:cNvSpPr>
          <p:nvPr>
            <p:ph idx="1"/>
          </p:nvPr>
        </p:nvSpPr>
        <p:spPr/>
        <p:txBody>
          <a:bodyPr/>
          <a:lstStyle/>
          <a:p>
            <a:r>
              <a:rPr lang="en-US" dirty="0" smtClean="0"/>
              <a:t>What is PCR?</a:t>
            </a:r>
          </a:p>
          <a:p>
            <a:r>
              <a:rPr lang="en-US" dirty="0" smtClean="0"/>
              <a:t>At the start of PCR, what is mixed with the DNA?</a:t>
            </a:r>
          </a:p>
          <a:p>
            <a:r>
              <a:rPr lang="en-US" dirty="0" smtClean="0"/>
              <a:t>Explain </a:t>
            </a:r>
            <a:r>
              <a:rPr lang="en-US" dirty="0" err="1" smtClean="0"/>
              <a:t>denaturation</a:t>
            </a:r>
            <a:r>
              <a:rPr lang="en-US" dirty="0" smtClean="0"/>
              <a:t>.</a:t>
            </a:r>
          </a:p>
          <a:p>
            <a:r>
              <a:rPr lang="en-US" dirty="0" smtClean="0"/>
              <a:t>Explain hybridization (annealing).</a:t>
            </a:r>
          </a:p>
          <a:p>
            <a:r>
              <a:rPr lang="en-US" dirty="0" smtClean="0"/>
              <a:t>Explain extension.</a:t>
            </a:r>
          </a:p>
          <a:p>
            <a:r>
              <a:rPr lang="en-US" dirty="0" smtClean="0"/>
              <a:t>How many DNA copies can be made after 20 PCR cycles?</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8 Gel Electrophoresis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 Review of Gel Electrophoresis</a:t>
            </a:r>
          </a:p>
          <a:p>
            <a:r>
              <a:rPr lang="en-US" b="1" dirty="0" smtClean="0"/>
              <a:t> Gel Electrophoresis – </a:t>
            </a:r>
            <a:r>
              <a:rPr lang="en-US" b="1" i="1" dirty="0" err="1" smtClean="0"/>
              <a:t>Wolbachia</a:t>
            </a:r>
            <a:r>
              <a:rPr lang="en-US" b="1" dirty="0" smtClean="0"/>
              <a:t> Project</a:t>
            </a:r>
          </a:p>
          <a:p>
            <a:r>
              <a:rPr lang="en-US" dirty="0" smtClean="0"/>
              <a:t>In this activity you will learn how DNA samples separate based upon different sizes and learn how to stain and visualize DNA samples. We will be using </a:t>
            </a:r>
            <a:r>
              <a:rPr lang="en-US" dirty="0" err="1" smtClean="0"/>
              <a:t>agarose</a:t>
            </a:r>
            <a:r>
              <a:rPr lang="en-US" dirty="0" smtClean="0"/>
              <a:t> gel electrophoresis to determine the presence and size of two different gene fragments (mitochondrial </a:t>
            </a:r>
            <a:r>
              <a:rPr lang="en-US" dirty="0" err="1" smtClean="0"/>
              <a:t>Cytochrome</a:t>
            </a:r>
            <a:r>
              <a:rPr lang="en-US" dirty="0" smtClean="0"/>
              <a:t> </a:t>
            </a:r>
            <a:r>
              <a:rPr lang="en-US" dirty="0" err="1" smtClean="0"/>
              <a:t>Oxidase</a:t>
            </a:r>
            <a:r>
              <a:rPr lang="en-US" dirty="0" smtClean="0"/>
              <a:t> I, and </a:t>
            </a:r>
            <a:r>
              <a:rPr lang="en-US" i="1" dirty="0" err="1" smtClean="0"/>
              <a:t>Wolbachia</a:t>
            </a:r>
            <a:r>
              <a:rPr lang="en-US" i="1" dirty="0" smtClean="0"/>
              <a:t> 16S </a:t>
            </a:r>
            <a:r>
              <a:rPr lang="en-US" i="1" dirty="0" err="1" smtClean="0"/>
              <a:t>rDNA</a:t>
            </a:r>
            <a:r>
              <a:rPr lang="en-US" dirty="0" smtClean="0"/>
              <a:t>)</a:t>
            </a:r>
            <a:r>
              <a:rPr lang="en-US" i="1" dirty="0" smtClean="0"/>
              <a:t> </a:t>
            </a:r>
            <a:r>
              <a:rPr lang="en-US" dirty="0" smtClean="0"/>
              <a:t>amplified by our PCR.</a:t>
            </a:r>
            <a:r>
              <a:rPr lang="en-US" dirty="0" smtClean="0">
                <a:hlinkClick r:id="rId2"/>
              </a:rPr>
              <a:t> http://discover.mbl.edu/labs.htm</a:t>
            </a:r>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Gel Electrophoresis </a:t>
            </a:r>
            <a:endParaRPr lang="en-US" dirty="0"/>
          </a:p>
        </p:txBody>
      </p:sp>
      <p:sp>
        <p:nvSpPr>
          <p:cNvPr id="3" name="Content Placeholder 2"/>
          <p:cNvSpPr>
            <a:spLocks noGrp="1"/>
          </p:cNvSpPr>
          <p:nvPr>
            <p:ph idx="1"/>
          </p:nvPr>
        </p:nvSpPr>
        <p:spPr/>
        <p:txBody>
          <a:bodyPr>
            <a:normAutofit/>
          </a:bodyPr>
          <a:lstStyle/>
          <a:p>
            <a:r>
              <a:rPr lang="en-US" b="1" dirty="0" smtClean="0"/>
              <a:t>If you need a refresher on gel electrophoresis:</a:t>
            </a:r>
          </a:p>
          <a:p>
            <a:r>
              <a:rPr lang="en-US" dirty="0" smtClean="0">
                <a:hlinkClick r:id="rId2"/>
              </a:rPr>
              <a:t>http://learn.genetics.utah.edu/content/labs/gel/</a:t>
            </a:r>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DNA Sequencing</a:t>
            </a:r>
            <a:endParaRPr lang="en-US" dirty="0"/>
          </a:p>
        </p:txBody>
      </p:sp>
      <p:sp>
        <p:nvSpPr>
          <p:cNvPr id="3" name="Content Placeholder 2"/>
          <p:cNvSpPr>
            <a:spLocks noGrp="1"/>
          </p:cNvSpPr>
          <p:nvPr>
            <p:ph idx="1"/>
          </p:nvPr>
        </p:nvSpPr>
        <p:spPr>
          <a:xfrm>
            <a:off x="0" y="990600"/>
            <a:ext cx="4800600" cy="5867400"/>
          </a:xfrm>
        </p:spPr>
        <p:txBody>
          <a:bodyPr>
            <a:normAutofit fontScale="77500" lnSpcReduction="20000"/>
          </a:bodyPr>
          <a:lstStyle/>
          <a:p>
            <a:r>
              <a:rPr lang="en-US" dirty="0" smtClean="0"/>
              <a:t>Today, laboratories routinely sequence the order of nucleotides in DNA.  DNA sequencing is done to:</a:t>
            </a:r>
          </a:p>
          <a:p>
            <a:pPr marL="514350" indent="-514350">
              <a:buAutoNum type="arabicPeriod"/>
            </a:pPr>
            <a:r>
              <a:rPr lang="en-US" dirty="0" smtClean="0"/>
              <a:t>Confirm the identity of genes isolated by hybridization or amplified by PCR.</a:t>
            </a:r>
          </a:p>
          <a:p>
            <a:pPr marL="514350" indent="-514350">
              <a:buAutoNum type="arabicPeriod"/>
            </a:pPr>
            <a:r>
              <a:rPr lang="en-US" dirty="0" smtClean="0"/>
              <a:t>Determine the DNA sequence of promoters and other regulatory sequences.</a:t>
            </a:r>
          </a:p>
          <a:p>
            <a:pPr marL="514350" indent="-514350">
              <a:buAutoNum type="arabicPeriod"/>
            </a:pPr>
            <a:r>
              <a:rPr lang="en-US" dirty="0" smtClean="0"/>
              <a:t>Reveal the fine structure of genes and other DNA.</a:t>
            </a:r>
          </a:p>
          <a:p>
            <a:pPr marL="514350" indent="-514350">
              <a:buAutoNum type="arabicPeriod"/>
            </a:pPr>
            <a:r>
              <a:rPr lang="en-US" dirty="0" smtClean="0"/>
              <a:t>Confirm the sequence of </a:t>
            </a:r>
            <a:r>
              <a:rPr lang="en-US" dirty="0" err="1" smtClean="0"/>
              <a:t>cDNA</a:t>
            </a:r>
            <a:r>
              <a:rPr lang="en-US" dirty="0" smtClean="0"/>
              <a:t>.</a:t>
            </a:r>
          </a:p>
          <a:p>
            <a:pPr marL="514350" indent="-514350">
              <a:buAutoNum type="arabicPeriod"/>
            </a:pPr>
            <a:r>
              <a:rPr lang="en-US" dirty="0" smtClean="0"/>
              <a:t>Deduce amino acid sequences.</a:t>
            </a:r>
          </a:p>
          <a:p>
            <a:pPr marL="514350" indent="-514350">
              <a:buAutoNum type="arabicPeriod"/>
            </a:pPr>
            <a:r>
              <a:rPr lang="en-US" dirty="0" smtClean="0"/>
              <a:t>Identify mutations.</a:t>
            </a:r>
            <a:endParaRPr lang="en-US" dirty="0"/>
          </a:p>
        </p:txBody>
      </p:sp>
      <p:pic>
        <p:nvPicPr>
          <p:cNvPr id="2050" name="Picture 2" descr="http://www.austincc.edu/mlt/mdfund/pictures/sequencing1.gif"/>
          <p:cNvPicPr>
            <a:picLocks noChangeAspect="1" noChangeArrowheads="1"/>
          </p:cNvPicPr>
          <p:nvPr/>
        </p:nvPicPr>
        <p:blipFill>
          <a:blip r:embed="rId2" cstate="print"/>
          <a:srcRect/>
          <a:stretch>
            <a:fillRect/>
          </a:stretch>
        </p:blipFill>
        <p:spPr bwMode="auto">
          <a:xfrm>
            <a:off x="4724400" y="1447800"/>
            <a:ext cx="4419600" cy="4800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9- DNA Sequencing</a:t>
            </a:r>
            <a:endParaRPr lang="en-US" dirty="0"/>
          </a:p>
        </p:txBody>
      </p:sp>
      <p:sp>
        <p:nvSpPr>
          <p:cNvPr id="3" name="Content Placeholder 2"/>
          <p:cNvSpPr>
            <a:spLocks noGrp="1"/>
          </p:cNvSpPr>
          <p:nvPr>
            <p:ph idx="1"/>
          </p:nvPr>
        </p:nvSpPr>
        <p:spPr/>
        <p:txBody>
          <a:bodyPr/>
          <a:lstStyle/>
          <a:p>
            <a:r>
              <a:rPr lang="en-US" dirty="0" smtClean="0"/>
              <a:t> </a:t>
            </a:r>
            <a:r>
              <a:rPr lang="en-US" b="1" dirty="0" err="1" smtClean="0"/>
              <a:t>Powerpoint</a:t>
            </a:r>
            <a:r>
              <a:rPr lang="en-US" b="1" dirty="0" smtClean="0"/>
              <a:t> and discussion of Sanger method.</a:t>
            </a:r>
          </a:p>
          <a:p>
            <a:r>
              <a:rPr lang="en-US" b="1" dirty="0" smtClean="0"/>
              <a:t> Simulation of Sanger method activity.</a:t>
            </a:r>
          </a:p>
          <a:p>
            <a:r>
              <a:rPr lang="en-US" b="1" dirty="0" err="1" smtClean="0"/>
              <a:t>Powerpoint</a:t>
            </a:r>
            <a:r>
              <a:rPr lang="en-US" b="1" dirty="0" smtClean="0"/>
              <a:t> and discussion of automated DNA sequencing.</a:t>
            </a:r>
            <a:endParaRPr lang="en-US" b="1"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DNA Sequencing</a:t>
            </a:r>
            <a:endParaRPr lang="en-US" dirty="0"/>
          </a:p>
        </p:txBody>
      </p:sp>
      <p:sp>
        <p:nvSpPr>
          <p:cNvPr id="3" name="Content Placeholder 2"/>
          <p:cNvSpPr>
            <a:spLocks noGrp="1"/>
          </p:cNvSpPr>
          <p:nvPr>
            <p:ph idx="1"/>
          </p:nvPr>
        </p:nvSpPr>
        <p:spPr>
          <a:xfrm>
            <a:off x="0" y="1066801"/>
            <a:ext cx="9144000" cy="3276600"/>
          </a:xfrm>
        </p:spPr>
        <p:txBody>
          <a:bodyPr>
            <a:normAutofit fontScale="77500" lnSpcReduction="20000"/>
          </a:bodyPr>
          <a:lstStyle/>
          <a:p>
            <a:r>
              <a:rPr lang="en-US" dirty="0" smtClean="0"/>
              <a:t>Among the first sequencing technique used was the </a:t>
            </a:r>
            <a:r>
              <a:rPr lang="en-US" b="1" dirty="0" smtClean="0"/>
              <a:t>Sanger method.</a:t>
            </a:r>
          </a:p>
          <a:p>
            <a:r>
              <a:rPr lang="en-US" b="1" dirty="0" smtClean="0"/>
              <a:t>Original Sanger method</a:t>
            </a:r>
          </a:p>
          <a:p>
            <a:r>
              <a:rPr lang="en-US" dirty="0" smtClean="0"/>
              <a:t>Four separate reaction tubes are set up.</a:t>
            </a:r>
          </a:p>
          <a:p>
            <a:r>
              <a:rPr lang="en-US" dirty="0" smtClean="0"/>
              <a:t>Each tube contained</a:t>
            </a:r>
            <a:r>
              <a:rPr lang="en-US" b="1" dirty="0" smtClean="0"/>
              <a:t> identical DNA </a:t>
            </a:r>
            <a:r>
              <a:rPr lang="en-US" dirty="0" smtClean="0"/>
              <a:t>of interest, a </a:t>
            </a:r>
            <a:r>
              <a:rPr lang="en-US" b="1" dirty="0" smtClean="0"/>
              <a:t>radioactively labeled</a:t>
            </a:r>
            <a:r>
              <a:rPr lang="en-US" dirty="0" smtClean="0"/>
              <a:t> </a:t>
            </a:r>
            <a:r>
              <a:rPr lang="en-US" b="1" dirty="0" smtClean="0"/>
              <a:t>primer</a:t>
            </a:r>
            <a:r>
              <a:rPr lang="en-US" dirty="0" smtClean="0"/>
              <a:t> to get DNA synthesis started, </a:t>
            </a:r>
            <a:r>
              <a:rPr lang="en-US" dirty="0" err="1" smtClean="0"/>
              <a:t>deoxyribonucleotide</a:t>
            </a:r>
            <a:r>
              <a:rPr lang="en-US" dirty="0" smtClean="0"/>
              <a:t> phosphate to be used in DNA synthesis (</a:t>
            </a:r>
            <a:r>
              <a:rPr lang="en-US" b="1" dirty="0" err="1" smtClean="0"/>
              <a:t>dNTP</a:t>
            </a:r>
            <a:r>
              <a:rPr lang="en-US" dirty="0" smtClean="0"/>
              <a:t>), and a small amount  of </a:t>
            </a:r>
            <a:r>
              <a:rPr lang="en-US" dirty="0" err="1" smtClean="0"/>
              <a:t>dideoxyribonucleotide</a:t>
            </a:r>
            <a:r>
              <a:rPr lang="en-US" dirty="0" smtClean="0"/>
              <a:t> phosphate (</a:t>
            </a:r>
            <a:r>
              <a:rPr lang="en-US" b="1" dirty="0" err="1" smtClean="0"/>
              <a:t>ddNTP</a:t>
            </a:r>
            <a:r>
              <a:rPr lang="en-US" dirty="0" smtClean="0"/>
              <a:t>), and </a:t>
            </a:r>
            <a:r>
              <a:rPr lang="en-US" b="1" dirty="0" smtClean="0"/>
              <a:t>DNA polymerase.</a:t>
            </a:r>
          </a:p>
          <a:p>
            <a:endParaRPr lang="en-US" dirty="0" smtClean="0"/>
          </a:p>
          <a:p>
            <a:endParaRPr lang="en-US" b="1" dirty="0"/>
          </a:p>
        </p:txBody>
      </p:sp>
      <p:pic>
        <p:nvPicPr>
          <p:cNvPr id="46082" name="Picture 2"/>
          <p:cNvPicPr>
            <a:picLocks noChangeAspect="1" noChangeArrowheads="1"/>
          </p:cNvPicPr>
          <p:nvPr/>
        </p:nvPicPr>
        <p:blipFill>
          <a:blip r:embed="rId2" cstate="print"/>
          <a:srcRect/>
          <a:stretch>
            <a:fillRect/>
          </a:stretch>
        </p:blipFill>
        <p:spPr bwMode="auto">
          <a:xfrm>
            <a:off x="2514600" y="4181475"/>
            <a:ext cx="4953000" cy="26765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Sequencing</a:t>
            </a:r>
            <a:endParaRPr lang="en-US" dirty="0"/>
          </a:p>
        </p:txBody>
      </p:sp>
      <p:sp>
        <p:nvSpPr>
          <p:cNvPr id="3" name="Content Placeholder 2"/>
          <p:cNvSpPr>
            <a:spLocks noGrp="1"/>
          </p:cNvSpPr>
          <p:nvPr>
            <p:ph idx="1"/>
          </p:nvPr>
        </p:nvSpPr>
        <p:spPr>
          <a:xfrm>
            <a:off x="457200" y="1600200"/>
            <a:ext cx="5562600" cy="4953000"/>
          </a:xfrm>
        </p:spPr>
        <p:txBody>
          <a:bodyPr>
            <a:normAutofit fontScale="85000" lnSpcReduction="20000"/>
          </a:bodyPr>
          <a:lstStyle/>
          <a:p>
            <a:r>
              <a:rPr lang="en-US" dirty="0" smtClean="0"/>
              <a:t>All four test tubes have each of the four nucleotide bases (</a:t>
            </a:r>
            <a:r>
              <a:rPr lang="en-US" dirty="0" err="1" smtClean="0"/>
              <a:t>dNTP</a:t>
            </a:r>
            <a:r>
              <a:rPr lang="en-US" dirty="0" smtClean="0"/>
              <a:t>) but each one of the  tubes will also have one radioactively labeled (</a:t>
            </a:r>
            <a:r>
              <a:rPr lang="en-US" dirty="0" err="1" smtClean="0"/>
              <a:t>ddNTP</a:t>
            </a:r>
            <a:r>
              <a:rPr lang="en-US" dirty="0" smtClean="0"/>
              <a:t>).</a:t>
            </a:r>
          </a:p>
          <a:p>
            <a:r>
              <a:rPr lang="en-US" b="1" dirty="0" smtClean="0">
                <a:solidFill>
                  <a:srgbClr val="FF0000"/>
                </a:solidFill>
              </a:rPr>
              <a:t>Example</a:t>
            </a:r>
          </a:p>
          <a:p>
            <a:r>
              <a:rPr lang="en-US" b="1" dirty="0" smtClean="0"/>
              <a:t>"G" tube: </a:t>
            </a:r>
            <a:r>
              <a:rPr lang="en-US" dirty="0" smtClean="0"/>
              <a:t>all four </a:t>
            </a:r>
            <a:r>
              <a:rPr lang="en-US" dirty="0" err="1" smtClean="0"/>
              <a:t>dNTP's</a:t>
            </a:r>
            <a:r>
              <a:rPr lang="en-US" dirty="0" smtClean="0"/>
              <a:t>, </a:t>
            </a:r>
            <a:r>
              <a:rPr lang="en-US" dirty="0" err="1" smtClean="0"/>
              <a:t>ddGTP</a:t>
            </a:r>
            <a:r>
              <a:rPr lang="en-US" dirty="0" smtClean="0"/>
              <a:t> , DNA polymerase, and primer</a:t>
            </a:r>
          </a:p>
          <a:p>
            <a:r>
              <a:rPr lang="en-US" b="1" dirty="0" smtClean="0"/>
              <a:t>"A" tube: </a:t>
            </a:r>
            <a:r>
              <a:rPr lang="en-US" dirty="0" smtClean="0"/>
              <a:t>all four </a:t>
            </a:r>
            <a:r>
              <a:rPr lang="en-US" dirty="0" err="1" smtClean="0"/>
              <a:t>dNTP's</a:t>
            </a:r>
            <a:r>
              <a:rPr lang="en-US" dirty="0" smtClean="0"/>
              <a:t>, </a:t>
            </a:r>
            <a:r>
              <a:rPr lang="en-US" dirty="0" err="1" smtClean="0"/>
              <a:t>ddATP</a:t>
            </a:r>
            <a:r>
              <a:rPr lang="en-US" dirty="0" smtClean="0"/>
              <a:t> , DNA polymerase </a:t>
            </a:r>
            <a:r>
              <a:rPr lang="en-US" dirty="0" err="1" smtClean="0"/>
              <a:t>aqnd</a:t>
            </a:r>
            <a:r>
              <a:rPr lang="en-US" dirty="0" smtClean="0"/>
              <a:t> primer</a:t>
            </a:r>
          </a:p>
          <a:p>
            <a:r>
              <a:rPr lang="en-US" b="1" dirty="0" smtClean="0"/>
              <a:t>"T" tube: </a:t>
            </a:r>
            <a:r>
              <a:rPr lang="en-US" dirty="0" smtClean="0"/>
              <a:t>all four </a:t>
            </a:r>
            <a:r>
              <a:rPr lang="en-US" dirty="0" err="1" smtClean="0"/>
              <a:t>dNTP's</a:t>
            </a:r>
            <a:r>
              <a:rPr lang="en-US" dirty="0" smtClean="0"/>
              <a:t>, </a:t>
            </a:r>
            <a:r>
              <a:rPr lang="en-US" dirty="0" err="1" smtClean="0"/>
              <a:t>ddTTP</a:t>
            </a:r>
            <a:r>
              <a:rPr lang="en-US" dirty="0" smtClean="0"/>
              <a:t>, DNA polymerase and primer</a:t>
            </a:r>
          </a:p>
          <a:p>
            <a:r>
              <a:rPr lang="en-US" b="1" dirty="0" smtClean="0"/>
              <a:t>"C" tube: </a:t>
            </a:r>
            <a:r>
              <a:rPr lang="en-US" dirty="0" smtClean="0"/>
              <a:t>all four </a:t>
            </a:r>
            <a:r>
              <a:rPr lang="en-US" dirty="0" err="1" smtClean="0"/>
              <a:t>dNTP's</a:t>
            </a:r>
            <a:r>
              <a:rPr lang="en-US" dirty="0" smtClean="0"/>
              <a:t>, </a:t>
            </a:r>
            <a:r>
              <a:rPr lang="en-US" dirty="0" err="1" smtClean="0"/>
              <a:t>ddCTP</a:t>
            </a:r>
            <a:r>
              <a:rPr lang="en-US" dirty="0" smtClean="0"/>
              <a:t> , DNA polymerase, and primer</a:t>
            </a:r>
          </a:p>
          <a:p>
            <a:endParaRPr lang="en-US" dirty="0"/>
          </a:p>
        </p:txBody>
      </p:sp>
      <p:pic>
        <p:nvPicPr>
          <p:cNvPr id="47107" name="Picture 3"/>
          <p:cNvPicPr>
            <a:picLocks noChangeAspect="1" noChangeArrowheads="1"/>
          </p:cNvPicPr>
          <p:nvPr/>
        </p:nvPicPr>
        <p:blipFill>
          <a:blip r:embed="rId2" cstate="print"/>
          <a:srcRect/>
          <a:stretch>
            <a:fillRect/>
          </a:stretch>
        </p:blipFill>
        <p:spPr bwMode="auto">
          <a:xfrm>
            <a:off x="6553200" y="1676400"/>
            <a:ext cx="1933575" cy="398597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8600"/>
            <a:ext cx="4191000" cy="762000"/>
          </a:xfrm>
        </p:spPr>
        <p:txBody>
          <a:bodyPr>
            <a:normAutofit fontScale="90000"/>
          </a:bodyPr>
          <a:lstStyle/>
          <a:p>
            <a:r>
              <a:rPr lang="en-US" dirty="0" smtClean="0"/>
              <a:t>                                     DNA Sequencing</a:t>
            </a:r>
            <a:endParaRPr lang="en-US" dirty="0"/>
          </a:p>
        </p:txBody>
      </p:sp>
      <p:sp>
        <p:nvSpPr>
          <p:cNvPr id="3" name="Content Placeholder 2"/>
          <p:cNvSpPr>
            <a:spLocks noGrp="1"/>
          </p:cNvSpPr>
          <p:nvPr>
            <p:ph idx="1"/>
          </p:nvPr>
        </p:nvSpPr>
        <p:spPr>
          <a:xfrm>
            <a:off x="0" y="228600"/>
            <a:ext cx="4648200" cy="6629400"/>
          </a:xfrm>
        </p:spPr>
        <p:txBody>
          <a:bodyPr>
            <a:normAutofit fontScale="70000" lnSpcReduction="20000"/>
          </a:bodyPr>
          <a:lstStyle/>
          <a:p>
            <a:r>
              <a:rPr lang="en-US" b="1" dirty="0" smtClean="0"/>
              <a:t>Sanger Method</a:t>
            </a:r>
          </a:p>
          <a:p>
            <a:r>
              <a:rPr lang="en-US" b="1" dirty="0" smtClean="0"/>
              <a:t> </a:t>
            </a:r>
            <a:r>
              <a:rPr lang="en-US" dirty="0" smtClean="0"/>
              <a:t>DNA strands are separated.</a:t>
            </a:r>
          </a:p>
          <a:p>
            <a:r>
              <a:rPr lang="en-US" b="1" dirty="0" smtClean="0"/>
              <a:t> </a:t>
            </a:r>
            <a:r>
              <a:rPr lang="en-US" dirty="0" smtClean="0"/>
              <a:t>The radioactive primer binds to the 3’ end of the fragment.</a:t>
            </a:r>
          </a:p>
          <a:p>
            <a:r>
              <a:rPr lang="en-US" b="1" dirty="0" smtClean="0"/>
              <a:t> </a:t>
            </a:r>
            <a:r>
              <a:rPr lang="en-US" dirty="0" smtClean="0"/>
              <a:t>DNA polymerase synthesizes a complimentary DNA sequence.</a:t>
            </a:r>
          </a:p>
          <a:p>
            <a:r>
              <a:rPr lang="en-US" dirty="0" smtClean="0"/>
              <a:t>Every time a specific </a:t>
            </a:r>
            <a:r>
              <a:rPr lang="en-US" dirty="0" err="1" smtClean="0"/>
              <a:t>ddNTP</a:t>
            </a:r>
            <a:r>
              <a:rPr lang="en-US" dirty="0" smtClean="0"/>
              <a:t> is used in the complimentary strand, the DNA synthesis halts.</a:t>
            </a:r>
          </a:p>
          <a:p>
            <a:r>
              <a:rPr lang="en-US" dirty="0" smtClean="0"/>
              <a:t>This creates fragments of different lengths.</a:t>
            </a:r>
          </a:p>
          <a:p>
            <a:endParaRPr lang="en-US" dirty="0" smtClean="0"/>
          </a:p>
          <a:p>
            <a:r>
              <a:rPr lang="en-US" dirty="0" smtClean="0"/>
              <a:t>EX: On the right are the contents of the “A” tube.  It has </a:t>
            </a:r>
            <a:r>
              <a:rPr lang="en-US" dirty="0" err="1" smtClean="0"/>
              <a:t>ddATP</a:t>
            </a:r>
            <a:r>
              <a:rPr lang="en-US" dirty="0" smtClean="0"/>
              <a:t> in it.</a:t>
            </a:r>
          </a:p>
          <a:p>
            <a:endParaRPr lang="en-US" dirty="0" smtClean="0"/>
          </a:p>
          <a:p>
            <a:r>
              <a:rPr lang="en-US" dirty="0" smtClean="0"/>
              <a:t>The </a:t>
            </a:r>
            <a:r>
              <a:rPr lang="en-US" dirty="0" err="1" smtClean="0"/>
              <a:t>ddATP</a:t>
            </a:r>
            <a:r>
              <a:rPr lang="en-US" dirty="0" smtClean="0"/>
              <a:t> is used.  Where the termination process ends with the </a:t>
            </a:r>
            <a:r>
              <a:rPr lang="en-US" dirty="0" err="1" smtClean="0"/>
              <a:t>ddATP</a:t>
            </a:r>
            <a:r>
              <a:rPr lang="en-US" dirty="0" smtClean="0"/>
              <a:t> is random in the tube.  So you generate fragments of different lengths because every possible A site has incorporated </a:t>
            </a:r>
            <a:r>
              <a:rPr lang="en-US" dirty="0" err="1" smtClean="0"/>
              <a:t>ddATP</a:t>
            </a:r>
            <a:endParaRPr lang="en-US" dirty="0"/>
          </a:p>
        </p:txBody>
      </p:sp>
      <p:pic>
        <p:nvPicPr>
          <p:cNvPr id="48130" name="Picture 2" descr="http://www.bio.davidson.edu/courses/bio111/dnaseq1.gif"/>
          <p:cNvPicPr>
            <a:picLocks noChangeAspect="1" noChangeArrowheads="1"/>
          </p:cNvPicPr>
          <p:nvPr/>
        </p:nvPicPr>
        <p:blipFill>
          <a:blip r:embed="rId2" cstate="print"/>
          <a:srcRect/>
          <a:stretch>
            <a:fillRect/>
          </a:stretch>
        </p:blipFill>
        <p:spPr bwMode="auto">
          <a:xfrm>
            <a:off x="4648200" y="1447800"/>
            <a:ext cx="4559853" cy="38004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Sequencing</a:t>
            </a:r>
            <a:endParaRPr lang="en-US" dirty="0"/>
          </a:p>
        </p:txBody>
      </p:sp>
      <p:sp>
        <p:nvSpPr>
          <p:cNvPr id="3" name="Content Placeholder 2"/>
          <p:cNvSpPr>
            <a:spLocks noGrp="1"/>
          </p:cNvSpPr>
          <p:nvPr>
            <p:ph idx="1"/>
          </p:nvPr>
        </p:nvSpPr>
        <p:spPr>
          <a:xfrm>
            <a:off x="457200" y="1600200"/>
            <a:ext cx="4572000" cy="4525963"/>
          </a:xfrm>
        </p:spPr>
        <p:txBody>
          <a:bodyPr>
            <a:normAutofit fontScale="85000" lnSpcReduction="20000"/>
          </a:bodyPr>
          <a:lstStyle/>
          <a:p>
            <a:r>
              <a:rPr lang="en-US" b="1" dirty="0" smtClean="0"/>
              <a:t>Sanger Method</a:t>
            </a:r>
          </a:p>
          <a:p>
            <a:r>
              <a:rPr lang="en-US" dirty="0" smtClean="0"/>
              <a:t>The same process that occurred in the A tube occurs in the C, G, and T tube.</a:t>
            </a:r>
          </a:p>
          <a:p>
            <a:r>
              <a:rPr lang="en-US" dirty="0" smtClean="0"/>
              <a:t> The DNA from each tube is run in gel electrophoresis.  The banding pattern allows you to sequence the DNA.</a:t>
            </a:r>
          </a:p>
          <a:p>
            <a:r>
              <a:rPr lang="en-US" dirty="0" smtClean="0"/>
              <a:t>The sequence on the right is</a:t>
            </a:r>
          </a:p>
          <a:p>
            <a:pPr>
              <a:buNone/>
            </a:pPr>
            <a:r>
              <a:rPr lang="en-US" dirty="0" smtClean="0"/>
              <a:t>    ATGCCAGTA.</a:t>
            </a:r>
          </a:p>
          <a:p>
            <a:r>
              <a:rPr lang="en-US" dirty="0" smtClean="0"/>
              <a:t> How do you figure this out?</a:t>
            </a:r>
            <a:endParaRPr lang="en-US" dirty="0"/>
          </a:p>
        </p:txBody>
      </p:sp>
      <p:pic>
        <p:nvPicPr>
          <p:cNvPr id="49154" name="Picture 2" descr="http://www.execulink.com/%7Eekimmel/sanger1.jpg"/>
          <p:cNvPicPr>
            <a:picLocks noChangeAspect="1" noChangeArrowheads="1"/>
          </p:cNvPicPr>
          <p:nvPr/>
        </p:nvPicPr>
        <p:blipFill>
          <a:blip r:embed="rId2" cstate="print"/>
          <a:srcRect/>
          <a:stretch>
            <a:fillRect/>
          </a:stretch>
        </p:blipFill>
        <p:spPr bwMode="auto">
          <a:xfrm>
            <a:off x="4953000" y="1459957"/>
            <a:ext cx="4044903" cy="388356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Sequencing</a:t>
            </a:r>
            <a:endParaRPr lang="en-US" dirty="0"/>
          </a:p>
        </p:txBody>
      </p:sp>
      <p:sp>
        <p:nvSpPr>
          <p:cNvPr id="3" name="Content Placeholder 2"/>
          <p:cNvSpPr>
            <a:spLocks noGrp="1"/>
          </p:cNvSpPr>
          <p:nvPr>
            <p:ph idx="1"/>
          </p:nvPr>
        </p:nvSpPr>
        <p:spPr/>
        <p:txBody>
          <a:bodyPr>
            <a:normAutofit/>
          </a:bodyPr>
          <a:lstStyle/>
          <a:p>
            <a:r>
              <a:rPr lang="en-US" dirty="0" smtClean="0">
                <a:hlinkClick r:id="rId2"/>
              </a:rPr>
              <a:t>http://highered.mcgraw-hill.com/sites/0072556781/student_view0/chapter15/animation_quiz_1.html</a:t>
            </a:r>
            <a:endParaRPr lang="en-US" dirty="0" smtClean="0"/>
          </a:p>
          <a:p>
            <a:endParaRPr lang="en-US" dirty="0" smtClean="0"/>
          </a:p>
          <a:p>
            <a:r>
              <a:rPr lang="en-US" dirty="0" smtClean="0">
                <a:hlinkClick r:id="rId3"/>
              </a:rPr>
              <a:t>http://www.dnalc.org/resources/animations/sangerseq.html</a:t>
            </a:r>
            <a:endParaRPr lang="en-US" dirty="0" smtClean="0"/>
          </a:p>
          <a:p>
            <a:pPr>
              <a:buNone/>
            </a:pPr>
            <a:endParaRPr lang="en-US" dirty="0" smtClean="0"/>
          </a:p>
          <a:p>
            <a:r>
              <a:rPr lang="en-US" b="1" dirty="0" smtClean="0"/>
              <a:t>Sanger Method</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Library</a:t>
            </a:r>
            <a:endParaRPr lang="en-US" dirty="0"/>
          </a:p>
        </p:txBody>
      </p:sp>
      <p:sp>
        <p:nvSpPr>
          <p:cNvPr id="3" name="Content Placeholder 2"/>
          <p:cNvSpPr>
            <a:spLocks noGrp="1"/>
          </p:cNvSpPr>
          <p:nvPr>
            <p:ph idx="1"/>
          </p:nvPr>
        </p:nvSpPr>
        <p:spPr>
          <a:xfrm>
            <a:off x="457200" y="1600200"/>
            <a:ext cx="3810000" cy="4525963"/>
          </a:xfrm>
        </p:spPr>
        <p:txBody>
          <a:bodyPr>
            <a:normAutofit fontScale="77500" lnSpcReduction="20000"/>
          </a:bodyPr>
          <a:lstStyle/>
          <a:p>
            <a:r>
              <a:rPr lang="en-US" dirty="0" smtClean="0"/>
              <a:t>A </a:t>
            </a:r>
            <a:r>
              <a:rPr lang="en-US" b="1" dirty="0" smtClean="0"/>
              <a:t>DNA library </a:t>
            </a:r>
            <a:r>
              <a:rPr lang="en-US" dirty="0" smtClean="0"/>
              <a:t>is a collection of DNA fragments that have been cloned into vectors so that researchers can identify and isolate the DNA fragments that interest them for further study.</a:t>
            </a:r>
          </a:p>
          <a:p>
            <a:r>
              <a:rPr lang="en-US" dirty="0" smtClean="0"/>
              <a:t>There are 2 types of DNA Libraries</a:t>
            </a:r>
          </a:p>
          <a:p>
            <a:pPr marL="514350" indent="-514350">
              <a:buAutoNum type="arabicPeriod"/>
            </a:pPr>
            <a:r>
              <a:rPr lang="en-US" b="1" dirty="0" smtClean="0"/>
              <a:t>Genomic Library</a:t>
            </a:r>
          </a:p>
          <a:p>
            <a:pPr marL="514350" indent="-514350">
              <a:buAutoNum type="arabicPeriod"/>
            </a:pPr>
            <a:r>
              <a:rPr lang="en-US" b="1" dirty="0" err="1" smtClean="0"/>
              <a:t>cDNA</a:t>
            </a:r>
            <a:r>
              <a:rPr lang="en-US" b="1" dirty="0" smtClean="0"/>
              <a:t> Library</a:t>
            </a:r>
            <a:endParaRPr lang="en-US" b="1" dirty="0"/>
          </a:p>
        </p:txBody>
      </p:sp>
      <p:pic>
        <p:nvPicPr>
          <p:cNvPr id="7" name="Picture 2" descr="http://www.ornl.gov/sci/techresources/Human_Genome/publicat/primer/clone.gif"/>
          <p:cNvPicPr>
            <a:picLocks noChangeAspect="1" noChangeArrowheads="1"/>
          </p:cNvPicPr>
          <p:nvPr/>
        </p:nvPicPr>
        <p:blipFill>
          <a:blip r:embed="rId2" cstate="print"/>
          <a:srcRect/>
          <a:stretch>
            <a:fillRect/>
          </a:stretch>
        </p:blipFill>
        <p:spPr bwMode="auto">
          <a:xfrm>
            <a:off x="4343400" y="1219200"/>
            <a:ext cx="4457700" cy="510540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Sanger Method Review</a:t>
            </a:r>
            <a:endParaRPr lang="en-US" dirty="0"/>
          </a:p>
        </p:txBody>
      </p:sp>
      <p:sp>
        <p:nvSpPr>
          <p:cNvPr id="3" name="Content Placeholder 2"/>
          <p:cNvSpPr>
            <a:spLocks noGrp="1"/>
          </p:cNvSpPr>
          <p:nvPr>
            <p:ph idx="1"/>
          </p:nvPr>
        </p:nvSpPr>
        <p:spPr/>
        <p:txBody>
          <a:bodyPr/>
          <a:lstStyle/>
          <a:p>
            <a:r>
              <a:rPr lang="en-US" dirty="0" smtClean="0"/>
              <a:t>How many reaction tubes are used?</a:t>
            </a:r>
          </a:p>
          <a:p>
            <a:r>
              <a:rPr lang="en-US" dirty="0" smtClean="0"/>
              <a:t>What is added to each reaction tube?</a:t>
            </a:r>
          </a:p>
          <a:p>
            <a:r>
              <a:rPr lang="en-US" dirty="0" smtClean="0"/>
              <a:t>Using </a:t>
            </a:r>
            <a:r>
              <a:rPr lang="en-US" dirty="0" err="1" smtClean="0"/>
              <a:t>ddATP</a:t>
            </a:r>
            <a:r>
              <a:rPr lang="en-US" dirty="0" smtClean="0"/>
              <a:t>, explain the Sanger method.</a:t>
            </a:r>
          </a:p>
          <a:p>
            <a:r>
              <a:rPr lang="en-US" dirty="0" smtClean="0"/>
              <a:t>Explain how gel electrophoresis enables the determination of DNA sequence.</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Sequencing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Computer Automated Sequencing.</a:t>
            </a:r>
          </a:p>
          <a:p>
            <a:r>
              <a:rPr lang="en-US" dirty="0" smtClean="0"/>
              <a:t> The original Sanger Method could sequence only 200-400 nucleotides in a single reaction.</a:t>
            </a:r>
          </a:p>
          <a:p>
            <a:r>
              <a:rPr lang="en-US" dirty="0" smtClean="0"/>
              <a:t>To run a sequence of 1,000 nucleotides, 2 reactions were required and the pieces of DNA had to be overlapped.</a:t>
            </a:r>
          </a:p>
          <a:p>
            <a:r>
              <a:rPr lang="en-US" dirty="0" smtClean="0"/>
              <a:t>Sanger is a cumbersome method for large scale sequencing.</a:t>
            </a:r>
          </a:p>
          <a:p>
            <a:r>
              <a:rPr lang="en-US" dirty="0" smtClean="0"/>
              <a:t>Automated sequencing today allow us to sequence 1 billion base pairs per reaction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429000" cy="715962"/>
          </a:xfrm>
        </p:spPr>
        <p:txBody>
          <a:bodyPr>
            <a:normAutofit fontScale="90000"/>
          </a:bodyPr>
          <a:lstStyle/>
          <a:p>
            <a:r>
              <a:rPr lang="en-US" dirty="0" smtClean="0"/>
              <a:t>DNA Sequencing</a:t>
            </a:r>
            <a:endParaRPr lang="en-US" dirty="0"/>
          </a:p>
        </p:txBody>
      </p:sp>
      <p:sp>
        <p:nvSpPr>
          <p:cNvPr id="3" name="Content Placeholder 2"/>
          <p:cNvSpPr>
            <a:spLocks noGrp="1"/>
          </p:cNvSpPr>
          <p:nvPr>
            <p:ph idx="1"/>
          </p:nvPr>
        </p:nvSpPr>
        <p:spPr>
          <a:xfrm>
            <a:off x="0" y="2286000"/>
            <a:ext cx="9144000" cy="4343400"/>
          </a:xfrm>
        </p:spPr>
        <p:txBody>
          <a:bodyPr>
            <a:normAutofit fontScale="70000" lnSpcReduction="20000"/>
          </a:bodyPr>
          <a:lstStyle/>
          <a:p>
            <a:r>
              <a:rPr lang="en-US" b="1" dirty="0" smtClean="0"/>
              <a:t>Second generation- automated sequencing used a modified Sanger method with laser detection.</a:t>
            </a:r>
          </a:p>
          <a:p>
            <a:r>
              <a:rPr lang="en-US" dirty="0" err="1" smtClean="0"/>
              <a:t>ddNTPs</a:t>
            </a:r>
            <a:r>
              <a:rPr lang="en-US" dirty="0" smtClean="0"/>
              <a:t>, </a:t>
            </a:r>
            <a:r>
              <a:rPr lang="en-US" dirty="0" err="1" smtClean="0"/>
              <a:t>dNTPs</a:t>
            </a:r>
            <a:r>
              <a:rPr lang="en-US" dirty="0" smtClean="0"/>
              <a:t>, primers, DNA polymerase, and the DNA of interest were mixed in a single reaction tube.  However the </a:t>
            </a:r>
            <a:r>
              <a:rPr lang="en-US" dirty="0" err="1" smtClean="0"/>
              <a:t>ddNTPs</a:t>
            </a:r>
            <a:r>
              <a:rPr lang="en-US" dirty="0" smtClean="0"/>
              <a:t> and primer were </a:t>
            </a:r>
            <a:r>
              <a:rPr lang="en-US" dirty="0" err="1" smtClean="0"/>
              <a:t>labelled</a:t>
            </a:r>
            <a:r>
              <a:rPr lang="en-US" dirty="0" smtClean="0"/>
              <a:t> with a </a:t>
            </a:r>
            <a:r>
              <a:rPr lang="en-US" b="1" dirty="0" smtClean="0"/>
              <a:t>fluorescent dye</a:t>
            </a:r>
            <a:r>
              <a:rPr lang="en-US" dirty="0" smtClean="0"/>
              <a:t>. </a:t>
            </a:r>
          </a:p>
          <a:p>
            <a:r>
              <a:rPr lang="en-US" dirty="0" smtClean="0"/>
              <a:t>Instead of gel electrophoresis, the reaction products were put into a single lane tube of gel called a </a:t>
            </a:r>
            <a:r>
              <a:rPr lang="en-US" b="1" dirty="0" smtClean="0"/>
              <a:t>capillary gel</a:t>
            </a:r>
            <a:r>
              <a:rPr lang="en-US" dirty="0" smtClean="0"/>
              <a:t>.</a:t>
            </a:r>
          </a:p>
          <a:p>
            <a:r>
              <a:rPr lang="en-US" dirty="0" smtClean="0"/>
              <a:t>As DNA fragments move through the gel, they are scanned by a laser.  </a:t>
            </a:r>
          </a:p>
          <a:p>
            <a:r>
              <a:rPr lang="en-US" dirty="0" smtClean="0"/>
              <a:t>The laser emits a different wavelength for different </a:t>
            </a:r>
            <a:r>
              <a:rPr lang="en-US" dirty="0" err="1" smtClean="0"/>
              <a:t>ddNTPs</a:t>
            </a:r>
            <a:r>
              <a:rPr lang="en-US" dirty="0" smtClean="0"/>
              <a:t>.</a:t>
            </a:r>
          </a:p>
          <a:p>
            <a:r>
              <a:rPr lang="en-US" dirty="0" smtClean="0"/>
              <a:t>Wavelength patterns are fed to a computer which processes the DNA sequence.</a:t>
            </a:r>
          </a:p>
          <a:p>
            <a:r>
              <a:rPr lang="en-US" dirty="0" smtClean="0"/>
              <a:t>This process sequenced 500 base pairs/reaction.</a:t>
            </a:r>
          </a:p>
        </p:txBody>
      </p:sp>
      <p:pic>
        <p:nvPicPr>
          <p:cNvPr id="50178" name="Picture 2" descr="http://www.appliedbiosystems.com/etc/medialib/appliedbio-media-library/images/application-and-technology/dna-sequencing-and-fragment-analysis/overview-of-dna-sequencing/electrophoresis/data-images.Par.71920.Image.267.159.1.gif.electro_data_fig2_gif.gif"/>
          <p:cNvPicPr>
            <a:picLocks noChangeAspect="1" noChangeArrowheads="1"/>
          </p:cNvPicPr>
          <p:nvPr/>
        </p:nvPicPr>
        <p:blipFill>
          <a:blip r:embed="rId2" cstate="print"/>
          <a:srcRect/>
          <a:stretch>
            <a:fillRect/>
          </a:stretch>
        </p:blipFill>
        <p:spPr bwMode="auto">
          <a:xfrm>
            <a:off x="4953000" y="0"/>
            <a:ext cx="3381375" cy="21336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Sequencing</a:t>
            </a:r>
            <a:endParaRPr lang="en-US" dirty="0"/>
          </a:p>
        </p:txBody>
      </p:sp>
      <p:sp>
        <p:nvSpPr>
          <p:cNvPr id="3" name="Content Placeholder 2"/>
          <p:cNvSpPr>
            <a:spLocks noGrp="1"/>
          </p:cNvSpPr>
          <p:nvPr>
            <p:ph idx="1"/>
          </p:nvPr>
        </p:nvSpPr>
        <p:spPr/>
        <p:txBody>
          <a:bodyPr/>
          <a:lstStyle/>
          <a:p>
            <a:r>
              <a:rPr lang="en-US" dirty="0" smtClean="0">
                <a:hlinkClick r:id="rId2"/>
              </a:rPr>
              <a:t>http://www.ilrn.com/ilrn/books/vbmb03c/sequencer_v2.html</a:t>
            </a:r>
            <a:endParaRPr lang="en-US" dirty="0" smtClean="0"/>
          </a:p>
          <a:p>
            <a:r>
              <a:rPr lang="en-US" dirty="0" smtClean="0"/>
              <a:t>Second Generation- Automated Sequencing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Sequencing</a:t>
            </a:r>
            <a:endParaRPr lang="en-US" dirty="0"/>
          </a:p>
        </p:txBody>
      </p:sp>
      <p:sp>
        <p:nvSpPr>
          <p:cNvPr id="3" name="Content Placeholder 2"/>
          <p:cNvSpPr>
            <a:spLocks noGrp="1"/>
          </p:cNvSpPr>
          <p:nvPr>
            <p:ph idx="1"/>
          </p:nvPr>
        </p:nvSpPr>
        <p:spPr>
          <a:xfrm>
            <a:off x="457200" y="1600200"/>
            <a:ext cx="4876800" cy="4525963"/>
          </a:xfrm>
        </p:spPr>
        <p:txBody>
          <a:bodyPr>
            <a:normAutofit fontScale="77500" lnSpcReduction="20000"/>
          </a:bodyPr>
          <a:lstStyle/>
          <a:p>
            <a:r>
              <a:rPr lang="en-US" b="1" dirty="0" smtClean="0"/>
              <a:t>Third generation – Automated Sequencing</a:t>
            </a:r>
          </a:p>
          <a:p>
            <a:r>
              <a:rPr lang="en-US" dirty="0" smtClean="0"/>
              <a:t> There is a demand for DNA sequencers that fast and reliable.</a:t>
            </a:r>
          </a:p>
          <a:p>
            <a:r>
              <a:rPr lang="en-US" b="1" dirty="0" smtClean="0"/>
              <a:t>Next Generation Sequencing (NGS) </a:t>
            </a:r>
            <a:r>
              <a:rPr lang="en-US" dirty="0" smtClean="0"/>
              <a:t>can sequence at least a billion base pairs/reaction.</a:t>
            </a:r>
          </a:p>
          <a:p>
            <a:r>
              <a:rPr lang="en-US" dirty="0" smtClean="0"/>
              <a:t> With personalized medicine (genomics) as the wave of the future, the $1,000 genome has led to a race among companies to produce NGS methods.</a:t>
            </a:r>
            <a:endParaRPr lang="en-US" dirty="0"/>
          </a:p>
        </p:txBody>
      </p:sp>
      <p:pic>
        <p:nvPicPr>
          <p:cNvPr id="54274" name="Picture 2" descr="http://bioweb.wku.edu/courses/biol350/dnasequencing13/Images/3130geneticAnalyzer.jpg"/>
          <p:cNvPicPr>
            <a:picLocks noChangeAspect="1" noChangeArrowheads="1"/>
          </p:cNvPicPr>
          <p:nvPr/>
        </p:nvPicPr>
        <p:blipFill>
          <a:blip r:embed="rId2" cstate="print"/>
          <a:srcRect/>
          <a:stretch>
            <a:fillRect/>
          </a:stretch>
        </p:blipFill>
        <p:spPr bwMode="auto">
          <a:xfrm>
            <a:off x="5486400" y="1905000"/>
            <a:ext cx="3391679" cy="3505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Sequencing</a:t>
            </a:r>
            <a:endParaRPr lang="en-US" dirty="0"/>
          </a:p>
        </p:txBody>
      </p:sp>
      <p:sp>
        <p:nvSpPr>
          <p:cNvPr id="3" name="Content Placeholder 2"/>
          <p:cNvSpPr>
            <a:spLocks noGrp="1"/>
          </p:cNvSpPr>
          <p:nvPr>
            <p:ph idx="1"/>
          </p:nvPr>
        </p:nvSpPr>
        <p:spPr>
          <a:xfrm>
            <a:off x="457200" y="1143000"/>
            <a:ext cx="4876800" cy="5257800"/>
          </a:xfrm>
        </p:spPr>
        <p:txBody>
          <a:bodyPr>
            <a:normAutofit fontScale="70000" lnSpcReduction="20000"/>
          </a:bodyPr>
          <a:lstStyle/>
          <a:p>
            <a:r>
              <a:rPr lang="en-US" dirty="0" smtClean="0"/>
              <a:t> There are a variety of techniques in use or being explored.</a:t>
            </a:r>
          </a:p>
          <a:p>
            <a:r>
              <a:rPr lang="en-US" b="1" dirty="0" err="1" smtClean="0"/>
              <a:t>Pyrosequencing</a:t>
            </a:r>
            <a:r>
              <a:rPr lang="en-US" dirty="0" smtClean="0"/>
              <a:t> – Uses DNA on a bead to sequence complimentary DNA strands.</a:t>
            </a:r>
          </a:p>
          <a:p>
            <a:pPr>
              <a:buNone/>
            </a:pPr>
            <a:endParaRPr lang="en-US" dirty="0" smtClean="0"/>
          </a:p>
          <a:p>
            <a:r>
              <a:rPr lang="en-US" b="1" dirty="0" smtClean="0"/>
              <a:t> SOLID </a:t>
            </a:r>
            <a:r>
              <a:rPr lang="en-US" dirty="0" smtClean="0"/>
              <a:t>– Supported </a:t>
            </a:r>
            <a:r>
              <a:rPr lang="en-US" dirty="0" err="1" smtClean="0"/>
              <a:t>oligonucleotide</a:t>
            </a:r>
            <a:r>
              <a:rPr lang="en-US" dirty="0" smtClean="0"/>
              <a:t> ligation and detection which generates 6 billion base pairs/reaction.</a:t>
            </a:r>
          </a:p>
          <a:p>
            <a:pPr>
              <a:buNone/>
            </a:pPr>
            <a:endParaRPr lang="en-US" dirty="0" smtClean="0"/>
          </a:p>
          <a:p>
            <a:r>
              <a:rPr lang="en-US" dirty="0" smtClean="0">
                <a:hlinkClick r:id="rId2"/>
              </a:rPr>
              <a:t>http://www.youtube.com/watch?v=nlvyF8bFDwM&amp;feature=related</a:t>
            </a:r>
            <a:endParaRPr lang="en-US" dirty="0" smtClean="0"/>
          </a:p>
          <a:p>
            <a:pPr>
              <a:buNone/>
            </a:pPr>
            <a:endParaRPr lang="en-US" b="1" dirty="0" smtClean="0"/>
          </a:p>
          <a:p>
            <a:r>
              <a:rPr lang="en-US" b="1" dirty="0" smtClean="0"/>
              <a:t>Nanotechnology</a:t>
            </a:r>
            <a:r>
              <a:rPr lang="en-US" dirty="0" smtClean="0"/>
              <a:t> – to sequence DNA without fluorescent tags.</a:t>
            </a:r>
          </a:p>
        </p:txBody>
      </p:sp>
      <p:pic>
        <p:nvPicPr>
          <p:cNvPr id="55298" name="Picture 2" descr="http://www.dddmag.com/sites/dddmag.com/files/legacyimages/Articles/2008_01/dd81gpnp3.jpg"/>
          <p:cNvPicPr>
            <a:picLocks noChangeAspect="1" noChangeArrowheads="1"/>
          </p:cNvPicPr>
          <p:nvPr/>
        </p:nvPicPr>
        <p:blipFill>
          <a:blip r:embed="rId3" cstate="print"/>
          <a:srcRect/>
          <a:stretch>
            <a:fillRect/>
          </a:stretch>
        </p:blipFill>
        <p:spPr bwMode="auto">
          <a:xfrm>
            <a:off x="6096000" y="1371600"/>
            <a:ext cx="2627667" cy="3990976"/>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Sequencing</a:t>
            </a:r>
            <a:endParaRPr lang="en-US" dirty="0"/>
          </a:p>
        </p:txBody>
      </p:sp>
      <p:sp>
        <p:nvSpPr>
          <p:cNvPr id="3" name="Content Placeholder 2"/>
          <p:cNvSpPr>
            <a:spLocks noGrp="1"/>
          </p:cNvSpPr>
          <p:nvPr>
            <p:ph idx="1"/>
          </p:nvPr>
        </p:nvSpPr>
        <p:spPr/>
        <p:txBody>
          <a:bodyPr/>
          <a:lstStyle/>
          <a:p>
            <a:r>
              <a:rPr lang="en-US" dirty="0" smtClean="0"/>
              <a:t>How have second and third generation sequencers improved DNA sequencing?</a:t>
            </a:r>
          </a:p>
          <a:p>
            <a:r>
              <a:rPr lang="en-US" dirty="0" smtClean="0"/>
              <a:t>Provide examples in your explanation.</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10 Bioinformatics</a:t>
            </a:r>
            <a:endParaRPr lang="en-US" dirty="0"/>
          </a:p>
        </p:txBody>
      </p:sp>
      <p:sp>
        <p:nvSpPr>
          <p:cNvPr id="3" name="Content Placeholder 2"/>
          <p:cNvSpPr>
            <a:spLocks noGrp="1"/>
          </p:cNvSpPr>
          <p:nvPr>
            <p:ph idx="1"/>
          </p:nvPr>
        </p:nvSpPr>
        <p:spPr/>
        <p:txBody>
          <a:bodyPr/>
          <a:lstStyle/>
          <a:p>
            <a:r>
              <a:rPr lang="en-US" b="1" dirty="0" smtClean="0"/>
              <a:t>Power point and discussion Bioinformatics</a:t>
            </a:r>
          </a:p>
          <a:p>
            <a:r>
              <a:rPr lang="en-US" b="1" dirty="0" smtClean="0"/>
              <a:t> BLAST activity (Bioinformatics) –</a:t>
            </a:r>
            <a:r>
              <a:rPr lang="en-US" b="1" i="1" dirty="0" err="1" smtClean="0"/>
              <a:t>Wolbachia</a:t>
            </a:r>
            <a:r>
              <a:rPr lang="en-US" b="1" i="1" dirty="0" smtClean="0"/>
              <a:t> </a:t>
            </a:r>
            <a:r>
              <a:rPr lang="en-US" b="1" dirty="0" smtClean="0"/>
              <a:t>Project</a:t>
            </a:r>
          </a:p>
          <a:p>
            <a:r>
              <a:rPr lang="en-US" dirty="0" smtClean="0">
                <a:hlinkClick r:id="rId2"/>
              </a:rPr>
              <a:t>http://discover.mbl.edu/labs.htm</a:t>
            </a:r>
            <a:endParaRPr lang="en-US" dirty="0" smtClean="0"/>
          </a:p>
          <a:p>
            <a:endParaRPr lang="en-US" b="1" dirty="0" smtClean="0"/>
          </a:p>
          <a:p>
            <a:endParaRPr lang="en-US" b="1"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Bioinformatics</a:t>
            </a:r>
            <a:endParaRPr lang="en-US" dirty="0"/>
          </a:p>
        </p:txBody>
      </p:sp>
      <p:sp>
        <p:nvSpPr>
          <p:cNvPr id="3" name="Content Placeholder 2"/>
          <p:cNvSpPr>
            <a:spLocks noGrp="1"/>
          </p:cNvSpPr>
          <p:nvPr>
            <p:ph idx="1"/>
          </p:nvPr>
        </p:nvSpPr>
        <p:spPr>
          <a:xfrm>
            <a:off x="0" y="1143000"/>
            <a:ext cx="4876800" cy="5715000"/>
          </a:xfrm>
        </p:spPr>
        <p:txBody>
          <a:bodyPr>
            <a:normAutofit fontScale="85000" lnSpcReduction="20000"/>
          </a:bodyPr>
          <a:lstStyle/>
          <a:p>
            <a:r>
              <a:rPr lang="en-US" b="1" dirty="0" smtClean="0"/>
              <a:t>Bioinformatics</a:t>
            </a:r>
            <a:r>
              <a:rPr lang="en-US" dirty="0" smtClean="0"/>
              <a:t> – is a new discipline in science that incorporates biology, computer science, and information technology.</a:t>
            </a:r>
          </a:p>
          <a:p>
            <a:r>
              <a:rPr lang="en-US" dirty="0" smtClean="0"/>
              <a:t>With the generation of large quantities of DNA sequence data, there is a need for computerized databases to organize, catalog, and store sequence data.</a:t>
            </a:r>
          </a:p>
          <a:p>
            <a:r>
              <a:rPr lang="en-US" dirty="0" smtClean="0"/>
              <a:t>Bioinformatics provides the tools to help make sense of nucleic acid and protein sequences.</a:t>
            </a:r>
            <a:endParaRPr lang="en-US" dirty="0"/>
          </a:p>
        </p:txBody>
      </p:sp>
      <p:pic>
        <p:nvPicPr>
          <p:cNvPr id="56322" name="Picture 2" descr="http://www.stat.purdue.edu/images/bioinformatics/Bioinformatics_doerge_080304%20%281%29-sm.jpg"/>
          <p:cNvPicPr>
            <a:picLocks noChangeAspect="1" noChangeArrowheads="1"/>
          </p:cNvPicPr>
          <p:nvPr/>
        </p:nvPicPr>
        <p:blipFill>
          <a:blip r:embed="rId2" cstate="print"/>
          <a:srcRect/>
          <a:stretch>
            <a:fillRect/>
          </a:stretch>
        </p:blipFill>
        <p:spPr bwMode="auto">
          <a:xfrm>
            <a:off x="4419600" y="2286000"/>
            <a:ext cx="4505325" cy="4343400"/>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Bioinformatics</a:t>
            </a:r>
            <a:endParaRPr lang="en-US" dirty="0"/>
          </a:p>
        </p:txBody>
      </p:sp>
      <p:sp>
        <p:nvSpPr>
          <p:cNvPr id="3" name="Content Placeholder 2"/>
          <p:cNvSpPr>
            <a:spLocks noGrp="1"/>
          </p:cNvSpPr>
          <p:nvPr>
            <p:ph idx="1"/>
          </p:nvPr>
        </p:nvSpPr>
        <p:spPr>
          <a:xfrm>
            <a:off x="228600" y="838200"/>
            <a:ext cx="8915400" cy="2590800"/>
          </a:xfrm>
        </p:spPr>
        <p:txBody>
          <a:bodyPr>
            <a:normAutofit fontScale="70000" lnSpcReduction="20000"/>
          </a:bodyPr>
          <a:lstStyle/>
          <a:p>
            <a:r>
              <a:rPr lang="en-US" b="1" dirty="0" smtClean="0"/>
              <a:t>Goals of bioinformatics</a:t>
            </a:r>
          </a:p>
          <a:p>
            <a:pPr marL="514350" indent="-514350">
              <a:buAutoNum type="arabicPeriod"/>
            </a:pPr>
            <a:r>
              <a:rPr lang="en-US" dirty="0" smtClean="0"/>
              <a:t>Develop tools to allow for efficient access and management of databases.</a:t>
            </a:r>
          </a:p>
          <a:p>
            <a:pPr marL="514350" indent="-514350">
              <a:buAutoNum type="arabicPeriod"/>
            </a:pPr>
            <a:r>
              <a:rPr lang="en-US" dirty="0" smtClean="0"/>
              <a:t>Analyze and make sense of a large amount of  DNA and proteins sequences; ex.  Gene identification, predict protein structure and function, and conduct evolutionary analyses.</a:t>
            </a:r>
          </a:p>
          <a:p>
            <a:pPr marL="514350" indent="-514350">
              <a:buAutoNum type="arabicPeriod"/>
            </a:pPr>
            <a:r>
              <a:rPr lang="en-US" dirty="0" smtClean="0"/>
              <a:t>Develop new programs for the utilization and manipulation of data.</a:t>
            </a:r>
            <a:endParaRPr lang="en-US" dirty="0"/>
          </a:p>
        </p:txBody>
      </p:sp>
      <p:pic>
        <p:nvPicPr>
          <p:cNvPr id="58370" name="Picture 2" descr="http://www.ismb2008.org/wp-content/uploads/2011/03/bioinformatics.gif"/>
          <p:cNvPicPr>
            <a:picLocks noChangeAspect="1" noChangeArrowheads="1"/>
          </p:cNvPicPr>
          <p:nvPr/>
        </p:nvPicPr>
        <p:blipFill>
          <a:blip r:embed="rId2" cstate="print"/>
          <a:srcRect/>
          <a:stretch>
            <a:fillRect/>
          </a:stretch>
        </p:blipFill>
        <p:spPr bwMode="auto">
          <a:xfrm>
            <a:off x="2362200" y="3276600"/>
            <a:ext cx="4591050" cy="329358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DNA Library</a:t>
            </a:r>
            <a:endParaRPr lang="en-US" dirty="0"/>
          </a:p>
        </p:txBody>
      </p:sp>
      <p:sp>
        <p:nvSpPr>
          <p:cNvPr id="3" name="Content Placeholder 2"/>
          <p:cNvSpPr>
            <a:spLocks noGrp="1"/>
          </p:cNvSpPr>
          <p:nvPr>
            <p:ph idx="1"/>
          </p:nvPr>
        </p:nvSpPr>
        <p:spPr>
          <a:xfrm>
            <a:off x="0" y="914400"/>
            <a:ext cx="4800600" cy="5943600"/>
          </a:xfrm>
        </p:spPr>
        <p:txBody>
          <a:bodyPr>
            <a:normAutofit fontScale="70000" lnSpcReduction="20000"/>
          </a:bodyPr>
          <a:lstStyle/>
          <a:p>
            <a:r>
              <a:rPr lang="en-US" sz="3400" b="1" dirty="0" smtClean="0"/>
              <a:t>Genomic Library</a:t>
            </a:r>
          </a:p>
          <a:p>
            <a:r>
              <a:rPr lang="en-US" sz="3400" b="1" dirty="0" smtClean="0"/>
              <a:t>Genomic library contains DNA fragments that represent the entire genome of an organism.</a:t>
            </a:r>
          </a:p>
          <a:p>
            <a:r>
              <a:rPr lang="en-US" sz="3400" dirty="0" smtClean="0"/>
              <a:t>DNA is isolated from an organism.</a:t>
            </a:r>
          </a:p>
          <a:p>
            <a:r>
              <a:rPr lang="en-US" sz="3400" dirty="0" smtClean="0"/>
              <a:t>DNA is cut with the same restriction enzyme so the vector is </a:t>
            </a:r>
            <a:r>
              <a:rPr lang="en-US" sz="3400" dirty="0" err="1" smtClean="0"/>
              <a:t>linearized</a:t>
            </a:r>
            <a:r>
              <a:rPr lang="en-US" sz="3400" dirty="0" smtClean="0"/>
              <a:t> and the ends are complimentary to those of the genomic DNA fragments.</a:t>
            </a:r>
          </a:p>
          <a:p>
            <a:r>
              <a:rPr lang="en-US" sz="3400" dirty="0" smtClean="0"/>
              <a:t>Genomic fragments and vector are mixed with DNA </a:t>
            </a:r>
            <a:r>
              <a:rPr lang="en-US" sz="3400" dirty="0" err="1" smtClean="0"/>
              <a:t>ligase</a:t>
            </a:r>
            <a:r>
              <a:rPr lang="en-US" sz="3400" dirty="0" smtClean="0"/>
              <a:t>..</a:t>
            </a:r>
          </a:p>
          <a:p>
            <a:r>
              <a:rPr lang="en-US" sz="3400" dirty="0" smtClean="0"/>
              <a:t>Vectors are usually plasmids  but can be </a:t>
            </a:r>
            <a:r>
              <a:rPr lang="en-US" sz="3400" dirty="0" err="1" smtClean="0"/>
              <a:t>bacteriophages</a:t>
            </a:r>
            <a:r>
              <a:rPr lang="en-US" sz="3400" dirty="0" smtClean="0"/>
              <a:t>  or </a:t>
            </a:r>
            <a:r>
              <a:rPr lang="en-US" sz="3400" dirty="0" err="1" smtClean="0"/>
              <a:t>cosmids</a:t>
            </a:r>
            <a:r>
              <a:rPr lang="en-US" sz="3400" dirty="0" smtClean="0"/>
              <a:t>.</a:t>
            </a:r>
          </a:p>
          <a:p>
            <a:r>
              <a:rPr lang="en-US" sz="3400" dirty="0" smtClean="0"/>
              <a:t> Recombinant DNA is formed.</a:t>
            </a:r>
          </a:p>
          <a:p>
            <a:pPr>
              <a:buNone/>
            </a:pPr>
            <a:endParaRPr lang="en-US" dirty="0"/>
          </a:p>
        </p:txBody>
      </p:sp>
      <p:pic>
        <p:nvPicPr>
          <p:cNvPr id="6" name="Picture 2" descr="http://www.copewithcytokines.de/cloning.gif"/>
          <p:cNvPicPr>
            <a:picLocks noChangeAspect="1" noChangeArrowheads="1"/>
          </p:cNvPicPr>
          <p:nvPr/>
        </p:nvPicPr>
        <p:blipFill>
          <a:blip r:embed="rId2" cstate="print"/>
          <a:srcRect/>
          <a:stretch>
            <a:fillRect/>
          </a:stretch>
        </p:blipFill>
        <p:spPr bwMode="auto">
          <a:xfrm>
            <a:off x="4724400" y="1371600"/>
            <a:ext cx="4210050" cy="422168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Bioinformatics</a:t>
            </a:r>
            <a:endParaRPr lang="en-US" dirty="0"/>
          </a:p>
        </p:txBody>
      </p:sp>
      <p:sp>
        <p:nvSpPr>
          <p:cNvPr id="3" name="Content Placeholder 2"/>
          <p:cNvSpPr>
            <a:spLocks noGrp="1"/>
          </p:cNvSpPr>
          <p:nvPr>
            <p:ph idx="1"/>
          </p:nvPr>
        </p:nvSpPr>
        <p:spPr>
          <a:xfrm>
            <a:off x="457200" y="1219200"/>
            <a:ext cx="4953000" cy="4906963"/>
          </a:xfrm>
        </p:spPr>
        <p:txBody>
          <a:bodyPr>
            <a:normAutofit fontScale="77500" lnSpcReduction="20000"/>
          </a:bodyPr>
          <a:lstStyle/>
          <a:p>
            <a:r>
              <a:rPr lang="en-US" dirty="0" smtClean="0"/>
              <a:t> </a:t>
            </a:r>
            <a:r>
              <a:rPr lang="en-US" b="1" dirty="0" smtClean="0"/>
              <a:t>Gene Identification Search</a:t>
            </a:r>
          </a:p>
          <a:p>
            <a:r>
              <a:rPr lang="en-US" dirty="0" smtClean="0"/>
              <a:t>If a scientist has cloned a gene with recombinant DNA technology, they enter the gene sequence into a database.</a:t>
            </a:r>
          </a:p>
          <a:p>
            <a:r>
              <a:rPr lang="en-US" dirty="0" smtClean="0"/>
              <a:t>The new sequence is compared to all other sequences in the database.</a:t>
            </a:r>
          </a:p>
          <a:p>
            <a:r>
              <a:rPr lang="en-US" dirty="0" smtClean="0"/>
              <a:t> The database creates an alignment of similar nucleotide sequences if a match is found.</a:t>
            </a:r>
          </a:p>
          <a:p>
            <a:r>
              <a:rPr lang="en-US" dirty="0" smtClean="0"/>
              <a:t>This type of search is often one of the first steps taken when a scientist clones a gene.</a:t>
            </a:r>
            <a:endParaRPr lang="en-US" dirty="0"/>
          </a:p>
        </p:txBody>
      </p:sp>
      <p:pic>
        <p:nvPicPr>
          <p:cNvPr id="57346" name="Picture 2" descr="http://bioinformatics.unc.edu/images/VectorNTI/seqSearchVNTI_clip_image011.jpg"/>
          <p:cNvPicPr>
            <a:picLocks noChangeAspect="1" noChangeArrowheads="1"/>
          </p:cNvPicPr>
          <p:nvPr/>
        </p:nvPicPr>
        <p:blipFill>
          <a:blip r:embed="rId2" cstate="print"/>
          <a:srcRect/>
          <a:stretch>
            <a:fillRect/>
          </a:stretch>
        </p:blipFill>
        <p:spPr bwMode="auto">
          <a:xfrm>
            <a:off x="5562600" y="2133600"/>
            <a:ext cx="3352800" cy="3180863"/>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Bioinformatics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Many different databases exist and can:</a:t>
            </a:r>
          </a:p>
          <a:p>
            <a:r>
              <a:rPr lang="en-US" dirty="0" smtClean="0"/>
              <a:t>Retrieve DNA/protein sequences.</a:t>
            </a:r>
          </a:p>
          <a:p>
            <a:r>
              <a:rPr lang="en-US" dirty="0" smtClean="0"/>
              <a:t>Search for similar DNA/protein sequences.</a:t>
            </a:r>
          </a:p>
          <a:p>
            <a:r>
              <a:rPr lang="en-US" dirty="0" smtClean="0"/>
              <a:t>Sequence alignment for comparison.</a:t>
            </a:r>
          </a:p>
          <a:p>
            <a:r>
              <a:rPr lang="en-US" dirty="0" smtClean="0"/>
              <a:t>Predict RNA structure.</a:t>
            </a:r>
          </a:p>
          <a:p>
            <a:r>
              <a:rPr lang="en-US" dirty="0" smtClean="0"/>
              <a:t>Classify proteins</a:t>
            </a:r>
          </a:p>
          <a:p>
            <a:r>
              <a:rPr lang="en-US" dirty="0" smtClean="0"/>
              <a:t>Analyze evolutionary relationships.</a:t>
            </a:r>
          </a:p>
          <a:p>
            <a:r>
              <a:rPr lang="en-US" dirty="0" smtClean="0"/>
              <a:t> Find open reading frames, promoters, and special sequences.</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Bioinformatics</a:t>
            </a:r>
            <a:endParaRPr lang="en-US" dirty="0"/>
          </a:p>
        </p:txBody>
      </p:sp>
      <p:sp>
        <p:nvSpPr>
          <p:cNvPr id="3" name="Content Placeholder 2"/>
          <p:cNvSpPr>
            <a:spLocks noGrp="1"/>
          </p:cNvSpPr>
          <p:nvPr>
            <p:ph idx="1"/>
          </p:nvPr>
        </p:nvSpPr>
        <p:spPr>
          <a:xfrm>
            <a:off x="228600" y="838201"/>
            <a:ext cx="8610600" cy="3124200"/>
          </a:xfrm>
        </p:spPr>
        <p:txBody>
          <a:bodyPr>
            <a:normAutofit fontScale="92500" lnSpcReduction="20000"/>
          </a:bodyPr>
          <a:lstStyle/>
          <a:p>
            <a:r>
              <a:rPr lang="en-US" dirty="0" smtClean="0"/>
              <a:t>One of the most widely used DNA sequence databases if called </a:t>
            </a:r>
            <a:r>
              <a:rPr lang="en-US" b="1" dirty="0" err="1" smtClean="0"/>
              <a:t>GenBank</a:t>
            </a:r>
            <a:r>
              <a:rPr lang="en-US" b="1" dirty="0" smtClean="0"/>
              <a:t>.</a:t>
            </a:r>
          </a:p>
          <a:p>
            <a:r>
              <a:rPr lang="en-US" dirty="0" err="1" smtClean="0"/>
              <a:t>GenBank</a:t>
            </a:r>
            <a:r>
              <a:rPr lang="en-US" dirty="0" smtClean="0"/>
              <a:t> contains the National Institutes of Health (NCBI) collection of DNA sequences.</a:t>
            </a:r>
          </a:p>
          <a:p>
            <a:r>
              <a:rPr lang="en-US" dirty="0" err="1" smtClean="0"/>
              <a:t>GenBank</a:t>
            </a:r>
            <a:r>
              <a:rPr lang="en-US" dirty="0" smtClean="0"/>
              <a:t> shares data with Europe and Japan.</a:t>
            </a:r>
          </a:p>
          <a:p>
            <a:r>
              <a:rPr lang="en-US" dirty="0" smtClean="0"/>
              <a:t>It has 100 billion bases of sequence data from over 100,000 species.</a:t>
            </a:r>
            <a:endParaRPr lang="en-US" dirty="0"/>
          </a:p>
        </p:txBody>
      </p:sp>
      <p:pic>
        <p:nvPicPr>
          <p:cNvPr id="59394" name="Picture 2" descr="http://www.mathworks.com/products/demos/shipping/bioinfo/ncbieutilsdemo_a_thumbnail.png"/>
          <p:cNvPicPr>
            <a:picLocks noChangeAspect="1" noChangeArrowheads="1"/>
          </p:cNvPicPr>
          <p:nvPr/>
        </p:nvPicPr>
        <p:blipFill>
          <a:blip r:embed="rId2" cstate="print"/>
          <a:srcRect/>
          <a:stretch>
            <a:fillRect/>
          </a:stretch>
        </p:blipFill>
        <p:spPr bwMode="auto">
          <a:xfrm>
            <a:off x="3810000" y="3429000"/>
            <a:ext cx="5105400" cy="3257551"/>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Bioinformatics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An example of an NCBI program is called </a:t>
            </a:r>
            <a:r>
              <a:rPr lang="en-US" b="1" dirty="0" smtClean="0"/>
              <a:t>Basic Alignment Search Tool.  (BLAST).</a:t>
            </a:r>
          </a:p>
          <a:p>
            <a:r>
              <a:rPr lang="en-US" dirty="0" smtClean="0"/>
              <a:t> BLAST can be used to search </a:t>
            </a:r>
            <a:r>
              <a:rPr lang="en-US" dirty="0" err="1" smtClean="0"/>
              <a:t>GenBank</a:t>
            </a:r>
            <a:r>
              <a:rPr lang="en-US" dirty="0" smtClean="0"/>
              <a:t>  for sequence matches between cloned genes and to create new DNA sequence alignments.</a:t>
            </a:r>
          </a:p>
          <a:p>
            <a:r>
              <a:rPr lang="en-US" b="1" dirty="0" smtClean="0"/>
              <a:t>We will visit the BLAST website:</a:t>
            </a:r>
          </a:p>
          <a:p>
            <a:r>
              <a:rPr lang="en-US" dirty="0" smtClean="0"/>
              <a:t> </a:t>
            </a:r>
            <a:r>
              <a:rPr lang="en-US" u="sng" dirty="0" smtClean="0">
                <a:hlinkClick r:id="rId2"/>
              </a:rPr>
              <a:t>http://www.ncbi.nlm.nih.gov/</a:t>
            </a:r>
            <a:endParaRPr lang="en-US" u="sng" dirty="0" smtClean="0"/>
          </a:p>
          <a:p>
            <a:r>
              <a:rPr lang="en-US" dirty="0" smtClean="0"/>
              <a:t>To show the ways in which the NCBI online database classifies and organizes information on DNA sequences, evolutionary relationships, and scientific publications.</a:t>
            </a:r>
          </a:p>
          <a:p>
            <a:r>
              <a:rPr lang="en-US" dirty="0" smtClean="0"/>
              <a:t> To identify an unknown nucleotide sequence from an insect </a:t>
            </a:r>
            <a:r>
              <a:rPr lang="en-US" dirty="0" err="1" smtClean="0"/>
              <a:t>endosymbiont</a:t>
            </a:r>
            <a:r>
              <a:rPr lang="en-US" dirty="0" smtClean="0"/>
              <a:t> by using the NCBI search tool BLAST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Bioinformatics Review</a:t>
            </a:r>
            <a:endParaRPr lang="en-US" dirty="0"/>
          </a:p>
        </p:txBody>
      </p:sp>
      <p:sp>
        <p:nvSpPr>
          <p:cNvPr id="3" name="Content Placeholder 2"/>
          <p:cNvSpPr>
            <a:spLocks noGrp="1"/>
          </p:cNvSpPr>
          <p:nvPr>
            <p:ph idx="1"/>
          </p:nvPr>
        </p:nvSpPr>
        <p:spPr/>
        <p:txBody>
          <a:bodyPr/>
          <a:lstStyle/>
          <a:p>
            <a:r>
              <a:rPr lang="en-US" dirty="0" smtClean="0"/>
              <a:t>What is bioinformatics?</a:t>
            </a:r>
          </a:p>
          <a:p>
            <a:r>
              <a:rPr lang="en-US" dirty="0" smtClean="0"/>
              <a:t>What are the goals of bioinformatics?</a:t>
            </a:r>
          </a:p>
          <a:p>
            <a:r>
              <a:rPr lang="en-US" dirty="0" smtClean="0"/>
              <a:t>Describe a gene identification search.</a:t>
            </a:r>
          </a:p>
          <a:p>
            <a:r>
              <a:rPr lang="en-US" dirty="0" smtClean="0"/>
              <a:t>What service does </a:t>
            </a:r>
            <a:r>
              <a:rPr lang="en-US" dirty="0" err="1" smtClean="0"/>
              <a:t>GenBank</a:t>
            </a:r>
            <a:r>
              <a:rPr lang="en-US" dirty="0" smtClean="0"/>
              <a:t> offer to biotechnologists?</a:t>
            </a:r>
          </a:p>
          <a:p>
            <a:r>
              <a:rPr lang="en-US" dirty="0" smtClean="0"/>
              <a:t>What is BLAST?</a:t>
            </a:r>
          </a:p>
          <a:p>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11- Human Genome Project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 </a:t>
            </a:r>
            <a:r>
              <a:rPr lang="en-US" b="1" dirty="0" err="1" smtClean="0"/>
              <a:t>Powerpoint</a:t>
            </a:r>
            <a:r>
              <a:rPr lang="en-US" b="1" dirty="0" smtClean="0"/>
              <a:t> and discussion Human Genome Project.</a:t>
            </a:r>
          </a:p>
          <a:p>
            <a:r>
              <a:rPr lang="en-US" b="1" dirty="0" smtClean="0"/>
              <a:t> Write one paragraph about the current status of the Human Genome Project</a:t>
            </a:r>
          </a:p>
          <a:p>
            <a:r>
              <a:rPr lang="en-US" b="1" dirty="0" smtClean="0"/>
              <a:t>Group Discussion</a:t>
            </a:r>
          </a:p>
          <a:p>
            <a:pPr lvl="0"/>
            <a:r>
              <a:rPr lang="en-US" dirty="0" smtClean="0"/>
              <a:t> Focus discussion question – “Who should have access to personal genetic information and how will it be used?”</a:t>
            </a:r>
          </a:p>
          <a:p>
            <a:pPr lvl="0"/>
            <a:r>
              <a:rPr lang="en-US" dirty="0" smtClean="0"/>
              <a:t> Scenario:  You are applying for a life insurance policy and have been denied because you have a disposition for a genetic disease.</a:t>
            </a:r>
          </a:p>
          <a:p>
            <a:pPr lvl="0">
              <a:buNone/>
            </a:pPr>
            <a:r>
              <a:rPr lang="en-US" dirty="0" smtClean="0"/>
              <a:t>1.   Work in Groups of 4 and discuss options.</a:t>
            </a:r>
          </a:p>
          <a:p>
            <a:pPr lvl="0">
              <a:buNone/>
            </a:pPr>
            <a:r>
              <a:rPr lang="en-US" dirty="0" smtClean="0"/>
              <a:t>2.  Visit this website: </a:t>
            </a:r>
            <a:r>
              <a:rPr lang="en-US" dirty="0" smtClean="0">
                <a:hlinkClick r:id="rId2"/>
              </a:rPr>
              <a:t>http://www.ornl.gov/sci/techresources/Human_Genome/elsi/elsi.shtml</a:t>
            </a:r>
            <a:endParaRPr lang="en-US" dirty="0" smtClean="0"/>
          </a:p>
          <a:p>
            <a:pPr lvl="0">
              <a:buNone/>
            </a:pPr>
            <a:r>
              <a:rPr lang="en-US" dirty="0" smtClean="0"/>
              <a:t>3.  Whole class discussion of focus question.</a:t>
            </a:r>
          </a:p>
        </p:txBody>
      </p:sp>
    </p:spTree>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Human Genome Project</a:t>
            </a:r>
            <a:endParaRPr lang="en-US" dirty="0"/>
          </a:p>
        </p:txBody>
      </p:sp>
      <p:sp>
        <p:nvSpPr>
          <p:cNvPr id="3" name="Content Placeholder 2"/>
          <p:cNvSpPr>
            <a:spLocks noGrp="1"/>
          </p:cNvSpPr>
          <p:nvPr>
            <p:ph idx="1"/>
          </p:nvPr>
        </p:nvSpPr>
        <p:spPr>
          <a:xfrm>
            <a:off x="0" y="990600"/>
            <a:ext cx="5715000" cy="6019800"/>
          </a:xfrm>
        </p:spPr>
        <p:txBody>
          <a:bodyPr>
            <a:normAutofit fontScale="70000" lnSpcReduction="20000"/>
          </a:bodyPr>
          <a:lstStyle/>
          <a:p>
            <a:r>
              <a:rPr lang="en-US" b="1" dirty="0" smtClean="0"/>
              <a:t>Initiated in 1990, the Human Genome Project was an international collaborative plan to:</a:t>
            </a:r>
          </a:p>
          <a:p>
            <a:pPr marL="514350" indent="-514350">
              <a:buAutoNum type="arabicPeriod"/>
            </a:pPr>
            <a:r>
              <a:rPr lang="en-US" dirty="0" smtClean="0"/>
              <a:t>Sequence the entire human genome</a:t>
            </a:r>
          </a:p>
          <a:p>
            <a:pPr marL="514350" indent="-514350">
              <a:buAutoNum type="arabicPeriod"/>
            </a:pPr>
            <a:r>
              <a:rPr lang="en-US" dirty="0" smtClean="0"/>
              <a:t> Analyze genetic variations among humans.</a:t>
            </a:r>
          </a:p>
          <a:p>
            <a:pPr marL="514350" indent="-514350">
              <a:buAutoNum type="arabicPeriod"/>
            </a:pPr>
            <a:r>
              <a:rPr lang="en-US" dirty="0" smtClean="0"/>
              <a:t>Map and sequence the genomes of model organisms ,including bacteria, yeast, roundworms, fruit flies, mice, and others.</a:t>
            </a:r>
          </a:p>
          <a:p>
            <a:pPr marL="514350" indent="-514350">
              <a:buAutoNum type="arabicPeriod"/>
            </a:pPr>
            <a:r>
              <a:rPr lang="en-US" dirty="0" smtClean="0"/>
              <a:t>Develop new laboratory technologies such as automated sequencers and computer databases.</a:t>
            </a:r>
          </a:p>
          <a:p>
            <a:pPr marL="514350" indent="-514350">
              <a:buAutoNum type="arabicPeriod"/>
            </a:pPr>
            <a:r>
              <a:rPr lang="en-US" dirty="0" smtClean="0"/>
              <a:t>Disseminate genome information among scientists and the general public.</a:t>
            </a:r>
          </a:p>
          <a:p>
            <a:pPr marL="514350" indent="-514350">
              <a:buAutoNum type="arabicPeriod"/>
            </a:pPr>
            <a:r>
              <a:rPr lang="en-US" dirty="0" smtClean="0"/>
              <a:t>Consider the ethical, legal, and social issues that accompany the HGP and genetic research.</a:t>
            </a:r>
            <a:endParaRPr lang="en-US" dirty="0"/>
          </a:p>
        </p:txBody>
      </p:sp>
      <p:pic>
        <p:nvPicPr>
          <p:cNvPr id="61442" name="Picture 2" descr="http://lisaamartin.files.wordpress.com/2011/02/human-genome.gif"/>
          <p:cNvPicPr>
            <a:picLocks noChangeAspect="1" noChangeArrowheads="1"/>
          </p:cNvPicPr>
          <p:nvPr/>
        </p:nvPicPr>
        <p:blipFill>
          <a:blip r:embed="rId2" cstate="print"/>
          <a:srcRect/>
          <a:stretch>
            <a:fillRect/>
          </a:stretch>
        </p:blipFill>
        <p:spPr bwMode="auto">
          <a:xfrm>
            <a:off x="5762625" y="3124200"/>
            <a:ext cx="3381375" cy="3457576"/>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Human Genome Project</a:t>
            </a:r>
            <a:endParaRPr lang="en-US" dirty="0"/>
          </a:p>
        </p:txBody>
      </p:sp>
      <p:sp>
        <p:nvSpPr>
          <p:cNvPr id="3" name="Content Placeholder 2"/>
          <p:cNvSpPr>
            <a:spLocks noGrp="1"/>
          </p:cNvSpPr>
          <p:nvPr>
            <p:ph idx="1"/>
          </p:nvPr>
        </p:nvSpPr>
        <p:spPr>
          <a:xfrm>
            <a:off x="457200" y="4648200"/>
            <a:ext cx="8077200" cy="1477963"/>
          </a:xfrm>
        </p:spPr>
        <p:txBody>
          <a:bodyPr>
            <a:normAutofit lnSpcReduction="10000"/>
          </a:bodyPr>
          <a:lstStyle/>
          <a:p>
            <a:r>
              <a:rPr lang="en-US" dirty="0" smtClean="0"/>
              <a:t>On April 14, 2003, the International Human Genome Sequencing Consortium announced they had a map of the human genome.</a:t>
            </a:r>
            <a:endParaRPr lang="en-US" dirty="0"/>
          </a:p>
        </p:txBody>
      </p:sp>
      <p:pic>
        <p:nvPicPr>
          <p:cNvPr id="63490" name="Picture 2" descr="File:Human genome by functions.svg"/>
          <p:cNvPicPr>
            <a:picLocks noChangeAspect="1" noChangeArrowheads="1"/>
          </p:cNvPicPr>
          <p:nvPr/>
        </p:nvPicPr>
        <p:blipFill>
          <a:blip r:embed="rId2" cstate="print"/>
          <a:srcRect/>
          <a:stretch>
            <a:fillRect/>
          </a:stretch>
        </p:blipFill>
        <p:spPr bwMode="auto">
          <a:xfrm>
            <a:off x="457200" y="914400"/>
            <a:ext cx="8077200" cy="3505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a:xfrm>
            <a:off x="457200" y="1600200"/>
            <a:ext cx="8001000" cy="4525963"/>
          </a:xfrm>
        </p:spPr>
        <p:txBody>
          <a:bodyPr>
            <a:normAutofit fontScale="77500" lnSpcReduction="20000"/>
          </a:bodyPr>
          <a:lstStyle/>
          <a:p>
            <a:r>
              <a:rPr lang="en-US" dirty="0" smtClean="0"/>
              <a:t> </a:t>
            </a:r>
            <a:r>
              <a:rPr lang="en-US" b="1" dirty="0" smtClean="0"/>
              <a:t>How did they sequence the human genome?</a:t>
            </a:r>
          </a:p>
          <a:p>
            <a:r>
              <a:rPr lang="en-US" b="1" dirty="0" smtClean="0"/>
              <a:t>  </a:t>
            </a:r>
            <a:r>
              <a:rPr lang="en-US" dirty="0" smtClean="0"/>
              <a:t>They used a method called </a:t>
            </a:r>
            <a:r>
              <a:rPr lang="en-US" b="1" dirty="0" smtClean="0"/>
              <a:t>whole genome </a:t>
            </a:r>
            <a:r>
              <a:rPr lang="en-US" dirty="0" smtClean="0"/>
              <a:t>“</a:t>
            </a:r>
            <a:r>
              <a:rPr lang="en-US" b="1" dirty="0" smtClean="0"/>
              <a:t>shotgun” sequencing </a:t>
            </a:r>
            <a:r>
              <a:rPr lang="en-US" dirty="0" smtClean="0"/>
              <a:t>for constructing sequences of whole chromosomes.</a:t>
            </a:r>
          </a:p>
          <a:p>
            <a:r>
              <a:rPr lang="en-US" dirty="0" smtClean="0"/>
              <a:t> Using restriction enzymes, an entire chromosome is digested into pieces.</a:t>
            </a:r>
          </a:p>
          <a:p>
            <a:r>
              <a:rPr lang="en-US" dirty="0" smtClean="0"/>
              <a:t>This produces thousands of overlapping fragments call </a:t>
            </a:r>
            <a:r>
              <a:rPr lang="en-US" b="1" dirty="0" smtClean="0"/>
              <a:t>contiguous sequences (</a:t>
            </a:r>
            <a:r>
              <a:rPr lang="en-US" b="1" dirty="0" err="1" smtClean="0"/>
              <a:t>contigs</a:t>
            </a:r>
            <a:r>
              <a:rPr lang="en-US" b="1" dirty="0" smtClean="0"/>
              <a:t>).</a:t>
            </a:r>
          </a:p>
          <a:p>
            <a:r>
              <a:rPr lang="en-US" dirty="0" smtClean="0"/>
              <a:t>Each </a:t>
            </a:r>
            <a:r>
              <a:rPr lang="en-US" dirty="0" err="1" smtClean="0"/>
              <a:t>contig</a:t>
            </a:r>
            <a:r>
              <a:rPr lang="en-US" dirty="0" smtClean="0"/>
              <a:t> is sequenced and then computer programs are used to align fragments with overlapping sequences.</a:t>
            </a:r>
          </a:p>
          <a:p>
            <a:r>
              <a:rPr lang="en-US" dirty="0" smtClean="0">
                <a:hlinkClick r:id="rId2"/>
              </a:rPr>
              <a:t>http://bcs.whfreeman.com/thelifewire/content/chp17/1702002.html</a:t>
            </a:r>
            <a:endParaRPr lang="en-US" dirty="0" smtClean="0"/>
          </a:p>
          <a:p>
            <a:pPr>
              <a:buNone/>
            </a:pPr>
            <a:endParaRPr lang="en-US" dirty="0" smtClean="0"/>
          </a:p>
          <a:p>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938068" y="1600200"/>
            <a:ext cx="7267863" cy="4525963"/>
          </a:xfrm>
          <a:prstGeom prst="rect">
            <a:avLst/>
          </a:prstGeom>
          <a:noFill/>
          <a:ln w="9525">
            <a:noFill/>
            <a:miter lim="800000"/>
            <a:headEnd/>
            <a:tailEnd/>
          </a:ln>
        </p:spPr>
      </p:pic>
      <p:sp>
        <p:nvSpPr>
          <p:cNvPr id="5" name="TextBox 4"/>
          <p:cNvSpPr txBox="1"/>
          <p:nvPr/>
        </p:nvSpPr>
        <p:spPr>
          <a:xfrm>
            <a:off x="1828800" y="6248400"/>
            <a:ext cx="3962400" cy="369332"/>
          </a:xfrm>
          <a:prstGeom prst="rect">
            <a:avLst/>
          </a:prstGeom>
          <a:noFill/>
        </p:spPr>
        <p:txBody>
          <a:bodyPr wrap="square" rtlCol="0">
            <a:spAutoFit/>
          </a:bodyPr>
          <a:lstStyle/>
          <a:p>
            <a:r>
              <a:rPr lang="en-US" b="1" dirty="0" smtClean="0"/>
              <a:t>Shotgun Sequencing</a:t>
            </a:r>
            <a:endParaRPr 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DNA Library</a:t>
            </a:r>
            <a:endParaRPr lang="en-US" dirty="0"/>
          </a:p>
        </p:txBody>
      </p:sp>
      <p:sp>
        <p:nvSpPr>
          <p:cNvPr id="3" name="Content Placeholder 2"/>
          <p:cNvSpPr>
            <a:spLocks noGrp="1"/>
          </p:cNvSpPr>
          <p:nvPr>
            <p:ph idx="1"/>
          </p:nvPr>
        </p:nvSpPr>
        <p:spPr>
          <a:xfrm>
            <a:off x="457200" y="1143000"/>
            <a:ext cx="4191000" cy="5715000"/>
          </a:xfrm>
        </p:spPr>
        <p:txBody>
          <a:bodyPr>
            <a:normAutofit fontScale="70000" lnSpcReduction="20000"/>
          </a:bodyPr>
          <a:lstStyle/>
          <a:p>
            <a:r>
              <a:rPr lang="en-US" b="1" dirty="0" smtClean="0"/>
              <a:t>Genomic Library</a:t>
            </a:r>
          </a:p>
          <a:p>
            <a:r>
              <a:rPr lang="en-US" dirty="0" smtClean="0"/>
              <a:t>Recombinant DNA is inserted into </a:t>
            </a:r>
            <a:r>
              <a:rPr lang="en-US" dirty="0" err="1" smtClean="0"/>
              <a:t>E.coli</a:t>
            </a:r>
            <a:r>
              <a:rPr lang="en-US" dirty="0" smtClean="0"/>
              <a:t>.</a:t>
            </a:r>
          </a:p>
          <a:p>
            <a:r>
              <a:rPr lang="en-US" dirty="0" smtClean="0"/>
              <a:t>One plasmid( one DNA fragment) is inserted into one cell.  </a:t>
            </a:r>
          </a:p>
          <a:p>
            <a:r>
              <a:rPr lang="en-US" dirty="0" smtClean="0"/>
              <a:t>Can plate and grow bacterial cells;  each colony has one different DNA fragment. </a:t>
            </a:r>
          </a:p>
          <a:p>
            <a:r>
              <a:rPr lang="en-US" dirty="0" smtClean="0"/>
              <a:t>Several clones are needed to represent the entire genome.</a:t>
            </a:r>
          </a:p>
          <a:p>
            <a:r>
              <a:rPr lang="en-US" dirty="0" smtClean="0"/>
              <a:t>Can then store organisms.</a:t>
            </a:r>
            <a:r>
              <a:rPr lang="en-US" dirty="0" smtClean="0">
                <a:hlinkClick r:id="rId2"/>
              </a:rPr>
              <a:t> </a:t>
            </a:r>
          </a:p>
          <a:p>
            <a:r>
              <a:rPr lang="en-US" dirty="0" smtClean="0">
                <a:hlinkClick r:id="rId2"/>
              </a:rPr>
              <a:t>http://www.sumanasinc.com/webcontent/animations/content/dnalibrary.html</a:t>
            </a:r>
            <a:endParaRPr lang="en-US" dirty="0" smtClean="0"/>
          </a:p>
          <a:p>
            <a:endParaRPr lang="en-US" dirty="0" smtClean="0"/>
          </a:p>
          <a:p>
            <a:endParaRPr lang="en-US" dirty="0" smtClean="0"/>
          </a:p>
          <a:p>
            <a:endParaRPr lang="en-US" dirty="0" smtClean="0"/>
          </a:p>
          <a:p>
            <a:endParaRPr lang="en-US" dirty="0"/>
          </a:p>
        </p:txBody>
      </p:sp>
      <p:pic>
        <p:nvPicPr>
          <p:cNvPr id="4" name="Picture 2" descr="http://www.copewithcytokines.de/cloning.gif"/>
          <p:cNvPicPr>
            <a:picLocks noChangeAspect="1" noChangeArrowheads="1"/>
          </p:cNvPicPr>
          <p:nvPr/>
        </p:nvPicPr>
        <p:blipFill>
          <a:blip r:embed="rId3" cstate="print"/>
          <a:srcRect/>
          <a:stretch>
            <a:fillRect/>
          </a:stretch>
        </p:blipFill>
        <p:spPr bwMode="auto">
          <a:xfrm>
            <a:off x="4724400" y="1371600"/>
            <a:ext cx="4210050" cy="4648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a:xfrm>
            <a:off x="228600" y="1295400"/>
            <a:ext cx="6172200" cy="4830763"/>
          </a:xfrm>
        </p:spPr>
        <p:txBody>
          <a:bodyPr>
            <a:normAutofit fontScale="77500" lnSpcReduction="20000"/>
          </a:bodyPr>
          <a:lstStyle/>
          <a:p>
            <a:r>
              <a:rPr lang="en-US" b="1" dirty="0" smtClean="0"/>
              <a:t>What did we learn from the Human Genome?</a:t>
            </a:r>
          </a:p>
          <a:p>
            <a:r>
              <a:rPr lang="en-US" dirty="0" smtClean="0"/>
              <a:t> The human genome consist of about 3.1 billion base pairs.</a:t>
            </a:r>
          </a:p>
          <a:p>
            <a:r>
              <a:rPr lang="en-US" dirty="0" smtClean="0"/>
              <a:t>The genome is 99.9% the same among all humans.</a:t>
            </a:r>
          </a:p>
          <a:p>
            <a:r>
              <a:rPr lang="en-US" dirty="0" smtClean="0"/>
              <a:t>Single nucleotide polymorphisms (SNPs) account for the genomic diversity among humans.</a:t>
            </a:r>
          </a:p>
          <a:p>
            <a:r>
              <a:rPr lang="en-US" dirty="0" smtClean="0"/>
              <a:t>Less that 2% of the total genome codes for protein.</a:t>
            </a:r>
          </a:p>
          <a:p>
            <a:r>
              <a:rPr lang="en-US" dirty="0" smtClean="0"/>
              <a:t>Vast majority of genome is non-protein coding with 50% of it being repetitive DNA sequences</a:t>
            </a:r>
            <a:endParaRPr lang="en-US" dirty="0"/>
          </a:p>
        </p:txBody>
      </p:sp>
      <p:pic>
        <p:nvPicPr>
          <p:cNvPr id="64514" name="Picture 2" descr="http://www.nature.com/news/2008/081102/images/news.2008.1199.jpg"/>
          <p:cNvPicPr>
            <a:picLocks noChangeAspect="1" noChangeArrowheads="1"/>
          </p:cNvPicPr>
          <p:nvPr/>
        </p:nvPicPr>
        <p:blipFill>
          <a:blip r:embed="rId2" cstate="print"/>
          <a:srcRect/>
          <a:stretch>
            <a:fillRect/>
          </a:stretch>
        </p:blipFill>
        <p:spPr bwMode="auto">
          <a:xfrm>
            <a:off x="6248400" y="2209800"/>
            <a:ext cx="2705100" cy="30480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Human Genome Project</a:t>
            </a:r>
            <a:endParaRPr lang="en-US" dirty="0"/>
          </a:p>
        </p:txBody>
      </p:sp>
      <p:sp>
        <p:nvSpPr>
          <p:cNvPr id="3" name="Content Placeholder 2"/>
          <p:cNvSpPr>
            <a:spLocks noGrp="1"/>
          </p:cNvSpPr>
          <p:nvPr>
            <p:ph idx="1"/>
          </p:nvPr>
        </p:nvSpPr>
        <p:spPr>
          <a:xfrm>
            <a:off x="0" y="990600"/>
            <a:ext cx="5715000" cy="5867400"/>
          </a:xfrm>
        </p:spPr>
        <p:txBody>
          <a:bodyPr>
            <a:normAutofit fontScale="77500" lnSpcReduction="20000"/>
          </a:bodyPr>
          <a:lstStyle/>
          <a:p>
            <a:r>
              <a:rPr lang="en-US" b="1" dirty="0" smtClean="0"/>
              <a:t>What did we learn from the Human Genome?</a:t>
            </a:r>
          </a:p>
          <a:p>
            <a:r>
              <a:rPr lang="en-US" dirty="0" smtClean="0"/>
              <a:t>  The genome has approximately 20,000 coding genes.</a:t>
            </a:r>
          </a:p>
          <a:p>
            <a:r>
              <a:rPr lang="en-US" dirty="0" smtClean="0"/>
              <a:t>Many genes make more than one protein; 20,000 genes make 100,000 proteins.</a:t>
            </a:r>
          </a:p>
          <a:p>
            <a:r>
              <a:rPr lang="en-US" dirty="0" smtClean="0"/>
              <a:t>Functions of one half of all human genes is unknown.</a:t>
            </a:r>
          </a:p>
          <a:p>
            <a:r>
              <a:rPr lang="en-US" dirty="0" smtClean="0"/>
              <a:t>Chromosome 1 has</a:t>
            </a:r>
            <a:r>
              <a:rPr lang="en-US" b="1" dirty="0" smtClean="0"/>
              <a:t> </a:t>
            </a:r>
            <a:r>
              <a:rPr lang="en-US" dirty="0" smtClean="0"/>
              <a:t>the highest number of .  The Y chromosome has the least.</a:t>
            </a:r>
          </a:p>
          <a:p>
            <a:r>
              <a:rPr lang="en-US" dirty="0" smtClean="0"/>
              <a:t>Many of the genes in the human chromosome show a high degree of similarity to genes in other organisms.</a:t>
            </a:r>
          </a:p>
          <a:p>
            <a:r>
              <a:rPr lang="en-US" dirty="0" smtClean="0"/>
              <a:t>Thousands of human diseases have been identified and mapped to their chromosomal locations.</a:t>
            </a:r>
            <a:endParaRPr lang="en-US" dirty="0"/>
          </a:p>
        </p:txBody>
      </p:sp>
      <p:pic>
        <p:nvPicPr>
          <p:cNvPr id="65538" name="Picture 2" descr="http://www.scientificamerican.com/media/inline/BA1FA211-D1E8-D704-796509F20DE29FAE_1.jpg"/>
          <p:cNvPicPr>
            <a:picLocks noChangeAspect="1" noChangeArrowheads="1"/>
          </p:cNvPicPr>
          <p:nvPr/>
        </p:nvPicPr>
        <p:blipFill>
          <a:blip r:embed="rId2" cstate="print"/>
          <a:srcRect/>
          <a:stretch>
            <a:fillRect/>
          </a:stretch>
        </p:blipFill>
        <p:spPr bwMode="auto">
          <a:xfrm>
            <a:off x="5638800" y="2133600"/>
            <a:ext cx="3276600" cy="3276601"/>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a:t>
            </a:r>
            <a:r>
              <a:rPr lang="en-US" b="1" dirty="0" err="1" smtClean="0"/>
              <a:t>Omics</a:t>
            </a:r>
            <a:r>
              <a:rPr lang="en-US" b="1" dirty="0" smtClean="0"/>
              <a:t> Revolution</a:t>
            </a:r>
          </a:p>
          <a:p>
            <a:r>
              <a:rPr lang="en-US" dirty="0" smtClean="0"/>
              <a:t>The Human Genome Project and genomics      ( study of genomes) are responsible for a new era of biological research – the “</a:t>
            </a:r>
            <a:r>
              <a:rPr lang="en-US" b="1" dirty="0" err="1" smtClean="0"/>
              <a:t>omics</a:t>
            </a:r>
            <a:r>
              <a:rPr lang="en-US" dirty="0" smtClean="0"/>
              <a:t>”.</a:t>
            </a:r>
          </a:p>
          <a:p>
            <a:r>
              <a:rPr lang="en-US" b="1" dirty="0" err="1" smtClean="0"/>
              <a:t>Proteonomics</a:t>
            </a:r>
            <a:r>
              <a:rPr lang="en-US" b="1" dirty="0" smtClean="0"/>
              <a:t> </a:t>
            </a:r>
            <a:r>
              <a:rPr lang="en-US" dirty="0" smtClean="0"/>
              <a:t>– study of all proteins in a cell.</a:t>
            </a:r>
          </a:p>
          <a:p>
            <a:r>
              <a:rPr lang="en-US" b="1" dirty="0" err="1" smtClean="0"/>
              <a:t>Metabolomics</a:t>
            </a:r>
            <a:r>
              <a:rPr lang="en-US" b="1" dirty="0" smtClean="0"/>
              <a:t> </a:t>
            </a:r>
            <a:r>
              <a:rPr lang="en-US" dirty="0" smtClean="0"/>
              <a:t>– study of proteins and enzymes involved in cell metabolism.</a:t>
            </a:r>
          </a:p>
          <a:p>
            <a:r>
              <a:rPr lang="en-US" b="1" dirty="0" err="1" smtClean="0"/>
              <a:t>Glycomics</a:t>
            </a:r>
            <a:r>
              <a:rPr lang="en-US" b="1" dirty="0" smtClean="0"/>
              <a:t>-</a:t>
            </a:r>
            <a:r>
              <a:rPr lang="en-US" dirty="0" smtClean="0"/>
              <a:t> study of carbohydrates in a cell.</a:t>
            </a:r>
          </a:p>
          <a:p>
            <a:r>
              <a:rPr lang="en-US" b="1" dirty="0" err="1" smtClean="0"/>
              <a:t>Transcriptomics</a:t>
            </a:r>
            <a:r>
              <a:rPr lang="en-US" b="1" dirty="0" smtClean="0"/>
              <a:t> </a:t>
            </a:r>
            <a:r>
              <a:rPr lang="en-US" dirty="0" smtClean="0"/>
              <a:t>– study of all genes expressed in a cell.</a:t>
            </a:r>
          </a:p>
          <a:p>
            <a:r>
              <a:rPr lang="en-US" b="1" dirty="0" err="1" smtClean="0"/>
              <a:t>Pharmocogenomics</a:t>
            </a:r>
            <a:r>
              <a:rPr lang="en-US" b="1" dirty="0" smtClean="0"/>
              <a:t> </a:t>
            </a:r>
            <a:r>
              <a:rPr lang="en-US" dirty="0" smtClean="0"/>
              <a:t>– customized medicine based on a persons genetic profile for a particular disease</a:t>
            </a:r>
          </a:p>
          <a:p>
            <a:endParaRPr lang="en-US" dirty="0" smtClean="0"/>
          </a:p>
          <a:p>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Human Genome Project</a:t>
            </a:r>
            <a:endParaRPr lang="en-US" dirty="0"/>
          </a:p>
        </p:txBody>
      </p:sp>
      <p:sp>
        <p:nvSpPr>
          <p:cNvPr id="3" name="Content Placeholder 2"/>
          <p:cNvSpPr>
            <a:spLocks noGrp="1"/>
          </p:cNvSpPr>
          <p:nvPr>
            <p:ph idx="1"/>
          </p:nvPr>
        </p:nvSpPr>
        <p:spPr>
          <a:xfrm>
            <a:off x="228600" y="990600"/>
            <a:ext cx="5410200" cy="5867400"/>
          </a:xfrm>
        </p:spPr>
        <p:txBody>
          <a:bodyPr>
            <a:normAutofit fontScale="70000" lnSpcReduction="20000"/>
          </a:bodyPr>
          <a:lstStyle/>
          <a:p>
            <a:r>
              <a:rPr lang="en-US" dirty="0" smtClean="0"/>
              <a:t> </a:t>
            </a:r>
            <a:r>
              <a:rPr lang="en-US" b="1" dirty="0" smtClean="0"/>
              <a:t>Comparative Genomics</a:t>
            </a:r>
          </a:p>
          <a:p>
            <a:r>
              <a:rPr lang="en-US" dirty="0" smtClean="0"/>
              <a:t> Human Genome Project mapped genomes of model organisms; bacteria, yeast, round worms, fruit fly, plants, and mouse.</a:t>
            </a:r>
          </a:p>
          <a:p>
            <a:r>
              <a:rPr lang="en-US" dirty="0" smtClean="0"/>
              <a:t> This has enabled researchers to study genes in model  organisms and compare them to gene function in other species, including humans.</a:t>
            </a:r>
          </a:p>
          <a:p>
            <a:r>
              <a:rPr lang="en-US" dirty="0" smtClean="0"/>
              <a:t>Comparative genomic analysis has shown we share 75% of our DNA with dogs; 30% with yeast; 80% with mice and 95% with chimps.</a:t>
            </a:r>
          </a:p>
          <a:p>
            <a:r>
              <a:rPr lang="en-US" dirty="0" smtClean="0"/>
              <a:t>Two genomic projects underway:</a:t>
            </a:r>
          </a:p>
          <a:p>
            <a:pPr marL="514350" indent="-514350">
              <a:buAutoNum type="arabicPeriod"/>
            </a:pPr>
            <a:r>
              <a:rPr lang="en-US" b="1" dirty="0" smtClean="0"/>
              <a:t>Genome 10k Plan-  </a:t>
            </a:r>
            <a:r>
              <a:rPr lang="en-US" dirty="0" smtClean="0"/>
              <a:t>sequencing of 10,000 vertebrates around the world.</a:t>
            </a:r>
          </a:p>
          <a:p>
            <a:pPr marL="514350" indent="-514350">
              <a:buAutoNum type="arabicPeriod"/>
            </a:pPr>
            <a:r>
              <a:rPr lang="en-US" b="1" dirty="0" smtClean="0"/>
              <a:t>Human </a:t>
            </a:r>
            <a:r>
              <a:rPr lang="en-US" b="1" dirty="0" err="1" smtClean="0"/>
              <a:t>Microbiome</a:t>
            </a:r>
            <a:r>
              <a:rPr lang="en-US" b="1" dirty="0" smtClean="0"/>
              <a:t> Project </a:t>
            </a:r>
            <a:r>
              <a:rPr lang="en-US" dirty="0" smtClean="0"/>
              <a:t>– sequencing of 100s of microbes.</a:t>
            </a:r>
          </a:p>
          <a:p>
            <a:pPr marL="514350" indent="-514350">
              <a:buAutoNum type="arabicPeriod"/>
            </a:pPr>
            <a:endParaRPr lang="en-US" dirty="0"/>
          </a:p>
        </p:txBody>
      </p:sp>
      <p:pic>
        <p:nvPicPr>
          <p:cNvPr id="67586" name="Picture 2" descr="http://www.blogcdn.com/www.pawnation.com/media/2012/07/screen-shot-2012-07-23-at-11.23.50-am.png"/>
          <p:cNvPicPr>
            <a:picLocks noChangeAspect="1" noChangeArrowheads="1"/>
          </p:cNvPicPr>
          <p:nvPr/>
        </p:nvPicPr>
        <p:blipFill>
          <a:blip r:embed="rId2" cstate="print"/>
          <a:srcRect/>
          <a:stretch>
            <a:fillRect/>
          </a:stretch>
        </p:blipFill>
        <p:spPr bwMode="auto">
          <a:xfrm>
            <a:off x="5943599" y="1828800"/>
            <a:ext cx="3088179" cy="3609975"/>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a:xfrm>
            <a:off x="457200" y="1600200"/>
            <a:ext cx="5181600" cy="4525963"/>
          </a:xfrm>
        </p:spPr>
        <p:txBody>
          <a:bodyPr>
            <a:normAutofit fontScale="77500" lnSpcReduction="20000"/>
          </a:bodyPr>
          <a:lstStyle/>
          <a:p>
            <a:r>
              <a:rPr lang="en-US" b="1" dirty="0" smtClean="0"/>
              <a:t>What is next?</a:t>
            </a:r>
          </a:p>
          <a:p>
            <a:r>
              <a:rPr lang="en-US" dirty="0" smtClean="0"/>
              <a:t>Studies on the human genome are proceeding at a rapid pace.</a:t>
            </a:r>
          </a:p>
          <a:p>
            <a:r>
              <a:rPr lang="en-US" b="1" dirty="0" smtClean="0"/>
              <a:t>Other areas of genome research to emerge</a:t>
            </a:r>
            <a:r>
              <a:rPr lang="en-US" dirty="0" smtClean="0"/>
              <a:t>:</a:t>
            </a:r>
          </a:p>
          <a:p>
            <a:pPr marL="514350" indent="-514350">
              <a:buAutoNum type="arabicPeriod"/>
            </a:pPr>
            <a:r>
              <a:rPr lang="en-US" b="1" dirty="0" smtClean="0"/>
              <a:t>Human </a:t>
            </a:r>
            <a:r>
              <a:rPr lang="en-US" b="1" dirty="0" err="1" smtClean="0"/>
              <a:t>Epigenome</a:t>
            </a:r>
            <a:r>
              <a:rPr lang="en-US" b="1" dirty="0" smtClean="0"/>
              <a:t> Project </a:t>
            </a:r>
            <a:r>
              <a:rPr lang="en-US" dirty="0" smtClean="0"/>
              <a:t>– is creating hundreds of maps of </a:t>
            </a:r>
            <a:r>
              <a:rPr lang="en-US" dirty="0" err="1" smtClean="0"/>
              <a:t>epigentic</a:t>
            </a:r>
            <a:r>
              <a:rPr lang="en-US" dirty="0" smtClean="0"/>
              <a:t> changes in different cell and tissue types and evaluating the potential role of </a:t>
            </a:r>
            <a:r>
              <a:rPr lang="en-US" dirty="0" err="1" smtClean="0"/>
              <a:t>epigenetics</a:t>
            </a:r>
            <a:r>
              <a:rPr lang="en-US" dirty="0" smtClean="0"/>
              <a:t> in complex diseases. </a:t>
            </a:r>
          </a:p>
          <a:p>
            <a:pPr marL="514350" indent="-514350">
              <a:buNone/>
            </a:pPr>
            <a:r>
              <a:rPr lang="en-US" dirty="0" smtClean="0">
                <a:hlinkClick r:id="rId2"/>
              </a:rPr>
              <a:t>http://www.epigenome.org/</a:t>
            </a:r>
            <a:endParaRPr lang="en-US" dirty="0" smtClean="0"/>
          </a:p>
          <a:p>
            <a:pPr marL="514350" indent="-514350">
              <a:buNone/>
            </a:pPr>
            <a:endParaRPr lang="en-US" dirty="0" smtClean="0"/>
          </a:p>
          <a:p>
            <a:pPr marL="514350" indent="-514350">
              <a:buNone/>
            </a:pPr>
            <a:endParaRPr lang="en-US" dirty="0" smtClean="0"/>
          </a:p>
          <a:p>
            <a:endParaRPr lang="en-US" dirty="0"/>
          </a:p>
        </p:txBody>
      </p:sp>
      <p:pic>
        <p:nvPicPr>
          <p:cNvPr id="72706" name="Picture 2" descr="http://www.sanger.ac.uk/about/press/2003/gfx/031007_300.jpg"/>
          <p:cNvPicPr>
            <a:picLocks noChangeAspect="1" noChangeArrowheads="1"/>
          </p:cNvPicPr>
          <p:nvPr/>
        </p:nvPicPr>
        <p:blipFill>
          <a:blip r:embed="rId3" cstate="print"/>
          <a:srcRect/>
          <a:stretch>
            <a:fillRect/>
          </a:stretch>
        </p:blipFill>
        <p:spPr bwMode="auto">
          <a:xfrm>
            <a:off x="5791200" y="2057400"/>
            <a:ext cx="3010410" cy="3000376"/>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Human Genome Project</a:t>
            </a:r>
            <a:endParaRPr lang="en-US" dirty="0"/>
          </a:p>
        </p:txBody>
      </p:sp>
      <p:sp>
        <p:nvSpPr>
          <p:cNvPr id="3" name="Content Placeholder 2"/>
          <p:cNvSpPr>
            <a:spLocks noGrp="1"/>
          </p:cNvSpPr>
          <p:nvPr>
            <p:ph idx="1"/>
          </p:nvPr>
        </p:nvSpPr>
        <p:spPr>
          <a:xfrm>
            <a:off x="0" y="914400"/>
            <a:ext cx="4419600" cy="5715000"/>
          </a:xfrm>
        </p:spPr>
        <p:txBody>
          <a:bodyPr>
            <a:normAutofit fontScale="77500" lnSpcReduction="20000"/>
          </a:bodyPr>
          <a:lstStyle/>
          <a:p>
            <a:r>
              <a:rPr lang="en-US" b="1" dirty="0" smtClean="0"/>
              <a:t>What is next?</a:t>
            </a:r>
          </a:p>
          <a:p>
            <a:pPr marL="514350" indent="-514350">
              <a:buAutoNum type="arabicPeriod" startAt="2"/>
            </a:pPr>
            <a:r>
              <a:rPr lang="en-US" b="1" dirty="0" smtClean="0"/>
              <a:t>International </a:t>
            </a:r>
            <a:r>
              <a:rPr lang="en-US" b="1" dirty="0" err="1" smtClean="0"/>
              <a:t>HapMap</a:t>
            </a:r>
            <a:r>
              <a:rPr lang="en-US" b="1" dirty="0" smtClean="0"/>
              <a:t> Project </a:t>
            </a:r>
            <a:r>
              <a:rPr lang="en-US" b="1" dirty="0" smtClean="0">
                <a:hlinkClick r:id="rId2"/>
              </a:rPr>
              <a:t>–</a:t>
            </a:r>
            <a:r>
              <a:rPr lang="en-US" b="1" dirty="0" smtClean="0"/>
              <a:t> </a:t>
            </a:r>
            <a:r>
              <a:rPr lang="en-US" dirty="0" smtClean="0"/>
              <a:t>Characterizes SNPS and their role  in genome variation, in diseases, and in </a:t>
            </a:r>
            <a:r>
              <a:rPr lang="en-US" dirty="0" err="1" smtClean="0"/>
              <a:t>pharmocogenomic</a:t>
            </a:r>
            <a:r>
              <a:rPr lang="en-US" dirty="0" smtClean="0"/>
              <a:t> applications</a:t>
            </a:r>
          </a:p>
          <a:p>
            <a:pPr marL="514350" indent="-514350">
              <a:buNone/>
            </a:pPr>
            <a:r>
              <a:rPr lang="en-US" dirty="0" smtClean="0">
                <a:hlinkClick r:id="rId2"/>
              </a:rPr>
              <a:t>http://hapmap.ncbi.nlm.nih.gov/abouthapmap.html</a:t>
            </a:r>
            <a:endParaRPr lang="en-US" dirty="0" smtClean="0"/>
          </a:p>
          <a:p>
            <a:pPr marL="514350" indent="-514350">
              <a:buAutoNum type="arabicPeriod" startAt="3"/>
            </a:pPr>
            <a:r>
              <a:rPr lang="en-US" b="1" dirty="0" smtClean="0"/>
              <a:t>ENCODE, Encyclopedia of DNA Elements Project </a:t>
            </a:r>
            <a:r>
              <a:rPr lang="en-US" dirty="0" smtClean="0"/>
              <a:t>– Analyzing  functional elements such as transcriptional start sites, promoters and enhancers.</a:t>
            </a:r>
          </a:p>
          <a:p>
            <a:pPr marL="514350" indent="-514350">
              <a:buNone/>
            </a:pPr>
            <a:r>
              <a:rPr lang="en-US" dirty="0" smtClean="0">
                <a:hlinkClick r:id="rId3"/>
              </a:rPr>
              <a:t>https://www.genome.gov/10005107</a:t>
            </a:r>
            <a:endParaRPr lang="en-US" dirty="0" smtClean="0"/>
          </a:p>
          <a:p>
            <a:pPr marL="514350" indent="-514350">
              <a:buNone/>
            </a:pPr>
            <a:endParaRPr lang="en-US" dirty="0" smtClean="0"/>
          </a:p>
          <a:p>
            <a:pPr marL="514350" indent="-514350">
              <a:buAutoNum type="arabicPeriod" startAt="2"/>
            </a:pPr>
            <a:endParaRPr lang="en-US" b="1" dirty="0" smtClean="0"/>
          </a:p>
          <a:p>
            <a:pPr marL="514350" indent="-514350">
              <a:buAutoNum type="arabicPeriod" startAt="2"/>
            </a:pPr>
            <a:endParaRPr lang="en-US" b="1" dirty="0" smtClean="0"/>
          </a:p>
          <a:p>
            <a:pPr marL="514350" indent="-514350">
              <a:buAutoNum type="arabicPeriod" startAt="2"/>
            </a:pPr>
            <a:endParaRPr lang="en-US" b="1" dirty="0" smtClean="0"/>
          </a:p>
          <a:p>
            <a:pPr marL="514350" indent="-514350">
              <a:buAutoNum type="arabicPeriod" startAt="2"/>
            </a:pPr>
            <a:endParaRPr lang="en-US" b="1" dirty="0" smtClean="0"/>
          </a:p>
          <a:p>
            <a:pPr marL="514350" indent="-514350">
              <a:buAutoNum type="arabicPeriod" startAt="2"/>
            </a:pPr>
            <a:endParaRPr lang="en-US" b="1" dirty="0" smtClean="0"/>
          </a:p>
          <a:p>
            <a:pPr marL="514350" indent="-514350">
              <a:buNone/>
            </a:pPr>
            <a:endParaRPr lang="en-US" b="1" dirty="0"/>
          </a:p>
        </p:txBody>
      </p:sp>
      <p:pic>
        <p:nvPicPr>
          <p:cNvPr id="71682" name="Picture 2" descr="http://124.16.129.22/lab/images/International%20HapMpa%20Project.jpg"/>
          <p:cNvPicPr>
            <a:picLocks noChangeAspect="1" noChangeArrowheads="1"/>
          </p:cNvPicPr>
          <p:nvPr/>
        </p:nvPicPr>
        <p:blipFill>
          <a:blip r:embed="rId4" cstate="print"/>
          <a:srcRect/>
          <a:stretch>
            <a:fillRect/>
          </a:stretch>
        </p:blipFill>
        <p:spPr bwMode="auto">
          <a:xfrm>
            <a:off x="4495800" y="1600200"/>
            <a:ext cx="4267200" cy="1517047"/>
          </a:xfrm>
          <a:prstGeom prst="rect">
            <a:avLst/>
          </a:prstGeom>
          <a:noFill/>
        </p:spPr>
      </p:pic>
      <p:pic>
        <p:nvPicPr>
          <p:cNvPr id="71684" name="Picture 4" descr="http://www.broadinstitute.org/files/news/stories/full/encode.jpg"/>
          <p:cNvPicPr>
            <a:picLocks noChangeAspect="1" noChangeArrowheads="1"/>
          </p:cNvPicPr>
          <p:nvPr/>
        </p:nvPicPr>
        <p:blipFill>
          <a:blip r:embed="rId5" cstate="print"/>
          <a:srcRect/>
          <a:stretch>
            <a:fillRect/>
          </a:stretch>
        </p:blipFill>
        <p:spPr bwMode="auto">
          <a:xfrm>
            <a:off x="5486400" y="3810000"/>
            <a:ext cx="2381250" cy="2447926"/>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a:xfrm>
            <a:off x="457200" y="1295400"/>
            <a:ext cx="5486400" cy="4830763"/>
          </a:xfrm>
        </p:spPr>
        <p:txBody>
          <a:bodyPr>
            <a:normAutofit fontScale="77500" lnSpcReduction="20000"/>
          </a:bodyPr>
          <a:lstStyle/>
          <a:p>
            <a:r>
              <a:rPr lang="en-US" dirty="0" smtClean="0"/>
              <a:t> </a:t>
            </a:r>
            <a:r>
              <a:rPr lang="en-US" b="1" dirty="0" smtClean="0"/>
              <a:t>What is next?</a:t>
            </a:r>
          </a:p>
          <a:p>
            <a:r>
              <a:rPr lang="en-US" b="1" dirty="0" smtClean="0"/>
              <a:t>Personalized Genome Projects </a:t>
            </a:r>
          </a:p>
          <a:p>
            <a:r>
              <a:rPr lang="en-US" dirty="0" smtClean="0"/>
              <a:t> In 2006, the X prize Foundation announced the Archon X Prize for genomics, a project to award $10 million to the first group that could develop technology to sequence 100 human genomes in 10 days.</a:t>
            </a:r>
          </a:p>
          <a:p>
            <a:r>
              <a:rPr lang="en-US" dirty="0" smtClean="0"/>
              <a:t> Other groups are working on sequencing a human genome for $1,000.</a:t>
            </a:r>
          </a:p>
          <a:p>
            <a:r>
              <a:rPr lang="en-US" dirty="0" smtClean="0"/>
              <a:t>This is evidence that human genome readouts will eventually be affordable for individuals.</a:t>
            </a:r>
            <a:endParaRPr lang="en-US" dirty="0"/>
          </a:p>
        </p:txBody>
      </p:sp>
      <p:pic>
        <p:nvPicPr>
          <p:cNvPr id="70658" name="Picture 2" descr="http://www.dailygalaxy.com/photos/uncategorized/2008/07/22/genome_2_4.jpg"/>
          <p:cNvPicPr>
            <a:picLocks noChangeAspect="1" noChangeArrowheads="1"/>
          </p:cNvPicPr>
          <p:nvPr/>
        </p:nvPicPr>
        <p:blipFill>
          <a:blip r:embed="rId2" cstate="print"/>
          <a:srcRect/>
          <a:stretch>
            <a:fillRect/>
          </a:stretch>
        </p:blipFill>
        <p:spPr bwMode="auto">
          <a:xfrm>
            <a:off x="6019800" y="1600200"/>
            <a:ext cx="2743200" cy="3457576"/>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a:xfrm>
            <a:off x="381000" y="1143000"/>
            <a:ext cx="5791200" cy="5715000"/>
          </a:xfrm>
        </p:spPr>
        <p:txBody>
          <a:bodyPr>
            <a:normAutofit fontScale="85000" lnSpcReduction="20000"/>
          </a:bodyPr>
          <a:lstStyle/>
          <a:p>
            <a:r>
              <a:rPr lang="en-US" b="1" dirty="0" smtClean="0"/>
              <a:t>What is next?</a:t>
            </a:r>
          </a:p>
          <a:p>
            <a:r>
              <a:rPr lang="en-US" b="1" dirty="0" smtClean="0"/>
              <a:t>Personal Genomics</a:t>
            </a:r>
          </a:p>
          <a:p>
            <a:r>
              <a:rPr lang="en-US" dirty="0" smtClean="0"/>
              <a:t>James Watson’s genome has been sequenced.  He has made his genome available to researchers except for his </a:t>
            </a:r>
            <a:r>
              <a:rPr lang="en-US" i="1" dirty="0" err="1" smtClean="0"/>
              <a:t>ApoE</a:t>
            </a:r>
            <a:r>
              <a:rPr lang="en-US" i="1" dirty="0" smtClean="0"/>
              <a:t> </a:t>
            </a:r>
            <a:r>
              <a:rPr lang="en-US" dirty="0" smtClean="0"/>
              <a:t>gene because it has mutations indicating a disposition for Alzheimer’s disease.</a:t>
            </a:r>
          </a:p>
          <a:p>
            <a:r>
              <a:rPr lang="en-US" dirty="0" smtClean="0"/>
              <a:t>George Church and colleagues at Harvard have started the Personal Genome Project.  They have recruited volunteers to provide DNA for individual genome sequencing with the understanding that the genomes will be made public. </a:t>
            </a:r>
            <a:r>
              <a:rPr lang="en-US" dirty="0" smtClean="0">
                <a:hlinkClick r:id="rId2"/>
              </a:rPr>
              <a:t>http://www.personalgenomes.org/</a:t>
            </a:r>
            <a:endParaRPr lang="en-US" dirty="0" smtClean="0"/>
          </a:p>
          <a:p>
            <a:endParaRPr lang="en-US" dirty="0" smtClean="0"/>
          </a:p>
          <a:p>
            <a:endParaRPr lang="en-US" dirty="0"/>
          </a:p>
        </p:txBody>
      </p:sp>
      <p:pic>
        <p:nvPicPr>
          <p:cNvPr id="73730" name="Picture 2" descr="http://www.thegeneticgenealogist.com/wp-content/uploads/2007/12/pgp2.jpg"/>
          <p:cNvPicPr>
            <a:picLocks noChangeAspect="1" noChangeArrowheads="1"/>
          </p:cNvPicPr>
          <p:nvPr/>
        </p:nvPicPr>
        <p:blipFill>
          <a:blip r:embed="rId3" cstate="print"/>
          <a:srcRect/>
          <a:stretch>
            <a:fillRect/>
          </a:stretch>
        </p:blipFill>
        <p:spPr bwMode="auto">
          <a:xfrm>
            <a:off x="6172200" y="2971800"/>
            <a:ext cx="2769177" cy="1952626"/>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Genome Project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Cancer Genome Projects</a:t>
            </a:r>
          </a:p>
          <a:p>
            <a:r>
              <a:rPr lang="en-US" dirty="0" smtClean="0"/>
              <a:t> The NIH has a cancer genome project called the </a:t>
            </a:r>
            <a:r>
              <a:rPr lang="en-US" b="1" dirty="0" smtClean="0"/>
              <a:t>Cancer Genome Atlas Project</a:t>
            </a:r>
            <a:r>
              <a:rPr lang="en-US" dirty="0" smtClean="0"/>
              <a:t>.</a:t>
            </a:r>
          </a:p>
          <a:p>
            <a:r>
              <a:rPr lang="en-US" dirty="0" smtClean="0"/>
              <a:t> They have sequenced over 100 partial genomes for various cancers.</a:t>
            </a:r>
          </a:p>
          <a:p>
            <a:r>
              <a:rPr lang="en-US" dirty="0" smtClean="0"/>
              <a:t>It is expected that key genes involved in tumor formation and metastasis will lead to improvements ins detection and treatment of cancer. </a:t>
            </a:r>
          </a:p>
          <a:p>
            <a:r>
              <a:rPr lang="en-US" dirty="0" smtClean="0">
                <a:hlinkClick r:id="rId2"/>
              </a:rPr>
              <a:t>http://cancergenome.nih.gov/</a:t>
            </a:r>
            <a:endParaRPr lang="en-US" dirty="0" smtClean="0"/>
          </a:p>
          <a:p>
            <a:endParaRPr lang="en-US" dirty="0" smtClean="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Human Genome Project</a:t>
            </a:r>
            <a:endParaRPr lang="en-US"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US" dirty="0" smtClean="0"/>
              <a:t>What was the Human Genome Project designed to accomplish?</a:t>
            </a:r>
          </a:p>
          <a:p>
            <a:r>
              <a:rPr lang="en-US" dirty="0" smtClean="0"/>
              <a:t>What was the role of Celera in the Human Genome Project?</a:t>
            </a:r>
          </a:p>
          <a:p>
            <a:r>
              <a:rPr lang="en-US" dirty="0" smtClean="0"/>
              <a:t>Summarize what we have learned from the Human Genome Project.</a:t>
            </a:r>
          </a:p>
          <a:p>
            <a:r>
              <a:rPr lang="en-US" dirty="0" smtClean="0"/>
              <a:t>Define the following:</a:t>
            </a:r>
          </a:p>
          <a:p>
            <a:r>
              <a:rPr lang="en-US" dirty="0" smtClean="0"/>
              <a:t>Proteomics, </a:t>
            </a:r>
            <a:r>
              <a:rPr lang="en-US" dirty="0" err="1" smtClean="0"/>
              <a:t>Metabolomics</a:t>
            </a:r>
            <a:r>
              <a:rPr lang="en-US" dirty="0" smtClean="0"/>
              <a:t>, </a:t>
            </a:r>
            <a:r>
              <a:rPr lang="en-US" dirty="0" err="1" smtClean="0"/>
              <a:t>Glycomics</a:t>
            </a:r>
            <a:r>
              <a:rPr lang="en-US" dirty="0" smtClean="0"/>
              <a:t>, </a:t>
            </a:r>
            <a:r>
              <a:rPr lang="en-US" dirty="0" err="1" smtClean="0"/>
              <a:t>Transcriptomics</a:t>
            </a:r>
            <a:r>
              <a:rPr lang="en-US" dirty="0" smtClean="0"/>
              <a:t>, </a:t>
            </a:r>
            <a:r>
              <a:rPr lang="en-US" dirty="0" err="1" smtClean="0"/>
              <a:t>Metagenomics</a:t>
            </a:r>
            <a:r>
              <a:rPr lang="en-US" dirty="0" smtClean="0"/>
              <a:t>, </a:t>
            </a:r>
            <a:r>
              <a:rPr lang="en-US" dirty="0" err="1" smtClean="0"/>
              <a:t>Pharmacogenomics</a:t>
            </a:r>
            <a:r>
              <a:rPr lang="en-US" dirty="0" smtClean="0"/>
              <a:t>, </a:t>
            </a:r>
            <a:r>
              <a:rPr lang="en-US" dirty="0" err="1" smtClean="0"/>
              <a:t>Nutrigenomics</a:t>
            </a:r>
            <a:endParaRPr lang="en-US" dirty="0" smtClean="0"/>
          </a:p>
          <a:p>
            <a:r>
              <a:rPr lang="en-US" dirty="0" smtClean="0"/>
              <a:t>What is comparative genomics?  Provide a scientific example of a comparative genomic analysis.</a:t>
            </a:r>
          </a:p>
          <a:p>
            <a:r>
              <a:rPr lang="en-US" dirty="0" smtClean="0"/>
              <a:t> What is </a:t>
            </a:r>
            <a:r>
              <a:rPr lang="en-US" dirty="0" err="1" smtClean="0"/>
              <a:t>paleogenomics</a:t>
            </a:r>
            <a:r>
              <a:rPr lang="en-US" dirty="0" smtClean="0"/>
              <a:t>?  Provide a scientific example of </a:t>
            </a:r>
            <a:r>
              <a:rPr lang="en-US" dirty="0" err="1" smtClean="0"/>
              <a:t>paleogenomics</a:t>
            </a:r>
            <a:r>
              <a:rPr lang="en-US" dirty="0" smtClean="0"/>
              <a:t>.</a:t>
            </a:r>
          </a:p>
          <a:p>
            <a:r>
              <a:rPr lang="en-US" dirty="0" smtClean="0"/>
              <a:t>Name 3 projects that have grown out of the Human Genome Project and describe what they are accomplishing.</a:t>
            </a:r>
          </a:p>
          <a:p>
            <a:r>
              <a:rPr lang="en-US" dirty="0" smtClean="0"/>
              <a:t>What is personalized genomics?  Describe the Personal Genome Project.</a:t>
            </a:r>
          </a:p>
          <a:p>
            <a:r>
              <a:rPr lang="en-US" dirty="0" smtClean="0"/>
              <a:t>What has the Cancer Genome Project accomplished?</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Review Genomic Library</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Genomic Library</a:t>
            </a:r>
          </a:p>
          <a:p>
            <a:pPr lvl="0"/>
            <a:r>
              <a:rPr lang="en-US" dirty="0" smtClean="0"/>
              <a:t> What does a genomic library contain?</a:t>
            </a:r>
          </a:p>
          <a:p>
            <a:pPr lvl="0"/>
            <a:r>
              <a:rPr lang="en-US" dirty="0" smtClean="0"/>
              <a:t>After DNA is isolated from an organism, what occurs?</a:t>
            </a:r>
          </a:p>
          <a:p>
            <a:pPr lvl="0"/>
            <a:r>
              <a:rPr lang="en-US" dirty="0" smtClean="0"/>
              <a:t>What enzyme is used to bind together the DNA of interest with the vector?</a:t>
            </a:r>
          </a:p>
          <a:p>
            <a:pPr lvl="0"/>
            <a:r>
              <a:rPr lang="en-US" dirty="0" smtClean="0"/>
              <a:t>What types of vectors are used in DNA libraries?</a:t>
            </a:r>
          </a:p>
          <a:p>
            <a:pPr lvl="0"/>
            <a:r>
              <a:rPr lang="en-US" dirty="0" smtClean="0"/>
              <a:t>What is recombinant DNA?</a:t>
            </a:r>
          </a:p>
          <a:p>
            <a:pPr lvl="0"/>
            <a:r>
              <a:rPr lang="en-US" dirty="0" smtClean="0"/>
              <a:t>Although it is not mentioned on the PowerPoint, what procedure is used to insert the vector into </a:t>
            </a:r>
            <a:r>
              <a:rPr lang="en-US" dirty="0" err="1" smtClean="0"/>
              <a:t>E.coli</a:t>
            </a:r>
            <a:r>
              <a:rPr lang="en-US" dirty="0" smtClean="0"/>
              <a:t>?</a:t>
            </a:r>
          </a:p>
          <a:p>
            <a:pPr lvl="0"/>
            <a:r>
              <a:rPr lang="en-US" dirty="0" smtClean="0"/>
              <a:t>What does each colony represent when the bacteria is grown?</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smtClean="0"/>
              <a:t>DNA Library</a:t>
            </a:r>
            <a:endParaRPr lang="en-US" dirty="0"/>
          </a:p>
        </p:txBody>
      </p:sp>
      <p:sp>
        <p:nvSpPr>
          <p:cNvPr id="3" name="Content Placeholder 2"/>
          <p:cNvSpPr>
            <a:spLocks noGrp="1"/>
          </p:cNvSpPr>
          <p:nvPr>
            <p:ph idx="1"/>
          </p:nvPr>
        </p:nvSpPr>
        <p:spPr>
          <a:xfrm>
            <a:off x="0" y="838201"/>
            <a:ext cx="9144000" cy="3048000"/>
          </a:xfrm>
        </p:spPr>
        <p:txBody>
          <a:bodyPr>
            <a:normAutofit fontScale="85000" lnSpcReduction="20000"/>
          </a:bodyPr>
          <a:lstStyle/>
          <a:p>
            <a:r>
              <a:rPr lang="en-US" b="1" dirty="0" err="1" smtClean="0"/>
              <a:t>cDNA</a:t>
            </a:r>
            <a:r>
              <a:rPr lang="en-US" b="1" dirty="0" smtClean="0"/>
              <a:t> library</a:t>
            </a:r>
          </a:p>
          <a:p>
            <a:r>
              <a:rPr lang="en-US" b="1" dirty="0" err="1" smtClean="0"/>
              <a:t>cDNA</a:t>
            </a:r>
            <a:r>
              <a:rPr lang="en-US" b="1" dirty="0" smtClean="0"/>
              <a:t> library is a library of actively expressed genes.</a:t>
            </a:r>
          </a:p>
          <a:p>
            <a:r>
              <a:rPr lang="en-US" dirty="0" smtClean="0"/>
              <a:t>mRNA is isolated from a tissue of interest.</a:t>
            </a:r>
          </a:p>
          <a:p>
            <a:r>
              <a:rPr lang="en-US" dirty="0" smtClean="0"/>
              <a:t>mRNA cannot be cut directly with restriction enzymes.</a:t>
            </a:r>
          </a:p>
          <a:p>
            <a:r>
              <a:rPr lang="en-US" dirty="0" smtClean="0"/>
              <a:t>Reverse transcriptase is used to catalyze a complimentary DNA strand (</a:t>
            </a:r>
            <a:r>
              <a:rPr lang="en-US" dirty="0" err="1" smtClean="0"/>
              <a:t>cDNA</a:t>
            </a:r>
            <a:r>
              <a:rPr lang="en-US" dirty="0" smtClean="0"/>
              <a:t>).</a:t>
            </a:r>
          </a:p>
          <a:p>
            <a:r>
              <a:rPr lang="en-US" dirty="0" smtClean="0"/>
              <a:t>mRNA is degraded by enzymes.</a:t>
            </a:r>
          </a:p>
          <a:p>
            <a:endParaRPr lang="en-US" dirty="0"/>
          </a:p>
        </p:txBody>
      </p:sp>
      <p:pic>
        <p:nvPicPr>
          <p:cNvPr id="18434" name="Picture 2" descr="http://www.molecularstation.com/images/cdna-library.jpg"/>
          <p:cNvPicPr>
            <a:picLocks noChangeAspect="1" noChangeArrowheads="1"/>
          </p:cNvPicPr>
          <p:nvPr/>
        </p:nvPicPr>
        <p:blipFill>
          <a:blip r:embed="rId2" cstate="print"/>
          <a:srcRect/>
          <a:stretch>
            <a:fillRect/>
          </a:stretch>
        </p:blipFill>
        <p:spPr bwMode="auto">
          <a:xfrm>
            <a:off x="3810000" y="3749186"/>
            <a:ext cx="5105400" cy="2857062"/>
          </a:xfrm>
          <a:prstGeom prst="rect">
            <a:avLst/>
          </a:prstGeom>
          <a:noFill/>
        </p:spPr>
      </p:pic>
      <p:sp>
        <p:nvSpPr>
          <p:cNvPr id="7" name="TextBox 6"/>
          <p:cNvSpPr txBox="1"/>
          <p:nvPr/>
        </p:nvSpPr>
        <p:spPr>
          <a:xfrm>
            <a:off x="533400" y="4572000"/>
            <a:ext cx="3810000" cy="369332"/>
          </a:xfrm>
          <a:prstGeom prst="rect">
            <a:avLst/>
          </a:prstGeom>
          <a:noFill/>
        </p:spPr>
        <p:txBody>
          <a:bodyPr wrap="square" rtlCol="0">
            <a:spAutoFit/>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6">
      <a:dk1>
        <a:sysClr val="windowText" lastClr="000000"/>
      </a:dk1>
      <a:lt1>
        <a:srgbClr val="FFFF99"/>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1466</TotalTime>
  <Words>4793</Words>
  <Application>Microsoft Macintosh PowerPoint</Application>
  <PresentationFormat>On-screen Show (4:3)</PresentationFormat>
  <Paragraphs>461</Paragraphs>
  <Slides>79</Slides>
  <Notes>0</Notes>
  <HiddenSlides>0</HiddenSlides>
  <MMClips>0</MMClips>
  <ScaleCrop>false</ScaleCrop>
  <HeadingPairs>
    <vt:vector size="4" baseType="variant">
      <vt:variant>
        <vt:lpstr>Theme</vt:lpstr>
      </vt:variant>
      <vt:variant>
        <vt:i4>1</vt:i4>
      </vt:variant>
      <vt:variant>
        <vt:lpstr>Slide Titles</vt:lpstr>
      </vt:variant>
      <vt:variant>
        <vt:i4>79</vt:i4>
      </vt:variant>
    </vt:vector>
  </HeadingPairs>
  <TitlesOfParts>
    <vt:vector size="80" baseType="lpstr">
      <vt:lpstr>Office Theme</vt:lpstr>
      <vt:lpstr>Unit 3</vt:lpstr>
      <vt:lpstr>Lesson 1</vt:lpstr>
      <vt:lpstr>Lesson 2</vt:lpstr>
      <vt:lpstr>DNA Library</vt:lpstr>
      <vt:lpstr>DNA Library</vt:lpstr>
      <vt:lpstr>DNA Library</vt:lpstr>
      <vt:lpstr>DNA Library</vt:lpstr>
      <vt:lpstr> Review Genomic Library</vt:lpstr>
      <vt:lpstr>DNA Library</vt:lpstr>
      <vt:lpstr>DNA Library</vt:lpstr>
      <vt:lpstr>Review cDNA Library</vt:lpstr>
      <vt:lpstr>DNA Library</vt:lpstr>
      <vt:lpstr>DNA Library</vt:lpstr>
      <vt:lpstr>DNA Library</vt:lpstr>
      <vt:lpstr>DNA Library</vt:lpstr>
      <vt:lpstr>DNA Library</vt:lpstr>
      <vt:lpstr>DNA Library</vt:lpstr>
      <vt:lpstr>Review Screening Library</vt:lpstr>
      <vt:lpstr>DNA Library</vt:lpstr>
      <vt:lpstr>Review Expression Library</vt:lpstr>
      <vt:lpstr>Lesson 3 - What is Wolbachia?</vt:lpstr>
      <vt:lpstr>Lesson 4- What is the Wolbachia Project?</vt:lpstr>
      <vt:lpstr>Lesson 5 Wolbachia Project</vt:lpstr>
      <vt:lpstr>Lesson 6 DNA Extraction</vt:lpstr>
      <vt:lpstr>DNA Extraction- Wolbachia Project</vt:lpstr>
      <vt:lpstr>DNA Extraction-Wolbachia Project</vt:lpstr>
      <vt:lpstr>DNA Extraction-Wolbachia Project</vt:lpstr>
      <vt:lpstr>DNA Extraction </vt:lpstr>
      <vt:lpstr>Review DNA Extraction</vt:lpstr>
      <vt:lpstr>Lesson 7 PCR</vt:lpstr>
      <vt:lpstr>PCR</vt:lpstr>
      <vt:lpstr>PowerPoint Presentation</vt:lpstr>
      <vt:lpstr>PCR</vt:lpstr>
      <vt:lpstr>PCR</vt:lpstr>
      <vt:lpstr>PCR</vt:lpstr>
      <vt:lpstr>PCR</vt:lpstr>
      <vt:lpstr>PCR</vt:lpstr>
      <vt:lpstr>PCR</vt:lpstr>
      <vt:lpstr>PCR</vt:lpstr>
      <vt:lpstr>PCR Review</vt:lpstr>
      <vt:lpstr>Lesson 8 Gel Electrophoresis</vt:lpstr>
      <vt:lpstr>Gel Electrophoresis </vt:lpstr>
      <vt:lpstr>DNA Sequencing</vt:lpstr>
      <vt:lpstr>Lesson 9- DNA Sequencing</vt:lpstr>
      <vt:lpstr>DNA Sequencing</vt:lpstr>
      <vt:lpstr>DNA Sequencing</vt:lpstr>
      <vt:lpstr>                                     DNA Sequencing</vt:lpstr>
      <vt:lpstr>DNA Sequencing</vt:lpstr>
      <vt:lpstr>DNA Sequencing</vt:lpstr>
      <vt:lpstr>Sanger Method Review</vt:lpstr>
      <vt:lpstr>DNA Sequencing</vt:lpstr>
      <vt:lpstr>DNA Sequencing</vt:lpstr>
      <vt:lpstr>DNA Sequencing</vt:lpstr>
      <vt:lpstr>DNA Sequencing</vt:lpstr>
      <vt:lpstr>DNA Sequencing</vt:lpstr>
      <vt:lpstr>DNA Sequencing</vt:lpstr>
      <vt:lpstr>Lesson 10 Bioinformatics</vt:lpstr>
      <vt:lpstr>Bioinformatics</vt:lpstr>
      <vt:lpstr>Bioinformatics</vt:lpstr>
      <vt:lpstr>Bioinformatics</vt:lpstr>
      <vt:lpstr>Bioinformatics</vt:lpstr>
      <vt:lpstr>Bioinformatics</vt:lpstr>
      <vt:lpstr>Bioinformatics</vt:lpstr>
      <vt:lpstr>Bioinformatics Review</vt:lpstr>
      <vt:lpstr>Lesson 11- Human Genome Project</vt:lpstr>
      <vt:lpstr>Human Genome Project</vt:lpstr>
      <vt:lpstr>Human Genome Project</vt:lpstr>
      <vt:lpstr>Human Genome Project</vt:lpstr>
      <vt:lpstr>Human Genome Project</vt:lpstr>
      <vt:lpstr>Human Genome Project</vt:lpstr>
      <vt:lpstr>Human Genome Project</vt:lpstr>
      <vt:lpstr>Human Genome Project</vt:lpstr>
      <vt:lpstr>Human Genome Project</vt:lpstr>
      <vt:lpstr>Human Genome Project</vt:lpstr>
      <vt:lpstr>Human Genome Project</vt:lpstr>
      <vt:lpstr>Human Genome Project</vt:lpstr>
      <vt:lpstr>Human Genome Project</vt:lpstr>
      <vt:lpstr>Human Genome Project</vt:lpstr>
      <vt:lpstr>Review Human Genome Project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JPriest</dc:creator>
  <cp:lastModifiedBy>James Dixon</cp:lastModifiedBy>
  <cp:revision>160</cp:revision>
  <dcterms:created xsi:type="dcterms:W3CDTF">2012-08-05T12:33:14Z</dcterms:created>
  <dcterms:modified xsi:type="dcterms:W3CDTF">2014-01-08T13:50:32Z</dcterms:modified>
</cp:coreProperties>
</file>