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81" r:id="rId5"/>
    <p:sldId id="272" r:id="rId6"/>
    <p:sldId id="287" r:id="rId7"/>
    <p:sldId id="288" r:id="rId8"/>
    <p:sldId id="282" r:id="rId9"/>
    <p:sldId id="298" r:id="rId10"/>
    <p:sldId id="299" r:id="rId11"/>
    <p:sldId id="283" r:id="rId12"/>
    <p:sldId id="275" r:id="rId13"/>
    <p:sldId id="289" r:id="rId14"/>
    <p:sldId id="290" r:id="rId15"/>
    <p:sldId id="291" r:id="rId16"/>
    <p:sldId id="284" r:id="rId17"/>
    <p:sldId id="292" r:id="rId18"/>
    <p:sldId id="293" r:id="rId19"/>
    <p:sldId id="294" r:id="rId20"/>
    <p:sldId id="297" r:id="rId21"/>
    <p:sldId id="296" r:id="rId22"/>
    <p:sldId id="285" r:id="rId23"/>
    <p:sldId id="286" r:id="rId24"/>
    <p:sldId id="276" r:id="rId25"/>
    <p:sldId id="277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67FC-6C81-8748-A9A9-13DDC0A77389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Tissue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39200"/>
          </a:xfrm>
        </p:spPr>
        <p:txBody>
          <a:bodyPr>
            <a:normAutofit/>
          </a:bodyPr>
          <a:lstStyle/>
          <a:p>
            <a:r>
              <a:rPr lang="en-US" dirty="0" smtClean="0"/>
              <a:t>Lecture 18</a:t>
            </a:r>
          </a:p>
          <a:p>
            <a:r>
              <a:rPr lang="en-US" dirty="0" smtClean="0"/>
              <a:t>Paper Review</a:t>
            </a:r>
          </a:p>
          <a:p>
            <a:r>
              <a:rPr lang="en-US" dirty="0" smtClean="0"/>
              <a:t>4-12-16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090"/>
          </a:xfrm>
        </p:spPr>
        <p:txBody>
          <a:bodyPr/>
          <a:lstStyle/>
          <a:p>
            <a:r>
              <a:rPr lang="en-US" dirty="0" smtClean="0"/>
              <a:t>Extended data 1: Andrew Mason</a:t>
            </a:r>
            <a:endParaRPr lang="en-US" dirty="0"/>
          </a:p>
        </p:txBody>
      </p:sp>
      <p:pic>
        <p:nvPicPr>
          <p:cNvPr id="4" name="Picture 3" descr="Screen Shot 2016-04-12 at 9.2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8089"/>
            <a:ext cx="7958295" cy="58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2 at 9.2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67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738" y="-1"/>
            <a:ext cx="4626262" cy="2379101"/>
          </a:xfrm>
        </p:spPr>
        <p:txBody>
          <a:bodyPr/>
          <a:lstStyle/>
          <a:p>
            <a:r>
              <a:rPr lang="en-US" dirty="0" smtClean="0"/>
              <a:t>Extended Data 2: Steve </a:t>
            </a:r>
            <a:r>
              <a:rPr lang="en-US" dirty="0" err="1" smtClean="0"/>
              <a:t>Ayotte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7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2a-b: Cory Thomas</a:t>
            </a:r>
            <a:endParaRPr lang="en-US" dirty="0"/>
          </a:p>
        </p:txBody>
      </p:sp>
      <p:pic>
        <p:nvPicPr>
          <p:cNvPr id="3" name="Picture 2" descr="Screen Shot 2016-04-12 at 9.1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3451"/>
            <a:ext cx="9144171" cy="32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274" y="0"/>
            <a:ext cx="5969726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2e</a:t>
            </a:r>
            <a:r>
              <a:rPr lang="en-US" dirty="0" smtClean="0"/>
              <a:t>: Brian Cain</a:t>
            </a:r>
            <a:endParaRPr lang="en-US" dirty="0"/>
          </a:p>
        </p:txBody>
      </p:sp>
      <p:pic>
        <p:nvPicPr>
          <p:cNvPr id="3" name="Picture 2" descr="Screen Shot 2016-04-12 at 9.1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5" y="176824"/>
            <a:ext cx="2443759" cy="65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2f: Mark </a:t>
            </a:r>
            <a:r>
              <a:rPr lang="en-US" dirty="0" err="1" smtClean="0"/>
              <a:t>Pagkaliwangan</a:t>
            </a:r>
            <a:endParaRPr lang="en-US" dirty="0"/>
          </a:p>
        </p:txBody>
      </p:sp>
      <p:pic>
        <p:nvPicPr>
          <p:cNvPr id="3" name="Picture 2" descr="Screen Shot 2016-04-12 at 9.1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16" y="1162475"/>
            <a:ext cx="5241220" cy="56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2g: </a:t>
            </a:r>
            <a:r>
              <a:rPr lang="en-US" dirty="0" err="1" smtClean="0"/>
              <a:t>Charit</a:t>
            </a:r>
            <a:r>
              <a:rPr lang="en-US" dirty="0" smtClean="0"/>
              <a:t> </a:t>
            </a:r>
            <a:r>
              <a:rPr lang="en-US" dirty="0" err="1" smtClean="0"/>
              <a:t>Tippareddy</a:t>
            </a:r>
            <a:endParaRPr lang="en-US" dirty="0"/>
          </a:p>
        </p:txBody>
      </p:sp>
      <p:pic>
        <p:nvPicPr>
          <p:cNvPr id="3" name="Picture 2" descr="Screen Shot 2016-04-12 at 9.1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87" y="898750"/>
            <a:ext cx="4903596" cy="59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446" y="58112"/>
            <a:ext cx="4063554" cy="2594263"/>
          </a:xfrm>
        </p:spPr>
        <p:txBody>
          <a:bodyPr>
            <a:normAutofit/>
          </a:bodyPr>
          <a:lstStyle/>
          <a:p>
            <a:r>
              <a:rPr lang="en-US" dirty="0" smtClean="0"/>
              <a:t>Extended data 3: Jake </a:t>
            </a:r>
            <a:r>
              <a:rPr lang="en-US" dirty="0" err="1" smtClean="0"/>
              <a:t>Kellett</a:t>
            </a:r>
            <a:endParaRPr lang="en-US" dirty="0"/>
          </a:p>
        </p:txBody>
      </p:sp>
      <p:pic>
        <p:nvPicPr>
          <p:cNvPr id="3" name="Picture 2" descr="Screen Shot 2016-04-12 at 9.2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3a: Jason </a:t>
            </a:r>
            <a:r>
              <a:rPr lang="en-US" dirty="0" err="1" smtClean="0"/>
              <a:t>Ballenas</a:t>
            </a:r>
            <a:endParaRPr lang="en-US" dirty="0"/>
          </a:p>
        </p:txBody>
      </p:sp>
      <p:pic>
        <p:nvPicPr>
          <p:cNvPr id="3" name="Picture 2" descr="Screen Shot 2016-04-12 at 9.2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676"/>
            <a:ext cx="9127970" cy="31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3b-d: </a:t>
            </a:r>
            <a:r>
              <a:rPr lang="en-US" dirty="0" err="1" smtClean="0"/>
              <a:t>Vinny</a:t>
            </a:r>
            <a:r>
              <a:rPr lang="en-US" dirty="0" smtClean="0"/>
              <a:t> </a:t>
            </a:r>
            <a:r>
              <a:rPr lang="en-US" dirty="0" err="1" smtClean="0"/>
              <a:t>Lue</a:t>
            </a:r>
            <a:endParaRPr lang="en-US" dirty="0"/>
          </a:p>
        </p:txBody>
      </p:sp>
      <p:pic>
        <p:nvPicPr>
          <p:cNvPr id="3" name="Picture 2" descr="Screen Shot 2016-04-12 at 9.20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4"/>
          <a:stretch/>
        </p:blipFill>
        <p:spPr>
          <a:xfrm>
            <a:off x="648119" y="1452863"/>
            <a:ext cx="8038681" cy="31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3e-g: Sydney </a:t>
            </a:r>
            <a:r>
              <a:rPr lang="en-US" dirty="0" err="1" smtClean="0"/>
              <a:t>Phillipo</a:t>
            </a:r>
            <a:endParaRPr lang="en-US" dirty="0"/>
          </a:p>
        </p:txBody>
      </p:sp>
      <p:pic>
        <p:nvPicPr>
          <p:cNvPr id="3" name="Picture 2" descr="Screen Shot 2016-04-12 at 9.21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6876"/>
            <a:ext cx="9154753" cy="33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08"/>
            <a:ext cx="8229600" cy="7452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Introduction,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499"/>
            <a:ext cx="9144000" cy="611450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The kidney is very complex with more than 20 distinct cell types required for minimal function.</a:t>
            </a:r>
          </a:p>
          <a:p>
            <a:r>
              <a:rPr lang="en-US" sz="2800" dirty="0" smtClean="0">
                <a:latin typeface="Calibri"/>
                <a:cs typeface="Calibri"/>
              </a:rPr>
              <a:t>The kidney’s key functions are regulation of blood pH, electrolyte balance, excretion of urea, and water balance.</a:t>
            </a:r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Previous studies (including by these authors) has shown they can differentiate kidney progenitors from human pluripotent stem cells (</a:t>
            </a:r>
            <a:r>
              <a:rPr lang="en-US" sz="2800" dirty="0" err="1" smtClean="0">
                <a:latin typeface="Calibri"/>
                <a:cs typeface="Calibri"/>
              </a:rPr>
              <a:t>hPSCs</a:t>
            </a:r>
            <a:r>
              <a:rPr lang="en-US" sz="2800" dirty="0" smtClean="0">
                <a:latin typeface="Calibri"/>
                <a:cs typeface="Calibri"/>
              </a:rPr>
              <a:t>).</a:t>
            </a:r>
          </a:p>
          <a:p>
            <a:r>
              <a:rPr lang="en-US" sz="2800" dirty="0" smtClean="0">
                <a:latin typeface="Calibri"/>
                <a:cs typeface="Calibri"/>
              </a:rPr>
              <a:t>They are going to put them together now to see if they can make rudimentary kidney </a:t>
            </a:r>
            <a:r>
              <a:rPr lang="en-US" sz="2800" dirty="0" err="1" smtClean="0">
                <a:latin typeface="Calibri"/>
                <a:cs typeface="Calibri"/>
              </a:rPr>
              <a:t>organoids</a:t>
            </a:r>
            <a:r>
              <a:rPr lang="en-US" sz="2800" dirty="0" smtClean="0">
                <a:latin typeface="Calibri"/>
                <a:cs typeface="Calibri"/>
              </a:rPr>
              <a:t> from stem cells.</a:t>
            </a:r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61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050"/>
          </a:xfrm>
        </p:spPr>
        <p:txBody>
          <a:bodyPr/>
          <a:lstStyle/>
          <a:p>
            <a:r>
              <a:rPr lang="en-US" dirty="0" smtClean="0"/>
              <a:t>Figure 3 h-</a:t>
            </a:r>
            <a:r>
              <a:rPr lang="en-US" dirty="0" smtClean="0"/>
              <a:t>j: Colton Kenny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050"/>
            <a:ext cx="9182963" cy="3761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229"/>
          <a:stretch/>
        </p:blipFill>
        <p:spPr>
          <a:xfrm>
            <a:off x="1526241" y="4894729"/>
            <a:ext cx="6710084" cy="1282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6241" y="4894730"/>
            <a:ext cx="2487706" cy="31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6099" y="5863199"/>
            <a:ext cx="4955242" cy="31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7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3k-m: Tom McCarthy</a:t>
            </a:r>
            <a:endParaRPr lang="en-US" dirty="0"/>
          </a:p>
        </p:txBody>
      </p:sp>
      <p:pic>
        <p:nvPicPr>
          <p:cNvPr id="3" name="Picture 2" descr="Screen Shot 2016-04-12 at 9.2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793788"/>
            <a:ext cx="8686800" cy="61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78" y="608647"/>
            <a:ext cx="7027050" cy="3224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1552" y="3832860"/>
                <a:ext cx="752951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selective uptake of dextran-Alexa488 from the media by LTL+ tubules after 24 h of exposure (endocytosis)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Organoids at day 17 were cultured with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of 10,000 MW dextran Alexa488-conjugated for 24 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𝑐𝑎𝑙𝑒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Biotinylated </a:t>
                </a:r>
                <a:r>
                  <a:rPr lang="en-US" i="1" dirty="0"/>
                  <a:t>Lotus </a:t>
                </a:r>
                <a:r>
                  <a:rPr lang="en-US" i="1" dirty="0" err="1"/>
                  <a:t>tetragonobolus</a:t>
                </a:r>
                <a:r>
                  <a:rPr lang="en-US" i="1" dirty="0"/>
                  <a:t> </a:t>
                </a:r>
                <a:r>
                  <a:rPr lang="en-US" dirty="0"/>
                  <a:t>lectin (stain); LTL+ : early proximal tubule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Lectin are class of proteins that bind specifically to certain sugars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Dextrans</a:t>
                </a:r>
                <a:r>
                  <a:rPr lang="en-US" dirty="0"/>
                  <a:t> are hydrophilic polysaccharides most commonly used in microscopy studies to monitor cell division, track the movement of live cells, and to report the hydrodynamic properties of the cytoplasmic matrix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70" y="3832860"/>
                <a:ext cx="10039350" cy="2862322"/>
              </a:xfrm>
              <a:prstGeom prst="rect">
                <a:avLst/>
              </a:prstGeom>
              <a:blipFill>
                <a:blip r:embed="rId3"/>
                <a:stretch>
                  <a:fillRect l="-425" t="-1279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9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4a: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Shafiul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5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5" y="1085131"/>
            <a:ext cx="5145936" cy="6138137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dirty="0"/>
              <a:t>Induced pluripotent cells (</a:t>
            </a:r>
            <a:r>
              <a:rPr lang="en-US" sz="1800" dirty="0" err="1"/>
              <a:t>iPSCs</a:t>
            </a:r>
            <a:r>
              <a:rPr lang="en-US" sz="1800" dirty="0"/>
              <a:t>) are somatic cells that have been transcriptionally reprogrammed to an embryonic stem cell (ESC) – like state</a:t>
            </a:r>
          </a:p>
          <a:p>
            <a:pPr marL="742950" lvl="1" indent="-285750"/>
            <a:r>
              <a:rPr lang="en-US" sz="1400" dirty="0"/>
              <a:t>Goals of generating replacement tissue and ‘disease in a dish’ laboratory models</a:t>
            </a:r>
          </a:p>
          <a:p>
            <a:r>
              <a:rPr lang="en-US" sz="1800" dirty="0"/>
              <a:t>Nephron is the basic structural and functional unit of the kidney</a:t>
            </a:r>
          </a:p>
          <a:p>
            <a:pPr lvl="1"/>
            <a:r>
              <a:rPr lang="en-US" sz="1400" dirty="0"/>
              <a:t>Regulates concentration of water and soluble substances like salts by filtering the blood, reabsorbing what is needed and excreting the rest as urine</a:t>
            </a:r>
          </a:p>
          <a:p>
            <a:pPr lvl="1"/>
            <a:r>
              <a:rPr lang="en-US" sz="1400" dirty="0"/>
              <a:t>Eliminates wastes from the body, regulates blood volume and pH</a:t>
            </a:r>
          </a:p>
          <a:p>
            <a:r>
              <a:rPr lang="en-US" sz="1800" dirty="0" err="1"/>
              <a:t>Cubilin</a:t>
            </a:r>
            <a:r>
              <a:rPr lang="en-US" sz="1800" dirty="0"/>
              <a:t> is a 460-kDa protein functioning as an endocytic receptor for intrinsic factor vitamin B12 complex in the intestine</a:t>
            </a:r>
          </a:p>
          <a:p>
            <a:pPr marL="285750" indent="-285750"/>
            <a:r>
              <a:rPr lang="en-US" sz="1800" dirty="0"/>
              <a:t>The proximal tubule is the portion of the duct system of the nephron of the kidney which leads from Bowman's capsule to the loop of Henle</a:t>
            </a:r>
          </a:p>
          <a:p>
            <a:pPr marL="742950" lvl="1" indent="-285750"/>
            <a:r>
              <a:rPr lang="en-US" sz="1400" dirty="0"/>
              <a:t>Regulates the pH of the filtrate by exchanging hydrogen ions in the </a:t>
            </a:r>
            <a:r>
              <a:rPr lang="en-US" sz="1400" dirty="0" err="1"/>
              <a:t>interstitium</a:t>
            </a:r>
            <a:r>
              <a:rPr lang="en-US" sz="1400" dirty="0"/>
              <a:t> for bicarbonate ions in the filtrate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41" y="892231"/>
            <a:ext cx="3606198" cy="4792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5040" y="579120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Scheme of renal tubule and its vascular supply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79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Figure 4a: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Shafiul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9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329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4b: </a:t>
            </a:r>
            <a:r>
              <a:rPr lang="en-US" dirty="0" err="1" smtClean="0"/>
              <a:t>Adlina</a:t>
            </a:r>
            <a:r>
              <a:rPr lang="en-US" dirty="0" smtClean="0"/>
              <a:t> </a:t>
            </a:r>
            <a:r>
              <a:rPr lang="en-US" dirty="0" err="1" smtClean="0"/>
              <a:t>Hasni</a:t>
            </a:r>
            <a:endParaRPr lang="en-US" dirty="0"/>
          </a:p>
        </p:txBody>
      </p:sp>
      <p:pic>
        <p:nvPicPr>
          <p:cNvPr id="3" name="Picture 2" descr="Screen Shot 2016-04-12 at 9.21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3" y="984900"/>
            <a:ext cx="8247687" cy="59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02"/>
            <a:ext cx="8229600" cy="876355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4c: Jeremy Keys</a:t>
            </a:r>
            <a:endParaRPr lang="en-US" dirty="0"/>
          </a:p>
        </p:txBody>
      </p:sp>
      <p:pic>
        <p:nvPicPr>
          <p:cNvPr id="4" name="Picture 3" descr="Screen Shot 2016-04-12 at 9.22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001"/>
            <a:ext cx="8987090" cy="32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8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96"/>
            <a:ext cx="8229600" cy="1143000"/>
          </a:xfrm>
        </p:spPr>
        <p:txBody>
          <a:bodyPr/>
          <a:lstStyle/>
          <a:p>
            <a:r>
              <a:rPr lang="en-US" dirty="0" smtClean="0"/>
              <a:t>Conclusions,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204"/>
            <a:ext cx="8229600" cy="566030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8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Figure </a:t>
            </a:r>
            <a:r>
              <a:rPr lang="en-US" sz="3200" dirty="0" smtClean="0"/>
              <a:t>1a-b: </a:t>
            </a:r>
            <a:r>
              <a:rPr lang="en-US" sz="3200" dirty="0" smtClean="0"/>
              <a:t>Gladys </a:t>
            </a:r>
            <a:r>
              <a:rPr lang="en-US" sz="3200" dirty="0" err="1" smtClean="0"/>
              <a:t>Saruchera</a:t>
            </a:r>
            <a:endParaRPr lang="en-US" sz="3200" dirty="0"/>
          </a:p>
        </p:txBody>
      </p:sp>
      <p:pic>
        <p:nvPicPr>
          <p:cNvPr id="3" name="Picture 2" descr="Screen Shot 2016-04-12 at 9.1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6" y="1356925"/>
            <a:ext cx="8567246" cy="29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1c</a:t>
            </a:r>
            <a:r>
              <a:rPr lang="en-US" dirty="0" smtClean="0"/>
              <a:t>: </a:t>
            </a:r>
            <a:r>
              <a:rPr lang="en-US" dirty="0" smtClean="0"/>
              <a:t>Jack LaBelle</a:t>
            </a:r>
            <a:endParaRPr lang="en-US" dirty="0"/>
          </a:p>
        </p:txBody>
      </p:sp>
      <p:pic>
        <p:nvPicPr>
          <p:cNvPr id="3" name="Picture 2" descr="Screen Shot 2016-04-12 at 9.17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8" y="1929900"/>
            <a:ext cx="8173940" cy="39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1d</a:t>
            </a:r>
            <a:r>
              <a:rPr lang="en-US" dirty="0" smtClean="0"/>
              <a:t>: </a:t>
            </a:r>
            <a:r>
              <a:rPr lang="en-US" dirty="0" smtClean="0"/>
              <a:t>Brandon Morgan</a:t>
            </a:r>
            <a:endParaRPr lang="en-US" dirty="0"/>
          </a:p>
        </p:txBody>
      </p:sp>
      <p:pic>
        <p:nvPicPr>
          <p:cNvPr id="4" name="Picture 3" descr="Screen Shot 2016-04-12 at 9.1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8" y="1622475"/>
            <a:ext cx="8591173" cy="34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3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1e-f: Matt Long</a:t>
            </a:r>
            <a:endParaRPr lang="en-US" dirty="0"/>
          </a:p>
        </p:txBody>
      </p:sp>
      <p:pic>
        <p:nvPicPr>
          <p:cNvPr id="3" name="Picture 2" descr="Screen Shot 2016-04-12 at 9.1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300"/>
            <a:ext cx="8967357" cy="32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1g: Jon Velez</a:t>
            </a:r>
            <a:endParaRPr lang="en-US" dirty="0"/>
          </a:p>
        </p:txBody>
      </p:sp>
      <p:pic>
        <p:nvPicPr>
          <p:cNvPr id="3" name="Picture 2" descr="Screen Shot 2016-04-12 at 9.1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3" y="793788"/>
            <a:ext cx="7360699" cy="60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090"/>
          </a:xfrm>
        </p:spPr>
        <p:txBody>
          <a:bodyPr/>
          <a:lstStyle/>
          <a:p>
            <a:r>
              <a:rPr lang="en-US" dirty="0" smtClean="0"/>
              <a:t>Extended data 1: Andrew Mason</a:t>
            </a:r>
            <a:endParaRPr lang="en-US" dirty="0"/>
          </a:p>
        </p:txBody>
      </p:sp>
      <p:pic>
        <p:nvPicPr>
          <p:cNvPr id="3" name="Picture 2" descr="Screen Shot 2016-04-12 at 9.22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090"/>
            <a:ext cx="8991506" cy="59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090"/>
          </a:xfrm>
        </p:spPr>
        <p:txBody>
          <a:bodyPr/>
          <a:lstStyle/>
          <a:p>
            <a:r>
              <a:rPr lang="en-US" dirty="0" smtClean="0"/>
              <a:t>Extended data 1: Andrew Mason</a:t>
            </a:r>
            <a:endParaRPr lang="en-US" dirty="0"/>
          </a:p>
        </p:txBody>
      </p:sp>
      <p:pic>
        <p:nvPicPr>
          <p:cNvPr id="4" name="Picture 3" descr="Screen Shot 2016-04-12 at 9.22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948090"/>
            <a:ext cx="6784647" cy="57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450</Words>
  <Application>Microsoft Macintosh PowerPoint</Application>
  <PresentationFormat>On-screen Show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Tissue Engineering</vt:lpstr>
      <vt:lpstr>Introduction, Motivation</vt:lpstr>
      <vt:lpstr>Figure 1a-b: Gladys Saruchera</vt:lpstr>
      <vt:lpstr>Figure 1c: Jack LaBelle</vt:lpstr>
      <vt:lpstr>Figure 1d: Brandon Morgan</vt:lpstr>
      <vt:lpstr>Figure 1e-f: Matt Long</vt:lpstr>
      <vt:lpstr>Figure 1g: Jon Velez</vt:lpstr>
      <vt:lpstr>Extended data 1: Andrew Mason</vt:lpstr>
      <vt:lpstr>Extended data 1: Andrew Mason</vt:lpstr>
      <vt:lpstr>Extended data 1: Andrew Mason</vt:lpstr>
      <vt:lpstr>Extended Data 2: Steve Ayotte</vt:lpstr>
      <vt:lpstr>Figure 2a-b: Cory Thomas</vt:lpstr>
      <vt:lpstr>Figure 2e: Brian Cain</vt:lpstr>
      <vt:lpstr>Figure 2f: Mark Pagkaliwangan</vt:lpstr>
      <vt:lpstr>Figure 2g: Charit Tippareddy</vt:lpstr>
      <vt:lpstr>Extended data 3: Jake Kellett</vt:lpstr>
      <vt:lpstr>Figure 3a: Jason Ballenas</vt:lpstr>
      <vt:lpstr>Figure 3b-d: Vinny Lue</vt:lpstr>
      <vt:lpstr>Figure 3e-g: Sydney Phillipo</vt:lpstr>
      <vt:lpstr>Figure 3 h-j: Colton Kenny</vt:lpstr>
      <vt:lpstr>Figure 3k-m: Tom McCarthy</vt:lpstr>
      <vt:lpstr>PowerPoint Presentation</vt:lpstr>
      <vt:lpstr>PowerPoint Presentation</vt:lpstr>
      <vt:lpstr>Figure 4b: Adlina Hasni</vt:lpstr>
      <vt:lpstr>Figure 4c: Jeremy Keys</vt:lpstr>
      <vt:lpstr>Conclusions, Perspectives</vt:lpstr>
    </vt:vector>
  </TitlesOfParts>
  <Company>University of Massachusetts,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Engineering</dc:title>
  <dc:creator>Shelly Peyton</dc:creator>
  <cp:lastModifiedBy>Shelly Peyton</cp:lastModifiedBy>
  <cp:revision>25</cp:revision>
  <dcterms:created xsi:type="dcterms:W3CDTF">2015-01-25T19:03:39Z</dcterms:created>
  <dcterms:modified xsi:type="dcterms:W3CDTF">2016-04-12T13:25:59Z</dcterms:modified>
</cp:coreProperties>
</file>