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3"/>
  </p:notesMasterIdLst>
  <p:sldIdLst>
    <p:sldId id="264" r:id="rId2"/>
    <p:sldId id="265" r:id="rId3"/>
    <p:sldId id="266" r:id="rId4"/>
    <p:sldId id="267" r:id="rId5"/>
    <p:sldId id="268" r:id="rId6"/>
    <p:sldId id="269" r:id="rId7"/>
    <p:sldId id="270" r:id="rId8"/>
    <p:sldId id="257" r:id="rId9"/>
    <p:sldId id="258" r:id="rId10"/>
    <p:sldId id="259" r:id="rId11"/>
    <p:sldId id="260" r:id="rId12"/>
    <p:sldId id="261" r:id="rId13"/>
    <p:sldId id="262" r:id="rId14"/>
    <p:sldId id="263"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98" d="100"/>
          <a:sy n="98" d="100"/>
        </p:scale>
        <p:origin x="-624"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5E0957-8EDC-CC4C-9DEA-415D50411AD3}" type="datetimeFigureOut">
              <a:rPr lang="en-US" smtClean="0"/>
              <a:pPr/>
              <a:t>3/21/12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A87B03-E0AF-DD4E-9A3A-70A963292D4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
        <p:cNvGrpSpPr/>
        <p:nvPr/>
      </p:nvGrpSpPr>
      <p:grpSpPr>
        <a:xfrm>
          <a:off x="0" y="0"/>
          <a:ext cx="0" cy="0"/>
          <a:chOff x="0" y="0"/>
          <a:chExt cx="0" cy="0"/>
        </a:xfrm>
      </p:grpSpPr>
      <p:sp>
        <p:nvSpPr>
          <p:cNvPr id="23554" name="Shape 177"/>
          <p:cNvSpPr>
            <a:spLocks noGrp="1" noRot="1" noChangeAspect="1" noTextEdit="1"/>
          </p:cNvSpPr>
          <p:nvPr>
            <p:ph type="sldImg" idx="2"/>
          </p:nvPr>
        </p:nvSpPr>
        <p:spPr>
          <a:noFill/>
          <a:ln/>
        </p:spPr>
      </p:sp>
      <p:sp>
        <p:nvSpPr>
          <p:cNvPr id="23555" name="Shape 178"/>
          <p:cNvSpPr>
            <a:spLocks noGrp="1"/>
          </p:cNvSpPr>
          <p:nvPr>
            <p:ph type="body" idx="1"/>
          </p:nvPr>
        </p:nvSpPr>
        <p:spPr bwMode="auto">
          <a:noFill/>
        </p:spPr>
        <p:txBody>
          <a:bodyPr/>
          <a:lstStyle/>
          <a:p>
            <a:pPr>
              <a:spcBef>
                <a:spcPct val="0"/>
              </a:spcBef>
            </a:pP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Ribosome</a:t>
            </a:r>
            <a:r>
              <a:rPr lang="en-US" baseline="0" dirty="0" smtClean="0"/>
              <a:t> binding site binding with a portion of the N10 region (motility selection region)</a:t>
            </a:r>
            <a:endParaRPr lang="en-US" dirty="0"/>
          </a:p>
        </p:txBody>
      </p:sp>
      <p:sp>
        <p:nvSpPr>
          <p:cNvPr id="4" name="Slide Number Placeholder 3"/>
          <p:cNvSpPr>
            <a:spLocks noGrp="1"/>
          </p:cNvSpPr>
          <p:nvPr>
            <p:ph type="sldNum" sz="quarter" idx="10"/>
          </p:nvPr>
        </p:nvSpPr>
        <p:spPr/>
        <p:txBody>
          <a:bodyPr/>
          <a:lstStyle/>
          <a:p>
            <a:fld id="{80A87B03-E0AF-DD4E-9A3A-70A963292D4E}"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 test</a:t>
            </a:r>
            <a:r>
              <a:rPr lang="en-US" baseline="0" dirty="0" smtClean="0"/>
              <a:t> the model for </a:t>
            </a:r>
            <a:r>
              <a:rPr lang="en-US" baseline="0" dirty="0" err="1" smtClean="0"/>
              <a:t>riboswitch</a:t>
            </a:r>
            <a:r>
              <a:rPr lang="en-US" baseline="0" dirty="0" smtClean="0"/>
              <a:t> function</a:t>
            </a:r>
            <a:r>
              <a:rPr lang="en-US" dirty="0" smtClean="0"/>
              <a:t>, introduced four mutations that were expected to disrupt the </a:t>
            </a:r>
            <a:r>
              <a:rPr lang="en-US" dirty="0" err="1" smtClean="0"/>
              <a:t>pseudoknot</a:t>
            </a:r>
            <a:r>
              <a:rPr lang="en-US" dirty="0" smtClean="0"/>
              <a:t>,</a:t>
            </a:r>
            <a:r>
              <a:rPr lang="en-US" baseline="0" dirty="0" smtClean="0"/>
              <a:t> essentially opening up the RBS without </a:t>
            </a:r>
            <a:r>
              <a:rPr lang="en-US" baseline="0" dirty="0" err="1" smtClean="0"/>
              <a:t>Atrazine</a:t>
            </a:r>
            <a:r>
              <a:rPr lang="en-US" baseline="0" dirty="0" smtClean="0"/>
              <a:t> present.. Interesting to note is the increased B-Gal production in the mutated strand. </a:t>
            </a:r>
          </a:p>
        </p:txBody>
      </p:sp>
      <p:sp>
        <p:nvSpPr>
          <p:cNvPr id="4" name="Slide Number Placeholder 3"/>
          <p:cNvSpPr>
            <a:spLocks noGrp="1"/>
          </p:cNvSpPr>
          <p:nvPr>
            <p:ph type="sldNum" sz="quarter" idx="10"/>
          </p:nvPr>
        </p:nvSpPr>
        <p:spPr/>
        <p:txBody>
          <a:bodyPr/>
          <a:lstStyle/>
          <a:p>
            <a:fld id="{80A87B03-E0AF-DD4E-9A3A-70A963292D4E}"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0A87B03-E0AF-DD4E-9A3A-70A963292D4E}"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
        <p:cNvGrpSpPr/>
        <p:nvPr/>
      </p:nvGrpSpPr>
      <p:grpSpPr>
        <a:xfrm>
          <a:off x="0" y="0"/>
          <a:ext cx="0" cy="0"/>
          <a:chOff x="0" y="0"/>
          <a:chExt cx="0" cy="0"/>
        </a:xfrm>
      </p:grpSpPr>
      <p:sp>
        <p:nvSpPr>
          <p:cNvPr id="24578" name="Shape 183"/>
          <p:cNvSpPr>
            <a:spLocks noGrp="1" noRot="1" noChangeAspect="1" noTextEdit="1"/>
          </p:cNvSpPr>
          <p:nvPr>
            <p:ph type="sldImg" idx="2"/>
          </p:nvPr>
        </p:nvSpPr>
        <p:spPr>
          <a:noFill/>
          <a:ln/>
        </p:spPr>
      </p:sp>
      <p:sp>
        <p:nvSpPr>
          <p:cNvPr id="24579" name="Shape 184"/>
          <p:cNvSpPr>
            <a:spLocks noGrp="1"/>
          </p:cNvSpPr>
          <p:nvPr>
            <p:ph type="body" idx="1"/>
          </p:nvPr>
        </p:nvSpPr>
        <p:spPr bwMode="auto">
          <a:noFill/>
        </p:spPr>
        <p:txBody>
          <a:bodyPr/>
          <a:lstStyle/>
          <a:p>
            <a:pPr>
              <a:spcBef>
                <a:spcPct val="0"/>
              </a:spcBef>
            </a:pPr>
            <a:r>
              <a:rPr lang="en-US"/>
              <a:t>Aptamer: RNA sequences that bind tightly and specifically to ligands</a:t>
            </a:r>
          </a:p>
          <a:p>
            <a:pPr>
              <a:spcBef>
                <a:spcPct val="0"/>
              </a:spcBef>
            </a:pPr>
            <a:endParaRPr lang="en-US"/>
          </a:p>
          <a:p>
            <a:pPr>
              <a:spcBef>
                <a:spcPct val="0"/>
              </a:spcBef>
            </a:pPr>
            <a:r>
              <a:rPr lang="en-US"/>
              <a:t>Riboswitch: RNA sequence that regulates gene expression in ligand-dependent fashion without need for proteins</a:t>
            </a:r>
          </a:p>
          <a:p>
            <a:pPr>
              <a:spcBef>
                <a:spcPct val="0"/>
              </a:spcBef>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
        <p:cNvGrpSpPr/>
        <p:nvPr/>
      </p:nvGrpSpPr>
      <p:grpSpPr>
        <a:xfrm>
          <a:off x="0" y="0"/>
          <a:ext cx="0" cy="0"/>
          <a:chOff x="0" y="0"/>
          <a:chExt cx="0" cy="0"/>
        </a:xfrm>
      </p:grpSpPr>
      <p:sp>
        <p:nvSpPr>
          <p:cNvPr id="25602" name="Shape 189"/>
          <p:cNvSpPr>
            <a:spLocks noGrp="1" noRot="1" noChangeAspect="1" noTextEdit="1"/>
          </p:cNvSpPr>
          <p:nvPr>
            <p:ph type="sldImg" idx="2"/>
          </p:nvPr>
        </p:nvSpPr>
        <p:spPr>
          <a:noFill/>
          <a:ln/>
        </p:spPr>
      </p:sp>
      <p:sp>
        <p:nvSpPr>
          <p:cNvPr id="25603" name="Shape 190"/>
          <p:cNvSpPr>
            <a:spLocks noGrp="1"/>
          </p:cNvSpPr>
          <p:nvPr>
            <p:ph type="body" idx="1"/>
          </p:nvPr>
        </p:nvSpPr>
        <p:spPr bwMode="auto">
          <a:noFill/>
        </p:spPr>
        <p:txBody>
          <a:bodyPr/>
          <a:lstStyle/>
          <a:p>
            <a:pPr>
              <a:spcBef>
                <a:spcPct val="0"/>
              </a:spcBef>
            </a:pP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
        <p:cNvGrpSpPr/>
        <p:nvPr/>
      </p:nvGrpSpPr>
      <p:grpSpPr>
        <a:xfrm>
          <a:off x="0" y="0"/>
          <a:ext cx="0" cy="0"/>
          <a:chOff x="0" y="0"/>
          <a:chExt cx="0" cy="0"/>
        </a:xfrm>
      </p:grpSpPr>
      <p:sp>
        <p:nvSpPr>
          <p:cNvPr id="26626" name="Shape 196"/>
          <p:cNvSpPr>
            <a:spLocks noGrp="1" noRot="1" noChangeAspect="1" noTextEdit="1"/>
          </p:cNvSpPr>
          <p:nvPr>
            <p:ph type="sldImg" idx="2"/>
          </p:nvPr>
        </p:nvSpPr>
        <p:spPr>
          <a:noFill/>
          <a:ln/>
        </p:spPr>
      </p:sp>
      <p:sp>
        <p:nvSpPr>
          <p:cNvPr id="26627" name="Shape 197"/>
          <p:cNvSpPr>
            <a:spLocks noGrp="1"/>
          </p:cNvSpPr>
          <p:nvPr>
            <p:ph type="body" idx="1"/>
          </p:nvPr>
        </p:nvSpPr>
        <p:spPr bwMode="auto">
          <a:noFill/>
        </p:spPr>
        <p:txBody>
          <a:bodyPr/>
          <a:lstStyle/>
          <a:p>
            <a:pPr>
              <a:spcBef>
                <a:spcPct val="0"/>
              </a:spcBef>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
        <p:cNvGrpSpPr/>
        <p:nvPr/>
      </p:nvGrpSpPr>
      <p:grpSpPr>
        <a:xfrm>
          <a:off x="0" y="0"/>
          <a:ext cx="0" cy="0"/>
          <a:chOff x="0" y="0"/>
          <a:chExt cx="0" cy="0"/>
        </a:xfrm>
      </p:grpSpPr>
      <p:sp>
        <p:nvSpPr>
          <p:cNvPr id="205" name="Shape 205"/>
          <p:cNvSpPr>
            <a:spLocks noGrp="1"/>
          </p:cNvSpPr>
          <p:nvPr>
            <p:ph type="body" idx="1"/>
          </p:nvPr>
        </p:nvSpPr>
        <p:spPr>
          <a:ln/>
        </p:spPr>
        <p:txBody>
          <a:bodyPr anchor="ctr"/>
          <a:lstStyle/>
          <a:p>
            <a:pPr marL="0" lvl="1" indent="0">
              <a:spcBef>
                <a:spcPct val="0"/>
              </a:spcBef>
            </a:pPr>
            <a:r>
              <a:rPr lang="en-US"/>
              <a:t>Note on library: </a:t>
            </a:r>
            <a:r>
              <a:rPr lang="en-US" sz="2000">
                <a:solidFill>
                  <a:srgbClr val="000000"/>
                </a:solidFill>
                <a:ea typeface="Arial" charset="0"/>
                <a:cs typeface="Arial" charset="0"/>
                <a:sym typeface="Arial" charset="0"/>
              </a:rPr>
              <a:t>Each strand comprised of 40 random nucleotides flanked by T7 Promoter sequence and constant sequence at other end</a:t>
            </a:r>
          </a:p>
          <a:p>
            <a:pPr>
              <a:spcBef>
                <a:spcPct val="0"/>
              </a:spcBef>
            </a:pPr>
            <a:endParaRPr lang="en-US"/>
          </a:p>
        </p:txBody>
      </p:sp>
      <p:sp>
        <p:nvSpPr>
          <p:cNvPr id="27651" name="Shape 206"/>
          <p:cNvSpPr>
            <a:spLocks noGrp="1" noRot="1" noChangeAspect="1" noTextEdit="1"/>
          </p:cNvSpPr>
          <p:nvPr>
            <p:ph type="sldImg" idx="2"/>
          </p:nvPr>
        </p:nvSpPr>
        <p:spPr>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
        <p:cNvGrpSpPr/>
        <p:nvPr/>
      </p:nvGrpSpPr>
      <p:grpSpPr>
        <a:xfrm>
          <a:off x="0" y="0"/>
          <a:ext cx="0" cy="0"/>
          <a:chOff x="0" y="0"/>
          <a:chExt cx="0" cy="0"/>
        </a:xfrm>
      </p:grpSpPr>
      <p:sp>
        <p:nvSpPr>
          <p:cNvPr id="28674" name="Shape 213"/>
          <p:cNvSpPr>
            <a:spLocks noGrp="1" noRot="1" noChangeAspect="1" noTextEdit="1"/>
          </p:cNvSpPr>
          <p:nvPr>
            <p:ph type="sldImg" idx="2"/>
          </p:nvPr>
        </p:nvSpPr>
        <p:spPr>
          <a:noFill/>
          <a:ln w="12700"/>
        </p:spPr>
      </p:sp>
      <p:sp>
        <p:nvSpPr>
          <p:cNvPr id="28675" name="Shape 214"/>
          <p:cNvSpPr>
            <a:spLocks noGrp="1"/>
          </p:cNvSpPr>
          <p:nvPr>
            <p:ph type="body" idx="1"/>
          </p:nvPr>
        </p:nvSpPr>
        <p:spPr bwMode="auto">
          <a:noFill/>
        </p:spPr>
        <p:txBody>
          <a:bodyPr tIns="45700" bIns="45700"/>
          <a:lstStyle/>
          <a:p>
            <a:pPr>
              <a:spcBef>
                <a:spcPct val="0"/>
              </a:spcBef>
            </a:pPr>
            <a:r>
              <a:rPr lang="en-US" sz="1800"/>
              <a:t>In terms of the screen, talk about the first screen, which involved no atrazine, then pick up cells that don’tt move. Once found, plate them on atrazine rich media and select those that do move. Also touch on the advantages of such a process: high throughput, cheap and user-friendly.</a:t>
            </a:r>
          </a:p>
        </p:txBody>
      </p:sp>
      <p:sp>
        <p:nvSpPr>
          <p:cNvPr id="28676" name="Shape 215"/>
          <p:cNvSpPr>
            <a:spLocks noGrp="1"/>
          </p:cNvSpPr>
          <p:nvPr>
            <p:ph type="sldNum" sz="quarter" idx="4294967295"/>
          </p:nvPr>
        </p:nvSpPr>
        <p:spPr bwMode="auto">
          <a:xfrm>
            <a:off x="3884613" y="8685213"/>
            <a:ext cx="2971800" cy="457200"/>
          </a:xfrm>
          <a:prstGeom prst="rect">
            <a:avLst/>
          </a:prstGeom>
          <a:noFill/>
          <a:ln>
            <a:miter lim="800000"/>
            <a:headEnd/>
            <a:tailEnd/>
          </a:ln>
        </p:spPr>
        <p:txBody>
          <a:bodyPr lIns="91425" tIns="45700" rIns="91425" bIns="45700" anchor="b">
            <a:prstTxWarp prst="textNoShape">
              <a:avLst/>
            </a:prstTxWarp>
            <a:spAutoFit/>
          </a:bodyPr>
          <a:lstStyle/>
          <a:p>
            <a:pPr algn="r">
              <a:buSzPct val="25000"/>
            </a:pPr>
            <a:r>
              <a:rPr lang="en-US"/>
              <a:t>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showMasterPhAnim="0">
  <p:cSld>
    <p:spTree>
      <p:nvGrpSpPr>
        <p:cNvPr id="1" name=""/>
        <p:cNvGrpSpPr/>
        <p:nvPr/>
      </p:nvGrpSpPr>
      <p:grpSpPr>
        <a:xfrm>
          <a:off x="0" y="0"/>
          <a:ext cx="0" cy="0"/>
          <a:chOff x="0" y="0"/>
          <a:chExt cx="0" cy="0"/>
        </a:xfrm>
      </p:grpSpPr>
      <p:sp>
        <p:nvSpPr>
          <p:cNvPr id="29698" name="Shape 223"/>
          <p:cNvSpPr>
            <a:spLocks noGrp="1"/>
          </p:cNvSpPr>
          <p:nvPr>
            <p:ph type="body" idx="1"/>
          </p:nvPr>
        </p:nvSpPr>
        <p:spPr bwMode="auto">
          <a:noFill/>
        </p:spPr>
        <p:txBody>
          <a:bodyPr anchor="ctr"/>
          <a:lstStyle/>
          <a:p>
            <a:pPr>
              <a:spcBef>
                <a:spcPct val="0"/>
              </a:spcBef>
            </a:pPr>
            <a:endParaRPr lang="en-US"/>
          </a:p>
        </p:txBody>
      </p:sp>
      <p:sp>
        <p:nvSpPr>
          <p:cNvPr id="29699" name="Shape 224"/>
          <p:cNvSpPr>
            <a:spLocks noGrp="1" noRot="1" noChangeAspect="1" noTextEdit="1"/>
          </p:cNvSpPr>
          <p:nvPr>
            <p:ph type="sldImg" idx="2"/>
          </p:nvPr>
        </p:nvSpPr>
        <p:spPr>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B-Gal</a:t>
            </a:r>
            <a:r>
              <a:rPr lang="en-US" baseline="0" dirty="0" smtClean="0"/>
              <a:t> production is not </a:t>
            </a:r>
            <a:r>
              <a:rPr lang="en-US" baseline="0" dirty="0" err="1" smtClean="0"/>
              <a:t>Atrazine</a:t>
            </a:r>
            <a:r>
              <a:rPr lang="en-US" baseline="0" dirty="0" smtClean="0"/>
              <a:t> dependent. Therefore the </a:t>
            </a:r>
            <a:r>
              <a:rPr lang="en-US" baseline="0" dirty="0" err="1" smtClean="0"/>
              <a:t>riboswitch</a:t>
            </a:r>
            <a:r>
              <a:rPr lang="en-US" baseline="0" dirty="0" smtClean="0"/>
              <a:t> acts at the translational level</a:t>
            </a:r>
            <a:endParaRPr lang="en-US" dirty="0"/>
          </a:p>
        </p:txBody>
      </p:sp>
      <p:sp>
        <p:nvSpPr>
          <p:cNvPr id="4" name="Slide Number Placeholder 3"/>
          <p:cNvSpPr>
            <a:spLocks noGrp="1"/>
          </p:cNvSpPr>
          <p:nvPr>
            <p:ph type="sldNum" sz="quarter" idx="10"/>
          </p:nvPr>
        </p:nvSpPr>
        <p:spPr/>
        <p:txBody>
          <a:bodyPr/>
          <a:lstStyle/>
          <a:p>
            <a:fld id="{80A87B03-E0AF-DD4E-9A3A-70A963292D4E}"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an in-line probing experiment, RNA is allowed to spontaneously </a:t>
            </a:r>
            <a:r>
              <a:rPr lang="en-US" dirty="0" err="1" smtClean="0"/>
              <a:t>hydrolize</a:t>
            </a:r>
            <a:r>
              <a:rPr lang="en-US" dirty="0" smtClean="0"/>
              <a:t> under mildly basic</a:t>
            </a:r>
            <a:r>
              <a:rPr lang="en-US" baseline="0" dirty="0" smtClean="0"/>
              <a:t> conditions. The rate of hydrolysis is dependent on the conformation of the RNA. In the presence of </a:t>
            </a:r>
            <a:r>
              <a:rPr lang="en-US" baseline="0" dirty="0" err="1" smtClean="0"/>
              <a:t>atrazine</a:t>
            </a:r>
            <a:r>
              <a:rPr lang="en-US" baseline="0" dirty="0" smtClean="0"/>
              <a:t>, several nucleotides show reduced cleavage, consistent with formation of additional secondary structure upon </a:t>
            </a:r>
            <a:r>
              <a:rPr lang="en-US" baseline="0" dirty="0" err="1" smtClean="0"/>
              <a:t>Atrazine</a:t>
            </a:r>
            <a:r>
              <a:rPr lang="en-US" baseline="0" dirty="0" smtClean="0"/>
              <a:t> binding the </a:t>
            </a:r>
            <a:r>
              <a:rPr lang="en-US" baseline="0" dirty="0" err="1" smtClean="0"/>
              <a:t>Aptamer</a:t>
            </a:r>
            <a:r>
              <a:rPr lang="en-US" baseline="0" dirty="0" smtClean="0"/>
              <a:t> site. All these sites are located within the N40 region that was randomized during SELEX experiment, which suggests that the region is the </a:t>
            </a:r>
            <a:r>
              <a:rPr lang="en-US" baseline="0" dirty="0" err="1" smtClean="0"/>
              <a:t>aptamer</a:t>
            </a:r>
            <a:r>
              <a:rPr lang="en-US" baseline="0" dirty="0" smtClean="0"/>
              <a:t> that binds </a:t>
            </a:r>
            <a:r>
              <a:rPr lang="en-US" baseline="0" dirty="0" err="1" smtClean="0"/>
              <a:t>atrazine</a:t>
            </a:r>
            <a:r>
              <a:rPr lang="en-US" baseline="0" dirty="0" smtClean="0"/>
              <a:t>. There was also increased cleavage in the area in between the </a:t>
            </a:r>
            <a:r>
              <a:rPr lang="en-US" baseline="0" dirty="0" err="1" smtClean="0"/>
              <a:t>aptamer</a:t>
            </a:r>
            <a:r>
              <a:rPr lang="en-US" baseline="0" dirty="0" smtClean="0"/>
              <a:t> and the start </a:t>
            </a:r>
            <a:r>
              <a:rPr lang="en-US" baseline="0" dirty="0" err="1" smtClean="0"/>
              <a:t>codon</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80A87B03-E0AF-DD4E-9A3A-70A963292D4E}"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9C38E6-F79C-E645-B811-C7E863BA9F35}" type="datetimeFigureOut">
              <a:rPr lang="en-US" smtClean="0"/>
              <a:pPr/>
              <a:t>3/21/12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55C65-108B-4249-AC47-8F095A2F804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9C38E6-F79C-E645-B811-C7E863BA9F35}" type="datetimeFigureOut">
              <a:rPr lang="en-US" smtClean="0"/>
              <a:pPr/>
              <a:t>3/21/12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55C65-108B-4249-AC47-8F095A2F804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9C38E6-F79C-E645-B811-C7E863BA9F35}" type="datetimeFigureOut">
              <a:rPr lang="en-US" smtClean="0"/>
              <a:pPr/>
              <a:t>3/21/12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55C65-108B-4249-AC47-8F095A2F8048}"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matchingName="tx" type="tx">
  <p:cSld name="tx">
    <p:spTree>
      <p:nvGrpSpPr>
        <p:cNvPr id="1" name="Shape 10"/>
        <p:cNvGrpSpPr/>
        <p:nvPr/>
      </p:nvGrpSpPr>
      <p:grpSpPr>
        <a:xfrm>
          <a:off x="0" y="0"/>
          <a:ext cx="0" cy="0"/>
          <a:chOff x="0" y="0"/>
          <a:chExt cx="0" cy="0"/>
        </a:xfrm>
      </p:grpSpPr>
      <p:sp>
        <p:nvSpPr>
          <p:cNvPr id="11" name="Shape 11"/>
          <p:cNvSpPr>
            <a:spLocks noGrp="1"/>
          </p:cNvSpPr>
          <p:nvPr>
            <p:ph type="title"/>
          </p:nvPr>
        </p:nvSpPr>
        <p:spPr>
          <a:xfrm>
            <a:off x="457200" y="274637"/>
            <a:ext cx="8229600" cy="1143000"/>
          </a:xfrm>
          <a:prstGeom prst="rect">
            <a:avLst/>
          </a:prstGeom>
          <a:noFill/>
          <a:ln>
            <a:noFill/>
          </a:ln>
        </p:spPr>
        <p:txBody>
          <a:bodyPr/>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endParaRPr/>
          </a:p>
        </p:txBody>
      </p:sp>
      <p:sp>
        <p:nvSpPr>
          <p:cNvPr id="12" name="Shape 12"/>
          <p:cNvSpPr>
            <a:spLocks noGrp="1"/>
          </p:cNvSpPr>
          <p:nvPr>
            <p:ph type="body" idx="1"/>
          </p:nvPr>
        </p:nvSpPr>
        <p:spPr>
          <a:xfrm>
            <a:off x="457200" y="1600200"/>
            <a:ext cx="8229600" cy="4967574"/>
          </a:xfrm>
          <a:prstGeom prst="rect">
            <a:avLst/>
          </a:prstGeom>
          <a:noFill/>
          <a:ln>
            <a:noFill/>
          </a:ln>
        </p:spPr>
        <p:txBody>
          <a:bodyPr/>
          <a:lstStyle>
            <a:lvl1pPr rtl="0">
              <a:defRPr/>
            </a:lvl1pPr>
            <a:lvl2pPr marL="742950" indent="-285750" rtl="0">
              <a:defRPr/>
            </a:lvl2pPr>
            <a:lvl3pPr marL="1143000" indent="-228600" rtl="0">
              <a:defRPr/>
            </a:lvl3pPr>
            <a:lvl4pPr marL="1600200" indent="-228600" rtl="0">
              <a:defRPr/>
            </a:lvl4pPr>
            <a:lvl5pPr rtl="0">
              <a:defRPr sz="1800"/>
            </a:lvl5pPr>
            <a:lvl6pPr rtl="0">
              <a:defRPr sz="1800"/>
            </a:lvl6pPr>
            <a:lvl7pPr rtl="0">
              <a:defRPr sz="1800"/>
            </a:lvl7pPr>
            <a:lvl8pPr rtl="0">
              <a:defRPr sz="1800"/>
            </a:lvl8pPr>
            <a:lvl9pPr rtl="0">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9C38E6-F79C-E645-B811-C7E863BA9F35}" type="datetimeFigureOut">
              <a:rPr lang="en-US" smtClean="0"/>
              <a:pPr/>
              <a:t>3/21/12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55C65-108B-4249-AC47-8F095A2F804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9C38E6-F79C-E645-B811-C7E863BA9F35}" type="datetimeFigureOut">
              <a:rPr lang="en-US" smtClean="0"/>
              <a:pPr/>
              <a:t>3/21/12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F55C65-108B-4249-AC47-8F095A2F804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9C38E6-F79C-E645-B811-C7E863BA9F35}" type="datetimeFigureOut">
              <a:rPr lang="en-US" smtClean="0"/>
              <a:pPr/>
              <a:t>3/21/12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55C65-108B-4249-AC47-8F095A2F804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9C38E6-F79C-E645-B811-C7E863BA9F35}" type="datetimeFigureOut">
              <a:rPr lang="en-US" smtClean="0"/>
              <a:pPr/>
              <a:t>3/21/12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F55C65-108B-4249-AC47-8F095A2F804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9C38E6-F79C-E645-B811-C7E863BA9F35}" type="datetimeFigureOut">
              <a:rPr lang="en-US" smtClean="0"/>
              <a:pPr/>
              <a:t>3/21/12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F55C65-108B-4249-AC47-8F095A2F804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9C38E6-F79C-E645-B811-C7E863BA9F35}" type="datetimeFigureOut">
              <a:rPr lang="en-US" smtClean="0"/>
              <a:pPr/>
              <a:t>3/21/12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F55C65-108B-4249-AC47-8F095A2F804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9C38E6-F79C-E645-B811-C7E863BA9F35}" type="datetimeFigureOut">
              <a:rPr lang="en-US" smtClean="0"/>
              <a:pPr/>
              <a:t>3/21/12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55C65-108B-4249-AC47-8F095A2F804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9C38E6-F79C-E645-B811-C7E863BA9F35}" type="datetimeFigureOut">
              <a:rPr lang="en-US" smtClean="0"/>
              <a:pPr/>
              <a:t>3/21/12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F55C65-108B-4249-AC47-8F095A2F804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9C38E6-F79C-E645-B811-C7E863BA9F35}" type="datetimeFigureOut">
              <a:rPr lang="en-US" smtClean="0"/>
              <a:pPr/>
              <a:t>3/21/12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F55C65-108B-4249-AC47-8F095A2F804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15.png"/><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4" Type="http://schemas.openxmlformats.org/officeDocument/2006/relationships/image" Target="../media/image6.png"/><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8" name="Shape 173"/>
          <p:cNvSpPr>
            <a:spLocks noGrp="1"/>
          </p:cNvSpPr>
          <p:nvPr>
            <p:ph type="ctrTitle"/>
          </p:nvPr>
        </p:nvSpPr>
        <p:spPr>
          <a:xfrm>
            <a:off x="685800" y="777875"/>
            <a:ext cx="7772400" cy="1547813"/>
          </a:xfrm>
        </p:spPr>
        <p:txBody>
          <a:bodyPr>
            <a:spAutoFit/>
          </a:bodyPr>
          <a:lstStyle/>
          <a:p>
            <a:pPr eaLnBrk="1" hangingPunct="1">
              <a:spcBef>
                <a:spcPct val="0"/>
              </a:spcBef>
              <a:buClr>
                <a:srgbClr val="000000"/>
              </a:buClr>
              <a:buSzTx/>
              <a:buFontTx/>
              <a:buNone/>
            </a:pPr>
            <a:r>
              <a:rPr lang="en-US" sz="3600" b="0">
                <a:solidFill>
                  <a:srgbClr val="000000"/>
                </a:solidFill>
                <a:latin typeface="Arial" charset="0"/>
                <a:ea typeface="Arial" charset="0"/>
                <a:cs typeface="Arial" charset="0"/>
                <a:sym typeface="Arial" charset="0"/>
              </a:rPr>
              <a:t>Reprogramming Bacteria to Seek and Destroy an Herbicide</a:t>
            </a:r>
          </a:p>
        </p:txBody>
      </p:sp>
      <p:sp>
        <p:nvSpPr>
          <p:cNvPr id="4099" name="Shape 174"/>
          <p:cNvSpPr>
            <a:spLocks noGrp="1"/>
          </p:cNvSpPr>
          <p:nvPr>
            <p:ph type="subTitle" idx="1"/>
          </p:nvPr>
        </p:nvSpPr>
        <p:spPr>
          <a:xfrm>
            <a:off x="685800" y="4090988"/>
            <a:ext cx="7804150" cy="2005012"/>
          </a:xfrm>
        </p:spPr>
        <p:txBody>
          <a:bodyPr>
            <a:spAutoFit/>
          </a:bodyPr>
          <a:lstStyle/>
          <a:p>
            <a:pPr eaLnBrk="1" hangingPunct="1">
              <a:spcBef>
                <a:spcPct val="0"/>
              </a:spcBef>
              <a:spcAft>
                <a:spcPct val="0"/>
              </a:spcAft>
              <a:buClr>
                <a:srgbClr val="666666"/>
              </a:buClr>
              <a:buSzTx/>
              <a:buFontTx/>
              <a:buNone/>
            </a:pPr>
            <a:r>
              <a:rPr lang="en-US" sz="2400" dirty="0">
                <a:solidFill>
                  <a:srgbClr val="000000"/>
                </a:solidFill>
                <a:latin typeface="Arial" charset="0"/>
                <a:ea typeface="Arial" charset="0"/>
                <a:cs typeface="Arial" charset="0"/>
                <a:sym typeface="Arial" charset="0"/>
              </a:rPr>
              <a:t>Presenters:</a:t>
            </a:r>
          </a:p>
          <a:p>
            <a:pPr eaLnBrk="1" hangingPunct="1">
              <a:spcBef>
                <a:spcPct val="0"/>
              </a:spcBef>
              <a:spcAft>
                <a:spcPct val="0"/>
              </a:spcAft>
              <a:buClr>
                <a:srgbClr val="666666"/>
              </a:buClr>
              <a:buSzTx/>
              <a:buFontTx/>
              <a:buNone/>
            </a:pPr>
            <a:r>
              <a:rPr lang="en-US" sz="2400" dirty="0">
                <a:solidFill>
                  <a:srgbClr val="000000"/>
                </a:solidFill>
                <a:latin typeface="Arial" charset="0"/>
                <a:ea typeface="Arial" charset="0"/>
                <a:cs typeface="Arial" charset="0"/>
                <a:sym typeface="Arial" charset="0"/>
              </a:rPr>
              <a:t>Nahum Seifeselassie</a:t>
            </a:r>
          </a:p>
          <a:p>
            <a:pPr eaLnBrk="1" hangingPunct="1">
              <a:spcBef>
                <a:spcPct val="0"/>
              </a:spcBef>
              <a:spcAft>
                <a:spcPct val="0"/>
              </a:spcAft>
              <a:buClr>
                <a:srgbClr val="666666"/>
              </a:buClr>
              <a:buSzTx/>
              <a:buFontTx/>
              <a:buNone/>
            </a:pPr>
            <a:r>
              <a:rPr lang="en-US" sz="2400" dirty="0">
                <a:solidFill>
                  <a:srgbClr val="000000"/>
                </a:solidFill>
                <a:latin typeface="Arial" charset="0"/>
                <a:ea typeface="Arial" charset="0"/>
                <a:cs typeface="Arial" charset="0"/>
                <a:sym typeface="Arial" charset="0"/>
              </a:rPr>
              <a:t>PJ Velez</a:t>
            </a:r>
          </a:p>
          <a:p>
            <a:pPr eaLnBrk="1" hangingPunct="1">
              <a:spcBef>
                <a:spcPct val="0"/>
              </a:spcBef>
              <a:spcAft>
                <a:spcPct val="0"/>
              </a:spcAft>
              <a:buClr>
                <a:srgbClr val="666666"/>
              </a:buClr>
              <a:buSzTx/>
              <a:buFontTx/>
              <a:buNone/>
            </a:pPr>
            <a:r>
              <a:rPr lang="en-US" sz="2400" dirty="0" err="1">
                <a:solidFill>
                  <a:srgbClr val="000000"/>
                </a:solidFill>
                <a:latin typeface="Arial" charset="0"/>
                <a:ea typeface="Arial" charset="0"/>
                <a:cs typeface="Arial" charset="0"/>
                <a:sym typeface="Arial" charset="0"/>
              </a:rPr>
              <a:t>Shlomiya</a:t>
            </a:r>
            <a:r>
              <a:rPr lang="en-US" sz="2400" dirty="0">
                <a:solidFill>
                  <a:srgbClr val="000000"/>
                </a:solidFill>
                <a:latin typeface="Arial" charset="0"/>
                <a:ea typeface="Arial" charset="0"/>
                <a:cs typeface="Arial" charset="0"/>
                <a:sym typeface="Arial" charset="0"/>
              </a:rPr>
              <a:t> Bar-Yam</a:t>
            </a:r>
          </a:p>
        </p:txBody>
      </p:sp>
      <p:sp>
        <p:nvSpPr>
          <p:cNvPr id="4100" name="Shape 175"/>
          <p:cNvSpPr>
            <a:spLocks noChangeArrowheads="1"/>
          </p:cNvSpPr>
          <p:nvPr/>
        </p:nvSpPr>
        <p:spPr bwMode="auto">
          <a:xfrm>
            <a:off x="1239838" y="2651125"/>
            <a:ext cx="6664325" cy="1415742"/>
          </a:xfrm>
          <a:prstGeom prst="rect">
            <a:avLst/>
          </a:prstGeom>
          <a:noFill/>
          <a:ln w="9525">
            <a:noFill/>
            <a:miter lim="800000"/>
            <a:headEnd/>
            <a:tailEnd/>
          </a:ln>
        </p:spPr>
        <p:txBody>
          <a:bodyPr lIns="91425" tIns="91425" rIns="91425" bIns="91425">
            <a:prstTxWarp prst="textNoShape">
              <a:avLst/>
            </a:prstTxWarp>
            <a:spAutoFit/>
          </a:bodyPr>
          <a:lstStyle/>
          <a:p>
            <a:pPr algn="ctr"/>
            <a:r>
              <a:rPr lang="en-US" sz="2400" dirty="0"/>
              <a:t>Joy </a:t>
            </a:r>
            <a:r>
              <a:rPr lang="en-US" sz="2400" dirty="0" err="1"/>
              <a:t>Sinha</a:t>
            </a:r>
            <a:r>
              <a:rPr lang="en-US" sz="2400" dirty="0"/>
              <a:t>, Samuel J. Reyes, Justin P. </a:t>
            </a:r>
            <a:r>
              <a:rPr lang="en-US" sz="2400" dirty="0" err="1"/>
              <a:t>Gallivan</a:t>
            </a:r>
            <a:endParaRPr lang="en-US" sz="2400" dirty="0"/>
          </a:p>
          <a:p>
            <a:pPr algn="ctr"/>
            <a:r>
              <a:rPr lang="en-US" sz="2400" i="1" dirty="0"/>
              <a:t>Nature Chemical Biology</a:t>
            </a:r>
            <a:r>
              <a:rPr lang="en-US" sz="2400" dirty="0"/>
              <a:t>, Vol. 6, </a:t>
            </a:r>
            <a:r>
              <a:rPr lang="en-US" sz="2400" dirty="0" smtClean="0"/>
              <a:t>2010</a:t>
            </a:r>
          </a:p>
          <a:p>
            <a:pPr algn="ctr"/>
            <a:endParaRPr lang="en-US" sz="1600" dirty="0" smtClean="0"/>
          </a:p>
          <a:p>
            <a:pPr algn="ctr"/>
            <a:r>
              <a:rPr lang="en-US" sz="1600" dirty="0" smtClean="0"/>
              <a:t>March 21, 2012</a:t>
            </a:r>
          </a:p>
          <a:p>
            <a:endParaRPr lang="en-US" sz="2400" dirty="0"/>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Characterization: Translational or Transcriptional Regulation?</a:t>
            </a:r>
            <a:endParaRPr lang="en-US" dirty="0"/>
          </a:p>
        </p:txBody>
      </p:sp>
      <p:pic>
        <p:nvPicPr>
          <p:cNvPr id="4" name="Picture 3"/>
          <p:cNvPicPr>
            <a:picLocks noChangeAspect="1"/>
          </p:cNvPicPr>
          <p:nvPr/>
        </p:nvPicPr>
        <p:blipFill>
          <a:blip r:embed="rId2"/>
          <a:stretch>
            <a:fillRect/>
          </a:stretch>
        </p:blipFill>
        <p:spPr>
          <a:xfrm>
            <a:off x="2895600" y="2286000"/>
            <a:ext cx="3079750" cy="3302000"/>
          </a:xfrm>
          <a:prstGeom prst="rect">
            <a:avLst/>
          </a:prstGeom>
        </p:spPr>
      </p:pic>
      <p:sp>
        <p:nvSpPr>
          <p:cNvPr id="6" name="TextBox 5"/>
          <p:cNvSpPr txBox="1"/>
          <p:nvPr/>
        </p:nvSpPr>
        <p:spPr>
          <a:xfrm>
            <a:off x="914400" y="1752600"/>
            <a:ext cx="7391400" cy="369332"/>
          </a:xfrm>
          <a:prstGeom prst="rect">
            <a:avLst/>
          </a:prstGeom>
          <a:noFill/>
        </p:spPr>
        <p:txBody>
          <a:bodyPr wrap="square" rtlCol="0">
            <a:spAutoFit/>
          </a:bodyPr>
          <a:lstStyle/>
          <a:p>
            <a:r>
              <a:rPr lang="en-US" dirty="0" smtClean="0"/>
              <a:t>Northern Blot Analysis: </a:t>
            </a:r>
            <a:endParaRPr lang="en-US" dirty="0"/>
          </a:p>
        </p:txBody>
      </p:sp>
      <p:sp>
        <p:nvSpPr>
          <p:cNvPr id="7" name="TextBox 6"/>
          <p:cNvSpPr txBox="1"/>
          <p:nvPr/>
        </p:nvSpPr>
        <p:spPr>
          <a:xfrm>
            <a:off x="762000" y="5791200"/>
            <a:ext cx="7391400" cy="369332"/>
          </a:xfrm>
          <a:prstGeom prst="rect">
            <a:avLst/>
          </a:prstGeom>
          <a:noFill/>
        </p:spPr>
        <p:txBody>
          <a:bodyPr wrap="square" rtlCol="0">
            <a:spAutoFit/>
          </a:bodyPr>
          <a:lstStyle/>
          <a:p>
            <a:r>
              <a:rPr lang="en-US" dirty="0" smtClean="0"/>
              <a:t>Same amount of </a:t>
            </a:r>
            <a:r>
              <a:rPr lang="en-US" dirty="0" err="1" smtClean="0"/>
              <a:t>riboswitch</a:t>
            </a:r>
            <a:r>
              <a:rPr lang="en-US" dirty="0" smtClean="0"/>
              <a:t>-encoding RNA in presence or absence of </a:t>
            </a:r>
            <a:r>
              <a:rPr lang="en-US" dirty="0" err="1" smtClean="0"/>
              <a:t>Atrazine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Characterization: Conformational Changes that Underlie Switching</a:t>
            </a:r>
            <a:endParaRPr lang="en-US" dirty="0"/>
          </a:p>
        </p:txBody>
      </p:sp>
      <p:sp>
        <p:nvSpPr>
          <p:cNvPr id="4" name="TextBox 3"/>
          <p:cNvSpPr txBox="1"/>
          <p:nvPr/>
        </p:nvSpPr>
        <p:spPr>
          <a:xfrm>
            <a:off x="990600" y="1828800"/>
            <a:ext cx="4648200" cy="369332"/>
          </a:xfrm>
          <a:prstGeom prst="rect">
            <a:avLst/>
          </a:prstGeom>
          <a:noFill/>
        </p:spPr>
        <p:txBody>
          <a:bodyPr wrap="square" rtlCol="0">
            <a:spAutoFit/>
          </a:bodyPr>
          <a:lstStyle/>
          <a:p>
            <a:r>
              <a:rPr lang="en-US" dirty="0" smtClean="0"/>
              <a:t>In-line probing experiment: </a:t>
            </a:r>
            <a:endParaRPr lang="en-US" dirty="0"/>
          </a:p>
        </p:txBody>
      </p:sp>
      <p:pic>
        <p:nvPicPr>
          <p:cNvPr id="5" name="Picture 4"/>
          <p:cNvPicPr>
            <a:picLocks noChangeAspect="1"/>
          </p:cNvPicPr>
          <p:nvPr/>
        </p:nvPicPr>
        <p:blipFill>
          <a:blip r:embed="rId3"/>
          <a:stretch>
            <a:fillRect/>
          </a:stretch>
        </p:blipFill>
        <p:spPr>
          <a:xfrm>
            <a:off x="2133600" y="2198132"/>
            <a:ext cx="2288829" cy="4437668"/>
          </a:xfrm>
          <a:prstGeom prst="rect">
            <a:avLst/>
          </a:prstGeom>
        </p:spPr>
      </p:pic>
      <p:pic>
        <p:nvPicPr>
          <p:cNvPr id="6" name="Picture 5"/>
          <p:cNvPicPr>
            <a:picLocks noChangeAspect="1"/>
          </p:cNvPicPr>
          <p:nvPr/>
        </p:nvPicPr>
        <p:blipFill>
          <a:blip r:embed="rId4"/>
          <a:stretch>
            <a:fillRect/>
          </a:stretch>
        </p:blipFill>
        <p:spPr>
          <a:xfrm>
            <a:off x="5029200" y="3378200"/>
            <a:ext cx="2603500" cy="2946400"/>
          </a:xfrm>
          <a:prstGeom prst="rect">
            <a:avLst/>
          </a:prstGeom>
        </p:spPr>
      </p:pic>
      <p:cxnSp>
        <p:nvCxnSpPr>
          <p:cNvPr id="8" name="Straight Arrow Connector 7"/>
          <p:cNvCxnSpPr/>
          <p:nvPr/>
        </p:nvCxnSpPr>
        <p:spPr>
          <a:xfrm rot="5400000">
            <a:off x="6013172" y="3269972"/>
            <a:ext cx="316468"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5257800" y="2385536"/>
            <a:ext cx="1828800" cy="738664"/>
          </a:xfrm>
          <a:prstGeom prst="rect">
            <a:avLst/>
          </a:prstGeom>
          <a:noFill/>
        </p:spPr>
        <p:txBody>
          <a:bodyPr wrap="square" rtlCol="0">
            <a:spAutoFit/>
          </a:bodyPr>
          <a:lstStyle/>
          <a:p>
            <a:pPr algn="ctr"/>
            <a:r>
              <a:rPr lang="en-US" sz="1400" dirty="0" smtClean="0"/>
              <a:t>N40 Region: Proposed site of </a:t>
            </a:r>
            <a:r>
              <a:rPr lang="en-US" sz="1400" dirty="0" err="1" smtClean="0"/>
              <a:t>Aptamer</a:t>
            </a:r>
            <a:r>
              <a:rPr lang="en-US" sz="1400" dirty="0" smtClean="0"/>
              <a:t> Complex</a:t>
            </a:r>
            <a:endParaRPr lang="en-US"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 for </a:t>
            </a:r>
            <a:r>
              <a:rPr lang="en-US" dirty="0" err="1" smtClean="0"/>
              <a:t>Atrazine</a:t>
            </a:r>
            <a:r>
              <a:rPr lang="en-US" dirty="0" smtClean="0"/>
              <a:t>-Dependent </a:t>
            </a:r>
            <a:r>
              <a:rPr lang="en-US" dirty="0" err="1" smtClean="0"/>
              <a:t>Riboswitch</a:t>
            </a:r>
            <a:endParaRPr lang="en-US" dirty="0"/>
          </a:p>
        </p:txBody>
      </p:sp>
      <p:pic>
        <p:nvPicPr>
          <p:cNvPr id="4" name="Picture 3"/>
          <p:cNvPicPr>
            <a:picLocks noChangeAspect="1"/>
          </p:cNvPicPr>
          <p:nvPr/>
        </p:nvPicPr>
        <p:blipFill>
          <a:blip r:embed="rId3"/>
          <a:stretch>
            <a:fillRect/>
          </a:stretch>
        </p:blipFill>
        <p:spPr>
          <a:xfrm>
            <a:off x="533400" y="1447800"/>
            <a:ext cx="8321806" cy="5334000"/>
          </a:xfrm>
          <a:prstGeom prst="rect">
            <a:avLst/>
          </a:prstGeom>
        </p:spPr>
      </p:pic>
      <p:cxnSp>
        <p:nvCxnSpPr>
          <p:cNvPr id="6" name="Straight Arrow Connector 5"/>
          <p:cNvCxnSpPr/>
          <p:nvPr/>
        </p:nvCxnSpPr>
        <p:spPr>
          <a:xfrm rot="5400000">
            <a:off x="7162800" y="4572000"/>
            <a:ext cx="609600" cy="3048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6934200" y="3886200"/>
            <a:ext cx="1447800" cy="523220"/>
          </a:xfrm>
          <a:prstGeom prst="rect">
            <a:avLst/>
          </a:prstGeom>
          <a:noFill/>
        </p:spPr>
        <p:txBody>
          <a:bodyPr wrap="square" rtlCol="0">
            <a:spAutoFit/>
          </a:bodyPr>
          <a:lstStyle/>
          <a:p>
            <a:pPr algn="ctr"/>
            <a:r>
              <a:rPr lang="en-US" sz="1400" dirty="0" smtClean="0">
                <a:solidFill>
                  <a:srgbClr val="FF0000"/>
                </a:solidFill>
              </a:rPr>
              <a:t>Ribosome Binding Site</a:t>
            </a:r>
            <a:endParaRPr lang="en-US" sz="1400" dirty="0">
              <a:solidFill>
                <a:srgbClr val="FF0000"/>
              </a:solidFill>
            </a:endParaRPr>
          </a:p>
        </p:txBody>
      </p:sp>
      <p:sp>
        <p:nvSpPr>
          <p:cNvPr id="12" name="TextBox 11"/>
          <p:cNvSpPr txBox="1"/>
          <p:nvPr/>
        </p:nvSpPr>
        <p:spPr>
          <a:xfrm>
            <a:off x="3124200" y="2286000"/>
            <a:ext cx="1143000" cy="307777"/>
          </a:xfrm>
          <a:prstGeom prst="rect">
            <a:avLst/>
          </a:prstGeom>
          <a:noFill/>
        </p:spPr>
        <p:txBody>
          <a:bodyPr wrap="square" rtlCol="0">
            <a:spAutoFit/>
          </a:bodyPr>
          <a:lstStyle/>
          <a:p>
            <a:r>
              <a:rPr lang="en-US" sz="1400" dirty="0" err="1" smtClean="0">
                <a:solidFill>
                  <a:srgbClr val="FF0000"/>
                </a:solidFill>
              </a:rPr>
              <a:t>Pseudoknot</a:t>
            </a:r>
            <a:endParaRPr lang="en-US" sz="1400" dirty="0">
              <a:solidFill>
                <a:srgbClr val="FF0000"/>
              </a:solidFill>
            </a:endParaRPr>
          </a:p>
        </p:txBody>
      </p:sp>
      <p:cxnSp>
        <p:nvCxnSpPr>
          <p:cNvPr id="16" name="Straight Arrow Connector 15"/>
          <p:cNvCxnSpPr/>
          <p:nvPr/>
        </p:nvCxnSpPr>
        <p:spPr>
          <a:xfrm rot="10800000">
            <a:off x="2362200" y="2438400"/>
            <a:ext cx="7620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Verification of </a:t>
            </a:r>
            <a:r>
              <a:rPr lang="en-US" dirty="0" err="1" smtClean="0"/>
              <a:t>Atrazine</a:t>
            </a:r>
            <a:r>
              <a:rPr lang="en-US" dirty="0" smtClean="0"/>
              <a:t>-Dependent </a:t>
            </a:r>
            <a:r>
              <a:rPr lang="en-US" dirty="0" err="1" smtClean="0"/>
              <a:t>Riboswitch</a:t>
            </a:r>
            <a:r>
              <a:rPr lang="en-US" dirty="0" smtClean="0"/>
              <a:t> Model </a:t>
            </a:r>
            <a:endParaRPr lang="en-US" dirty="0"/>
          </a:p>
        </p:txBody>
      </p:sp>
      <p:pic>
        <p:nvPicPr>
          <p:cNvPr id="4" name="Picture 3"/>
          <p:cNvPicPr>
            <a:picLocks noChangeAspect="1"/>
          </p:cNvPicPr>
          <p:nvPr/>
        </p:nvPicPr>
        <p:blipFill>
          <a:blip r:embed="rId3"/>
          <a:stretch>
            <a:fillRect/>
          </a:stretch>
        </p:blipFill>
        <p:spPr>
          <a:xfrm>
            <a:off x="1447800" y="1815439"/>
            <a:ext cx="6914818" cy="4813961"/>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1"/>
          <p:cNvSpPr>
            <a:spLocks noGrp="1"/>
          </p:cNvSpPr>
          <p:nvPr>
            <p:ph type="title"/>
          </p:nvPr>
        </p:nvSpPr>
        <p:spPr>
          <a:xfrm>
            <a:off x="457200" y="274638"/>
            <a:ext cx="8229600" cy="1143000"/>
          </a:xfrm>
        </p:spPr>
        <p:txBody>
          <a:bodyPr/>
          <a:lstStyle/>
          <a:p>
            <a:r>
              <a:rPr lang="en-US" dirty="0" smtClean="0"/>
              <a:t>Ribosome Binding Site Strength</a:t>
            </a:r>
            <a:endParaRPr lang="en-US" dirty="0"/>
          </a:p>
        </p:txBody>
      </p:sp>
      <p:pic>
        <p:nvPicPr>
          <p:cNvPr id="8" name="Picture 7"/>
          <p:cNvPicPr>
            <a:picLocks noChangeAspect="1"/>
          </p:cNvPicPr>
          <p:nvPr/>
        </p:nvPicPr>
        <p:blipFill>
          <a:blip r:embed="rId3"/>
          <a:stretch>
            <a:fillRect/>
          </a:stretch>
        </p:blipFill>
        <p:spPr>
          <a:xfrm>
            <a:off x="4572000" y="1600200"/>
            <a:ext cx="3898900" cy="4381500"/>
          </a:xfrm>
          <a:prstGeom prst="rect">
            <a:avLst/>
          </a:prstGeom>
        </p:spPr>
      </p:pic>
      <p:pic>
        <p:nvPicPr>
          <p:cNvPr id="9" name="Picture 8"/>
          <p:cNvPicPr>
            <a:picLocks noChangeAspect="1"/>
          </p:cNvPicPr>
          <p:nvPr/>
        </p:nvPicPr>
        <p:blipFill>
          <a:blip r:embed="rId4"/>
          <a:stretch>
            <a:fillRect/>
          </a:stretch>
        </p:blipFill>
        <p:spPr>
          <a:xfrm>
            <a:off x="816236" y="1797050"/>
            <a:ext cx="3574528" cy="4070350"/>
          </a:xfrm>
          <a:prstGeom prst="rect">
            <a:avLst/>
          </a:prstGeom>
        </p:spPr>
      </p:pic>
      <p:sp>
        <p:nvSpPr>
          <p:cNvPr id="5" name="TextBox 4"/>
          <p:cNvSpPr txBox="1"/>
          <p:nvPr/>
        </p:nvSpPr>
        <p:spPr>
          <a:xfrm>
            <a:off x="1066800" y="5981700"/>
            <a:ext cx="3810000" cy="307777"/>
          </a:xfrm>
          <a:prstGeom prst="rect">
            <a:avLst/>
          </a:prstGeom>
          <a:noFill/>
        </p:spPr>
        <p:txBody>
          <a:bodyPr wrap="square" rtlCol="0">
            <a:spAutoFit/>
          </a:bodyPr>
          <a:lstStyle/>
          <a:p>
            <a:r>
              <a:rPr lang="en-US" sz="1400" dirty="0" smtClean="0"/>
              <a:t>With </a:t>
            </a:r>
            <a:r>
              <a:rPr lang="en-US" sz="1400" dirty="0" err="1" smtClean="0"/>
              <a:t>Aptamer</a:t>
            </a:r>
            <a:r>
              <a:rPr lang="en-US" sz="1400" dirty="0" smtClean="0"/>
              <a:t>  and Mutated </a:t>
            </a:r>
            <a:r>
              <a:rPr lang="en-US" sz="1400" dirty="0" err="1" smtClean="0"/>
              <a:t>Aptamer</a:t>
            </a:r>
            <a:r>
              <a:rPr lang="en-US" sz="1400" dirty="0" smtClean="0"/>
              <a:t> Sequence</a:t>
            </a:r>
            <a:endParaRPr lang="en-US" sz="1400" dirty="0"/>
          </a:p>
        </p:txBody>
      </p:sp>
      <p:sp>
        <p:nvSpPr>
          <p:cNvPr id="6" name="TextBox 5"/>
          <p:cNvSpPr txBox="1"/>
          <p:nvPr/>
        </p:nvSpPr>
        <p:spPr>
          <a:xfrm>
            <a:off x="5943600" y="6016823"/>
            <a:ext cx="3323964" cy="307777"/>
          </a:xfrm>
          <a:prstGeom prst="rect">
            <a:avLst/>
          </a:prstGeom>
          <a:noFill/>
        </p:spPr>
        <p:txBody>
          <a:bodyPr wrap="square" rtlCol="0">
            <a:spAutoFit/>
          </a:bodyPr>
          <a:lstStyle/>
          <a:p>
            <a:r>
              <a:rPr lang="en-US" sz="1400" dirty="0" smtClean="0"/>
              <a:t>Without </a:t>
            </a:r>
            <a:r>
              <a:rPr lang="en-US" sz="1400" dirty="0" err="1" smtClean="0"/>
              <a:t>Aptamer</a:t>
            </a:r>
            <a:r>
              <a:rPr lang="en-US" sz="1400" dirty="0" smtClean="0"/>
              <a:t> Sequence</a:t>
            </a:r>
            <a:endParaRPr lang="en-US" sz="1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b="1"/>
              <a:t>Destroying Atrazine</a:t>
            </a:r>
            <a:endParaRPr lang="en-US"/>
          </a:p>
        </p:txBody>
      </p:sp>
      <p:sp>
        <p:nvSpPr>
          <p:cNvPr id="13315" name="Content Placeholder 2"/>
          <p:cNvSpPr>
            <a:spLocks noGrp="1"/>
          </p:cNvSpPr>
          <p:nvPr>
            <p:ph idx="1"/>
          </p:nvPr>
        </p:nvSpPr>
        <p:spPr/>
        <p:txBody>
          <a:bodyPr/>
          <a:lstStyle/>
          <a:p>
            <a:r>
              <a:rPr lang="en-US" sz="2800" smtClean="0"/>
              <a:t>Next: atrazine-catabolizing gene</a:t>
            </a:r>
          </a:p>
          <a:p>
            <a:r>
              <a:rPr lang="en-US" sz="2800" smtClean="0"/>
              <a:t>Existing genes</a:t>
            </a:r>
          </a:p>
          <a:p>
            <a:r>
              <a:rPr lang="en-US" sz="2800" i="1" smtClean="0"/>
              <a:t>Pseudomonas</a:t>
            </a:r>
            <a:r>
              <a:rPr lang="en-US" sz="2800" smtClean="0"/>
              <a:t> sp. ADP</a:t>
            </a:r>
          </a:p>
          <a:p>
            <a:r>
              <a:rPr lang="en-US" sz="2800" i="1" smtClean="0"/>
              <a:t>AtzA</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b="1"/>
              <a:t>Destroying Atrazine</a:t>
            </a:r>
            <a:endParaRPr lang="en-US"/>
          </a:p>
        </p:txBody>
      </p:sp>
      <p:sp>
        <p:nvSpPr>
          <p:cNvPr id="14339" name="Content Placeholder 2"/>
          <p:cNvSpPr>
            <a:spLocks noGrp="1"/>
          </p:cNvSpPr>
          <p:nvPr>
            <p:ph idx="1"/>
          </p:nvPr>
        </p:nvSpPr>
        <p:spPr/>
        <p:txBody>
          <a:bodyPr/>
          <a:lstStyle/>
          <a:p>
            <a:r>
              <a:rPr lang="en-US" sz="2800" i="1" smtClean="0"/>
              <a:t>AtzA</a:t>
            </a:r>
            <a:r>
              <a:rPr lang="en-US" sz="2800" smtClean="0"/>
              <a:t>:</a:t>
            </a:r>
          </a:p>
          <a:p>
            <a:pPr>
              <a:buFont typeface="Arial" charset="0"/>
              <a:buNone/>
            </a:pPr>
            <a:r>
              <a:rPr lang="en-US" sz="2800" smtClean="0"/>
              <a:t>     Atrazine                                      Hydroxyatrazine</a:t>
            </a:r>
          </a:p>
        </p:txBody>
      </p:sp>
      <p:sp>
        <p:nvSpPr>
          <p:cNvPr id="14340" name="Rectangle 3"/>
          <p:cNvSpPr>
            <a:spLocks noChangeArrowheads="1"/>
          </p:cNvSpPr>
          <p:nvPr/>
        </p:nvSpPr>
        <p:spPr bwMode="auto">
          <a:xfrm>
            <a:off x="2387600" y="2057400"/>
            <a:ext cx="2489200" cy="369888"/>
          </a:xfrm>
          <a:prstGeom prst="rect">
            <a:avLst/>
          </a:prstGeom>
          <a:noFill/>
          <a:ln w="9525">
            <a:noFill/>
            <a:miter lim="800000"/>
            <a:headEnd/>
            <a:tailEnd/>
          </a:ln>
        </p:spPr>
        <p:txBody>
          <a:bodyPr wrap="none">
            <a:prstTxWarp prst="textNoShape">
              <a:avLst/>
            </a:prstTxWarp>
            <a:spAutoFit/>
          </a:bodyPr>
          <a:lstStyle/>
          <a:p>
            <a:r>
              <a:rPr lang="en-US">
                <a:latin typeface="Calibri" charset="0"/>
              </a:rPr>
              <a:t>atrazine chlorohydrolase</a:t>
            </a:r>
          </a:p>
        </p:txBody>
      </p:sp>
      <p:cxnSp>
        <p:nvCxnSpPr>
          <p:cNvPr id="7" name="Straight Arrow Connector 6"/>
          <p:cNvCxnSpPr/>
          <p:nvPr/>
        </p:nvCxnSpPr>
        <p:spPr>
          <a:xfrm>
            <a:off x="2354263" y="2425700"/>
            <a:ext cx="2674937" cy="1588"/>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b="1"/>
              <a:t>Destroying Atrazine</a:t>
            </a:r>
            <a:endParaRPr lang="en-US"/>
          </a:p>
        </p:txBody>
      </p:sp>
      <p:sp>
        <p:nvSpPr>
          <p:cNvPr id="15363" name="Content Placeholder 2"/>
          <p:cNvSpPr>
            <a:spLocks noGrp="1"/>
          </p:cNvSpPr>
          <p:nvPr>
            <p:ph idx="1"/>
          </p:nvPr>
        </p:nvSpPr>
        <p:spPr/>
        <p:txBody>
          <a:bodyPr/>
          <a:lstStyle/>
          <a:p>
            <a:r>
              <a:rPr lang="en-US" sz="2800" smtClean="0"/>
              <a:t>Atrazine                Riboswitch                Motility protein</a:t>
            </a:r>
          </a:p>
          <a:p>
            <a:r>
              <a:rPr lang="en-US" sz="2800" smtClean="0"/>
              <a:t>AtzA, GFPuv constitutively expressed</a:t>
            </a:r>
            <a:endParaRPr lang="en-US" sz="2800" i="1" smtClean="0"/>
          </a:p>
        </p:txBody>
      </p:sp>
      <p:sp>
        <p:nvSpPr>
          <p:cNvPr id="15364" name="Rectangle 3"/>
          <p:cNvSpPr>
            <a:spLocks noChangeArrowheads="1"/>
          </p:cNvSpPr>
          <p:nvPr/>
        </p:nvSpPr>
        <p:spPr bwMode="auto">
          <a:xfrm>
            <a:off x="2209800" y="1524000"/>
            <a:ext cx="920750" cy="369888"/>
          </a:xfrm>
          <a:prstGeom prst="rect">
            <a:avLst/>
          </a:prstGeom>
          <a:noFill/>
          <a:ln w="9525">
            <a:noFill/>
            <a:miter lim="800000"/>
            <a:headEnd/>
            <a:tailEnd/>
          </a:ln>
        </p:spPr>
        <p:txBody>
          <a:bodyPr wrap="none">
            <a:prstTxWarp prst="textNoShape">
              <a:avLst/>
            </a:prstTxWarp>
            <a:spAutoFit/>
          </a:bodyPr>
          <a:lstStyle/>
          <a:p>
            <a:r>
              <a:rPr lang="en-US">
                <a:latin typeface="Calibri" charset="0"/>
              </a:rPr>
              <a:t>activate</a:t>
            </a:r>
          </a:p>
        </p:txBody>
      </p:sp>
      <p:cxnSp>
        <p:nvCxnSpPr>
          <p:cNvPr id="7" name="Straight Arrow Connector 6"/>
          <p:cNvCxnSpPr/>
          <p:nvPr/>
        </p:nvCxnSpPr>
        <p:spPr>
          <a:xfrm>
            <a:off x="2278063" y="1893888"/>
            <a:ext cx="852487" cy="1587"/>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15366" name="Rectangle 9"/>
          <p:cNvSpPr>
            <a:spLocks noChangeArrowheads="1"/>
          </p:cNvSpPr>
          <p:nvPr/>
        </p:nvSpPr>
        <p:spPr bwMode="auto">
          <a:xfrm>
            <a:off x="5105400" y="1524000"/>
            <a:ext cx="890588" cy="369888"/>
          </a:xfrm>
          <a:prstGeom prst="rect">
            <a:avLst/>
          </a:prstGeom>
          <a:noFill/>
          <a:ln w="9525">
            <a:noFill/>
            <a:miter lim="800000"/>
            <a:headEnd/>
            <a:tailEnd/>
          </a:ln>
        </p:spPr>
        <p:txBody>
          <a:bodyPr wrap="none">
            <a:prstTxWarp prst="textNoShape">
              <a:avLst/>
            </a:prstTxWarp>
            <a:spAutoFit/>
          </a:bodyPr>
          <a:lstStyle/>
          <a:p>
            <a:r>
              <a:rPr lang="en-US">
                <a:latin typeface="Calibri" charset="0"/>
              </a:rPr>
              <a:t>express</a:t>
            </a:r>
          </a:p>
        </p:txBody>
      </p:sp>
      <p:cxnSp>
        <p:nvCxnSpPr>
          <p:cNvPr id="11" name="Straight Arrow Connector 10"/>
          <p:cNvCxnSpPr/>
          <p:nvPr/>
        </p:nvCxnSpPr>
        <p:spPr>
          <a:xfrm>
            <a:off x="5173663" y="1893888"/>
            <a:ext cx="852487" cy="1587"/>
          </a:xfrm>
          <a:prstGeom prst="straightConnector1">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b="1"/>
              <a:t>Destroying Atrazine</a:t>
            </a:r>
            <a:endParaRPr lang="en-US"/>
          </a:p>
        </p:txBody>
      </p:sp>
      <p:sp>
        <p:nvSpPr>
          <p:cNvPr id="16387" name="Rectangle 8"/>
          <p:cNvSpPr>
            <a:spLocks noChangeArrowheads="1"/>
          </p:cNvSpPr>
          <p:nvPr/>
        </p:nvSpPr>
        <p:spPr bwMode="auto">
          <a:xfrm>
            <a:off x="7543800" y="5708650"/>
            <a:ext cx="935038" cy="369888"/>
          </a:xfrm>
          <a:prstGeom prst="rect">
            <a:avLst/>
          </a:prstGeom>
          <a:noFill/>
          <a:ln w="9525">
            <a:noFill/>
            <a:miter lim="800000"/>
            <a:headEnd/>
            <a:tailEnd/>
          </a:ln>
        </p:spPr>
        <p:txBody>
          <a:bodyPr wrap="none">
            <a:prstTxWarp prst="textNoShape">
              <a:avLst/>
            </a:prstTxWarp>
            <a:spAutoFit/>
          </a:bodyPr>
          <a:lstStyle/>
          <a:p>
            <a:r>
              <a:rPr lang="en-US">
                <a:latin typeface="Calibri" charset="0"/>
              </a:rPr>
              <a:t>Figure 6</a:t>
            </a:r>
          </a:p>
        </p:txBody>
      </p:sp>
      <p:pic>
        <p:nvPicPr>
          <p:cNvPr id="16388" name="Picture 9"/>
          <p:cNvPicPr>
            <a:picLocks noChangeAspect="1"/>
          </p:cNvPicPr>
          <p:nvPr/>
        </p:nvPicPr>
        <p:blipFill>
          <a:blip r:embed="rId2"/>
          <a:srcRect/>
          <a:stretch>
            <a:fillRect/>
          </a:stretch>
        </p:blipFill>
        <p:spPr bwMode="auto">
          <a:xfrm>
            <a:off x="1898650" y="1417638"/>
            <a:ext cx="5340350" cy="4660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b="1" smtClean="0"/>
              <a:t>Outcomes</a:t>
            </a:r>
            <a:endParaRPr lang="en-US" smtClean="0"/>
          </a:p>
        </p:txBody>
      </p:sp>
      <p:sp>
        <p:nvSpPr>
          <p:cNvPr id="17411" name="Content Placeholder 2"/>
          <p:cNvSpPr>
            <a:spLocks noGrp="1"/>
          </p:cNvSpPr>
          <p:nvPr>
            <p:ph idx="1"/>
          </p:nvPr>
        </p:nvSpPr>
        <p:spPr/>
        <p:txBody>
          <a:bodyPr/>
          <a:lstStyle/>
          <a:p>
            <a:r>
              <a:rPr lang="en-US" sz="2800" smtClean="0"/>
              <a:t>Riboswitch activated by atrazine</a:t>
            </a:r>
          </a:p>
          <a:p>
            <a:pPr lvl="1"/>
            <a:r>
              <a:rPr lang="en-US" smtClean="0"/>
              <a:t>lessons about riboswitches</a:t>
            </a:r>
          </a:p>
          <a:p>
            <a:r>
              <a:rPr lang="en-US" sz="2800" smtClean="0"/>
              <a:t>Dose-dependent motility</a:t>
            </a:r>
          </a:p>
          <a:p>
            <a:r>
              <a:rPr lang="en-US" sz="2800" i="1" smtClean="0"/>
              <a:t>E. coli</a:t>
            </a:r>
            <a:r>
              <a:rPr lang="en-US" sz="2800" smtClean="0"/>
              <a:t> with riboswitch degrades atrazine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Shape 180"/>
          <p:cNvSpPr>
            <a:spLocks noGrp="1"/>
          </p:cNvSpPr>
          <p:nvPr>
            <p:ph type="title"/>
          </p:nvPr>
        </p:nvSpPr>
        <p:spPr>
          <a:xfrm>
            <a:off x="457200" y="174625"/>
            <a:ext cx="8229600" cy="862013"/>
          </a:xfrm>
        </p:spPr>
        <p:txBody>
          <a:bodyPr>
            <a:spAutoFit/>
          </a:bodyPr>
          <a:lstStyle/>
          <a:p>
            <a:pPr indent="228600" algn="ctr" eaLnBrk="1" hangingPunct="1">
              <a:spcBef>
                <a:spcPct val="0"/>
              </a:spcBef>
              <a:buClr>
                <a:srgbClr val="000000"/>
              </a:buClr>
              <a:buSzTx/>
              <a:buFontTx/>
              <a:buNone/>
            </a:pPr>
            <a:r>
              <a:rPr lang="en-US" sz="4400" b="0">
                <a:solidFill>
                  <a:srgbClr val="000000"/>
                </a:solidFill>
                <a:latin typeface="Arial" charset="0"/>
                <a:ea typeface="Arial" charset="0"/>
                <a:cs typeface="Arial" charset="0"/>
                <a:sym typeface="Arial" charset="0"/>
              </a:rPr>
              <a:t>Background</a:t>
            </a:r>
          </a:p>
        </p:txBody>
      </p:sp>
      <p:sp>
        <p:nvSpPr>
          <p:cNvPr id="5123" name="Shape 181"/>
          <p:cNvSpPr>
            <a:spLocks noGrp="1"/>
          </p:cNvSpPr>
          <p:nvPr>
            <p:ph type="body" idx="1"/>
          </p:nvPr>
        </p:nvSpPr>
        <p:spPr>
          <a:xfrm>
            <a:off x="457200" y="1295400"/>
            <a:ext cx="8229600" cy="2262188"/>
          </a:xfrm>
        </p:spPr>
        <p:txBody>
          <a:bodyPr>
            <a:spAutoFit/>
          </a:bodyPr>
          <a:lstStyle/>
          <a:p>
            <a:pPr marL="457200" indent="-381000" eaLnBrk="1" hangingPunct="1">
              <a:spcBef>
                <a:spcPts val="600"/>
              </a:spcBef>
              <a:buClr>
                <a:srgbClr val="000000"/>
              </a:buClr>
              <a:buSzPct val="167000"/>
              <a:buFontTx/>
              <a:buChar char="•"/>
            </a:pPr>
            <a:r>
              <a:rPr lang="en-US" sz="2400"/>
              <a:t>Aptamer</a:t>
            </a:r>
          </a:p>
          <a:p>
            <a:pPr marL="457200" indent="-381000" eaLnBrk="1" hangingPunct="1">
              <a:spcBef>
                <a:spcPts val="600"/>
              </a:spcBef>
              <a:buClr>
                <a:srgbClr val="000000"/>
              </a:buClr>
              <a:buSzPct val="167000"/>
              <a:buFontTx/>
              <a:buChar char="•"/>
            </a:pPr>
            <a:r>
              <a:rPr lang="en-US" sz="2400"/>
              <a:t>Riboswitch</a:t>
            </a:r>
          </a:p>
          <a:p>
            <a:pPr marL="457200" indent="-381000" eaLnBrk="1" hangingPunct="1">
              <a:spcBef>
                <a:spcPts val="600"/>
              </a:spcBef>
              <a:buClr>
                <a:srgbClr val="000000"/>
              </a:buClr>
              <a:buSzPct val="167000"/>
              <a:buFontTx/>
              <a:buChar char="•"/>
            </a:pPr>
            <a:r>
              <a:rPr lang="en-US" sz="2400"/>
              <a:t>SELEX: In vitro selection method to sort through large libraries to isolate aptamers</a:t>
            </a:r>
          </a:p>
          <a:p>
            <a:pPr marL="457200" indent="-381000" eaLnBrk="1" hangingPunct="1">
              <a:spcBef>
                <a:spcPts val="600"/>
              </a:spcBef>
              <a:buClr>
                <a:srgbClr val="000000"/>
              </a:buClr>
              <a:buSzPct val="167000"/>
              <a:buFontTx/>
              <a:buChar char="•"/>
            </a:pPr>
            <a:endParaRPr lang="en-US" sz="2400"/>
          </a:p>
        </p:txBody>
      </p:sp>
      <p:pic>
        <p:nvPicPr>
          <p:cNvPr id="5124" name="Picture 2"/>
          <p:cNvPicPr>
            <a:picLocks noChangeAspect="1" noChangeArrowheads="1"/>
          </p:cNvPicPr>
          <p:nvPr/>
        </p:nvPicPr>
        <p:blipFill>
          <a:blip r:embed="rId3"/>
          <a:srcRect/>
          <a:stretch>
            <a:fillRect/>
          </a:stretch>
        </p:blipFill>
        <p:spPr bwMode="auto">
          <a:xfrm>
            <a:off x="2133600" y="3048000"/>
            <a:ext cx="4419600" cy="3314700"/>
          </a:xfrm>
          <a:prstGeom prst="rect">
            <a:avLst/>
          </a:prstGeom>
          <a:noFill/>
          <a:ln w="9525">
            <a:noFill/>
            <a:miter lim="800000"/>
            <a:headEnd/>
            <a:tailEnd/>
          </a:ln>
          <a:effectLst/>
        </p:spPr>
      </p:pic>
      <p:sp>
        <p:nvSpPr>
          <p:cNvPr id="5125" name="Rectangle 1"/>
          <p:cNvSpPr>
            <a:spLocks noChangeArrowheads="1"/>
          </p:cNvSpPr>
          <p:nvPr/>
        </p:nvSpPr>
        <p:spPr bwMode="auto">
          <a:xfrm>
            <a:off x="1947863" y="6096000"/>
            <a:ext cx="6738937" cy="646331"/>
          </a:xfrm>
          <a:prstGeom prst="rect">
            <a:avLst/>
          </a:prstGeom>
          <a:noFill/>
          <a:ln w="9525">
            <a:noFill/>
            <a:miter lim="800000"/>
            <a:headEnd/>
            <a:tailEnd/>
          </a:ln>
        </p:spPr>
        <p:txBody>
          <a:bodyPr wrap="square">
            <a:prstTxWarp prst="textNoShape">
              <a:avLst/>
            </a:prstTxWarp>
            <a:spAutoFit/>
          </a:bodyPr>
          <a:lstStyle/>
          <a:p>
            <a:r>
              <a:rPr lang="en-US" dirty="0"/>
              <a:t>Image from: &lt;http://openwetware.org/wiki/20.109%28S10%29:Prepare_RNA_by_IVT_%28Day3%29&gt;</a:t>
            </a:r>
          </a:p>
        </p:txBody>
      </p: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b="1" smtClean="0"/>
              <a:t>Outcomes</a:t>
            </a:r>
            <a:endParaRPr lang="en-US" smtClean="0"/>
          </a:p>
        </p:txBody>
      </p:sp>
      <p:sp>
        <p:nvSpPr>
          <p:cNvPr id="18435" name="Content Placeholder 2"/>
          <p:cNvSpPr>
            <a:spLocks noGrp="1"/>
          </p:cNvSpPr>
          <p:nvPr>
            <p:ph idx="1"/>
          </p:nvPr>
        </p:nvSpPr>
        <p:spPr/>
        <p:txBody>
          <a:bodyPr/>
          <a:lstStyle/>
          <a:p>
            <a:r>
              <a:rPr lang="en-US" sz="2800" smtClean="0"/>
              <a:t>Riboswitch requires high concentrations in vivo</a:t>
            </a:r>
          </a:p>
          <a:p>
            <a:pPr lvl="1"/>
            <a:r>
              <a:rPr lang="en-US" smtClean="0"/>
              <a:t>Delete atrazine efflux</a:t>
            </a:r>
          </a:p>
          <a:p>
            <a:pPr lvl="1"/>
            <a:r>
              <a:rPr lang="en-US" smtClean="0"/>
              <a:t>Permeable chassis</a:t>
            </a:r>
          </a:p>
          <a:p>
            <a:r>
              <a:rPr lang="en-US" sz="2800" smtClean="0"/>
              <a:t>Low vs. high background expression</a:t>
            </a:r>
          </a:p>
          <a:p>
            <a:r>
              <a:rPr lang="en-US" sz="2800" smtClean="0"/>
              <a:t>Reverse switch behavior?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b="1" smtClean="0"/>
              <a:t>For Discussion</a:t>
            </a:r>
            <a:endParaRPr lang="en-US" smtClean="0"/>
          </a:p>
        </p:txBody>
      </p:sp>
      <p:sp>
        <p:nvSpPr>
          <p:cNvPr id="19459" name="Content Placeholder 2"/>
          <p:cNvSpPr>
            <a:spLocks noGrp="1"/>
          </p:cNvSpPr>
          <p:nvPr>
            <p:ph idx="1"/>
          </p:nvPr>
        </p:nvSpPr>
        <p:spPr/>
        <p:txBody>
          <a:bodyPr/>
          <a:lstStyle/>
          <a:p>
            <a:r>
              <a:rPr lang="en-US" sz="2800" smtClean="0"/>
              <a:t>Forward engineering vs. finding in nature</a:t>
            </a:r>
          </a:p>
          <a:p>
            <a:pPr lvl="1"/>
            <a:r>
              <a:rPr lang="en-US" smtClean="0"/>
              <a:t>Find vs. design aptamer-ligand pairs</a:t>
            </a:r>
          </a:p>
          <a:p>
            <a:r>
              <a:rPr lang="en-US" sz="2800" smtClean="0"/>
              <a:t>Aptamer selection strategies</a:t>
            </a:r>
          </a:p>
          <a:p>
            <a:r>
              <a:rPr lang="en-US" sz="2800" smtClean="0"/>
              <a:t>Applications of synthetic biology</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6" name="Shape 186"/>
          <p:cNvSpPr>
            <a:spLocks noGrp="1"/>
          </p:cNvSpPr>
          <p:nvPr>
            <p:ph type="title"/>
          </p:nvPr>
        </p:nvSpPr>
        <p:spPr>
          <a:xfrm>
            <a:off x="457200" y="250825"/>
            <a:ext cx="8229600" cy="862013"/>
          </a:xfrm>
        </p:spPr>
        <p:txBody>
          <a:bodyPr>
            <a:spAutoFit/>
          </a:bodyPr>
          <a:lstStyle/>
          <a:p>
            <a:pPr indent="228600" algn="ctr" eaLnBrk="1" hangingPunct="1">
              <a:spcBef>
                <a:spcPct val="0"/>
              </a:spcBef>
              <a:buClr>
                <a:srgbClr val="000000"/>
              </a:buClr>
              <a:buSzTx/>
              <a:buFontTx/>
              <a:buNone/>
            </a:pPr>
            <a:r>
              <a:rPr lang="en-US" sz="4400" b="0">
                <a:solidFill>
                  <a:srgbClr val="000000"/>
                </a:solidFill>
                <a:latin typeface="Arial" charset="0"/>
                <a:ea typeface="Arial" charset="0"/>
                <a:cs typeface="Arial" charset="0"/>
                <a:sym typeface="Arial" charset="0"/>
              </a:rPr>
              <a:t>Goal and Motivation</a:t>
            </a:r>
          </a:p>
        </p:txBody>
      </p:sp>
      <p:sp>
        <p:nvSpPr>
          <p:cNvPr id="187" name="Shape 187"/>
          <p:cNvSpPr>
            <a:spLocks noGrp="1"/>
          </p:cNvSpPr>
          <p:nvPr>
            <p:ph type="body" idx="1"/>
          </p:nvPr>
        </p:nvSpPr>
        <p:spPr>
          <a:xfrm>
            <a:off x="457200" y="1295400"/>
            <a:ext cx="8229600" cy="4967288"/>
          </a:xfrm>
        </p:spPr>
        <p:txBody>
          <a:bodyPr>
            <a:spAutoFit/>
          </a:bodyPr>
          <a:lstStyle/>
          <a:p>
            <a:pPr eaLnBrk="1" hangingPunct="1">
              <a:spcBef>
                <a:spcPts val="600"/>
              </a:spcBef>
              <a:buClr>
                <a:srgbClr val="000000"/>
              </a:buClr>
              <a:buSzPct val="167000"/>
              <a:buFontTx/>
              <a:buChar char="•"/>
            </a:pPr>
            <a:r>
              <a:rPr lang="en-US" sz="2400"/>
              <a:t>Reprogram </a:t>
            </a:r>
            <a:r>
              <a:rPr lang="en-US" sz="2400" i="1"/>
              <a:t>E. coli</a:t>
            </a:r>
            <a:r>
              <a:rPr lang="en-US" sz="2400"/>
              <a:t> to respond to atrazine</a:t>
            </a:r>
          </a:p>
          <a:p>
            <a:pPr eaLnBrk="1" hangingPunct="1">
              <a:spcBef>
                <a:spcPts val="600"/>
              </a:spcBef>
              <a:buClr>
                <a:srgbClr val="000000"/>
              </a:buClr>
              <a:buSzPct val="167000"/>
              <a:buFontTx/>
              <a:buChar char="•"/>
            </a:pPr>
            <a:endParaRPr lang="en-US" sz="2400"/>
          </a:p>
          <a:p>
            <a:pPr eaLnBrk="1" hangingPunct="1">
              <a:spcBef>
                <a:spcPts val="600"/>
              </a:spcBef>
              <a:buClr>
                <a:srgbClr val="000000"/>
              </a:buClr>
              <a:buSzPct val="167000"/>
              <a:buFontTx/>
              <a:buChar char="•"/>
            </a:pPr>
            <a:r>
              <a:rPr lang="en-US" sz="2400"/>
              <a:t>Environmental:</a:t>
            </a:r>
          </a:p>
          <a:p>
            <a:pPr marL="914400" lvl="1" indent="-381000" eaLnBrk="1" hangingPunct="1">
              <a:spcBef>
                <a:spcPts val="475"/>
              </a:spcBef>
              <a:buClr>
                <a:srgbClr val="000000"/>
              </a:buClr>
              <a:buSzPct val="133000"/>
              <a:buFont typeface="Courier New" charset="0"/>
              <a:buChar char="o"/>
            </a:pPr>
            <a:r>
              <a:rPr lang="en-US" sz="1800"/>
              <a:t>Heavily used herbicide</a:t>
            </a:r>
          </a:p>
          <a:p>
            <a:pPr marL="914400" lvl="1" indent="-381000" eaLnBrk="1" hangingPunct="1">
              <a:spcBef>
                <a:spcPts val="475"/>
              </a:spcBef>
              <a:buClr>
                <a:srgbClr val="000000"/>
              </a:buClr>
              <a:buSzPct val="133000"/>
              <a:buFont typeface="Courier New" charset="0"/>
              <a:buChar char="o"/>
            </a:pPr>
            <a:r>
              <a:rPr lang="en-US" sz="1800"/>
              <a:t>Persistent organic pollutant</a:t>
            </a:r>
          </a:p>
          <a:p>
            <a:pPr marL="914400" lvl="1" indent="-381000" eaLnBrk="1" hangingPunct="1">
              <a:spcBef>
                <a:spcPts val="475"/>
              </a:spcBef>
              <a:buClr>
                <a:srgbClr val="000000"/>
              </a:buClr>
              <a:buSzPct val="133000"/>
              <a:buFont typeface="Courier New" charset="0"/>
              <a:buChar char="o"/>
            </a:pPr>
            <a:r>
              <a:rPr lang="en-US" sz="1800"/>
              <a:t>Widespread groundwater contamination</a:t>
            </a:r>
          </a:p>
          <a:p>
            <a:pPr eaLnBrk="1" hangingPunct="1">
              <a:spcBef>
                <a:spcPts val="600"/>
              </a:spcBef>
              <a:buClr>
                <a:srgbClr val="000000"/>
              </a:buClr>
              <a:buSzPct val="167000"/>
              <a:buFontTx/>
              <a:buChar char="•"/>
            </a:pPr>
            <a:endParaRPr lang="en-US" sz="1800"/>
          </a:p>
          <a:p>
            <a:pPr eaLnBrk="1" hangingPunct="1">
              <a:spcBef>
                <a:spcPts val="600"/>
              </a:spcBef>
              <a:buClr>
                <a:srgbClr val="000000"/>
              </a:buClr>
              <a:buSzPct val="167000"/>
              <a:buFontTx/>
              <a:buChar char="•"/>
            </a:pPr>
            <a:r>
              <a:rPr lang="en-US" sz="2400"/>
              <a:t>Chemical:</a:t>
            </a:r>
          </a:p>
          <a:p>
            <a:pPr marL="914400" lvl="1" indent="-381000" eaLnBrk="1" hangingPunct="1">
              <a:spcBef>
                <a:spcPts val="475"/>
              </a:spcBef>
              <a:buClr>
                <a:srgbClr val="000000"/>
              </a:buClr>
              <a:buSzPct val="133000"/>
              <a:buFont typeface="Courier New" charset="0"/>
              <a:buChar char="o"/>
            </a:pPr>
            <a:r>
              <a:rPr lang="en-US" sz="1800"/>
              <a:t>Attractive for RNA interaction due to H donors and acceptors</a:t>
            </a:r>
          </a:p>
          <a:p>
            <a:pPr eaLnBrk="1" hangingPunct="1">
              <a:spcBef>
                <a:spcPts val="600"/>
              </a:spcBef>
              <a:buClr>
                <a:srgbClr val="000000"/>
              </a:buClr>
              <a:buSzPct val="167000"/>
              <a:buFontTx/>
              <a:buChar char="•"/>
            </a:pPr>
            <a:endParaRPr lang="en-US" sz="1800"/>
          </a:p>
          <a:p>
            <a:pPr eaLnBrk="1" hangingPunct="1">
              <a:spcBef>
                <a:spcPts val="600"/>
              </a:spcBef>
              <a:buClr>
                <a:srgbClr val="000000"/>
              </a:buClr>
              <a:buSzPct val="167000"/>
              <a:buFontTx/>
              <a:buChar char="•"/>
            </a:pPr>
            <a:r>
              <a:rPr lang="en-US" sz="2400"/>
              <a:t>Biotechnological:</a:t>
            </a:r>
          </a:p>
          <a:p>
            <a:pPr marL="914400" lvl="1" indent="-381000" eaLnBrk="1" hangingPunct="1">
              <a:spcBef>
                <a:spcPts val="475"/>
              </a:spcBef>
              <a:buClr>
                <a:srgbClr val="000000"/>
              </a:buClr>
              <a:buSzPct val="133000"/>
              <a:buFont typeface="Courier New" charset="0"/>
              <a:buChar char="o"/>
            </a:pPr>
            <a:r>
              <a:rPr lang="en-US" sz="1800"/>
              <a:t>Catabolic pathway well characterized</a:t>
            </a:r>
          </a:p>
          <a:p>
            <a:pPr marL="914400" lvl="1" indent="-381000" eaLnBrk="1" hangingPunct="1">
              <a:spcBef>
                <a:spcPts val="475"/>
              </a:spcBef>
              <a:buClr>
                <a:srgbClr val="000000"/>
              </a:buClr>
              <a:buSzPct val="133000"/>
              <a:buFont typeface="Courier New" charset="0"/>
              <a:buChar char="o"/>
            </a:pPr>
            <a:r>
              <a:rPr lang="en-US" sz="1800"/>
              <a:t>Each of the enzymes can be expressed and purified in </a:t>
            </a:r>
            <a:r>
              <a:rPr lang="en-US" sz="1800" i="1"/>
              <a:t>E. coli</a:t>
            </a: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Shape 192"/>
          <p:cNvSpPr>
            <a:spLocks noGrp="1"/>
          </p:cNvSpPr>
          <p:nvPr>
            <p:ph type="title"/>
          </p:nvPr>
        </p:nvSpPr>
        <p:spPr>
          <a:xfrm>
            <a:off x="457200" y="250825"/>
            <a:ext cx="8229600" cy="862013"/>
          </a:xfrm>
        </p:spPr>
        <p:txBody>
          <a:bodyPr>
            <a:spAutoFit/>
          </a:bodyPr>
          <a:lstStyle/>
          <a:p>
            <a:pPr indent="228600" algn="ctr" eaLnBrk="1" hangingPunct="1">
              <a:spcBef>
                <a:spcPct val="0"/>
              </a:spcBef>
              <a:buClr>
                <a:srgbClr val="000000"/>
              </a:buClr>
              <a:buSzTx/>
              <a:buFontTx/>
              <a:buNone/>
            </a:pPr>
            <a:r>
              <a:rPr lang="en-US" sz="4400" b="0">
                <a:solidFill>
                  <a:srgbClr val="000000"/>
                </a:solidFill>
                <a:latin typeface="Arial" charset="0"/>
                <a:ea typeface="Arial" charset="0"/>
                <a:cs typeface="Arial" charset="0"/>
                <a:sym typeface="Arial" charset="0"/>
              </a:rPr>
              <a:t>Approach</a:t>
            </a:r>
          </a:p>
        </p:txBody>
      </p:sp>
      <p:sp>
        <p:nvSpPr>
          <p:cNvPr id="193" name="Shape 193"/>
          <p:cNvSpPr>
            <a:spLocks noGrp="1"/>
          </p:cNvSpPr>
          <p:nvPr>
            <p:ph type="body" idx="1"/>
          </p:nvPr>
        </p:nvSpPr>
        <p:spPr>
          <a:xfrm>
            <a:off x="457200" y="1600200"/>
            <a:ext cx="8229600" cy="3970338"/>
          </a:xfrm>
        </p:spPr>
        <p:txBody>
          <a:bodyPr>
            <a:spAutoFit/>
          </a:bodyPr>
          <a:lstStyle/>
          <a:p>
            <a:pPr marL="457200" indent="-381000" eaLnBrk="1" hangingPunct="1">
              <a:spcBef>
                <a:spcPts val="600"/>
              </a:spcBef>
              <a:buClr>
                <a:srgbClr val="000000"/>
              </a:buClr>
              <a:buSzPct val="167000"/>
              <a:buFontTx/>
              <a:buChar char="•"/>
            </a:pPr>
            <a:r>
              <a:rPr lang="en-US" sz="2400"/>
              <a:t>In vitro and in vivo selection to identify riboswitch that responds to atrazine</a:t>
            </a:r>
          </a:p>
          <a:p>
            <a:pPr marL="457200" indent="-381000" eaLnBrk="1" hangingPunct="1">
              <a:spcBef>
                <a:spcPts val="600"/>
              </a:spcBef>
              <a:buClr>
                <a:srgbClr val="000000"/>
              </a:buClr>
              <a:buSzPct val="167000"/>
              <a:buFontTx/>
              <a:buChar char="•"/>
            </a:pPr>
            <a:endParaRPr lang="en-US" sz="2400"/>
          </a:p>
          <a:p>
            <a:pPr marL="457200" indent="-381000" eaLnBrk="1" hangingPunct="1">
              <a:spcBef>
                <a:spcPts val="600"/>
              </a:spcBef>
              <a:buClr>
                <a:srgbClr val="000000"/>
              </a:buClr>
              <a:buSzPct val="167000"/>
              <a:buFontTx/>
              <a:buChar char="•"/>
            </a:pPr>
            <a:r>
              <a:rPr lang="en-US" sz="2400"/>
              <a:t>Riboswitch to make E. coli move in presence of atrazine (pseudotaxis)</a:t>
            </a:r>
          </a:p>
          <a:p>
            <a:pPr marL="457200" indent="-381000" eaLnBrk="1" hangingPunct="1">
              <a:spcBef>
                <a:spcPts val="600"/>
              </a:spcBef>
              <a:buClr>
                <a:srgbClr val="000000"/>
              </a:buClr>
              <a:buSzPct val="167000"/>
              <a:buFontTx/>
              <a:buChar char="•"/>
            </a:pPr>
            <a:endParaRPr lang="en-US" sz="2400"/>
          </a:p>
          <a:p>
            <a:pPr marL="457200" indent="-381000" eaLnBrk="1" hangingPunct="1">
              <a:spcBef>
                <a:spcPts val="600"/>
              </a:spcBef>
              <a:buClr>
                <a:srgbClr val="000000"/>
              </a:buClr>
              <a:buSzPct val="167000"/>
              <a:buFontTx/>
              <a:buChar char="•"/>
            </a:pPr>
            <a:r>
              <a:rPr lang="en-US" sz="2400"/>
              <a:t>Add atrazine catabolism gene</a:t>
            </a:r>
          </a:p>
          <a:p>
            <a:pPr marL="457200" indent="-381000" eaLnBrk="1" hangingPunct="1">
              <a:spcBef>
                <a:spcPts val="600"/>
              </a:spcBef>
              <a:buClr>
                <a:srgbClr val="000000"/>
              </a:buClr>
              <a:buSzPct val="167000"/>
              <a:buFontTx/>
              <a:buChar char="•"/>
            </a:pPr>
            <a:endParaRPr lang="en-US" sz="2400"/>
          </a:p>
          <a:p>
            <a:pPr marL="457200" indent="-381000" eaLnBrk="1" hangingPunct="1">
              <a:spcBef>
                <a:spcPts val="600"/>
              </a:spcBef>
              <a:buClr>
                <a:srgbClr val="000000"/>
              </a:buClr>
              <a:buSzPct val="167000"/>
            </a:pPr>
            <a:r>
              <a:rPr lang="en-US" sz="2400"/>
              <a:t>               Cells seek and destroy atrazine!</a:t>
            </a:r>
          </a:p>
        </p:txBody>
      </p:sp>
      <p:sp>
        <p:nvSpPr>
          <p:cNvPr id="7172" name="Shape 194"/>
          <p:cNvSpPr>
            <a:spLocks noChangeArrowheads="1"/>
          </p:cNvSpPr>
          <p:nvPr/>
        </p:nvSpPr>
        <p:spPr bwMode="auto">
          <a:xfrm>
            <a:off x="931863" y="5067300"/>
            <a:ext cx="703262" cy="344488"/>
          </a:xfrm>
          <a:prstGeom prst="rightArrow">
            <a:avLst>
              <a:gd name="adj1" fmla="val 50000"/>
              <a:gd name="adj2" fmla="val 49865"/>
            </a:avLst>
          </a:prstGeom>
          <a:solidFill>
            <a:srgbClr val="000000"/>
          </a:solidFill>
          <a:ln w="19050">
            <a:solidFill>
              <a:srgbClr val="000000"/>
            </a:solidFill>
            <a:round/>
            <a:headEnd type="none" w="sm" len="sm"/>
            <a:tailEnd type="none" w="sm" len="sm"/>
          </a:ln>
        </p:spPr>
        <p:txBody>
          <a:bodyPr lIns="91425" tIns="91425" rIns="91425" bIns="91425" anchor="ctr">
            <a:prstTxWarp prst="textNoShape">
              <a:avLst/>
            </a:prstTxWarp>
            <a:spAutoFit/>
          </a:bodyPr>
          <a:lstStyle/>
          <a:p>
            <a:endParaRPr lang="en-US"/>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4" name="Shape 199"/>
          <p:cNvSpPr>
            <a:spLocks noGrp="1"/>
          </p:cNvSpPr>
          <p:nvPr>
            <p:ph type="title"/>
          </p:nvPr>
        </p:nvSpPr>
        <p:spPr>
          <a:xfrm>
            <a:off x="457200" y="274638"/>
            <a:ext cx="8229600" cy="1143000"/>
          </a:xfrm>
        </p:spPr>
        <p:txBody>
          <a:bodyPr tIns="45700" bIns="45700">
            <a:spAutoFit/>
          </a:bodyPr>
          <a:lstStyle/>
          <a:p>
            <a:pPr eaLnBrk="1" hangingPunct="1">
              <a:spcBef>
                <a:spcPct val="0"/>
              </a:spcBef>
              <a:buClr>
                <a:srgbClr val="000000"/>
              </a:buClr>
              <a:buSzPct val="25000"/>
            </a:pPr>
            <a:r>
              <a:rPr lang="en-US">
                <a:solidFill>
                  <a:srgbClr val="000000"/>
                </a:solidFill>
              </a:rPr>
              <a:t>Aptamer Selection</a:t>
            </a:r>
          </a:p>
        </p:txBody>
      </p:sp>
      <p:sp>
        <p:nvSpPr>
          <p:cNvPr id="200" name="Shape 200"/>
          <p:cNvSpPr>
            <a:spLocks noGrp="1"/>
          </p:cNvSpPr>
          <p:nvPr>
            <p:ph type="body" idx="1"/>
          </p:nvPr>
        </p:nvSpPr>
        <p:spPr>
          <a:xfrm>
            <a:off x="250825" y="2076450"/>
            <a:ext cx="4114800" cy="3619500"/>
          </a:xfrm>
        </p:spPr>
        <p:txBody>
          <a:bodyPr tIns="45700" bIns="45700">
            <a:spAutoFit/>
          </a:bodyPr>
          <a:lstStyle/>
          <a:p>
            <a:pPr eaLnBrk="1" hangingPunct="1">
              <a:spcBef>
                <a:spcPts val="563"/>
              </a:spcBef>
              <a:buClr>
                <a:srgbClr val="000000"/>
              </a:buClr>
              <a:buSzPct val="118000"/>
              <a:buFontTx/>
              <a:buChar char="•"/>
            </a:pPr>
            <a:r>
              <a:rPr lang="en-US" sz="2000"/>
              <a:t>Atrazine derivative synthesized and coupled to a solid support</a:t>
            </a:r>
          </a:p>
          <a:p>
            <a:pPr eaLnBrk="1" hangingPunct="1">
              <a:spcBef>
                <a:spcPts val="563"/>
              </a:spcBef>
              <a:buClr>
                <a:srgbClr val="000000"/>
              </a:buClr>
              <a:buSzPct val="118000"/>
              <a:buFontTx/>
              <a:buChar char="•"/>
            </a:pPr>
            <a:endParaRPr lang="en-US" sz="2000"/>
          </a:p>
          <a:p>
            <a:pPr eaLnBrk="1" hangingPunct="1">
              <a:spcBef>
                <a:spcPts val="563"/>
              </a:spcBef>
              <a:buClr>
                <a:srgbClr val="000000"/>
              </a:buClr>
              <a:buSzPct val="118000"/>
              <a:buFontTx/>
              <a:buChar char="•"/>
            </a:pPr>
            <a:r>
              <a:rPr lang="en-US" sz="2000"/>
              <a:t>Library of DNA sequences made</a:t>
            </a:r>
          </a:p>
          <a:p>
            <a:pPr eaLnBrk="1" hangingPunct="1">
              <a:spcBef>
                <a:spcPts val="563"/>
              </a:spcBef>
              <a:buClr>
                <a:srgbClr val="000000"/>
              </a:buClr>
              <a:buSzPct val="118000"/>
              <a:buFontTx/>
              <a:buChar char="•"/>
            </a:pPr>
            <a:endParaRPr lang="en-US" sz="2000"/>
          </a:p>
          <a:p>
            <a:pPr eaLnBrk="1" hangingPunct="1">
              <a:spcBef>
                <a:spcPts val="563"/>
              </a:spcBef>
              <a:buClr>
                <a:srgbClr val="000000"/>
              </a:buClr>
              <a:buSzPct val="118000"/>
              <a:buFontTx/>
              <a:buChar char="•"/>
            </a:pPr>
            <a:r>
              <a:rPr lang="en-US" sz="2000"/>
              <a:t>Nine rounds of SELEX using atrazine to elute bound RNA</a:t>
            </a:r>
          </a:p>
          <a:p>
            <a:pPr lvl="1" eaLnBrk="1" hangingPunct="1">
              <a:spcBef>
                <a:spcPts val="475"/>
              </a:spcBef>
              <a:buClr>
                <a:srgbClr val="000000"/>
              </a:buClr>
              <a:buSzPct val="115000"/>
              <a:buFont typeface="Arial" charset="0"/>
              <a:buChar char="•"/>
            </a:pPr>
            <a:r>
              <a:rPr lang="en-US" sz="2000"/>
              <a:t>One reverse round and two more rounds of SELEX </a:t>
            </a:r>
          </a:p>
        </p:txBody>
      </p:sp>
      <p:sp>
        <p:nvSpPr>
          <p:cNvPr id="8196" name="Shape 201"/>
          <p:cNvSpPr>
            <a:spLocks noChangeArrowheads="1"/>
          </p:cNvSpPr>
          <p:nvPr/>
        </p:nvSpPr>
        <p:spPr bwMode="auto">
          <a:xfrm>
            <a:off x="4386263" y="1828800"/>
            <a:ext cx="4578350" cy="1185863"/>
          </a:xfrm>
          <a:prstGeom prst="rect">
            <a:avLst/>
          </a:prstGeom>
          <a:blipFill dpi="0" rotWithShape="1">
            <a:blip r:embed="rId3"/>
            <a:srcRect/>
            <a:stretch>
              <a:fillRect/>
            </a:stretch>
          </a:blipFill>
          <a:ln w="9525">
            <a:noFill/>
            <a:miter lim="800000"/>
            <a:headEnd/>
            <a:tailEnd/>
          </a:ln>
        </p:spPr>
        <p:txBody>
          <a:bodyPr>
            <a:prstTxWarp prst="textNoShape">
              <a:avLst/>
            </a:prstTxWarp>
          </a:bodyPr>
          <a:lstStyle/>
          <a:p>
            <a:endParaRPr lang="en-US"/>
          </a:p>
        </p:txBody>
      </p:sp>
      <p:sp>
        <p:nvSpPr>
          <p:cNvPr id="8197" name="Shape 203"/>
          <p:cNvSpPr>
            <a:spLocks noChangeArrowheads="1"/>
          </p:cNvSpPr>
          <p:nvPr/>
        </p:nvSpPr>
        <p:spPr bwMode="auto">
          <a:xfrm>
            <a:off x="4953000" y="3886200"/>
            <a:ext cx="3444875" cy="2514600"/>
          </a:xfrm>
          <a:prstGeom prst="rect">
            <a:avLst/>
          </a:prstGeom>
          <a:blipFill dpi="0" rotWithShape="1">
            <a:blip r:embed="rId4"/>
            <a:srcRect/>
            <a:stretch>
              <a:fillRect/>
            </a:stretch>
          </a:blipFill>
          <a:ln w="9525">
            <a:noFill/>
            <a:miter lim="800000"/>
            <a:headEnd/>
            <a:tailEnd/>
          </a:ln>
        </p:spPr>
        <p:txBody>
          <a:bodyPr>
            <a:prstTxWarp prst="textNoShape">
              <a:avLst/>
            </a:prstTxWarp>
          </a:bodyPr>
          <a:lstStyle/>
          <a:p>
            <a:endParaRPr lang="en-US"/>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18" name="Shape 208"/>
          <p:cNvSpPr>
            <a:spLocks noGrp="1"/>
          </p:cNvSpPr>
          <p:nvPr>
            <p:ph type="title"/>
          </p:nvPr>
        </p:nvSpPr>
        <p:spPr>
          <a:xfrm>
            <a:off x="457200" y="274638"/>
            <a:ext cx="8229600" cy="1143000"/>
          </a:xfrm>
        </p:spPr>
        <p:txBody>
          <a:bodyPr tIns="45700" bIns="45700">
            <a:spAutoFit/>
          </a:bodyPr>
          <a:lstStyle/>
          <a:p>
            <a:pPr eaLnBrk="1" hangingPunct="1">
              <a:spcBef>
                <a:spcPct val="0"/>
              </a:spcBef>
              <a:buClr>
                <a:srgbClr val="000000"/>
              </a:buClr>
              <a:buSzPct val="25000"/>
            </a:pPr>
            <a:r>
              <a:rPr lang="en-US">
                <a:solidFill>
                  <a:srgbClr val="000000"/>
                </a:solidFill>
              </a:rPr>
              <a:t>Aptamer Selection</a:t>
            </a:r>
          </a:p>
        </p:txBody>
      </p:sp>
      <p:sp>
        <p:nvSpPr>
          <p:cNvPr id="209" name="Shape 209"/>
          <p:cNvSpPr>
            <a:spLocks noGrp="1"/>
          </p:cNvSpPr>
          <p:nvPr>
            <p:ph type="body" idx="1"/>
          </p:nvPr>
        </p:nvSpPr>
        <p:spPr>
          <a:xfrm>
            <a:off x="457200" y="1600200"/>
            <a:ext cx="4038600" cy="4525963"/>
          </a:xfrm>
        </p:spPr>
        <p:txBody>
          <a:bodyPr tIns="45700" bIns="45700">
            <a:spAutoFit/>
          </a:bodyPr>
          <a:lstStyle/>
          <a:p>
            <a:pPr eaLnBrk="1" hangingPunct="1">
              <a:spcBef>
                <a:spcPts val="563"/>
              </a:spcBef>
              <a:buClr>
                <a:srgbClr val="000000"/>
              </a:buClr>
              <a:buSzPct val="101000"/>
              <a:buFontTx/>
              <a:buChar char="•"/>
            </a:pPr>
            <a:r>
              <a:rPr lang="en-US"/>
              <a:t>Problem: High affinity not sole desirable aptamer characteristic</a:t>
            </a:r>
          </a:p>
          <a:p>
            <a:pPr lvl="1" eaLnBrk="1" hangingPunct="1">
              <a:spcBef>
                <a:spcPts val="475"/>
              </a:spcBef>
              <a:buClr>
                <a:srgbClr val="000000"/>
              </a:buClr>
              <a:buSzPct val="101000"/>
              <a:buFont typeface="Arial" charset="0"/>
              <a:buChar char="•"/>
            </a:pPr>
            <a:r>
              <a:rPr lang="en-US"/>
              <a:t>“riboswitch” properties</a:t>
            </a:r>
          </a:p>
          <a:p>
            <a:pPr eaLnBrk="1" hangingPunct="1">
              <a:spcBef>
                <a:spcPts val="563"/>
              </a:spcBef>
              <a:buClr>
                <a:srgbClr val="000000"/>
              </a:buClr>
              <a:buSzPct val="101000"/>
              <a:buFontTx/>
              <a:buChar char="•"/>
            </a:pPr>
            <a:r>
              <a:rPr lang="en-US"/>
              <a:t>Extra screen for riboswitch activity</a:t>
            </a:r>
          </a:p>
          <a:p>
            <a:pPr lvl="1" eaLnBrk="1" hangingPunct="1">
              <a:spcBef>
                <a:spcPts val="475"/>
              </a:spcBef>
              <a:buClr>
                <a:srgbClr val="000000"/>
              </a:buClr>
              <a:buSzPct val="101000"/>
              <a:buFont typeface="Arial" charset="0"/>
              <a:buChar char="•"/>
            </a:pPr>
            <a:r>
              <a:rPr lang="en-US"/>
              <a:t>12 rounds of </a:t>
            </a:r>
            <a:r>
              <a:rPr lang="en-US" i="1"/>
              <a:t>in vitro</a:t>
            </a:r>
            <a:r>
              <a:rPr lang="en-US"/>
              <a:t> selection</a:t>
            </a:r>
          </a:p>
          <a:p>
            <a:pPr eaLnBrk="1" hangingPunct="1">
              <a:spcBef>
                <a:spcPts val="638"/>
              </a:spcBef>
              <a:buClr>
                <a:srgbClr val="000000"/>
              </a:buClr>
              <a:buFontTx/>
              <a:buChar char="•"/>
            </a:pPr>
            <a:endParaRPr lang="en-US" sz="2400"/>
          </a:p>
        </p:txBody>
      </p:sp>
      <p:sp>
        <p:nvSpPr>
          <p:cNvPr id="9220" name="Shape 210"/>
          <p:cNvSpPr>
            <a:spLocks noChangeArrowheads="1"/>
          </p:cNvSpPr>
          <p:nvPr/>
        </p:nvSpPr>
        <p:spPr bwMode="auto">
          <a:xfrm>
            <a:off x="5257800" y="2286000"/>
            <a:ext cx="3327400" cy="3024188"/>
          </a:xfrm>
          <a:prstGeom prst="rect">
            <a:avLst/>
          </a:prstGeom>
          <a:blipFill dpi="0" rotWithShape="1">
            <a:blip r:embed="rId3"/>
            <a:srcRect/>
            <a:stretch>
              <a:fillRect/>
            </a:stretch>
          </a:blipFill>
          <a:ln w="9525">
            <a:noFill/>
            <a:miter lim="800000"/>
            <a:headEnd/>
            <a:tailEnd/>
          </a:ln>
        </p:spPr>
        <p:txBody>
          <a:bodyPr>
            <a:prstTxWarp prst="textNoShape">
              <a:avLst/>
            </a:prstTxWarp>
          </a:bodyPr>
          <a:lstStyle/>
          <a:p>
            <a:endParaRPr lang="en-US"/>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7" name="Shape 217"/>
          <p:cNvSpPr>
            <a:spLocks noGrp="1"/>
          </p:cNvSpPr>
          <p:nvPr>
            <p:ph type="title"/>
          </p:nvPr>
        </p:nvSpPr>
        <p:spPr>
          <a:xfrm>
            <a:off x="457200" y="274638"/>
            <a:ext cx="8229600" cy="1143000"/>
          </a:xfrm>
        </p:spPr>
        <p:txBody>
          <a:bodyPr tIns="45700" bIns="45700">
            <a:spAutoFit/>
          </a:bodyPr>
          <a:lstStyle/>
          <a:p>
            <a:pPr eaLnBrk="1" hangingPunct="1">
              <a:spcBef>
                <a:spcPct val="0"/>
              </a:spcBef>
              <a:buClr>
                <a:srgbClr val="000000"/>
              </a:buClr>
              <a:buSzPct val="25000"/>
            </a:pPr>
            <a:r>
              <a:rPr lang="en-US" sz="3900">
                <a:solidFill>
                  <a:srgbClr val="000000"/>
                </a:solidFill>
              </a:rPr>
              <a:t>Motility Selection for Synthetic Riboswitches</a:t>
            </a:r>
          </a:p>
        </p:txBody>
      </p:sp>
      <p:sp>
        <p:nvSpPr>
          <p:cNvPr id="10243" name="Shape 218"/>
          <p:cNvSpPr>
            <a:spLocks noGrp="1"/>
          </p:cNvSpPr>
          <p:nvPr>
            <p:ph type="body" idx="1"/>
          </p:nvPr>
        </p:nvSpPr>
        <p:spPr>
          <a:xfrm>
            <a:off x="423863" y="1981200"/>
            <a:ext cx="4038600" cy="4094163"/>
          </a:xfrm>
        </p:spPr>
        <p:txBody>
          <a:bodyPr tIns="45700" bIns="45700">
            <a:spAutoFit/>
          </a:bodyPr>
          <a:lstStyle/>
          <a:p>
            <a:pPr eaLnBrk="1" hangingPunct="1">
              <a:spcBef>
                <a:spcPts val="563"/>
              </a:spcBef>
              <a:buClr>
                <a:srgbClr val="000000"/>
              </a:buClr>
              <a:buSzPct val="118000"/>
              <a:buFontTx/>
              <a:buChar char="•"/>
            </a:pPr>
            <a:r>
              <a:rPr lang="en-US" sz="2000"/>
              <a:t>Added riboswitch to ß-galactosidase reporter gene (</a:t>
            </a:r>
            <a:r>
              <a:rPr lang="en-US" sz="2000" i="1"/>
              <a:t>lacZ</a:t>
            </a:r>
            <a:r>
              <a:rPr lang="en-US" sz="2000"/>
              <a:t>) in order to quantify gene expression</a:t>
            </a:r>
          </a:p>
          <a:p>
            <a:pPr eaLnBrk="1" hangingPunct="1">
              <a:spcBef>
                <a:spcPts val="563"/>
              </a:spcBef>
              <a:buClr>
                <a:srgbClr val="000000"/>
              </a:buClr>
              <a:buSzPct val="118000"/>
              <a:buFontTx/>
              <a:buChar char="•"/>
            </a:pPr>
            <a:endParaRPr lang="en-US" sz="2000"/>
          </a:p>
          <a:p>
            <a:pPr eaLnBrk="1" hangingPunct="1">
              <a:spcBef>
                <a:spcPts val="563"/>
              </a:spcBef>
              <a:buClr>
                <a:srgbClr val="000000"/>
              </a:buClr>
              <a:buSzPct val="118000"/>
              <a:buFontTx/>
              <a:buChar char="•"/>
            </a:pPr>
            <a:r>
              <a:rPr lang="en-US" sz="2000"/>
              <a:t>Six of 96 clones showed fourfold increase of ß-galactosidase</a:t>
            </a:r>
          </a:p>
          <a:p>
            <a:pPr eaLnBrk="1" hangingPunct="1">
              <a:spcBef>
                <a:spcPts val="563"/>
              </a:spcBef>
              <a:buClr>
                <a:srgbClr val="000000"/>
              </a:buClr>
              <a:buSzPct val="118000"/>
              <a:buFontTx/>
              <a:buChar char="•"/>
            </a:pPr>
            <a:endParaRPr lang="en-US" sz="2000"/>
          </a:p>
          <a:p>
            <a:pPr eaLnBrk="1" hangingPunct="1">
              <a:spcBef>
                <a:spcPts val="563"/>
              </a:spcBef>
              <a:buClr>
                <a:srgbClr val="000000"/>
              </a:buClr>
              <a:buSzPct val="118000"/>
              <a:buFontTx/>
              <a:buChar char="•"/>
            </a:pPr>
            <a:r>
              <a:rPr lang="en-US" sz="2000"/>
              <a:t>Deletion of putative aptamer sequence deleted response to atrazine</a:t>
            </a:r>
          </a:p>
        </p:txBody>
      </p:sp>
      <p:sp>
        <p:nvSpPr>
          <p:cNvPr id="10244" name="Shape 219"/>
          <p:cNvSpPr>
            <a:spLocks noChangeArrowheads="1"/>
          </p:cNvSpPr>
          <p:nvPr/>
        </p:nvSpPr>
        <p:spPr bwMode="auto">
          <a:xfrm>
            <a:off x="4498975" y="2133600"/>
            <a:ext cx="4359275" cy="1092200"/>
          </a:xfrm>
          <a:prstGeom prst="rect">
            <a:avLst/>
          </a:prstGeom>
          <a:blipFill dpi="0" rotWithShape="1">
            <a:blip r:embed="rId3"/>
            <a:srcRect/>
            <a:stretch>
              <a:fillRect/>
            </a:stretch>
          </a:blipFill>
          <a:ln w="9525">
            <a:noFill/>
            <a:miter lim="800000"/>
            <a:headEnd/>
            <a:tailEnd/>
          </a:ln>
        </p:spPr>
        <p:txBody>
          <a:bodyPr>
            <a:prstTxWarp prst="textNoShape">
              <a:avLst/>
            </a:prstTxWarp>
          </a:bodyPr>
          <a:lstStyle/>
          <a:p>
            <a:endParaRPr lang="en-US"/>
          </a:p>
        </p:txBody>
      </p:sp>
      <p:sp>
        <p:nvSpPr>
          <p:cNvPr id="10245" name="Shape 221"/>
          <p:cNvSpPr>
            <a:spLocks noChangeArrowheads="1"/>
          </p:cNvSpPr>
          <p:nvPr/>
        </p:nvSpPr>
        <p:spPr bwMode="auto">
          <a:xfrm>
            <a:off x="4597400" y="3714750"/>
            <a:ext cx="4162425" cy="3114675"/>
          </a:xfrm>
          <a:prstGeom prst="rect">
            <a:avLst/>
          </a:prstGeom>
          <a:blipFill dpi="0" rotWithShape="1">
            <a:blip r:embed="rId4"/>
            <a:srcRect/>
            <a:stretch>
              <a:fillRect/>
            </a:stretch>
          </a:blipFill>
          <a:ln w="9525">
            <a:noFill/>
            <a:miter lim="800000"/>
            <a:headEnd/>
            <a:tailEnd/>
          </a:ln>
        </p:spPr>
        <p:txBody>
          <a:bodyPr>
            <a:prstTxWarp prst="textNoShape">
              <a:avLst/>
            </a:prstTxWarp>
          </a:bodyPr>
          <a:lstStyle/>
          <a:p>
            <a:endParaRPr lang="en-US"/>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Characterization: Translational or Transcriptional Regulation?</a:t>
            </a:r>
            <a:endParaRPr lang="en-US" dirty="0"/>
          </a:p>
        </p:txBody>
      </p:sp>
      <p:sp>
        <p:nvSpPr>
          <p:cNvPr id="4" name="TextBox 3"/>
          <p:cNvSpPr txBox="1"/>
          <p:nvPr/>
        </p:nvSpPr>
        <p:spPr>
          <a:xfrm>
            <a:off x="685800" y="1840468"/>
            <a:ext cx="8001000" cy="369332"/>
          </a:xfrm>
          <a:prstGeom prst="rect">
            <a:avLst/>
          </a:prstGeom>
          <a:noFill/>
        </p:spPr>
        <p:txBody>
          <a:bodyPr wrap="square" rtlCol="0">
            <a:spAutoFit/>
          </a:bodyPr>
          <a:lstStyle/>
          <a:p>
            <a:pPr>
              <a:buFont typeface="Arial"/>
              <a:buChar char="•"/>
            </a:pPr>
            <a:r>
              <a:rPr lang="en-US" dirty="0" smtClean="0"/>
              <a:t> Created transcriptional fusion between to genes:</a:t>
            </a:r>
            <a:endParaRPr lang="en-US" dirty="0"/>
          </a:p>
        </p:txBody>
      </p:sp>
      <p:pic>
        <p:nvPicPr>
          <p:cNvPr id="5" name="Picture 4"/>
          <p:cNvPicPr>
            <a:picLocks noChangeAspect="1"/>
          </p:cNvPicPr>
          <p:nvPr/>
        </p:nvPicPr>
        <p:blipFill>
          <a:blip r:embed="rId2"/>
          <a:stretch>
            <a:fillRect/>
          </a:stretch>
        </p:blipFill>
        <p:spPr>
          <a:xfrm>
            <a:off x="990600" y="2844800"/>
            <a:ext cx="6705600" cy="965200"/>
          </a:xfrm>
          <a:prstGeom prst="rect">
            <a:avLst/>
          </a:prstGeom>
        </p:spPr>
      </p:pic>
      <p:cxnSp>
        <p:nvCxnSpPr>
          <p:cNvPr id="9" name="Straight Arrow Connector 8"/>
          <p:cNvCxnSpPr/>
          <p:nvPr/>
        </p:nvCxnSpPr>
        <p:spPr>
          <a:xfrm rot="5400000">
            <a:off x="6985000" y="2946400"/>
            <a:ext cx="2032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6248400" y="2350532"/>
            <a:ext cx="1752600" cy="523220"/>
          </a:xfrm>
          <a:prstGeom prst="rect">
            <a:avLst/>
          </a:prstGeom>
          <a:noFill/>
        </p:spPr>
        <p:txBody>
          <a:bodyPr wrap="square" rtlCol="0">
            <a:spAutoFit/>
          </a:bodyPr>
          <a:lstStyle/>
          <a:p>
            <a:pPr algn="ctr"/>
            <a:r>
              <a:rPr lang="en-US" sz="1400" dirty="0" smtClean="0"/>
              <a:t>Site of Transcriptional Termination</a:t>
            </a:r>
            <a:endParaRPr lang="en-US" sz="1400" dirty="0"/>
          </a:p>
        </p:txBody>
      </p:sp>
      <p:cxnSp>
        <p:nvCxnSpPr>
          <p:cNvPr id="11" name="Straight Arrow Connector 10"/>
          <p:cNvCxnSpPr/>
          <p:nvPr/>
        </p:nvCxnSpPr>
        <p:spPr>
          <a:xfrm rot="5400000">
            <a:off x="3937794" y="2945606"/>
            <a:ext cx="2032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3429000" y="2350532"/>
            <a:ext cx="1295400" cy="523220"/>
          </a:xfrm>
          <a:prstGeom prst="rect">
            <a:avLst/>
          </a:prstGeom>
          <a:noFill/>
        </p:spPr>
        <p:txBody>
          <a:bodyPr wrap="square" rtlCol="0">
            <a:spAutoFit/>
          </a:bodyPr>
          <a:lstStyle/>
          <a:p>
            <a:pPr algn="ctr"/>
            <a:r>
              <a:rPr lang="en-US" sz="1400" dirty="0" smtClean="0"/>
              <a:t>Contains 3 Stop </a:t>
            </a:r>
            <a:r>
              <a:rPr lang="en-US" sz="1400" dirty="0" err="1" smtClean="0"/>
              <a:t>Codons</a:t>
            </a:r>
            <a:endParaRPr lang="en-US" sz="1400" dirty="0"/>
          </a:p>
        </p:txBody>
      </p:sp>
      <p:sp>
        <p:nvSpPr>
          <p:cNvPr id="17" name="TextBox 16"/>
          <p:cNvSpPr txBox="1"/>
          <p:nvPr/>
        </p:nvSpPr>
        <p:spPr>
          <a:xfrm>
            <a:off x="685800" y="4064675"/>
            <a:ext cx="2971800" cy="369332"/>
          </a:xfrm>
          <a:prstGeom prst="rect">
            <a:avLst/>
          </a:prstGeom>
          <a:noFill/>
        </p:spPr>
        <p:txBody>
          <a:bodyPr wrap="square" rtlCol="0">
            <a:spAutoFit/>
          </a:bodyPr>
          <a:lstStyle/>
          <a:p>
            <a:r>
              <a:rPr lang="en-US" dirty="0" smtClean="0"/>
              <a:t>If </a:t>
            </a:r>
            <a:r>
              <a:rPr lang="en-US" dirty="0" err="1" smtClean="0"/>
              <a:t>Transcriptionally</a:t>
            </a:r>
            <a:r>
              <a:rPr lang="en-US" dirty="0" smtClean="0"/>
              <a:t> Regulated: </a:t>
            </a:r>
            <a:endParaRPr lang="en-US" dirty="0"/>
          </a:p>
        </p:txBody>
      </p:sp>
      <p:sp>
        <p:nvSpPr>
          <p:cNvPr id="25" name="TextBox 24"/>
          <p:cNvSpPr txBox="1"/>
          <p:nvPr/>
        </p:nvSpPr>
        <p:spPr>
          <a:xfrm>
            <a:off x="4876800" y="4064675"/>
            <a:ext cx="3124200" cy="369332"/>
          </a:xfrm>
          <a:prstGeom prst="rect">
            <a:avLst/>
          </a:prstGeom>
          <a:noFill/>
        </p:spPr>
        <p:txBody>
          <a:bodyPr wrap="square" rtlCol="0">
            <a:spAutoFit/>
          </a:bodyPr>
          <a:lstStyle/>
          <a:p>
            <a:r>
              <a:rPr lang="en-US" dirty="0" smtClean="0"/>
              <a:t>If </a:t>
            </a:r>
            <a:r>
              <a:rPr lang="en-US" dirty="0" err="1" smtClean="0"/>
              <a:t>Translationally</a:t>
            </a:r>
            <a:r>
              <a:rPr lang="en-US" dirty="0" smtClean="0"/>
              <a:t> Regulated: </a:t>
            </a:r>
            <a:endParaRPr lang="en-US" dirty="0"/>
          </a:p>
        </p:txBody>
      </p:sp>
      <p:sp>
        <p:nvSpPr>
          <p:cNvPr id="40" name="TextBox 39"/>
          <p:cNvSpPr txBox="1"/>
          <p:nvPr/>
        </p:nvSpPr>
        <p:spPr>
          <a:xfrm>
            <a:off x="912811" y="4598075"/>
            <a:ext cx="3354389" cy="1384995"/>
          </a:xfrm>
          <a:prstGeom prst="rect">
            <a:avLst/>
          </a:prstGeom>
          <a:noFill/>
        </p:spPr>
        <p:txBody>
          <a:bodyPr wrap="square" rtlCol="0">
            <a:spAutoFit/>
          </a:bodyPr>
          <a:lstStyle/>
          <a:p>
            <a:pPr>
              <a:buFont typeface="Arial"/>
              <a:buChar char="•"/>
            </a:pPr>
            <a:r>
              <a:rPr lang="en-US" sz="1400" dirty="0" smtClean="0"/>
              <a:t> </a:t>
            </a:r>
            <a:r>
              <a:rPr lang="en-US" sz="1400" dirty="0" err="1" smtClean="0"/>
              <a:t>Atrazine</a:t>
            </a:r>
            <a:r>
              <a:rPr lang="en-US" sz="1400" dirty="0" smtClean="0"/>
              <a:t> would need to be present for transcription of the whole fusion gene to be transcribed</a:t>
            </a:r>
          </a:p>
          <a:p>
            <a:r>
              <a:rPr lang="en-US" sz="1400" dirty="0" smtClean="0"/>
              <a:t> </a:t>
            </a:r>
          </a:p>
          <a:p>
            <a:pPr>
              <a:buFont typeface="Arial"/>
              <a:buChar char="•"/>
            </a:pPr>
            <a:r>
              <a:rPr lang="en-US" sz="1400" dirty="0" smtClean="0"/>
              <a:t>Expression of </a:t>
            </a:r>
            <a:r>
              <a:rPr lang="en-US" sz="1400" dirty="0" err="1" smtClean="0"/>
              <a:t>LacZ</a:t>
            </a:r>
            <a:r>
              <a:rPr lang="en-US" sz="1400" dirty="0" smtClean="0"/>
              <a:t> will be </a:t>
            </a:r>
            <a:r>
              <a:rPr lang="en-US" sz="1400" dirty="0" err="1" smtClean="0"/>
              <a:t>Atrazine</a:t>
            </a:r>
            <a:r>
              <a:rPr lang="en-US" sz="1400" dirty="0" smtClean="0"/>
              <a:t> Dependent</a:t>
            </a:r>
            <a:endParaRPr lang="en-US" sz="1400" dirty="0"/>
          </a:p>
        </p:txBody>
      </p:sp>
      <p:sp>
        <p:nvSpPr>
          <p:cNvPr id="41" name="TextBox 40"/>
          <p:cNvSpPr txBox="1"/>
          <p:nvPr/>
        </p:nvSpPr>
        <p:spPr>
          <a:xfrm>
            <a:off x="5332411" y="4598075"/>
            <a:ext cx="3354389" cy="2031325"/>
          </a:xfrm>
          <a:prstGeom prst="rect">
            <a:avLst/>
          </a:prstGeom>
          <a:noFill/>
        </p:spPr>
        <p:txBody>
          <a:bodyPr wrap="square" rtlCol="0">
            <a:spAutoFit/>
          </a:bodyPr>
          <a:lstStyle/>
          <a:p>
            <a:pPr>
              <a:buFont typeface="Arial"/>
              <a:buChar char="•"/>
            </a:pPr>
            <a:r>
              <a:rPr lang="en-US" sz="1400" dirty="0" smtClean="0"/>
              <a:t>  Transcription will occur independent of           </a:t>
            </a:r>
            <a:r>
              <a:rPr lang="en-US" sz="1400" dirty="0" err="1" smtClean="0"/>
              <a:t>Atrazine</a:t>
            </a:r>
            <a:endParaRPr lang="en-US" sz="1400" dirty="0" smtClean="0"/>
          </a:p>
          <a:p>
            <a:endParaRPr lang="en-US" sz="1400" dirty="0" smtClean="0"/>
          </a:p>
          <a:p>
            <a:pPr>
              <a:buFont typeface="Arial"/>
              <a:buChar char="•"/>
            </a:pPr>
            <a:r>
              <a:rPr lang="en-US" sz="1400" dirty="0" smtClean="0"/>
              <a:t> Translation of </a:t>
            </a:r>
            <a:r>
              <a:rPr lang="en-US" sz="1400" dirty="0" err="1" smtClean="0"/>
              <a:t>LacZ</a:t>
            </a:r>
            <a:r>
              <a:rPr lang="en-US" sz="1400" dirty="0" smtClean="0"/>
              <a:t>∆ will be </a:t>
            </a:r>
            <a:r>
              <a:rPr lang="en-US" sz="1400" dirty="0" err="1" smtClean="0"/>
              <a:t>atrazine</a:t>
            </a:r>
            <a:r>
              <a:rPr lang="en-US" sz="1400" dirty="0" smtClean="0"/>
              <a:t> activated </a:t>
            </a:r>
          </a:p>
          <a:p>
            <a:endParaRPr lang="en-US" sz="1400" dirty="0" smtClean="0"/>
          </a:p>
          <a:p>
            <a:pPr>
              <a:buFont typeface="Arial"/>
              <a:buChar char="•"/>
            </a:pPr>
            <a:r>
              <a:rPr lang="en-US" sz="1400" dirty="0" smtClean="0"/>
              <a:t>Translation of </a:t>
            </a:r>
            <a:r>
              <a:rPr lang="en-US" sz="1400" dirty="0" err="1" smtClean="0"/>
              <a:t>LacZ</a:t>
            </a:r>
            <a:r>
              <a:rPr lang="en-US" sz="1400" dirty="0" smtClean="0"/>
              <a:t> will be </a:t>
            </a:r>
            <a:r>
              <a:rPr lang="en-US" sz="1400" dirty="0" err="1" smtClean="0"/>
              <a:t>atrazine</a:t>
            </a:r>
            <a:r>
              <a:rPr lang="en-US" sz="1400" dirty="0" smtClean="0"/>
              <a:t> independent because it has its own RBS</a:t>
            </a:r>
          </a:p>
          <a:p>
            <a:r>
              <a:rPr lang="en-US" sz="1400" dirty="0" smtClean="0"/>
              <a:t> </a:t>
            </a:r>
          </a:p>
        </p:txBody>
      </p:sp>
      <p:cxnSp>
        <p:nvCxnSpPr>
          <p:cNvPr id="13" name="Straight Arrow Connector 12"/>
          <p:cNvCxnSpPr/>
          <p:nvPr/>
        </p:nvCxnSpPr>
        <p:spPr>
          <a:xfrm rot="5400000">
            <a:off x="1346200" y="2958068"/>
            <a:ext cx="203200" cy="158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609600" y="2362200"/>
            <a:ext cx="1752600" cy="523220"/>
          </a:xfrm>
          <a:prstGeom prst="rect">
            <a:avLst/>
          </a:prstGeom>
          <a:noFill/>
        </p:spPr>
        <p:txBody>
          <a:bodyPr wrap="square" rtlCol="0">
            <a:spAutoFit/>
          </a:bodyPr>
          <a:lstStyle/>
          <a:p>
            <a:pPr algn="ctr"/>
            <a:r>
              <a:rPr lang="en-US" sz="1400" dirty="0" smtClean="0"/>
              <a:t>Site of Transcriptional Activation</a:t>
            </a:r>
            <a:endParaRPr lang="en-US"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Characterization: Translational or Transcriptional Regulation?</a:t>
            </a:r>
            <a:endParaRPr lang="en-US" dirty="0"/>
          </a:p>
        </p:txBody>
      </p:sp>
      <p:pic>
        <p:nvPicPr>
          <p:cNvPr id="4" name="Picture 3"/>
          <p:cNvPicPr>
            <a:picLocks noChangeAspect="1"/>
          </p:cNvPicPr>
          <p:nvPr/>
        </p:nvPicPr>
        <p:blipFill>
          <a:blip r:embed="rId3"/>
          <a:stretch>
            <a:fillRect/>
          </a:stretch>
        </p:blipFill>
        <p:spPr>
          <a:xfrm>
            <a:off x="3200400" y="1736684"/>
            <a:ext cx="2667000" cy="2987716"/>
          </a:xfrm>
          <a:prstGeom prst="rect">
            <a:avLst/>
          </a:prstGeom>
        </p:spPr>
      </p:pic>
      <p:sp>
        <p:nvSpPr>
          <p:cNvPr id="5" name="TextBox 4"/>
          <p:cNvSpPr txBox="1"/>
          <p:nvPr/>
        </p:nvSpPr>
        <p:spPr>
          <a:xfrm>
            <a:off x="1371600" y="5105400"/>
            <a:ext cx="6248400" cy="369332"/>
          </a:xfrm>
          <a:prstGeom prst="rect">
            <a:avLst/>
          </a:prstGeom>
          <a:noFill/>
        </p:spPr>
        <p:txBody>
          <a:bodyPr wrap="square" rtlCol="0">
            <a:spAutoFit/>
          </a:bodyPr>
          <a:lstStyle/>
          <a:p>
            <a:r>
              <a:rPr lang="en-US" dirty="0" err="1" smtClean="0"/>
              <a:t>Atrazine</a:t>
            </a:r>
            <a:r>
              <a:rPr lang="en-US" dirty="0" smtClean="0"/>
              <a:t>-dependent </a:t>
            </a:r>
            <a:r>
              <a:rPr lang="en-US" dirty="0" err="1"/>
              <a:t>r</a:t>
            </a:r>
            <a:r>
              <a:rPr lang="en-US" dirty="0" err="1" smtClean="0"/>
              <a:t>iboswitch</a:t>
            </a:r>
            <a:r>
              <a:rPr lang="en-US" dirty="0" smtClean="0"/>
              <a:t> acts at the translational </a:t>
            </a:r>
            <a:r>
              <a:rPr lang="en-US" dirty="0"/>
              <a:t>l</a:t>
            </a:r>
            <a:r>
              <a:rPr lang="en-US" dirty="0" smtClean="0"/>
              <a:t>evel</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1403</TotalTime>
  <Words>916</Words>
  <Application>Microsoft Macintosh PowerPoint</Application>
  <PresentationFormat>On-screen Show (4:3)</PresentationFormat>
  <Paragraphs>132</Paragraphs>
  <Slides>21</Slides>
  <Notes>12</Notes>
  <HiddenSlides>0</HiddenSlides>
  <MMClips>0</MMClips>
  <ScaleCrop>false</ScaleCrop>
  <HeadingPairs>
    <vt:vector size="4" baseType="variant">
      <vt:variant>
        <vt:lpstr>Design Template</vt:lpstr>
      </vt:variant>
      <vt:variant>
        <vt:i4>1</vt:i4>
      </vt:variant>
      <vt:variant>
        <vt:lpstr>Slide Titles</vt:lpstr>
      </vt:variant>
      <vt:variant>
        <vt:i4>21</vt:i4>
      </vt:variant>
    </vt:vector>
  </HeadingPairs>
  <TitlesOfParts>
    <vt:vector size="22" baseType="lpstr">
      <vt:lpstr>Office Theme</vt:lpstr>
      <vt:lpstr>Reprogramming Bacteria to Seek and Destroy an Herbicide</vt:lpstr>
      <vt:lpstr>Background</vt:lpstr>
      <vt:lpstr>Goal and Motivation</vt:lpstr>
      <vt:lpstr>Approach</vt:lpstr>
      <vt:lpstr>Aptamer Selection</vt:lpstr>
      <vt:lpstr>Aptamer Selection</vt:lpstr>
      <vt:lpstr>Motility Selection for Synthetic Riboswitches</vt:lpstr>
      <vt:lpstr>Characterization: Translational or Transcriptional Regulation?</vt:lpstr>
      <vt:lpstr>Characterization: Translational or Transcriptional Regulation?</vt:lpstr>
      <vt:lpstr>Characterization: Translational or Transcriptional Regulation?</vt:lpstr>
      <vt:lpstr>Characterization: Conformational Changes that Underlie Switching</vt:lpstr>
      <vt:lpstr>Model for Atrazine-Dependent Riboswitch</vt:lpstr>
      <vt:lpstr>Verification of Atrazine-Dependent Riboswitch Model </vt:lpstr>
      <vt:lpstr>Ribosome Binding Site Strength</vt:lpstr>
      <vt:lpstr>Destroying Atrazine</vt:lpstr>
      <vt:lpstr>Destroying Atrazine</vt:lpstr>
      <vt:lpstr>Destroying Atrazine</vt:lpstr>
      <vt:lpstr>Destroying Atrazine</vt:lpstr>
      <vt:lpstr>Outcomes</vt:lpstr>
      <vt:lpstr>Outcomes</vt:lpstr>
      <vt:lpstr>For Discussion</vt:lpstr>
    </vt:vector>
  </TitlesOfParts>
  <Company>MIT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Nahum Seifeselassie</dc:creator>
  <cp:lastModifiedBy>Natalie Kuldell</cp:lastModifiedBy>
  <cp:revision>57</cp:revision>
  <dcterms:created xsi:type="dcterms:W3CDTF">2012-03-21T19:22:19Z</dcterms:created>
  <dcterms:modified xsi:type="dcterms:W3CDTF">2012-03-21T19:24:18Z</dcterms:modified>
</cp:coreProperties>
</file>