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1" r:id="rId5"/>
    <p:sldId id="278" r:id="rId6"/>
    <p:sldId id="271" r:id="rId7"/>
    <p:sldId id="282" r:id="rId8"/>
    <p:sldId id="284" r:id="rId9"/>
    <p:sldId id="285" r:id="rId10"/>
    <p:sldId id="286" r:id="rId11"/>
    <p:sldId id="287" r:id="rId12"/>
    <p:sldId id="289" r:id="rId13"/>
    <p:sldId id="290" r:id="rId14"/>
    <p:sldId id="293" r:id="rId15"/>
    <p:sldId id="292" r:id="rId16"/>
    <p:sldId id="291" r:id="rId17"/>
    <p:sldId id="27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76" d="100"/>
          <a:sy n="76" d="100"/>
        </p:scale>
        <p:origin x="-1651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ny\Downloads\GRAPH%20for%20Mal3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Optimized Weights Regulating MBP1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 for Mal33.xls]Sheet4'!$A$6</c:f>
              <c:strCache>
                <c:ptCount val="1"/>
                <c:pt idx="0">
                  <c:v>MM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Mal33.xls]Sheet4'!$B$6:$X$6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4.7996319218797823E-2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 for Mal33.xls]Sheet4'!$A$7</c:f>
              <c:strCache>
                <c:ptCount val="1"/>
                <c:pt idx="0">
                  <c:v>SIG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Mal33.xls]Sheet4'!$B$7:$X$7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-4.5077785860899416E-2</c:v>
                </c:pt>
                <c:pt idx="22">
                  <c:v>0</c:v>
                </c:pt>
              </c:numCache>
            </c:numRef>
          </c:val>
        </c:ser>
        <c:ser>
          <c:idx val="2"/>
          <c:order val="2"/>
          <c:tx>
            <c:strRef>
              <c:f>'[GRAPH for Mal33.xls]Sheet4'!$A$8</c:f>
              <c:strCache>
                <c:ptCount val="1"/>
                <c:pt idx="0">
                  <c:v>SIG B Fixed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Mal33.xls]Sheet4'!$B$8:$X$8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-4.6192715474693426E-2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65440"/>
        <c:axId val="129983616"/>
      </c:barChart>
      <c:catAx>
        <c:axId val="12996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983616"/>
        <c:crosses val="autoZero"/>
        <c:auto val="1"/>
        <c:lblAlgn val="ctr"/>
        <c:lblOffset val="100"/>
        <c:noMultiLvlLbl val="0"/>
      </c:catAx>
      <c:valAx>
        <c:axId val="12998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96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61466723713832"/>
          <c:y val="0.4587647629387982"/>
          <c:w val="0.11381233891413628"/>
          <c:h val="0.22938238146939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Optimized Weights Regulating MAL33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 for Mal33.xls]Sheet4'!$A$2</c:f>
              <c:strCache>
                <c:ptCount val="1"/>
                <c:pt idx="0">
                  <c:v>MM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Mal33.xls]Sheet4'!$B$2:$X$2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-8.4798366336470005E-2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1.6683675750715017E-3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 for Mal33.xls]Sheet4'!$A$3</c:f>
              <c:strCache>
                <c:ptCount val="1"/>
                <c:pt idx="0">
                  <c:v>SIG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Mal33.xls]Sheet4'!$B$3:$X$3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5.994302906892816E-3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-0.22469300026459563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2"/>
          <c:order val="2"/>
          <c:tx>
            <c:strRef>
              <c:f>'[GRAPH for Mal33.xls]Sheet4'!$A$4</c:f>
              <c:strCache>
                <c:ptCount val="1"/>
                <c:pt idx="0">
                  <c:v>SIG B Fixed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Mal33.xls]Sheet4'!$B$4:$X$4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2.8953984867472488E-3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-0.20638364825393504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010496"/>
        <c:axId val="130020480"/>
      </c:barChart>
      <c:catAx>
        <c:axId val="1300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020480"/>
        <c:crosses val="autoZero"/>
        <c:auto val="1"/>
        <c:lblAlgn val="ctr"/>
        <c:lblOffset val="100"/>
        <c:noMultiLvlLbl val="0"/>
      </c:catAx>
      <c:valAx>
        <c:axId val="13002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01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94630225948688"/>
          <c:y val="0.46544842478004339"/>
          <c:w val="0.11625288573826678"/>
          <c:h val="0.180894802643772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Optimized Weights Regulating YAP6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 for Mal33.xls]Sheet4'!$A$10</c:f>
              <c:strCache>
                <c:ptCount val="1"/>
                <c:pt idx="0">
                  <c:v>MM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Mal33.xls]Sheet4'!$B$10:$X$10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0.18055558872739125</c:v>
                </c:pt>
                <c:pt idx="3">
                  <c:v>-2.257904938627711E-3</c:v>
                </c:pt>
                <c:pt idx="4">
                  <c:v>-1.1538274694415291E-3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-2.943072488057779E-4</c:v>
                </c:pt>
                <c:pt idx="13">
                  <c:v>-0.17200566425527852</c:v>
                </c:pt>
                <c:pt idx="14">
                  <c:v>4.6862981322092834E-4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-0.17265780962110205</c:v>
                </c:pt>
                <c:pt idx="19">
                  <c:v>0</c:v>
                </c:pt>
                <c:pt idx="20">
                  <c:v>0.46558466576867791</c:v>
                </c:pt>
                <c:pt idx="21">
                  <c:v>-0.21066735018130955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 for Mal33.xls]Sheet4'!$A$11</c:f>
              <c:strCache>
                <c:ptCount val="1"/>
                <c:pt idx="0">
                  <c:v>SIG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Mal33.xls]Sheet4'!$B$11:$X$11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1.6379594293032269E-2</c:v>
                </c:pt>
                <c:pt idx="3">
                  <c:v>-6.0264260958069027E-2</c:v>
                </c:pt>
                <c:pt idx="4">
                  <c:v>-8.8401244302993731E-2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3.4995821501672845E-2</c:v>
                </c:pt>
                <c:pt idx="13">
                  <c:v>-6.4197944633946707E-2</c:v>
                </c:pt>
                <c:pt idx="14">
                  <c:v>-0.2066215009427517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-1.4609059097735078E-2</c:v>
                </c:pt>
                <c:pt idx="19">
                  <c:v>0</c:v>
                </c:pt>
                <c:pt idx="20">
                  <c:v>-8.4770201085333688E-2</c:v>
                </c:pt>
                <c:pt idx="21">
                  <c:v>-0.18226727080261618</c:v>
                </c:pt>
                <c:pt idx="22">
                  <c:v>0</c:v>
                </c:pt>
              </c:numCache>
            </c:numRef>
          </c:val>
        </c:ser>
        <c:ser>
          <c:idx val="2"/>
          <c:order val="2"/>
          <c:tx>
            <c:strRef>
              <c:f>'[GRAPH for Mal33.xls]Sheet4'!$A$12</c:f>
              <c:strCache>
                <c:ptCount val="1"/>
                <c:pt idx="0">
                  <c:v>SIG B Fixed</c:v>
                </c:pt>
              </c:strCache>
            </c:strRef>
          </c:tx>
          <c:invertIfNegative val="0"/>
          <c:cat>
            <c:strRef>
              <c:f>'[GRAPH for Mal33.xls]Sheet4'!$B$1:$X$1</c:f>
              <c:strCache>
                <c:ptCount val="23"/>
                <c:pt idx="0">
                  <c:v>ACE2</c:v>
                </c:pt>
                <c:pt idx="1">
                  <c:v>AFT2</c:v>
                </c:pt>
                <c:pt idx="2">
                  <c:v>CIN5</c:v>
                </c:pt>
                <c:pt idx="3">
                  <c:v>FHL1</c:v>
                </c:pt>
                <c:pt idx="4">
                  <c:v>FKH2</c:v>
                </c:pt>
                <c:pt idx="5">
                  <c:v>GLN3</c:v>
                </c:pt>
                <c:pt idx="6">
                  <c:v>HAP5</c:v>
                </c:pt>
                <c:pt idx="7">
                  <c:v>HOT1</c:v>
                </c:pt>
                <c:pt idx="8">
                  <c:v>MAL33</c:v>
                </c:pt>
                <c:pt idx="9">
                  <c:v>MBP1</c:v>
                </c:pt>
                <c:pt idx="10">
                  <c:v>MGA2</c:v>
                </c:pt>
                <c:pt idx="11">
                  <c:v>MSS11</c:v>
                </c:pt>
                <c:pt idx="12">
                  <c:v>PHD1</c:v>
                </c:pt>
                <c:pt idx="13">
                  <c:v>SKN7</c:v>
                </c:pt>
                <c:pt idx="14">
                  <c:v>SKO1</c:v>
                </c:pt>
                <c:pt idx="15">
                  <c:v>SMP1</c:v>
                </c:pt>
                <c:pt idx="16">
                  <c:v>SWI4</c:v>
                </c:pt>
                <c:pt idx="17">
                  <c:v>SWI6</c:v>
                </c:pt>
                <c:pt idx="18">
                  <c:v>YAP6</c:v>
                </c:pt>
                <c:pt idx="19">
                  <c:v>ZAP1</c:v>
                </c:pt>
                <c:pt idx="20">
                  <c:v>STE12</c:v>
                </c:pt>
                <c:pt idx="21">
                  <c:v>RAP1</c:v>
                </c:pt>
                <c:pt idx="22">
                  <c:v>INO4</c:v>
                </c:pt>
              </c:strCache>
            </c:strRef>
          </c:cat>
          <c:val>
            <c:numRef>
              <c:f>'[GRAPH for Mal33.xls]Sheet4'!$B$12:$X$12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6.087750110539375E-2</c:v>
                </c:pt>
                <c:pt idx="3">
                  <c:v>-0.11317282370996702</c:v>
                </c:pt>
                <c:pt idx="4">
                  <c:v>-0.12740057661489151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5.1315912002716166E-2</c:v>
                </c:pt>
                <c:pt idx="13">
                  <c:v>-6.3303877335531875E-2</c:v>
                </c:pt>
                <c:pt idx="14">
                  <c:v>-0.20691889306106775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2.583463643592908E-3</c:v>
                </c:pt>
                <c:pt idx="19">
                  <c:v>0</c:v>
                </c:pt>
                <c:pt idx="20">
                  <c:v>-7.421290849215309E-2</c:v>
                </c:pt>
                <c:pt idx="21">
                  <c:v>-0.18649975422055795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50688"/>
        <c:axId val="108052480"/>
      </c:barChart>
      <c:catAx>
        <c:axId val="1080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052480"/>
        <c:crosses val="autoZero"/>
        <c:auto val="1"/>
        <c:lblAlgn val="ctr"/>
        <c:lblOffset val="100"/>
        <c:noMultiLvlLbl val="0"/>
      </c:catAx>
      <c:valAx>
        <c:axId val="10805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05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62608897831401"/>
          <c:y val="0.45505758410447605"/>
          <c:w val="0.16093771487503131"/>
          <c:h val="0.250000771514187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0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6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3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2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4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3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6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1F79-567F-46F4-B5B9-5BCB4D60BCAB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0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Helvetica" pitchFamily="34" charset="0"/>
              </a:rPr>
              <a:t>Analysis of Cold Shock in  </a:t>
            </a:r>
            <a:r>
              <a:rPr lang="en-US" b="1" i="1" dirty="0" smtClean="0">
                <a:latin typeface="Helvetica" pitchFamily="34" charset="0"/>
              </a:rPr>
              <a:t>S.</a:t>
            </a:r>
            <a:r>
              <a:rPr lang="en-US" b="1" dirty="0" smtClean="0">
                <a:latin typeface="Helvetica" pitchFamily="34" charset="0"/>
              </a:rPr>
              <a:t> </a:t>
            </a:r>
            <a:r>
              <a:rPr lang="en-US" b="1" i="1" dirty="0" err="1" smtClean="0">
                <a:latin typeface="Helvetica" pitchFamily="34" charset="0"/>
              </a:rPr>
              <a:t>cerevisiae</a:t>
            </a:r>
            <a:r>
              <a:rPr lang="en-US" b="1" i="1" dirty="0" smtClean="0">
                <a:latin typeface="Helvetica" pitchFamily="34" charset="0"/>
              </a:rPr>
              <a:t> ∆hmo1 </a:t>
            </a:r>
            <a:r>
              <a:rPr lang="en-US" b="1" dirty="0" smtClean="0">
                <a:latin typeface="Helvetica" pitchFamily="34" charset="0"/>
              </a:rPr>
              <a:t>and Modeling Transcription Factors to Resemble Experimental Data</a:t>
            </a:r>
            <a:endParaRPr lang="en-US" b="1" i="1" dirty="0">
              <a:latin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23622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Helvetica" pitchFamily="34" charset="0"/>
              </a:rPr>
              <a:t>Anthony </a:t>
            </a:r>
            <a:r>
              <a:rPr lang="en-US" sz="3000" b="1" dirty="0" err="1" smtClean="0">
                <a:latin typeface="Helvetica" pitchFamily="34" charset="0"/>
              </a:rPr>
              <a:t>Wavrin</a:t>
            </a:r>
            <a:r>
              <a:rPr lang="en-US" sz="3000" b="1" dirty="0" smtClean="0">
                <a:latin typeface="Helvetica" pitchFamily="34" charset="0"/>
              </a:rPr>
              <a:t> &amp; Matthew </a:t>
            </a:r>
            <a:r>
              <a:rPr lang="en-US" sz="3000" b="1" dirty="0" err="1" smtClean="0">
                <a:latin typeface="Helvetica" pitchFamily="34" charset="0"/>
              </a:rPr>
              <a:t>Jurek</a:t>
            </a:r>
            <a:endParaRPr lang="en-US" sz="3000" b="1" dirty="0" smtClean="0">
              <a:latin typeface="Helvetica" pitchFamily="34" charset="0"/>
            </a:endParaRPr>
          </a:p>
          <a:p>
            <a:r>
              <a:rPr lang="en-US" sz="2000" b="1" dirty="0" smtClean="0">
                <a:latin typeface="Helvetica" pitchFamily="34" charset="0"/>
              </a:rPr>
              <a:t>Department of Biology</a:t>
            </a:r>
          </a:p>
          <a:p>
            <a:r>
              <a:rPr lang="en-US" sz="2000" b="1" dirty="0" smtClean="0">
                <a:latin typeface="Helvetica" pitchFamily="34" charset="0"/>
              </a:rPr>
              <a:t>Loyola Marymount University</a:t>
            </a:r>
          </a:p>
          <a:p>
            <a:r>
              <a:rPr lang="en-US" sz="2000" b="1" dirty="0" smtClean="0">
                <a:latin typeface="Helvetica" pitchFamily="34" charset="0"/>
              </a:rPr>
              <a:t>May 9</a:t>
            </a:r>
            <a:r>
              <a:rPr lang="en-US" sz="2000" b="1" baseline="30000" dirty="0" smtClean="0">
                <a:latin typeface="Helvetica" pitchFamily="34" charset="0"/>
              </a:rPr>
              <a:t>th</a:t>
            </a:r>
            <a:r>
              <a:rPr lang="en-US" sz="2000" b="1" dirty="0" smtClean="0">
                <a:latin typeface="Helvetica" pitchFamily="34" charset="0"/>
              </a:rPr>
              <a:t>, 2013</a:t>
            </a:r>
            <a:endParaRPr lang="en-US" sz="20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73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Transcriptional Networks Resulting From the Addition of Transcription Factors from Profile 9 and Profile 45</a:t>
            </a:r>
            <a:endParaRPr lang="en-US" sz="3600" b="1" dirty="0">
              <a:latin typeface="Helvetic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5410"/>
            <a:ext cx="9067800" cy="6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88582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10304"/>
            <a:ext cx="402371" cy="42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10304"/>
            <a:ext cx="4016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10304"/>
            <a:ext cx="4016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3" y="2283267"/>
            <a:ext cx="4810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2283267"/>
            <a:ext cx="4810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810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45</a:t>
            </a:r>
            <a:endParaRPr lang="en-US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68534"/>
            <a:ext cx="4810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3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Utilizing Two Different Equations to Model Experimental Data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 smtClean="0">
                    <a:latin typeface="Helvetica" pitchFamily="34" charset="0"/>
                  </a:rPr>
                  <a:t>Sigmoidal Model:</a:t>
                </a:r>
              </a:p>
              <a:p>
                <a:pPr marL="0" indent="0">
                  <a:buNone/>
                </a:pPr>
                <a:endParaRPr lang="en-US" sz="2800" b="1" dirty="0" smtClean="0">
                  <a:latin typeface="Helvetic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1" dirty="0" smtClean="0">
                  <a:latin typeface="Helvetica" pitchFamily="34" charset="0"/>
                </a:endParaRPr>
              </a:p>
              <a:p>
                <a:pPr marL="0" indent="0">
                  <a:buNone/>
                </a:pPr>
                <a:endParaRPr lang="en-US" sz="2800" b="1" dirty="0" smtClean="0">
                  <a:latin typeface="Helvetica" pitchFamily="34" charset="0"/>
                </a:endParaRPr>
              </a:p>
              <a:p>
                <a:r>
                  <a:rPr lang="en-US" sz="2800" b="1" dirty="0" err="1" smtClean="0">
                    <a:latin typeface="Helvetica" pitchFamily="34" charset="0"/>
                  </a:rPr>
                  <a:t>Michaelis-Menten</a:t>
                </a:r>
                <a:r>
                  <a:rPr lang="en-US" sz="2800" b="1" dirty="0" smtClean="0">
                    <a:latin typeface="Helvetica" pitchFamily="34" charset="0"/>
                  </a:rPr>
                  <a:t> Model: </a:t>
                </a:r>
              </a:p>
              <a:p>
                <a:pPr marL="0" indent="0">
                  <a:buNone/>
                </a:pPr>
                <a:endParaRPr lang="en-US" sz="2800" b="1" dirty="0" smtClean="0">
                  <a:latin typeface="Helvetic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𝑊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1+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b="1" dirty="0" smtClean="0">
                  <a:latin typeface="Helvetica" pitchFamily="34" charset="0"/>
                </a:endParaRPr>
              </a:p>
              <a:p>
                <a:pPr marL="0" indent="0">
                  <a:buNone/>
                </a:pPr>
                <a:endParaRPr lang="en-US" sz="2800" b="1" dirty="0" smtClean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4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Regulation of MBP1 </a:t>
            </a:r>
            <a:r>
              <a:rPr lang="en-US" sz="3600" b="1" dirty="0">
                <a:latin typeface="Helvetica" pitchFamily="34" charset="0"/>
              </a:rPr>
              <a:t>V</a:t>
            </a:r>
            <a:r>
              <a:rPr lang="en-US" sz="3600" b="1" dirty="0" smtClean="0">
                <a:latin typeface="Helvetica" pitchFamily="34" charset="0"/>
              </a:rPr>
              <a:t>aries </a:t>
            </a:r>
            <a:r>
              <a:rPr lang="en-US" sz="3600" b="1" dirty="0">
                <a:latin typeface="Helvetica" pitchFamily="34" charset="0"/>
              </a:rPr>
              <a:t>B</a:t>
            </a:r>
            <a:r>
              <a:rPr lang="en-US" sz="3600" b="1" dirty="0" smtClean="0">
                <a:latin typeface="Helvetica" pitchFamily="34" charset="0"/>
              </a:rPr>
              <a:t>ased on Model </a:t>
            </a:r>
            <a:r>
              <a:rPr lang="en-US" sz="3600" b="1" dirty="0">
                <a:latin typeface="Helvetica" pitchFamily="34" charset="0"/>
              </a:rPr>
              <a:t>U</a:t>
            </a:r>
            <a:r>
              <a:rPr lang="en-US" sz="3600" b="1" dirty="0" smtClean="0">
                <a:latin typeface="Helvetica" pitchFamily="34" charset="0"/>
              </a:rPr>
              <a:t>sed </a:t>
            </a:r>
            <a:endParaRPr lang="en-US" sz="3600" b="1" dirty="0">
              <a:latin typeface="Helvetic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67490"/>
              </p:ext>
            </p:extLst>
          </p:nvPr>
        </p:nvGraphicFramePr>
        <p:xfrm>
          <a:off x="1143000" y="4038600"/>
          <a:ext cx="6748272" cy="262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5481" r="1622" b="1358"/>
          <a:stretch/>
        </p:blipFill>
        <p:spPr bwMode="auto">
          <a:xfrm>
            <a:off x="2743200" y="1387510"/>
            <a:ext cx="3352800" cy="25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Helvetica" pitchFamily="34" charset="0"/>
              </a:rPr>
              <a:t>Regulation of </a:t>
            </a:r>
            <a:r>
              <a:rPr lang="en-US" sz="3600" b="1" dirty="0" smtClean="0">
                <a:latin typeface="Helvetica" pitchFamily="34" charset="0"/>
              </a:rPr>
              <a:t>MAL33 </a:t>
            </a:r>
            <a:r>
              <a:rPr lang="en-US" sz="3600" b="1" dirty="0">
                <a:latin typeface="Helvetica" pitchFamily="34" charset="0"/>
              </a:rPr>
              <a:t>Varies Based on Model Used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6025" r="1551" b="1868"/>
          <a:stretch/>
        </p:blipFill>
        <p:spPr bwMode="auto">
          <a:xfrm>
            <a:off x="2778779" y="1375794"/>
            <a:ext cx="3393421" cy="25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208885"/>
              </p:ext>
            </p:extLst>
          </p:nvPr>
        </p:nvGraphicFramePr>
        <p:xfrm>
          <a:off x="1219200" y="4038600"/>
          <a:ext cx="6751320" cy="262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33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Helvetica" pitchFamily="34" charset="0"/>
              </a:rPr>
              <a:t>Regulation of </a:t>
            </a:r>
            <a:r>
              <a:rPr lang="en-US" sz="3600" b="1" dirty="0" smtClean="0">
                <a:latin typeface="Helvetica" pitchFamily="34" charset="0"/>
              </a:rPr>
              <a:t>YAP6, with 9 Transcription Factors </a:t>
            </a:r>
            <a:r>
              <a:rPr lang="en-US" sz="3600" b="1" dirty="0">
                <a:latin typeface="Helvetica" pitchFamily="34" charset="0"/>
              </a:rPr>
              <a:t>Varies Based on Model </a:t>
            </a:r>
            <a:r>
              <a:rPr lang="en-US" sz="3600" b="1" dirty="0" smtClean="0">
                <a:latin typeface="Helvetica" pitchFamily="34" charset="0"/>
              </a:rPr>
              <a:t>Used but, Match to Data is Consistent </a:t>
            </a:r>
            <a:endParaRPr lang="en-US" sz="3600" b="1" dirty="0">
              <a:latin typeface="Helvetic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725946"/>
              </p:ext>
            </p:extLst>
          </p:nvPr>
        </p:nvGraphicFramePr>
        <p:xfrm>
          <a:off x="1143000" y="4133088"/>
          <a:ext cx="6748272" cy="262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16007" r="1466" b="1534"/>
          <a:stretch/>
        </p:blipFill>
        <p:spPr bwMode="auto">
          <a:xfrm>
            <a:off x="2743200" y="1600200"/>
            <a:ext cx="3362813" cy="25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Regulatory Properties Differ While Models Appropriately Fit the Experimental Data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>
                <a:latin typeface="Helvetica" pitchFamily="34" charset="0"/>
              </a:rPr>
              <a:t>The two models, Sigmoidal and </a:t>
            </a:r>
            <a:r>
              <a:rPr lang="en-US" sz="2800" b="1" dirty="0" err="1" smtClean="0">
                <a:latin typeface="Helvetica" pitchFamily="34" charset="0"/>
              </a:rPr>
              <a:t>Michaelis-Menten</a:t>
            </a:r>
            <a:r>
              <a:rPr lang="en-US" sz="2800" b="1" dirty="0" smtClean="0">
                <a:latin typeface="Helvetica" pitchFamily="34" charset="0"/>
              </a:rPr>
              <a:t>, both yielded appropriate fits to the data.</a:t>
            </a:r>
          </a:p>
          <a:p>
            <a:endParaRPr lang="en-US" sz="2800" b="1" dirty="0">
              <a:latin typeface="Helvetica" pitchFamily="34" charset="0"/>
            </a:endParaRPr>
          </a:p>
          <a:p>
            <a:r>
              <a:rPr lang="en-US" sz="2800" b="1" dirty="0" smtClean="0">
                <a:latin typeface="Helvetica" pitchFamily="34" charset="0"/>
              </a:rPr>
              <a:t>Although profiles 9 and 45 were contradicting, they shared many of the same transcription factors.</a:t>
            </a: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  <a:p>
            <a:r>
              <a:rPr lang="en-US" sz="2800" b="1" dirty="0" smtClean="0">
                <a:latin typeface="Helvetica" pitchFamily="34" charset="0"/>
              </a:rPr>
              <a:t>MBP1 and MAL33 had the most variation in fit to data with large </a:t>
            </a:r>
            <a:r>
              <a:rPr lang="en-US" sz="2800" b="1" dirty="0" err="1" smtClean="0">
                <a:latin typeface="Helvetica" pitchFamily="34" charset="0"/>
              </a:rPr>
              <a:t>descrepencies</a:t>
            </a:r>
            <a:r>
              <a:rPr lang="en-US" sz="2800" b="1" dirty="0" smtClean="0">
                <a:latin typeface="Helvetica" pitchFamily="34" charset="0"/>
              </a:rPr>
              <a:t> in regulatory transcription factors.</a:t>
            </a:r>
          </a:p>
          <a:p>
            <a:endParaRPr lang="en-US" sz="2800" b="1" dirty="0" smtClean="0">
              <a:latin typeface="Helvetica" pitchFamily="34" charset="0"/>
            </a:endParaRPr>
          </a:p>
          <a:p>
            <a:endParaRPr lang="en-US" sz="2800" b="1" dirty="0" smtClean="0">
              <a:latin typeface="Helvetica" pitchFamily="34" charset="0"/>
            </a:endParaRPr>
          </a:p>
          <a:p>
            <a:endParaRPr lang="en-US" sz="2800" b="1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Increasing the Complexity of the Model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Adding more transcription factors to the network.</a:t>
            </a:r>
          </a:p>
          <a:p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Explore different techniques of modeling the experimental data.</a:t>
            </a:r>
          </a:p>
          <a:p>
            <a:pPr marL="0" indent="0">
              <a:buNone/>
            </a:pPr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Exploring batch culture versus </a:t>
            </a:r>
            <a:r>
              <a:rPr lang="en-US" sz="2400" b="1" dirty="0" err="1" smtClean="0">
                <a:latin typeface="Helvetica" pitchFamily="34" charset="0"/>
              </a:rPr>
              <a:t>chemostat</a:t>
            </a:r>
            <a:r>
              <a:rPr lang="en-US" sz="2400" b="1" dirty="0" smtClean="0">
                <a:latin typeface="Helvetica" pitchFamily="34" charset="0"/>
              </a:rPr>
              <a:t>.</a:t>
            </a:r>
          </a:p>
          <a:p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Comparing the </a:t>
            </a:r>
            <a:r>
              <a:rPr lang="en-US" sz="2400" b="1" i="1" dirty="0" smtClean="0">
                <a:latin typeface="Helvetica" pitchFamily="34" charset="0"/>
              </a:rPr>
              <a:t>S. </a:t>
            </a:r>
            <a:r>
              <a:rPr lang="en-US" sz="2400" b="1" i="1" dirty="0" err="1" smtClean="0">
                <a:latin typeface="Helvetica" pitchFamily="34" charset="0"/>
              </a:rPr>
              <a:t>cerevisiae</a:t>
            </a:r>
            <a:r>
              <a:rPr lang="en-US" sz="2400" b="1" i="1" dirty="0" smtClean="0">
                <a:latin typeface="Helvetica" pitchFamily="34" charset="0"/>
              </a:rPr>
              <a:t> </a:t>
            </a:r>
            <a:r>
              <a:rPr lang="el-GR" sz="2400" b="1" i="1" dirty="0" smtClean="0">
                <a:latin typeface="Helvetica" pitchFamily="34" charset="0"/>
              </a:rPr>
              <a:t>Δ</a:t>
            </a:r>
            <a:r>
              <a:rPr lang="en-US" sz="2400" b="1" i="1" dirty="0" smtClean="0">
                <a:latin typeface="Helvetica" pitchFamily="34" charset="0"/>
              </a:rPr>
              <a:t>hmo</a:t>
            </a:r>
            <a:r>
              <a:rPr lang="en-US" sz="2400" b="1" dirty="0" smtClean="0">
                <a:latin typeface="Helvetica" pitchFamily="34" charset="0"/>
              </a:rPr>
              <a:t>1 to the wild type data.</a:t>
            </a: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Acknowledgements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 special thanks to Dr. </a:t>
            </a:r>
            <a:r>
              <a:rPr lang="en-US" sz="2800" b="1" dirty="0" err="1" smtClean="0"/>
              <a:t>Dahlquist</a:t>
            </a:r>
            <a:r>
              <a:rPr lang="en-US" sz="2800" b="1" dirty="0" smtClean="0"/>
              <a:t> for the biological background necessary to model this system and Dr. Fitzpatrick for his assistance in the logistics of modeling.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6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References 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Gadal</a:t>
            </a:r>
            <a:r>
              <a:rPr lang="en-US" sz="1800" dirty="0"/>
              <a:t> O, et al.  (2002) Hmo1, an HMG-box protein, belongs to the yeast ribosomal </a:t>
            </a:r>
            <a:r>
              <a:rPr lang="en-US" sz="1800" dirty="0" smtClean="0"/>
              <a:t>	DNA </a:t>
            </a:r>
            <a:r>
              <a:rPr lang="en-US" sz="1800" dirty="0"/>
              <a:t>transcription system. </a:t>
            </a:r>
            <a:r>
              <a:rPr lang="en-US" sz="1800" i="1" dirty="0"/>
              <a:t>EMBO J </a:t>
            </a:r>
            <a:r>
              <a:rPr lang="en-US" sz="1800" dirty="0"/>
              <a:t>21(20):5498-507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79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latin typeface="Helvetica" pitchFamily="34" charset="0"/>
              </a:rPr>
              <a:t>Understanding </a:t>
            </a:r>
            <a:r>
              <a:rPr lang="en-US" sz="2800" b="1" dirty="0">
                <a:latin typeface="Helvetica" pitchFamily="34" charset="0"/>
              </a:rPr>
              <a:t>c</a:t>
            </a:r>
            <a:r>
              <a:rPr lang="en-US" sz="2800" b="1" dirty="0" smtClean="0">
                <a:latin typeface="Helvetica" pitchFamily="34" charset="0"/>
              </a:rPr>
              <a:t>old shock response provides further insight to other cellular processes</a:t>
            </a:r>
          </a:p>
          <a:p>
            <a:r>
              <a:rPr lang="en-US" sz="2800" b="1" dirty="0" smtClean="0">
                <a:latin typeface="Helvetica" pitchFamily="34" charset="0"/>
              </a:rPr>
              <a:t>Using DNA microarray data, significance of individual genes was determined</a:t>
            </a:r>
          </a:p>
          <a:p>
            <a:r>
              <a:rPr lang="en-US" sz="2800" b="1" dirty="0" smtClean="0">
                <a:latin typeface="Helvetica" pitchFamily="34" charset="0"/>
              </a:rPr>
              <a:t>Clustering of DNA microarray data revealed 7 significant expression profiles</a:t>
            </a:r>
          </a:p>
          <a:p>
            <a:r>
              <a:rPr lang="en-US" sz="2800" b="1" dirty="0" smtClean="0">
                <a:latin typeface="Helvetica" pitchFamily="34" charset="0"/>
              </a:rPr>
              <a:t>Profiles 9 and 45 have polarized expression patterns</a:t>
            </a:r>
          </a:p>
          <a:p>
            <a:r>
              <a:rPr lang="en-US" sz="2800" b="1" dirty="0" smtClean="0">
                <a:latin typeface="Helvetica" pitchFamily="34" charset="0"/>
              </a:rPr>
              <a:t>3 additional transcription factors were independently incorporated into each transcription profile</a:t>
            </a:r>
          </a:p>
          <a:p>
            <a:r>
              <a:rPr lang="en-US" sz="2800" b="1" dirty="0" smtClean="0">
                <a:latin typeface="Helvetica" pitchFamily="34" charset="0"/>
              </a:rPr>
              <a:t>Models fit experimental data well but, differ in regulatory properties</a:t>
            </a:r>
          </a:p>
          <a:p>
            <a:r>
              <a:rPr lang="en-US" sz="2800" b="1" dirty="0" smtClean="0">
                <a:latin typeface="Helvetica" pitchFamily="34" charset="0"/>
              </a:rPr>
              <a:t>Manipulate the current model in a number of ways to compare results</a:t>
            </a:r>
            <a:endParaRPr lang="en-US" sz="28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27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Gene Regulation Changes Via Cold Shock Provide a Better Understanding of Cellular Processes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27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latin typeface="Helvetica" pitchFamily="34" charset="0"/>
              </a:rPr>
              <a:t>Cold Shock is a sudden, drastic drop in temperature occurring over a short period of time.</a:t>
            </a:r>
          </a:p>
          <a:p>
            <a:pPr marL="0" indent="0">
              <a:buNone/>
            </a:pPr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The response to cold shock in cells is regulated by changes in gene expression.</a:t>
            </a:r>
          </a:p>
          <a:p>
            <a:pPr marL="0" indent="0">
              <a:buNone/>
            </a:pPr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Understanding changes in gene expression provide a larger picture of cell function.</a:t>
            </a:r>
          </a:p>
          <a:p>
            <a:pPr marL="0" indent="0">
              <a:buNone/>
            </a:pPr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i="1" dirty="0" smtClean="0">
                <a:latin typeface="Helvetica" pitchFamily="34" charset="0"/>
              </a:rPr>
              <a:t>Hmo</a:t>
            </a:r>
            <a:r>
              <a:rPr lang="en-US" sz="2400" b="1" dirty="0" smtClean="0">
                <a:latin typeface="Helvetica" pitchFamily="34" charset="0"/>
              </a:rPr>
              <a:t>1 is involved in transcription and believed to be a key factor in cold shock response.</a:t>
            </a:r>
            <a:endParaRPr lang="en-US" sz="2400" b="1" i="1" dirty="0" smtClean="0">
              <a:latin typeface="Helvetica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Helvetica" pitchFamily="34" charset="0"/>
              </a:rPr>
              <a:t>  </a:t>
            </a:r>
            <a:endParaRPr lang="en-US" sz="28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  <a:latin typeface="Helvetica" pitchFamily="34" charset="0"/>
              </a:rPr>
              <a:t>DNA Microarray Compare Expression Levels Between Two </a:t>
            </a:r>
            <a:r>
              <a:rPr lang="en-US" sz="3400" b="1" dirty="0" err="1" smtClean="0">
                <a:solidFill>
                  <a:schemeClr val="tx1"/>
                </a:solidFill>
                <a:latin typeface="Helvetica" pitchFamily="34" charset="0"/>
              </a:rPr>
              <a:t>Transcriptomes</a:t>
            </a:r>
            <a:endParaRPr lang="en-US" sz="34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Two samples of </a:t>
            </a:r>
            <a:r>
              <a:rPr lang="en-US" sz="2400" b="1" dirty="0" err="1" smtClean="0">
                <a:latin typeface="Helvetica" pitchFamily="34" charset="0"/>
              </a:rPr>
              <a:t>cDNA</a:t>
            </a:r>
            <a:r>
              <a:rPr lang="en-US" sz="2400" b="1" dirty="0" smtClean="0">
                <a:latin typeface="Helvetica" pitchFamily="34" charset="0"/>
              </a:rPr>
              <a:t> with cy3 or cy5 are hybridized to a chip containing the yeast genome.</a:t>
            </a:r>
          </a:p>
          <a:p>
            <a:pPr marL="0" indent="0">
              <a:buNone/>
            </a:pPr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The yeast were exposed to cold shock for 60 minutes and then allowed to recover for 60 minutes.</a:t>
            </a:r>
          </a:p>
          <a:p>
            <a:pPr marL="0" indent="0">
              <a:buNone/>
            </a:pPr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Fluorescence of cy3 and cy5 on each gene spot is quantitated.</a:t>
            </a:r>
          </a:p>
          <a:p>
            <a:pPr marL="0" indent="0">
              <a:buNone/>
            </a:pPr>
            <a:endParaRPr lang="en-US" sz="2400" b="1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Raw Microarray Data Was Normalized for Comparison Purposes and Significance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Average log ratios were computed for each column within the sheet of raw data.</a:t>
            </a: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  <a:p>
            <a:r>
              <a:rPr lang="en-US" sz="2800" b="1" dirty="0" smtClean="0">
                <a:latin typeface="Helvetica" pitchFamily="34" charset="0"/>
              </a:rPr>
              <a:t>Based on the log ratios, standard deviation was derived to scale and center the data.</a:t>
            </a: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  <a:p>
            <a:r>
              <a:rPr lang="en-US" sz="2800" b="1" dirty="0" smtClean="0">
                <a:latin typeface="Helvetica" pitchFamily="34" charset="0"/>
              </a:rPr>
              <a:t>Average log fold changes were calculated for each replicate at each time point.</a:t>
            </a: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P-values</a:t>
            </a:r>
            <a:endParaRPr lang="en-US" sz="3600" b="1" dirty="0">
              <a:latin typeface="Helvetic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801814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Helvetica" pitchFamily="34" charset="0"/>
              </a:rPr>
              <a:t>T statistics followed by P values were found to determine significance of individual genes.</a:t>
            </a:r>
          </a:p>
        </p:txBody>
      </p:sp>
    </p:spTree>
    <p:extLst>
      <p:ext uri="{BB962C8B-B14F-4D97-AF65-F5344CB8AC3E}">
        <p14:creationId xmlns:p14="http://schemas.microsoft.com/office/powerpoint/2010/main" val="19265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Clustering of Genes Based on Similar Expression Profiles</a:t>
            </a:r>
            <a:endParaRPr lang="en-US" sz="3600" b="1" dirty="0">
              <a:latin typeface="Helvetic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4330"/>
            <a:ext cx="7067611" cy="469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73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Further Analysis of Profile 9 and Profile 45 Based on STEM Expression Profiles</a:t>
            </a:r>
            <a:endParaRPr lang="en-US" sz="3600" b="1" dirty="0">
              <a:latin typeface="Helvetic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9217"/>
            <a:ext cx="42803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9217"/>
            <a:ext cx="41060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2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73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Inclusion of Additional Transcription Factors in Profile 9 and Profile 45 based on YEASTRACT</a:t>
            </a:r>
            <a:endParaRPr lang="en-US" sz="3600" b="1" dirty="0">
              <a:latin typeface="Helvetica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541756"/>
              </p:ext>
            </p:extLst>
          </p:nvPr>
        </p:nvGraphicFramePr>
        <p:xfrm>
          <a:off x="838200" y="2133600"/>
          <a:ext cx="3276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876808"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Transcription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Genes T.F.</a:t>
                      </a:r>
                      <a:r>
                        <a:rPr lang="en-US" baseline="0" dirty="0" smtClean="0"/>
                        <a:t> Regulates in Cluster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Ste12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39.4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Rap1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30.9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Sok2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Fhl1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Skn7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Swi4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16.0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Mbp1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16.0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Msn2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16.0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Yap6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16.0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Hsf1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09082"/>
              </p:ext>
            </p:extLst>
          </p:nvPr>
        </p:nvGraphicFramePr>
        <p:xfrm>
          <a:off x="5105400" y="2133600"/>
          <a:ext cx="3276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876808"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Transcription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Genes T.F.</a:t>
                      </a:r>
                      <a:r>
                        <a:rPr lang="en-US" baseline="0" dirty="0" smtClean="0"/>
                        <a:t> Regulates in Cluster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Ste12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23.8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Rap1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Ino4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19.0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Rfx1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Yap6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Abf1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Mcm1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Tec1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r>
                        <a:rPr lang="en-US" dirty="0" smtClean="0"/>
                        <a:t>Cbf1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1764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1764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727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Analysis of Cold Shock in  S. cerevisiae ∆hmo1 and Modeling Transcription Factors to Resemble Experimental Data</vt:lpstr>
      <vt:lpstr>Outline</vt:lpstr>
      <vt:lpstr>Gene Regulation Changes Via Cold Shock Provide a Better Understanding of Cellular Processes</vt:lpstr>
      <vt:lpstr>DNA Microarray Compare Expression Levels Between Two Transcriptomes</vt:lpstr>
      <vt:lpstr>Raw Microarray Data Was Normalized for Comparison Purposes and Significance</vt:lpstr>
      <vt:lpstr>P-values</vt:lpstr>
      <vt:lpstr>Clustering of Genes Based on Similar Expression Profiles</vt:lpstr>
      <vt:lpstr>Further Analysis of Profile 9 and Profile 45 Based on STEM Expression Profiles</vt:lpstr>
      <vt:lpstr>Inclusion of Additional Transcription Factors in Profile 9 and Profile 45 based on YEASTRACT</vt:lpstr>
      <vt:lpstr>Transcriptional Networks Resulting From the Addition of Transcription Factors from Profile 9 and Profile 45</vt:lpstr>
      <vt:lpstr>Utilizing Two Different Equations to Model Experimental Data</vt:lpstr>
      <vt:lpstr>Regulation of MBP1 Varies Based on Model Used </vt:lpstr>
      <vt:lpstr>Regulation of MAL33 Varies Based on Model Used </vt:lpstr>
      <vt:lpstr>Regulation of YAP6, with 9 Transcription Factors Varies Based on Model Used but, Match to Data is Consistent </vt:lpstr>
      <vt:lpstr>Regulatory Properties Differ While Models Appropriately Fit the Experimental Data</vt:lpstr>
      <vt:lpstr>Increasing the Complexity of the Model</vt:lpstr>
      <vt:lpstr>Acknowledgements</vt:lpstr>
      <vt:lpstr>References 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Tony Wavrin</cp:lastModifiedBy>
  <cp:revision>51</cp:revision>
  <dcterms:created xsi:type="dcterms:W3CDTF">2013-02-26T04:51:17Z</dcterms:created>
  <dcterms:modified xsi:type="dcterms:W3CDTF">2013-05-09T11:56:56Z</dcterms:modified>
</cp:coreProperties>
</file>