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38F"/>
    <a:srgbClr val="07CEE9"/>
    <a:srgbClr val="370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9BE64F-4D88-4D52-A4DF-1847631E525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A832D82-63BA-4A5E-A740-715163A1B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Functional genomics reveal that the serine synthesis</a:t>
            </a:r>
            <a:br>
              <a:rPr lang="en-US" sz="3600" dirty="0"/>
            </a:br>
            <a:r>
              <a:rPr lang="en-US" sz="3600" dirty="0"/>
              <a:t>pathway is essential in breast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</a:p>
          <a:p>
            <a:r>
              <a:rPr lang="en-US" dirty="0" smtClean="0"/>
              <a:t>Tim Butler</a:t>
            </a:r>
          </a:p>
          <a:p>
            <a:r>
              <a:rPr lang="en-US" dirty="0" smtClean="0"/>
              <a:t>Spellman Lab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7966"/>
            <a:ext cx="2933098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12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Prognosis and treatment determined by molecular subtype</a:t>
            </a:r>
          </a:p>
          <a:p>
            <a:pPr lvl="1"/>
            <a:r>
              <a:rPr lang="en-US" dirty="0" smtClean="0"/>
              <a:t>Estrogen Receptor (ER), Progesterone Receptor (PR), and HER2 primary markers</a:t>
            </a:r>
          </a:p>
          <a:p>
            <a:pPr lvl="1"/>
            <a:r>
              <a:rPr lang="en-US" dirty="0" smtClean="0"/>
              <a:t>ER/PR Positive tumors dependent on androgens, treated with compounds that deplete androgens (</a:t>
            </a:r>
            <a:r>
              <a:rPr lang="en-US" dirty="0" err="1" smtClean="0"/>
              <a:t>tamoxifen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HER2 Positive tumors respond to monoclonal antibody Herceptin</a:t>
            </a:r>
          </a:p>
          <a:p>
            <a:r>
              <a:rPr lang="en-US" dirty="0" smtClean="0"/>
              <a:t>Cell lines have been created that represent all the major subtypes of breast cancer</a:t>
            </a:r>
          </a:p>
          <a:p>
            <a:pPr lvl="1"/>
            <a:r>
              <a:rPr lang="en-US" dirty="0" smtClean="0"/>
              <a:t>Used as model systems to understand breast cancer biology, identify vulnerabilities, and test therapies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Survival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0" y="1371600"/>
            <a:ext cx="5603549" cy="509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67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700C0"/>
                </a:solidFill>
              </a:rPr>
              <a:t>Luminal A (ER+,PR+,HER2-)</a:t>
            </a:r>
          </a:p>
          <a:p>
            <a:endParaRPr lang="en-US" sz="1400" dirty="0">
              <a:solidFill>
                <a:srgbClr val="370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133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7CEE9"/>
                </a:solidFill>
              </a:rPr>
              <a:t>Luminal B (ER+/-,PR+/-,HER2-/+)</a:t>
            </a:r>
            <a:endParaRPr lang="en-US" sz="1400" dirty="0">
              <a:solidFill>
                <a:srgbClr val="07CE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0727" y="253091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C000"/>
                </a:solidFill>
              </a:rPr>
              <a:t>Claudin</a:t>
            </a:r>
            <a:r>
              <a:rPr lang="en-US" sz="1400" dirty="0" smtClean="0">
                <a:solidFill>
                  <a:srgbClr val="FFC000"/>
                </a:solidFill>
              </a:rPr>
              <a:t>-Low (ER-,PR-,HER2-)</a:t>
            </a:r>
          </a:p>
          <a:p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4318" y="30480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D338F"/>
                </a:solidFill>
              </a:rPr>
              <a:t>Her2 Enriched (ER-,PR-,HER2+)</a:t>
            </a:r>
          </a:p>
          <a:p>
            <a:endParaRPr lang="en-US" sz="1400" dirty="0" smtClean="0">
              <a:solidFill>
                <a:srgbClr val="CD338F"/>
              </a:solidFill>
            </a:endParaRPr>
          </a:p>
          <a:p>
            <a:endParaRPr lang="en-US" sz="1400" dirty="0">
              <a:solidFill>
                <a:srgbClr val="CD338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Basal-Like (ER-,PR-,HER2-)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24" y="6466299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Pilar</a:t>
            </a:r>
            <a:r>
              <a:rPr lang="en-US" sz="1200" dirty="0"/>
              <a:t> </a:t>
            </a:r>
            <a:r>
              <a:rPr lang="en-US" sz="1200" dirty="0" err="1" smtClean="0"/>
              <a:t>Eroles</a:t>
            </a:r>
            <a:r>
              <a:rPr lang="en-US" sz="1200" dirty="0" smtClean="0"/>
              <a:t> et. Al., </a:t>
            </a:r>
            <a:r>
              <a:rPr lang="en-US" sz="1200" dirty="0"/>
              <a:t>Cancer Treatment </a:t>
            </a:r>
            <a:r>
              <a:rPr lang="en-US" sz="1200" dirty="0" smtClean="0"/>
              <a:t>Reviews 16 </a:t>
            </a:r>
            <a:r>
              <a:rPr lang="en-US" sz="1200" dirty="0"/>
              <a:t>December </a:t>
            </a:r>
            <a:r>
              <a:rPr lang="en-US" sz="1200" dirty="0" smtClean="0"/>
              <a:t>2011.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003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 utilize metabolism differently than quiescent cells</a:t>
            </a:r>
          </a:p>
          <a:p>
            <a:pPr lvl="1"/>
            <a:r>
              <a:rPr lang="en-US" dirty="0" smtClean="0"/>
              <a:t>A better understanding of tumor metabolism can identify vulnerabilities</a:t>
            </a:r>
          </a:p>
          <a:p>
            <a:r>
              <a:rPr lang="en-US" dirty="0" err="1" smtClean="0"/>
              <a:t>RNAi</a:t>
            </a:r>
            <a:r>
              <a:rPr lang="en-US" dirty="0" smtClean="0"/>
              <a:t> is an effective method to conduct large scale screens to identify functionally important genes</a:t>
            </a:r>
          </a:p>
          <a:p>
            <a:r>
              <a:rPr lang="en-US" dirty="0" smtClean="0"/>
              <a:t>Breast cancer cell lines are a valuable resource for investigating tumor biology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0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Metabolism and Cancer</a:t>
            </a:r>
          </a:p>
          <a:p>
            <a:r>
              <a:rPr lang="en-US" sz="3200" dirty="0" smtClean="0"/>
              <a:t>Functional Genomics</a:t>
            </a:r>
          </a:p>
          <a:p>
            <a:r>
              <a:rPr lang="en-US" sz="3200" dirty="0" smtClean="0"/>
              <a:t>Breast Cancer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166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and Cancer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629352" cy="387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05200" y="6019800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Arial" charset="0"/>
              </a:rPr>
              <a:t>Jones R G , Thompson C B Genes Dev. 2009;23:537-548</a:t>
            </a:r>
          </a:p>
        </p:txBody>
      </p:sp>
    </p:spTree>
    <p:extLst>
      <p:ext uri="{BB962C8B-B14F-4D97-AF65-F5344CB8AC3E}">
        <p14:creationId xmlns="" xmlns:p14="http://schemas.microsoft.com/office/powerpoint/2010/main" val="22160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Warburg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 smtClean="0"/>
              <a:t>Under aerobic conditions tumor cells rely on glycolysis</a:t>
            </a:r>
          </a:p>
          <a:p>
            <a:pPr lvl="1"/>
            <a:r>
              <a:rPr lang="en-US" dirty="0" smtClean="0"/>
              <a:t>~9x less ATP generated</a:t>
            </a:r>
          </a:p>
          <a:p>
            <a:r>
              <a:rPr lang="en-US" dirty="0" smtClean="0"/>
              <a:t>Proliferating cells need more than just ATP</a:t>
            </a:r>
            <a:endParaRPr lang="en-US" dirty="0"/>
          </a:p>
          <a:p>
            <a:pPr lvl="1"/>
            <a:r>
              <a:rPr lang="en-US" dirty="0" smtClean="0"/>
              <a:t>Lactate used to increase biomass</a:t>
            </a:r>
          </a:p>
          <a:p>
            <a:r>
              <a:rPr lang="en-US" dirty="0" smtClean="0"/>
              <a:t>Warburg effect a phenotype of proliferating cells, including tumors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6800" y="4800599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latin typeface="Arial" charset="0"/>
              </a:rPr>
              <a:t>Vander </a:t>
            </a:r>
            <a:r>
              <a:rPr lang="en-GB" sz="1200" b="1" dirty="0" err="1" smtClean="0">
                <a:latin typeface="Arial" charset="0"/>
              </a:rPr>
              <a:t>Heiden</a:t>
            </a:r>
            <a:r>
              <a:rPr lang="en-GB" sz="1200" b="1" dirty="0" smtClean="0">
                <a:latin typeface="Arial" charset="0"/>
              </a:rPr>
              <a:t>, et. al., Science 2009;324.</a:t>
            </a:r>
            <a:endParaRPr lang="en-GB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1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Genes and Metabolism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7074"/>
            <a:ext cx="6757988" cy="510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0" y="6502746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Arial" charset="0"/>
              </a:rPr>
              <a:t>Jones R G , Thompson C B Genes Dev. 2009;23:537-548</a:t>
            </a:r>
          </a:p>
        </p:txBody>
      </p:sp>
    </p:spTree>
    <p:extLst>
      <p:ext uri="{BB962C8B-B14F-4D97-AF65-F5344CB8AC3E}">
        <p14:creationId xmlns="" xmlns:p14="http://schemas.microsoft.com/office/powerpoint/2010/main" val="25227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Cancer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r>
              <a:rPr lang="en-US" dirty="0" smtClean="0"/>
              <a:t>Metabolic pathways are utilized differently in cancer</a:t>
            </a:r>
          </a:p>
          <a:p>
            <a:r>
              <a:rPr lang="en-US" dirty="0" smtClean="0"/>
              <a:t>Identifying metabolic genes that tumors are dependent on may lead to new therapeutic targets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148290" cy="409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23448" y="6247159"/>
            <a:ext cx="247755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sz="1200" b="1" dirty="0" err="1" smtClean="0">
                <a:latin typeface="Arial" charset="0"/>
              </a:rPr>
              <a:t>Rohren</a:t>
            </a:r>
            <a:r>
              <a:rPr lang="en-GB" sz="1200" b="1" dirty="0" smtClean="0">
                <a:latin typeface="Arial" charset="0"/>
              </a:rPr>
              <a:t> et. al., Radiology 2004</a:t>
            </a:r>
            <a:endParaRPr lang="en-GB" sz="1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 studies of disease focus on identifying DNA alterations that are overrepresented</a:t>
            </a:r>
          </a:p>
          <a:p>
            <a:r>
              <a:rPr lang="en-US" dirty="0" smtClean="0"/>
              <a:t>Functional genomics focuses on measuring the functional consequences of disrupting gene expression</a:t>
            </a:r>
          </a:p>
          <a:p>
            <a:pPr lvl="1"/>
            <a:r>
              <a:rPr lang="en-US" dirty="0" err="1" smtClean="0"/>
              <a:t>RNAi</a:t>
            </a:r>
            <a:r>
              <a:rPr lang="en-US" dirty="0" smtClean="0"/>
              <a:t> is used to knockdown gene expression and screen for consequences</a:t>
            </a:r>
          </a:p>
          <a:p>
            <a:pPr lvl="2"/>
            <a:r>
              <a:rPr lang="en-US" dirty="0" smtClean="0"/>
              <a:t>Gene Expression</a:t>
            </a:r>
          </a:p>
          <a:p>
            <a:pPr lvl="2"/>
            <a:r>
              <a:rPr lang="en-US" dirty="0" smtClean="0"/>
              <a:t>Proliferation</a:t>
            </a:r>
          </a:p>
          <a:p>
            <a:pPr lvl="2"/>
            <a:r>
              <a:rPr lang="en-US" dirty="0" smtClean="0"/>
              <a:t>Drug sensitivity </a:t>
            </a:r>
          </a:p>
        </p:txBody>
      </p:sp>
    </p:spTree>
    <p:extLst>
      <p:ext uri="{BB962C8B-B14F-4D97-AF65-F5344CB8AC3E}">
        <p14:creationId xmlns="" xmlns:p14="http://schemas.microsoft.com/office/powerpoint/2010/main" val="34195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interference (</a:t>
            </a:r>
            <a:r>
              <a:rPr lang="en-US" dirty="0" err="1" smtClean="0"/>
              <a:t>RNAi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 smtClean="0"/>
              <a:t>Uses RNA sequence complementary to a target gene to degrade transcripts</a:t>
            </a:r>
          </a:p>
          <a:p>
            <a:r>
              <a:rPr lang="en-US" dirty="0" smtClean="0"/>
              <a:t>Knocks down protein level</a:t>
            </a:r>
          </a:p>
          <a:p>
            <a:r>
              <a:rPr lang="en-US" dirty="0" smtClean="0"/>
              <a:t>Can be delivered via </a:t>
            </a:r>
            <a:r>
              <a:rPr lang="en-US" dirty="0" err="1" smtClean="0"/>
              <a:t>siRNA</a:t>
            </a:r>
            <a:r>
              <a:rPr lang="en-US" dirty="0" smtClean="0"/>
              <a:t>, </a:t>
            </a:r>
            <a:r>
              <a:rPr lang="en-US" dirty="0" err="1" smtClean="0"/>
              <a:t>shRNA</a:t>
            </a:r>
            <a:r>
              <a:rPr lang="en-US" dirty="0" smtClean="0"/>
              <a:t> plasmid, or </a:t>
            </a:r>
            <a:r>
              <a:rPr lang="en-US" dirty="0" err="1" smtClean="0"/>
              <a:t>shRNA</a:t>
            </a:r>
            <a:r>
              <a:rPr lang="en-US" dirty="0" smtClean="0"/>
              <a:t> </a:t>
            </a:r>
            <a:r>
              <a:rPr lang="en-US" dirty="0" err="1" smtClean="0"/>
              <a:t>lentivirus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NAi-directed mRNA Cleav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886200" cy="5052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324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"Gene Silencers." </a:t>
            </a:r>
            <a:r>
              <a:rPr lang="en-US" sz="1200" i="1" dirty="0" smtClean="0"/>
              <a:t>Santa Cruz Biotechnology, Inc. </a:t>
            </a:r>
            <a:r>
              <a:rPr lang="en-US" sz="1200" dirty="0" smtClean="0"/>
              <a:t>Web</a:t>
            </a:r>
            <a:r>
              <a:rPr lang="en-US" sz="1200" dirty="0" smtClean="0"/>
              <a:t>. 10 Feb. 2012. &lt;http://www.scbt.com/gene_silencers.html&gt;.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Lentiviral</a:t>
            </a:r>
            <a:r>
              <a:rPr lang="en-US" dirty="0" smtClean="0"/>
              <a:t> </a:t>
            </a:r>
            <a:r>
              <a:rPr lang="en-US" dirty="0" err="1" smtClean="0"/>
              <a:t>shRNA</a:t>
            </a:r>
            <a:r>
              <a:rPr lang="en-US" dirty="0" smtClean="0"/>
              <a:t>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418" y="1600200"/>
            <a:ext cx="37338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Lentivirus</a:t>
            </a:r>
            <a:r>
              <a:rPr lang="en-US" dirty="0" smtClean="0"/>
              <a:t> will integrate its genome into target genome</a:t>
            </a:r>
          </a:p>
          <a:p>
            <a:r>
              <a:rPr lang="en-US" dirty="0" smtClean="0"/>
              <a:t>Allows for constant expression at low levels, minimizing off target effects</a:t>
            </a:r>
          </a:p>
          <a:p>
            <a:r>
              <a:rPr lang="en-US" dirty="0" smtClean="0"/>
              <a:t>Vector contains:</a:t>
            </a:r>
          </a:p>
          <a:p>
            <a:pPr lvl="1"/>
            <a:r>
              <a:rPr lang="en-US" dirty="0" err="1" smtClean="0"/>
              <a:t>shRNA</a:t>
            </a:r>
            <a:r>
              <a:rPr lang="en-US" dirty="0" smtClean="0"/>
              <a:t> sequence</a:t>
            </a:r>
          </a:p>
          <a:p>
            <a:pPr lvl="1"/>
            <a:r>
              <a:rPr lang="en-US" dirty="0" smtClean="0"/>
              <a:t>Antibiotic resistance</a:t>
            </a:r>
          </a:p>
          <a:p>
            <a:pPr lvl="1"/>
            <a:r>
              <a:rPr lang="en-US" dirty="0"/>
              <a:t>Promoters</a:t>
            </a:r>
          </a:p>
          <a:p>
            <a:pPr lvl="1"/>
            <a:r>
              <a:rPr lang="en-US" dirty="0" smtClean="0"/>
              <a:t>Biosafety features</a:t>
            </a:r>
          </a:p>
          <a:p>
            <a:pPr lvl="1"/>
            <a:r>
              <a:rPr lang="en-US" dirty="0" err="1"/>
              <a:t>Lentiviral</a:t>
            </a:r>
            <a:r>
              <a:rPr lang="en-US" dirty="0"/>
              <a:t> Machinery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912418" cy="48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98" y="6400800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Jason Moffat, </a:t>
            </a:r>
            <a:r>
              <a:rPr lang="en-US" sz="1200" dirty="0" smtClean="0"/>
              <a:t>et. al., Cell</a:t>
            </a:r>
            <a:r>
              <a:rPr lang="en-US" sz="1200" dirty="0"/>
              <a:t>, Volume 124, Issue 6, 24 March </a:t>
            </a:r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10" name="Freeform 9"/>
          <p:cNvSpPr/>
          <p:nvPr/>
        </p:nvSpPr>
        <p:spPr>
          <a:xfrm>
            <a:off x="3426864" y="3067940"/>
            <a:ext cx="760575" cy="343907"/>
          </a:xfrm>
          <a:custGeom>
            <a:avLst/>
            <a:gdLst>
              <a:gd name="connsiteX0" fmla="*/ 76912 w 760575"/>
              <a:gd name="connsiteY0" fmla="*/ 17092 h 343907"/>
              <a:gd name="connsiteX1" fmla="*/ 8545 w 760575"/>
              <a:gd name="connsiteY1" fmla="*/ 42729 h 343907"/>
              <a:gd name="connsiteX2" fmla="*/ 0 w 760575"/>
              <a:gd name="connsiteY2" fmla="*/ 68367 h 343907"/>
              <a:gd name="connsiteX3" fmla="*/ 8545 w 760575"/>
              <a:gd name="connsiteY3" fmla="*/ 196553 h 343907"/>
              <a:gd name="connsiteX4" fmla="*/ 34183 w 760575"/>
              <a:gd name="connsiteY4" fmla="*/ 222191 h 343907"/>
              <a:gd name="connsiteX5" fmla="*/ 85457 w 760575"/>
              <a:gd name="connsiteY5" fmla="*/ 256374 h 343907"/>
              <a:gd name="connsiteX6" fmla="*/ 111095 w 760575"/>
              <a:gd name="connsiteY6" fmla="*/ 264920 h 343907"/>
              <a:gd name="connsiteX7" fmla="*/ 162370 w 760575"/>
              <a:gd name="connsiteY7" fmla="*/ 299103 h 343907"/>
              <a:gd name="connsiteX8" fmla="*/ 256373 w 760575"/>
              <a:gd name="connsiteY8" fmla="*/ 324740 h 343907"/>
              <a:gd name="connsiteX9" fmla="*/ 290557 w 760575"/>
              <a:gd name="connsiteY9" fmla="*/ 341832 h 343907"/>
              <a:gd name="connsiteX10" fmla="*/ 529839 w 760575"/>
              <a:gd name="connsiteY10" fmla="*/ 324740 h 343907"/>
              <a:gd name="connsiteX11" fmla="*/ 581114 w 760575"/>
              <a:gd name="connsiteY11" fmla="*/ 282011 h 343907"/>
              <a:gd name="connsiteX12" fmla="*/ 632388 w 760575"/>
              <a:gd name="connsiteY12" fmla="*/ 256374 h 343907"/>
              <a:gd name="connsiteX13" fmla="*/ 666572 w 760575"/>
              <a:gd name="connsiteY13" fmla="*/ 230737 h 343907"/>
              <a:gd name="connsiteX14" fmla="*/ 709300 w 760575"/>
              <a:gd name="connsiteY14" fmla="*/ 205099 h 343907"/>
              <a:gd name="connsiteX15" fmla="*/ 752029 w 760575"/>
              <a:gd name="connsiteY15" fmla="*/ 145279 h 343907"/>
              <a:gd name="connsiteX16" fmla="*/ 760575 w 760575"/>
              <a:gd name="connsiteY16" fmla="*/ 119641 h 343907"/>
              <a:gd name="connsiteX17" fmla="*/ 752029 w 760575"/>
              <a:gd name="connsiteY17" fmla="*/ 94004 h 343907"/>
              <a:gd name="connsiteX18" fmla="*/ 615297 w 760575"/>
              <a:gd name="connsiteY18" fmla="*/ 42729 h 343907"/>
              <a:gd name="connsiteX19" fmla="*/ 564022 w 760575"/>
              <a:gd name="connsiteY19" fmla="*/ 34183 h 343907"/>
              <a:gd name="connsiteX20" fmla="*/ 478564 w 760575"/>
              <a:gd name="connsiteY20" fmla="*/ 8546 h 343907"/>
              <a:gd name="connsiteX21" fmla="*/ 452927 w 760575"/>
              <a:gd name="connsiteY21" fmla="*/ 0 h 343907"/>
              <a:gd name="connsiteX22" fmla="*/ 153824 w 760575"/>
              <a:gd name="connsiteY22" fmla="*/ 8546 h 343907"/>
              <a:gd name="connsiteX23" fmla="*/ 119641 w 760575"/>
              <a:gd name="connsiteY23" fmla="*/ 17092 h 343907"/>
              <a:gd name="connsiteX24" fmla="*/ 76912 w 760575"/>
              <a:gd name="connsiteY24" fmla="*/ 17092 h 3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0575" h="343907">
                <a:moveTo>
                  <a:pt x="76912" y="17092"/>
                </a:moveTo>
                <a:cubicBezTo>
                  <a:pt x="58396" y="21365"/>
                  <a:pt x="25310" y="21773"/>
                  <a:pt x="8545" y="42729"/>
                </a:cubicBezTo>
                <a:cubicBezTo>
                  <a:pt x="2918" y="49763"/>
                  <a:pt x="2848" y="59821"/>
                  <a:pt x="0" y="68367"/>
                </a:cubicBezTo>
                <a:cubicBezTo>
                  <a:pt x="2848" y="111096"/>
                  <a:pt x="-745" y="154749"/>
                  <a:pt x="8545" y="196553"/>
                </a:cubicBezTo>
                <a:cubicBezTo>
                  <a:pt x="11167" y="208351"/>
                  <a:pt x="24643" y="214771"/>
                  <a:pt x="34183" y="222191"/>
                </a:cubicBezTo>
                <a:cubicBezTo>
                  <a:pt x="50397" y="234802"/>
                  <a:pt x="65970" y="249878"/>
                  <a:pt x="85457" y="256374"/>
                </a:cubicBezTo>
                <a:cubicBezTo>
                  <a:pt x="94003" y="259223"/>
                  <a:pt x="103220" y="260545"/>
                  <a:pt x="111095" y="264920"/>
                </a:cubicBezTo>
                <a:cubicBezTo>
                  <a:pt x="129052" y="274896"/>
                  <a:pt x="142883" y="292607"/>
                  <a:pt x="162370" y="299103"/>
                </a:cubicBezTo>
                <a:cubicBezTo>
                  <a:pt x="227424" y="320788"/>
                  <a:pt x="195978" y="312662"/>
                  <a:pt x="256373" y="324740"/>
                </a:cubicBezTo>
                <a:cubicBezTo>
                  <a:pt x="267768" y="330437"/>
                  <a:pt x="277826" y="341360"/>
                  <a:pt x="290557" y="341832"/>
                </a:cubicBezTo>
                <a:cubicBezTo>
                  <a:pt x="429928" y="346994"/>
                  <a:pt x="438683" y="342972"/>
                  <a:pt x="529839" y="324740"/>
                </a:cubicBezTo>
                <a:cubicBezTo>
                  <a:pt x="552239" y="302340"/>
                  <a:pt x="554344" y="296883"/>
                  <a:pt x="581114" y="282011"/>
                </a:cubicBezTo>
                <a:cubicBezTo>
                  <a:pt x="597818" y="272731"/>
                  <a:pt x="616002" y="266205"/>
                  <a:pt x="632388" y="256374"/>
                </a:cubicBezTo>
                <a:cubicBezTo>
                  <a:pt x="644601" y="249046"/>
                  <a:pt x="654721" y="238638"/>
                  <a:pt x="666572" y="230737"/>
                </a:cubicBezTo>
                <a:cubicBezTo>
                  <a:pt x="680392" y="221523"/>
                  <a:pt x="695057" y="213645"/>
                  <a:pt x="709300" y="205099"/>
                </a:cubicBezTo>
                <a:cubicBezTo>
                  <a:pt x="715110" y="197353"/>
                  <a:pt x="745779" y="157779"/>
                  <a:pt x="752029" y="145279"/>
                </a:cubicBezTo>
                <a:cubicBezTo>
                  <a:pt x="756058" y="137222"/>
                  <a:pt x="757726" y="128187"/>
                  <a:pt x="760575" y="119641"/>
                </a:cubicBezTo>
                <a:cubicBezTo>
                  <a:pt x="757726" y="111095"/>
                  <a:pt x="759629" y="98840"/>
                  <a:pt x="752029" y="94004"/>
                </a:cubicBezTo>
                <a:cubicBezTo>
                  <a:pt x="741882" y="87547"/>
                  <a:pt x="641630" y="49312"/>
                  <a:pt x="615297" y="42729"/>
                </a:cubicBezTo>
                <a:cubicBezTo>
                  <a:pt x="598487" y="38526"/>
                  <a:pt x="581013" y="37581"/>
                  <a:pt x="564022" y="34183"/>
                </a:cubicBezTo>
                <a:cubicBezTo>
                  <a:pt x="531726" y="27724"/>
                  <a:pt x="511275" y="19450"/>
                  <a:pt x="478564" y="8546"/>
                </a:cubicBezTo>
                <a:lnTo>
                  <a:pt x="452927" y="0"/>
                </a:lnTo>
                <a:cubicBezTo>
                  <a:pt x="353226" y="2849"/>
                  <a:pt x="253435" y="3438"/>
                  <a:pt x="153824" y="8546"/>
                </a:cubicBezTo>
                <a:cubicBezTo>
                  <a:pt x="142094" y="9148"/>
                  <a:pt x="131328" y="15923"/>
                  <a:pt x="119641" y="17092"/>
                </a:cubicBezTo>
                <a:cubicBezTo>
                  <a:pt x="102634" y="18793"/>
                  <a:pt x="95428" y="12819"/>
                  <a:pt x="76912" y="170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31207" y="2597921"/>
            <a:ext cx="878481" cy="335653"/>
          </a:xfrm>
          <a:custGeom>
            <a:avLst/>
            <a:gdLst>
              <a:gd name="connsiteX0" fmla="*/ 290557 w 878481"/>
              <a:gd name="connsiteY0" fmla="*/ 34184 h 335653"/>
              <a:gd name="connsiteX1" fmla="*/ 128187 w 878481"/>
              <a:gd name="connsiteY1" fmla="*/ 51275 h 335653"/>
              <a:gd name="connsiteX2" fmla="*/ 94004 w 878481"/>
              <a:gd name="connsiteY2" fmla="*/ 59821 h 335653"/>
              <a:gd name="connsiteX3" fmla="*/ 51275 w 878481"/>
              <a:gd name="connsiteY3" fmla="*/ 68367 h 335653"/>
              <a:gd name="connsiteX4" fmla="*/ 8546 w 878481"/>
              <a:gd name="connsiteY4" fmla="*/ 119642 h 335653"/>
              <a:gd name="connsiteX5" fmla="*/ 0 w 878481"/>
              <a:gd name="connsiteY5" fmla="*/ 145279 h 335653"/>
              <a:gd name="connsiteX6" fmla="*/ 17092 w 878481"/>
              <a:gd name="connsiteY6" fmla="*/ 222191 h 335653"/>
              <a:gd name="connsiteX7" fmla="*/ 42729 w 878481"/>
              <a:gd name="connsiteY7" fmla="*/ 239283 h 335653"/>
              <a:gd name="connsiteX8" fmla="*/ 68367 w 878481"/>
              <a:gd name="connsiteY8" fmla="*/ 230737 h 335653"/>
              <a:gd name="connsiteX9" fmla="*/ 119642 w 878481"/>
              <a:gd name="connsiteY9" fmla="*/ 247829 h 335653"/>
              <a:gd name="connsiteX10" fmla="*/ 136733 w 878481"/>
              <a:gd name="connsiteY10" fmla="*/ 299103 h 335653"/>
              <a:gd name="connsiteX11" fmla="*/ 213645 w 878481"/>
              <a:gd name="connsiteY11" fmla="*/ 333286 h 335653"/>
              <a:gd name="connsiteX12" fmla="*/ 871672 w 878481"/>
              <a:gd name="connsiteY12" fmla="*/ 324741 h 335653"/>
              <a:gd name="connsiteX13" fmla="*/ 863126 w 878481"/>
              <a:gd name="connsiteY13" fmla="*/ 273466 h 335653"/>
              <a:gd name="connsiteX14" fmla="*/ 820397 w 878481"/>
              <a:gd name="connsiteY14" fmla="*/ 230737 h 335653"/>
              <a:gd name="connsiteX15" fmla="*/ 777668 w 878481"/>
              <a:gd name="connsiteY15" fmla="*/ 145279 h 335653"/>
              <a:gd name="connsiteX16" fmla="*/ 666572 w 878481"/>
              <a:gd name="connsiteY16" fmla="*/ 68367 h 335653"/>
              <a:gd name="connsiteX17" fmla="*/ 640935 w 878481"/>
              <a:gd name="connsiteY17" fmla="*/ 51275 h 335653"/>
              <a:gd name="connsiteX18" fmla="*/ 538386 w 878481"/>
              <a:gd name="connsiteY18" fmla="*/ 25638 h 335653"/>
              <a:gd name="connsiteX19" fmla="*/ 478565 w 878481"/>
              <a:gd name="connsiteY19" fmla="*/ 8546 h 335653"/>
              <a:gd name="connsiteX20" fmla="*/ 444382 w 878481"/>
              <a:gd name="connsiteY20" fmla="*/ 0 h 335653"/>
              <a:gd name="connsiteX21" fmla="*/ 299103 w 878481"/>
              <a:gd name="connsiteY21" fmla="*/ 17092 h 335653"/>
              <a:gd name="connsiteX22" fmla="*/ 264920 w 878481"/>
              <a:gd name="connsiteY22" fmla="*/ 25638 h 335653"/>
              <a:gd name="connsiteX23" fmla="*/ 290557 w 878481"/>
              <a:gd name="connsiteY23" fmla="*/ 34184 h 33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481" h="335653">
                <a:moveTo>
                  <a:pt x="290557" y="34184"/>
                </a:moveTo>
                <a:cubicBezTo>
                  <a:pt x="267768" y="38457"/>
                  <a:pt x="184869" y="40969"/>
                  <a:pt x="128187" y="51275"/>
                </a:cubicBezTo>
                <a:cubicBezTo>
                  <a:pt x="116631" y="53376"/>
                  <a:pt x="105469" y="57273"/>
                  <a:pt x="94004" y="59821"/>
                </a:cubicBezTo>
                <a:cubicBezTo>
                  <a:pt x="79825" y="62972"/>
                  <a:pt x="65518" y="65518"/>
                  <a:pt x="51275" y="68367"/>
                </a:cubicBezTo>
                <a:cubicBezTo>
                  <a:pt x="32374" y="87268"/>
                  <a:pt x="20444" y="95846"/>
                  <a:pt x="8546" y="119642"/>
                </a:cubicBezTo>
                <a:cubicBezTo>
                  <a:pt x="4517" y="127699"/>
                  <a:pt x="2849" y="136733"/>
                  <a:pt x="0" y="145279"/>
                </a:cubicBezTo>
                <a:cubicBezTo>
                  <a:pt x="88" y="145805"/>
                  <a:pt x="8233" y="211118"/>
                  <a:pt x="17092" y="222191"/>
                </a:cubicBezTo>
                <a:cubicBezTo>
                  <a:pt x="23508" y="230211"/>
                  <a:pt x="34183" y="233586"/>
                  <a:pt x="42729" y="239283"/>
                </a:cubicBezTo>
                <a:cubicBezTo>
                  <a:pt x="51275" y="236434"/>
                  <a:pt x="59414" y="229742"/>
                  <a:pt x="68367" y="230737"/>
                </a:cubicBezTo>
                <a:cubicBezTo>
                  <a:pt x="86273" y="232727"/>
                  <a:pt x="119642" y="247829"/>
                  <a:pt x="119642" y="247829"/>
                </a:cubicBezTo>
                <a:cubicBezTo>
                  <a:pt x="125339" y="264920"/>
                  <a:pt x="119642" y="293406"/>
                  <a:pt x="136733" y="299103"/>
                </a:cubicBezTo>
                <a:cubicBezTo>
                  <a:pt x="197751" y="319443"/>
                  <a:pt x="173017" y="306202"/>
                  <a:pt x="213645" y="333286"/>
                </a:cubicBezTo>
                <a:cubicBezTo>
                  <a:pt x="432987" y="330438"/>
                  <a:pt x="653236" y="344860"/>
                  <a:pt x="871672" y="324741"/>
                </a:cubicBezTo>
                <a:cubicBezTo>
                  <a:pt x="888926" y="323152"/>
                  <a:pt x="868606" y="289904"/>
                  <a:pt x="863126" y="273466"/>
                </a:cubicBezTo>
                <a:cubicBezTo>
                  <a:pt x="854987" y="249051"/>
                  <a:pt x="839929" y="243759"/>
                  <a:pt x="820397" y="230737"/>
                </a:cubicBezTo>
                <a:cubicBezTo>
                  <a:pt x="806154" y="202251"/>
                  <a:pt x="803759" y="163543"/>
                  <a:pt x="777668" y="145279"/>
                </a:cubicBezTo>
                <a:cubicBezTo>
                  <a:pt x="683616" y="79442"/>
                  <a:pt x="721195" y="104782"/>
                  <a:pt x="666572" y="68367"/>
                </a:cubicBezTo>
                <a:cubicBezTo>
                  <a:pt x="658026" y="62670"/>
                  <a:pt x="650679" y="54523"/>
                  <a:pt x="640935" y="51275"/>
                </a:cubicBezTo>
                <a:cubicBezTo>
                  <a:pt x="555273" y="22722"/>
                  <a:pt x="624694" y="42900"/>
                  <a:pt x="538386" y="25638"/>
                </a:cubicBezTo>
                <a:cubicBezTo>
                  <a:pt x="493855" y="16732"/>
                  <a:pt x="516578" y="19407"/>
                  <a:pt x="478565" y="8546"/>
                </a:cubicBezTo>
                <a:cubicBezTo>
                  <a:pt x="467272" y="5319"/>
                  <a:pt x="455776" y="2849"/>
                  <a:pt x="444382" y="0"/>
                </a:cubicBezTo>
                <a:cubicBezTo>
                  <a:pt x="356212" y="7348"/>
                  <a:pt x="363249" y="2837"/>
                  <a:pt x="299103" y="17092"/>
                </a:cubicBezTo>
                <a:cubicBezTo>
                  <a:pt x="287638" y="19640"/>
                  <a:pt x="274316" y="18591"/>
                  <a:pt x="264920" y="25638"/>
                </a:cubicBezTo>
                <a:cubicBezTo>
                  <a:pt x="260362" y="29056"/>
                  <a:pt x="313346" y="29911"/>
                  <a:pt x="290557" y="341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97779" y="3503329"/>
            <a:ext cx="922946" cy="385007"/>
          </a:xfrm>
          <a:custGeom>
            <a:avLst/>
            <a:gdLst>
              <a:gd name="connsiteX0" fmla="*/ 205100 w 922946"/>
              <a:gd name="connsiteY0" fmla="*/ 447 h 385007"/>
              <a:gd name="connsiteX1" fmla="*/ 76913 w 922946"/>
              <a:gd name="connsiteY1" fmla="*/ 17538 h 385007"/>
              <a:gd name="connsiteX2" fmla="*/ 51275 w 922946"/>
              <a:gd name="connsiteY2" fmla="*/ 34630 h 385007"/>
              <a:gd name="connsiteX3" fmla="*/ 25638 w 922946"/>
              <a:gd name="connsiteY3" fmla="*/ 85905 h 385007"/>
              <a:gd name="connsiteX4" fmla="*/ 0 w 922946"/>
              <a:gd name="connsiteY4" fmla="*/ 137179 h 385007"/>
              <a:gd name="connsiteX5" fmla="*/ 8546 w 922946"/>
              <a:gd name="connsiteY5" fmla="*/ 239729 h 385007"/>
              <a:gd name="connsiteX6" fmla="*/ 34184 w 922946"/>
              <a:gd name="connsiteY6" fmla="*/ 265366 h 385007"/>
              <a:gd name="connsiteX7" fmla="*/ 76913 w 922946"/>
              <a:gd name="connsiteY7" fmla="*/ 299550 h 385007"/>
              <a:gd name="connsiteX8" fmla="*/ 119642 w 922946"/>
              <a:gd name="connsiteY8" fmla="*/ 350824 h 385007"/>
              <a:gd name="connsiteX9" fmla="*/ 145279 w 922946"/>
              <a:gd name="connsiteY9" fmla="*/ 367916 h 385007"/>
              <a:gd name="connsiteX10" fmla="*/ 196554 w 922946"/>
              <a:gd name="connsiteY10" fmla="*/ 376462 h 385007"/>
              <a:gd name="connsiteX11" fmla="*/ 230737 w 922946"/>
              <a:gd name="connsiteY11" fmla="*/ 385007 h 385007"/>
              <a:gd name="connsiteX12" fmla="*/ 564023 w 922946"/>
              <a:gd name="connsiteY12" fmla="*/ 367916 h 385007"/>
              <a:gd name="connsiteX13" fmla="*/ 606752 w 922946"/>
              <a:gd name="connsiteY13" fmla="*/ 359370 h 385007"/>
              <a:gd name="connsiteX14" fmla="*/ 658027 w 922946"/>
              <a:gd name="connsiteY14" fmla="*/ 333733 h 385007"/>
              <a:gd name="connsiteX15" fmla="*/ 700756 w 922946"/>
              <a:gd name="connsiteY15" fmla="*/ 316641 h 385007"/>
              <a:gd name="connsiteX16" fmla="*/ 726393 w 922946"/>
              <a:gd name="connsiteY16" fmla="*/ 291004 h 385007"/>
              <a:gd name="connsiteX17" fmla="*/ 769122 w 922946"/>
              <a:gd name="connsiteY17" fmla="*/ 282458 h 385007"/>
              <a:gd name="connsiteX18" fmla="*/ 888763 w 922946"/>
              <a:gd name="connsiteY18" fmla="*/ 256821 h 385007"/>
              <a:gd name="connsiteX19" fmla="*/ 905855 w 922946"/>
              <a:gd name="connsiteY19" fmla="*/ 231183 h 385007"/>
              <a:gd name="connsiteX20" fmla="*/ 914400 w 922946"/>
              <a:gd name="connsiteY20" fmla="*/ 197000 h 385007"/>
              <a:gd name="connsiteX21" fmla="*/ 922946 w 922946"/>
              <a:gd name="connsiteY21" fmla="*/ 171363 h 385007"/>
              <a:gd name="connsiteX22" fmla="*/ 914400 w 922946"/>
              <a:gd name="connsiteY22" fmla="*/ 137179 h 385007"/>
              <a:gd name="connsiteX23" fmla="*/ 828942 w 922946"/>
              <a:gd name="connsiteY23" fmla="*/ 94450 h 385007"/>
              <a:gd name="connsiteX24" fmla="*/ 794759 w 922946"/>
              <a:gd name="connsiteY24" fmla="*/ 77359 h 385007"/>
              <a:gd name="connsiteX25" fmla="*/ 769122 w 922946"/>
              <a:gd name="connsiteY25" fmla="*/ 68813 h 385007"/>
              <a:gd name="connsiteX26" fmla="*/ 743485 w 922946"/>
              <a:gd name="connsiteY26" fmla="*/ 51721 h 385007"/>
              <a:gd name="connsiteX27" fmla="*/ 222191 w 922946"/>
              <a:gd name="connsiteY27" fmla="*/ 26084 h 385007"/>
              <a:gd name="connsiteX28" fmla="*/ 205100 w 922946"/>
              <a:gd name="connsiteY28" fmla="*/ 447 h 3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22946" h="385007">
                <a:moveTo>
                  <a:pt x="205100" y="447"/>
                </a:moveTo>
                <a:cubicBezTo>
                  <a:pt x="180887" y="-977"/>
                  <a:pt x="111822" y="83"/>
                  <a:pt x="76913" y="17538"/>
                </a:cubicBezTo>
                <a:cubicBezTo>
                  <a:pt x="67726" y="22131"/>
                  <a:pt x="59821" y="28933"/>
                  <a:pt x="51275" y="34630"/>
                </a:cubicBezTo>
                <a:cubicBezTo>
                  <a:pt x="29795" y="99069"/>
                  <a:pt x="58770" y="19640"/>
                  <a:pt x="25638" y="85905"/>
                </a:cubicBezTo>
                <a:cubicBezTo>
                  <a:pt x="-9736" y="156654"/>
                  <a:pt x="48974" y="63721"/>
                  <a:pt x="0" y="137179"/>
                </a:cubicBezTo>
                <a:cubicBezTo>
                  <a:pt x="2849" y="171362"/>
                  <a:pt x="-292" y="206585"/>
                  <a:pt x="8546" y="239729"/>
                </a:cubicBezTo>
                <a:cubicBezTo>
                  <a:pt x="11660" y="251407"/>
                  <a:pt x="26447" y="256082"/>
                  <a:pt x="34184" y="265366"/>
                </a:cubicBezTo>
                <a:cubicBezTo>
                  <a:pt x="63920" y="301049"/>
                  <a:pt x="34824" y="285520"/>
                  <a:pt x="76913" y="299550"/>
                </a:cubicBezTo>
                <a:cubicBezTo>
                  <a:pt x="93720" y="324761"/>
                  <a:pt x="94964" y="330259"/>
                  <a:pt x="119642" y="350824"/>
                </a:cubicBezTo>
                <a:cubicBezTo>
                  <a:pt x="127532" y="357399"/>
                  <a:pt x="135535" y="364668"/>
                  <a:pt x="145279" y="367916"/>
                </a:cubicBezTo>
                <a:cubicBezTo>
                  <a:pt x="161717" y="373396"/>
                  <a:pt x="179563" y="373064"/>
                  <a:pt x="196554" y="376462"/>
                </a:cubicBezTo>
                <a:cubicBezTo>
                  <a:pt x="208071" y="378765"/>
                  <a:pt x="219343" y="382159"/>
                  <a:pt x="230737" y="385007"/>
                </a:cubicBezTo>
                <a:lnTo>
                  <a:pt x="564023" y="367916"/>
                </a:lnTo>
                <a:cubicBezTo>
                  <a:pt x="578514" y="366928"/>
                  <a:pt x="593101" y="364334"/>
                  <a:pt x="606752" y="359370"/>
                </a:cubicBezTo>
                <a:cubicBezTo>
                  <a:pt x="624711" y="352840"/>
                  <a:pt x="640631" y="341640"/>
                  <a:pt x="658027" y="333733"/>
                </a:cubicBezTo>
                <a:cubicBezTo>
                  <a:pt x="671992" y="327385"/>
                  <a:pt x="686513" y="322338"/>
                  <a:pt x="700756" y="316641"/>
                </a:cubicBezTo>
                <a:cubicBezTo>
                  <a:pt x="709302" y="308095"/>
                  <a:pt x="715583" y="296409"/>
                  <a:pt x="726393" y="291004"/>
                </a:cubicBezTo>
                <a:cubicBezTo>
                  <a:pt x="739385" y="284508"/>
                  <a:pt x="755109" y="286280"/>
                  <a:pt x="769122" y="282458"/>
                </a:cubicBezTo>
                <a:cubicBezTo>
                  <a:pt x="872156" y="254357"/>
                  <a:pt x="764314" y="272376"/>
                  <a:pt x="888763" y="256821"/>
                </a:cubicBezTo>
                <a:cubicBezTo>
                  <a:pt x="894460" y="248275"/>
                  <a:pt x="901809" y="240624"/>
                  <a:pt x="905855" y="231183"/>
                </a:cubicBezTo>
                <a:cubicBezTo>
                  <a:pt x="910481" y="220388"/>
                  <a:pt x="911173" y="208293"/>
                  <a:pt x="914400" y="197000"/>
                </a:cubicBezTo>
                <a:cubicBezTo>
                  <a:pt x="916875" y="188339"/>
                  <a:pt x="920097" y="179909"/>
                  <a:pt x="922946" y="171363"/>
                </a:cubicBezTo>
                <a:cubicBezTo>
                  <a:pt x="920097" y="159968"/>
                  <a:pt x="923490" y="144617"/>
                  <a:pt x="914400" y="137179"/>
                </a:cubicBezTo>
                <a:cubicBezTo>
                  <a:pt x="889751" y="117011"/>
                  <a:pt x="857428" y="108693"/>
                  <a:pt x="828942" y="94450"/>
                </a:cubicBezTo>
                <a:cubicBezTo>
                  <a:pt x="817548" y="88753"/>
                  <a:pt x="806844" y="81388"/>
                  <a:pt x="794759" y="77359"/>
                </a:cubicBezTo>
                <a:cubicBezTo>
                  <a:pt x="786213" y="74510"/>
                  <a:pt x="777179" y="72842"/>
                  <a:pt x="769122" y="68813"/>
                </a:cubicBezTo>
                <a:cubicBezTo>
                  <a:pt x="759936" y="64220"/>
                  <a:pt x="752871" y="55892"/>
                  <a:pt x="743485" y="51721"/>
                </a:cubicBezTo>
                <a:cubicBezTo>
                  <a:pt x="595673" y="-13973"/>
                  <a:pt x="256891" y="26715"/>
                  <a:pt x="222191" y="26084"/>
                </a:cubicBezTo>
                <a:cubicBezTo>
                  <a:pt x="194184" y="7412"/>
                  <a:pt x="229313" y="1871"/>
                  <a:pt x="205100" y="4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74079" y="2461189"/>
            <a:ext cx="350377" cy="239282"/>
          </a:xfrm>
          <a:custGeom>
            <a:avLst/>
            <a:gdLst>
              <a:gd name="connsiteX0" fmla="*/ 153824 w 350377"/>
              <a:gd name="connsiteY0" fmla="*/ 17091 h 239282"/>
              <a:gd name="connsiteX1" fmla="*/ 111095 w 350377"/>
              <a:gd name="connsiteY1" fmla="*/ 42729 h 239282"/>
              <a:gd name="connsiteX2" fmla="*/ 34183 w 350377"/>
              <a:gd name="connsiteY2" fmla="*/ 102549 h 239282"/>
              <a:gd name="connsiteX3" fmla="*/ 0 w 350377"/>
              <a:gd name="connsiteY3" fmla="*/ 153824 h 239282"/>
              <a:gd name="connsiteX4" fmla="*/ 8545 w 350377"/>
              <a:gd name="connsiteY4" fmla="*/ 205099 h 239282"/>
              <a:gd name="connsiteX5" fmla="*/ 34183 w 350377"/>
              <a:gd name="connsiteY5" fmla="*/ 222190 h 239282"/>
              <a:gd name="connsiteX6" fmla="*/ 145278 w 350377"/>
              <a:gd name="connsiteY6" fmla="*/ 239282 h 239282"/>
              <a:gd name="connsiteX7" fmla="*/ 316194 w 350377"/>
              <a:gd name="connsiteY7" fmla="*/ 230736 h 239282"/>
              <a:gd name="connsiteX8" fmla="*/ 324740 w 350377"/>
              <a:gd name="connsiteY8" fmla="*/ 205099 h 239282"/>
              <a:gd name="connsiteX9" fmla="*/ 350377 w 350377"/>
              <a:gd name="connsiteY9" fmla="*/ 153824 h 239282"/>
              <a:gd name="connsiteX10" fmla="*/ 333285 w 350377"/>
              <a:gd name="connsiteY10" fmla="*/ 94004 h 239282"/>
              <a:gd name="connsiteX11" fmla="*/ 307648 w 350377"/>
              <a:gd name="connsiteY11" fmla="*/ 68366 h 239282"/>
              <a:gd name="connsiteX12" fmla="*/ 282011 w 350377"/>
              <a:gd name="connsiteY12" fmla="*/ 17091 h 239282"/>
              <a:gd name="connsiteX13" fmla="*/ 256373 w 350377"/>
              <a:gd name="connsiteY13" fmla="*/ 0 h 239282"/>
              <a:gd name="connsiteX14" fmla="*/ 153824 w 350377"/>
              <a:gd name="connsiteY14" fmla="*/ 17091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377" h="239282">
                <a:moveTo>
                  <a:pt x="153824" y="17091"/>
                </a:moveTo>
                <a:cubicBezTo>
                  <a:pt x="129611" y="24212"/>
                  <a:pt x="125108" y="33811"/>
                  <a:pt x="111095" y="42729"/>
                </a:cubicBezTo>
                <a:cubicBezTo>
                  <a:pt x="82662" y="60823"/>
                  <a:pt x="54990" y="75797"/>
                  <a:pt x="34183" y="102549"/>
                </a:cubicBezTo>
                <a:cubicBezTo>
                  <a:pt x="21572" y="118764"/>
                  <a:pt x="0" y="153824"/>
                  <a:pt x="0" y="153824"/>
                </a:cubicBezTo>
                <a:cubicBezTo>
                  <a:pt x="2848" y="170916"/>
                  <a:pt x="796" y="189601"/>
                  <a:pt x="8545" y="205099"/>
                </a:cubicBezTo>
                <a:cubicBezTo>
                  <a:pt x="13138" y="214286"/>
                  <a:pt x="24996" y="217597"/>
                  <a:pt x="34183" y="222190"/>
                </a:cubicBezTo>
                <a:cubicBezTo>
                  <a:pt x="64983" y="237590"/>
                  <a:pt x="120762" y="236830"/>
                  <a:pt x="145278" y="239282"/>
                </a:cubicBezTo>
                <a:cubicBezTo>
                  <a:pt x="202250" y="236433"/>
                  <a:pt x="260158" y="241409"/>
                  <a:pt x="316194" y="230736"/>
                </a:cubicBezTo>
                <a:cubicBezTo>
                  <a:pt x="325043" y="229051"/>
                  <a:pt x="320712" y="213156"/>
                  <a:pt x="324740" y="205099"/>
                </a:cubicBezTo>
                <a:cubicBezTo>
                  <a:pt x="357872" y="138834"/>
                  <a:pt x="328897" y="218263"/>
                  <a:pt x="350377" y="153824"/>
                </a:cubicBezTo>
                <a:cubicBezTo>
                  <a:pt x="349237" y="149265"/>
                  <a:pt x="338189" y="101361"/>
                  <a:pt x="333285" y="94004"/>
                </a:cubicBezTo>
                <a:cubicBezTo>
                  <a:pt x="326581" y="83948"/>
                  <a:pt x="316194" y="76912"/>
                  <a:pt x="307648" y="68366"/>
                </a:cubicBezTo>
                <a:cubicBezTo>
                  <a:pt x="300698" y="47517"/>
                  <a:pt x="298575" y="33655"/>
                  <a:pt x="282011" y="17091"/>
                </a:cubicBezTo>
                <a:cubicBezTo>
                  <a:pt x="274748" y="9828"/>
                  <a:pt x="264919" y="5697"/>
                  <a:pt x="256373" y="0"/>
                </a:cubicBezTo>
                <a:cubicBezTo>
                  <a:pt x="119659" y="9114"/>
                  <a:pt x="178037" y="9970"/>
                  <a:pt x="153824" y="170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86826" y="2554121"/>
            <a:ext cx="282410" cy="180533"/>
          </a:xfrm>
          <a:custGeom>
            <a:avLst/>
            <a:gdLst>
              <a:gd name="connsiteX0" fmla="*/ 85458 w 282410"/>
              <a:gd name="connsiteY0" fmla="*/ 1072 h 180533"/>
              <a:gd name="connsiteX1" fmla="*/ 42729 w 282410"/>
              <a:gd name="connsiteY1" fmla="*/ 9617 h 180533"/>
              <a:gd name="connsiteX2" fmla="*/ 8546 w 282410"/>
              <a:gd name="connsiteY2" fmla="*/ 18163 h 180533"/>
              <a:gd name="connsiteX3" fmla="*/ 0 w 282410"/>
              <a:gd name="connsiteY3" fmla="*/ 43800 h 180533"/>
              <a:gd name="connsiteX4" fmla="*/ 8546 w 282410"/>
              <a:gd name="connsiteY4" fmla="*/ 137804 h 180533"/>
              <a:gd name="connsiteX5" fmla="*/ 17092 w 282410"/>
              <a:gd name="connsiteY5" fmla="*/ 163442 h 180533"/>
              <a:gd name="connsiteX6" fmla="*/ 68367 w 282410"/>
              <a:gd name="connsiteY6" fmla="*/ 180533 h 180533"/>
              <a:gd name="connsiteX7" fmla="*/ 264920 w 282410"/>
              <a:gd name="connsiteY7" fmla="*/ 171987 h 180533"/>
              <a:gd name="connsiteX8" fmla="*/ 282011 w 282410"/>
              <a:gd name="connsiteY8" fmla="*/ 146350 h 180533"/>
              <a:gd name="connsiteX9" fmla="*/ 273466 w 282410"/>
              <a:gd name="connsiteY9" fmla="*/ 77984 h 180533"/>
              <a:gd name="connsiteX10" fmla="*/ 264920 w 282410"/>
              <a:gd name="connsiteY10" fmla="*/ 52346 h 180533"/>
              <a:gd name="connsiteX11" fmla="*/ 213645 w 282410"/>
              <a:gd name="connsiteY11" fmla="*/ 35255 h 180533"/>
              <a:gd name="connsiteX12" fmla="*/ 85458 w 282410"/>
              <a:gd name="connsiteY12" fmla="*/ 1072 h 1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410" h="180533">
                <a:moveTo>
                  <a:pt x="85458" y="1072"/>
                </a:moveTo>
                <a:cubicBezTo>
                  <a:pt x="56972" y="-3201"/>
                  <a:pt x="56908" y="6466"/>
                  <a:pt x="42729" y="9617"/>
                </a:cubicBezTo>
                <a:cubicBezTo>
                  <a:pt x="31264" y="12165"/>
                  <a:pt x="17717" y="10826"/>
                  <a:pt x="8546" y="18163"/>
                </a:cubicBezTo>
                <a:cubicBezTo>
                  <a:pt x="1512" y="23790"/>
                  <a:pt x="2849" y="35254"/>
                  <a:pt x="0" y="43800"/>
                </a:cubicBezTo>
                <a:cubicBezTo>
                  <a:pt x="2849" y="75135"/>
                  <a:pt x="4096" y="106656"/>
                  <a:pt x="8546" y="137804"/>
                </a:cubicBezTo>
                <a:cubicBezTo>
                  <a:pt x="9820" y="146722"/>
                  <a:pt x="9762" y="158206"/>
                  <a:pt x="17092" y="163442"/>
                </a:cubicBezTo>
                <a:cubicBezTo>
                  <a:pt x="31752" y="173914"/>
                  <a:pt x="68367" y="180533"/>
                  <a:pt x="68367" y="180533"/>
                </a:cubicBezTo>
                <a:cubicBezTo>
                  <a:pt x="133885" y="177684"/>
                  <a:pt x="200164" y="182348"/>
                  <a:pt x="264920" y="171987"/>
                </a:cubicBezTo>
                <a:cubicBezTo>
                  <a:pt x="275062" y="170364"/>
                  <a:pt x="281081" y="156578"/>
                  <a:pt x="282011" y="146350"/>
                </a:cubicBezTo>
                <a:cubicBezTo>
                  <a:pt x="284090" y="123478"/>
                  <a:pt x="277574" y="100580"/>
                  <a:pt x="273466" y="77984"/>
                </a:cubicBezTo>
                <a:cubicBezTo>
                  <a:pt x="271855" y="69121"/>
                  <a:pt x="272250" y="57582"/>
                  <a:pt x="264920" y="52346"/>
                </a:cubicBezTo>
                <a:cubicBezTo>
                  <a:pt x="250260" y="41874"/>
                  <a:pt x="230737" y="40952"/>
                  <a:pt x="213645" y="35255"/>
                </a:cubicBezTo>
                <a:cubicBezTo>
                  <a:pt x="142063" y="11395"/>
                  <a:pt x="113944" y="5345"/>
                  <a:pt x="85458" y="10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88217" y="4757036"/>
            <a:ext cx="761126" cy="319166"/>
          </a:xfrm>
          <a:custGeom>
            <a:avLst/>
            <a:gdLst>
              <a:gd name="connsiteX0" fmla="*/ 564568 w 761126"/>
              <a:gd name="connsiteY0" fmla="*/ 2971 h 319166"/>
              <a:gd name="connsiteX1" fmla="*/ 94549 w 761126"/>
              <a:gd name="connsiteY1" fmla="*/ 11517 h 319166"/>
              <a:gd name="connsiteX2" fmla="*/ 68912 w 761126"/>
              <a:gd name="connsiteY2" fmla="*/ 20063 h 319166"/>
              <a:gd name="connsiteX3" fmla="*/ 17637 w 761126"/>
              <a:gd name="connsiteY3" fmla="*/ 45700 h 319166"/>
              <a:gd name="connsiteX4" fmla="*/ 546 w 761126"/>
              <a:gd name="connsiteY4" fmla="*/ 71338 h 319166"/>
              <a:gd name="connsiteX5" fmla="*/ 9091 w 761126"/>
              <a:gd name="connsiteY5" fmla="*/ 148250 h 319166"/>
              <a:gd name="connsiteX6" fmla="*/ 51820 w 761126"/>
              <a:gd name="connsiteY6" fmla="*/ 199525 h 319166"/>
              <a:gd name="connsiteX7" fmla="*/ 77458 w 761126"/>
              <a:gd name="connsiteY7" fmla="*/ 216616 h 319166"/>
              <a:gd name="connsiteX8" fmla="*/ 103095 w 761126"/>
              <a:gd name="connsiteY8" fmla="*/ 242254 h 319166"/>
              <a:gd name="connsiteX9" fmla="*/ 162916 w 761126"/>
              <a:gd name="connsiteY9" fmla="*/ 267891 h 319166"/>
              <a:gd name="connsiteX10" fmla="*/ 214190 w 761126"/>
              <a:gd name="connsiteY10" fmla="*/ 276437 h 319166"/>
              <a:gd name="connsiteX11" fmla="*/ 248374 w 761126"/>
              <a:gd name="connsiteY11" fmla="*/ 284983 h 319166"/>
              <a:gd name="connsiteX12" fmla="*/ 274011 w 761126"/>
              <a:gd name="connsiteY12" fmla="*/ 293528 h 319166"/>
              <a:gd name="connsiteX13" fmla="*/ 419290 w 761126"/>
              <a:gd name="connsiteY13" fmla="*/ 319166 h 319166"/>
              <a:gd name="connsiteX14" fmla="*/ 496202 w 761126"/>
              <a:gd name="connsiteY14" fmla="*/ 310620 h 319166"/>
              <a:gd name="connsiteX15" fmla="*/ 538931 w 761126"/>
              <a:gd name="connsiteY15" fmla="*/ 293528 h 319166"/>
              <a:gd name="connsiteX16" fmla="*/ 598751 w 761126"/>
              <a:gd name="connsiteY16" fmla="*/ 284983 h 319166"/>
              <a:gd name="connsiteX17" fmla="*/ 624389 w 761126"/>
              <a:gd name="connsiteY17" fmla="*/ 267891 h 319166"/>
              <a:gd name="connsiteX18" fmla="*/ 641480 w 761126"/>
              <a:gd name="connsiteY18" fmla="*/ 242254 h 319166"/>
              <a:gd name="connsiteX19" fmla="*/ 675663 w 761126"/>
              <a:gd name="connsiteY19" fmla="*/ 233708 h 319166"/>
              <a:gd name="connsiteX20" fmla="*/ 735484 w 761126"/>
              <a:gd name="connsiteY20" fmla="*/ 225162 h 319166"/>
              <a:gd name="connsiteX21" fmla="*/ 761121 w 761126"/>
              <a:gd name="connsiteY21" fmla="*/ 173887 h 319166"/>
              <a:gd name="connsiteX22" fmla="*/ 752576 w 761126"/>
              <a:gd name="connsiteY22" fmla="*/ 88429 h 319166"/>
              <a:gd name="connsiteX23" fmla="*/ 726938 w 761126"/>
              <a:gd name="connsiteY23" fmla="*/ 71338 h 319166"/>
              <a:gd name="connsiteX24" fmla="*/ 675663 w 761126"/>
              <a:gd name="connsiteY24" fmla="*/ 37155 h 319166"/>
              <a:gd name="connsiteX25" fmla="*/ 641480 w 761126"/>
              <a:gd name="connsiteY25" fmla="*/ 20063 h 319166"/>
              <a:gd name="connsiteX26" fmla="*/ 462019 w 761126"/>
              <a:gd name="connsiteY26" fmla="*/ 2971 h 31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1126" h="319166">
                <a:moveTo>
                  <a:pt x="564568" y="2971"/>
                </a:moveTo>
                <a:lnTo>
                  <a:pt x="94549" y="11517"/>
                </a:lnTo>
                <a:cubicBezTo>
                  <a:pt x="85546" y="11827"/>
                  <a:pt x="76969" y="16034"/>
                  <a:pt x="68912" y="20063"/>
                </a:cubicBezTo>
                <a:cubicBezTo>
                  <a:pt x="2658" y="53191"/>
                  <a:pt x="82069" y="24225"/>
                  <a:pt x="17637" y="45700"/>
                </a:cubicBezTo>
                <a:cubicBezTo>
                  <a:pt x="11940" y="54246"/>
                  <a:pt x="1399" y="61103"/>
                  <a:pt x="546" y="71338"/>
                </a:cubicBezTo>
                <a:cubicBezTo>
                  <a:pt x="-1596" y="97044"/>
                  <a:pt x="2835" y="123225"/>
                  <a:pt x="9091" y="148250"/>
                </a:cubicBezTo>
                <a:cubicBezTo>
                  <a:pt x="12628" y="162400"/>
                  <a:pt x="42759" y="191974"/>
                  <a:pt x="51820" y="199525"/>
                </a:cubicBezTo>
                <a:cubicBezTo>
                  <a:pt x="59710" y="206100"/>
                  <a:pt x="69568" y="210041"/>
                  <a:pt x="77458" y="216616"/>
                </a:cubicBezTo>
                <a:cubicBezTo>
                  <a:pt x="86742" y="224353"/>
                  <a:pt x="93261" y="235229"/>
                  <a:pt x="103095" y="242254"/>
                </a:cubicBezTo>
                <a:cubicBezTo>
                  <a:pt x="114893" y="250681"/>
                  <a:pt x="146719" y="264292"/>
                  <a:pt x="162916" y="267891"/>
                </a:cubicBezTo>
                <a:cubicBezTo>
                  <a:pt x="179830" y="271650"/>
                  <a:pt x="197199" y="273039"/>
                  <a:pt x="214190" y="276437"/>
                </a:cubicBezTo>
                <a:cubicBezTo>
                  <a:pt x="225707" y="278741"/>
                  <a:pt x="237081" y="281756"/>
                  <a:pt x="248374" y="284983"/>
                </a:cubicBezTo>
                <a:cubicBezTo>
                  <a:pt x="257035" y="287458"/>
                  <a:pt x="265234" y="291503"/>
                  <a:pt x="274011" y="293528"/>
                </a:cubicBezTo>
                <a:cubicBezTo>
                  <a:pt x="342404" y="309311"/>
                  <a:pt x="356239" y="310159"/>
                  <a:pt x="419290" y="319166"/>
                </a:cubicBezTo>
                <a:cubicBezTo>
                  <a:pt x="444927" y="316317"/>
                  <a:pt x="470980" y="316025"/>
                  <a:pt x="496202" y="310620"/>
                </a:cubicBezTo>
                <a:cubicBezTo>
                  <a:pt x="511202" y="307406"/>
                  <a:pt x="524049" y="297249"/>
                  <a:pt x="538931" y="293528"/>
                </a:cubicBezTo>
                <a:cubicBezTo>
                  <a:pt x="558472" y="288643"/>
                  <a:pt x="578811" y="287831"/>
                  <a:pt x="598751" y="284983"/>
                </a:cubicBezTo>
                <a:cubicBezTo>
                  <a:pt x="607297" y="279286"/>
                  <a:pt x="617126" y="275154"/>
                  <a:pt x="624389" y="267891"/>
                </a:cubicBezTo>
                <a:cubicBezTo>
                  <a:pt x="631651" y="260629"/>
                  <a:pt x="632934" y="247951"/>
                  <a:pt x="641480" y="242254"/>
                </a:cubicBezTo>
                <a:cubicBezTo>
                  <a:pt x="651252" y="235739"/>
                  <a:pt x="664107" y="235809"/>
                  <a:pt x="675663" y="233708"/>
                </a:cubicBezTo>
                <a:cubicBezTo>
                  <a:pt x="695481" y="230105"/>
                  <a:pt x="715544" y="228011"/>
                  <a:pt x="735484" y="225162"/>
                </a:cubicBezTo>
                <a:cubicBezTo>
                  <a:pt x="744128" y="212197"/>
                  <a:pt x="761121" y="191581"/>
                  <a:pt x="761121" y="173887"/>
                </a:cubicBezTo>
                <a:cubicBezTo>
                  <a:pt x="761121" y="145259"/>
                  <a:pt x="761629" y="115588"/>
                  <a:pt x="752576" y="88429"/>
                </a:cubicBezTo>
                <a:cubicBezTo>
                  <a:pt x="749328" y="78685"/>
                  <a:pt x="734828" y="77913"/>
                  <a:pt x="726938" y="71338"/>
                </a:cubicBezTo>
                <a:cubicBezTo>
                  <a:pt x="670033" y="23917"/>
                  <a:pt x="731325" y="61010"/>
                  <a:pt x="675663" y="37155"/>
                </a:cubicBezTo>
                <a:cubicBezTo>
                  <a:pt x="663954" y="32137"/>
                  <a:pt x="653308" y="24794"/>
                  <a:pt x="641480" y="20063"/>
                </a:cubicBezTo>
                <a:cubicBezTo>
                  <a:pt x="564971" y="-10541"/>
                  <a:pt x="571930" y="2971"/>
                  <a:pt x="462019" y="297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632105" y="5038446"/>
            <a:ext cx="600916" cy="251401"/>
          </a:xfrm>
          <a:custGeom>
            <a:avLst/>
            <a:gdLst>
              <a:gd name="connsiteX0" fmla="*/ 564022 w 600916"/>
              <a:gd name="connsiteY0" fmla="*/ 3573 h 251401"/>
              <a:gd name="connsiteX1" fmla="*/ 205099 w 600916"/>
              <a:gd name="connsiteY1" fmla="*/ 12118 h 251401"/>
              <a:gd name="connsiteX2" fmla="*/ 153824 w 600916"/>
              <a:gd name="connsiteY2" fmla="*/ 20664 h 251401"/>
              <a:gd name="connsiteX3" fmla="*/ 76912 w 600916"/>
              <a:gd name="connsiteY3" fmla="*/ 29210 h 251401"/>
              <a:gd name="connsiteX4" fmla="*/ 51274 w 600916"/>
              <a:gd name="connsiteY4" fmla="*/ 46302 h 251401"/>
              <a:gd name="connsiteX5" fmla="*/ 0 w 600916"/>
              <a:gd name="connsiteY5" fmla="*/ 131760 h 251401"/>
              <a:gd name="connsiteX6" fmla="*/ 8545 w 600916"/>
              <a:gd name="connsiteY6" fmla="*/ 191580 h 251401"/>
              <a:gd name="connsiteX7" fmla="*/ 59820 w 600916"/>
              <a:gd name="connsiteY7" fmla="*/ 234309 h 251401"/>
              <a:gd name="connsiteX8" fmla="*/ 102549 w 600916"/>
              <a:gd name="connsiteY8" fmla="*/ 242855 h 251401"/>
              <a:gd name="connsiteX9" fmla="*/ 136732 w 600916"/>
              <a:gd name="connsiteY9" fmla="*/ 251401 h 251401"/>
              <a:gd name="connsiteX10" fmla="*/ 393106 w 600916"/>
              <a:gd name="connsiteY10" fmla="*/ 242855 h 251401"/>
              <a:gd name="connsiteX11" fmla="*/ 444381 w 600916"/>
              <a:gd name="connsiteY11" fmla="*/ 217218 h 251401"/>
              <a:gd name="connsiteX12" fmla="*/ 521293 w 600916"/>
              <a:gd name="connsiteY12" fmla="*/ 208672 h 251401"/>
              <a:gd name="connsiteX13" fmla="*/ 564022 w 600916"/>
              <a:gd name="connsiteY13" fmla="*/ 200126 h 251401"/>
              <a:gd name="connsiteX14" fmla="*/ 598205 w 600916"/>
              <a:gd name="connsiteY14" fmla="*/ 208672 h 251401"/>
              <a:gd name="connsiteX15" fmla="*/ 589659 w 600916"/>
              <a:gd name="connsiteY15" fmla="*/ 165943 h 251401"/>
              <a:gd name="connsiteX16" fmla="*/ 572568 w 600916"/>
              <a:gd name="connsiteY16" fmla="*/ 71939 h 251401"/>
              <a:gd name="connsiteX17" fmla="*/ 564022 w 600916"/>
              <a:gd name="connsiteY17" fmla="*/ 3573 h 2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0916" h="251401">
                <a:moveTo>
                  <a:pt x="564022" y="3573"/>
                </a:moveTo>
                <a:cubicBezTo>
                  <a:pt x="502777" y="-6397"/>
                  <a:pt x="324670" y="7136"/>
                  <a:pt x="205099" y="12118"/>
                </a:cubicBezTo>
                <a:cubicBezTo>
                  <a:pt x="187787" y="12839"/>
                  <a:pt x="170999" y="18374"/>
                  <a:pt x="153824" y="20664"/>
                </a:cubicBezTo>
                <a:cubicBezTo>
                  <a:pt x="128255" y="24073"/>
                  <a:pt x="102549" y="26361"/>
                  <a:pt x="76912" y="29210"/>
                </a:cubicBezTo>
                <a:cubicBezTo>
                  <a:pt x="68366" y="34907"/>
                  <a:pt x="58038" y="38572"/>
                  <a:pt x="51274" y="46302"/>
                </a:cubicBezTo>
                <a:cubicBezTo>
                  <a:pt x="27209" y="73804"/>
                  <a:pt x="15619" y="100520"/>
                  <a:pt x="0" y="131760"/>
                </a:cubicBezTo>
                <a:cubicBezTo>
                  <a:pt x="2848" y="151700"/>
                  <a:pt x="2757" y="172287"/>
                  <a:pt x="8545" y="191580"/>
                </a:cubicBezTo>
                <a:cubicBezTo>
                  <a:pt x="15997" y="216422"/>
                  <a:pt x="37171" y="226759"/>
                  <a:pt x="59820" y="234309"/>
                </a:cubicBezTo>
                <a:cubicBezTo>
                  <a:pt x="73600" y="238902"/>
                  <a:pt x="88370" y="239704"/>
                  <a:pt x="102549" y="242855"/>
                </a:cubicBezTo>
                <a:cubicBezTo>
                  <a:pt x="114014" y="245403"/>
                  <a:pt x="125338" y="248552"/>
                  <a:pt x="136732" y="251401"/>
                </a:cubicBezTo>
                <a:cubicBezTo>
                  <a:pt x="222190" y="248552"/>
                  <a:pt x="307757" y="248028"/>
                  <a:pt x="393106" y="242855"/>
                </a:cubicBezTo>
                <a:cubicBezTo>
                  <a:pt x="441470" y="239924"/>
                  <a:pt x="396447" y="229201"/>
                  <a:pt x="444381" y="217218"/>
                </a:cubicBezTo>
                <a:cubicBezTo>
                  <a:pt x="469406" y="210962"/>
                  <a:pt x="495757" y="212320"/>
                  <a:pt x="521293" y="208672"/>
                </a:cubicBezTo>
                <a:cubicBezTo>
                  <a:pt x="535672" y="206618"/>
                  <a:pt x="549779" y="202975"/>
                  <a:pt x="564022" y="200126"/>
                </a:cubicBezTo>
                <a:cubicBezTo>
                  <a:pt x="575416" y="202975"/>
                  <a:pt x="591158" y="218068"/>
                  <a:pt x="598205" y="208672"/>
                </a:cubicBezTo>
                <a:cubicBezTo>
                  <a:pt x="606920" y="197052"/>
                  <a:pt x="592047" y="180270"/>
                  <a:pt x="589659" y="165943"/>
                </a:cubicBezTo>
                <a:cubicBezTo>
                  <a:pt x="581382" y="116281"/>
                  <a:pt x="584875" y="112960"/>
                  <a:pt x="572568" y="71939"/>
                </a:cubicBezTo>
                <a:cubicBezTo>
                  <a:pt x="552774" y="5959"/>
                  <a:pt x="625267" y="13543"/>
                  <a:pt x="564022" y="35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1327" y="3759382"/>
            <a:ext cx="921861" cy="513515"/>
          </a:xfrm>
          <a:custGeom>
            <a:avLst/>
            <a:gdLst>
              <a:gd name="connsiteX0" fmla="*/ 820901 w 921861"/>
              <a:gd name="connsiteY0" fmla="*/ 768 h 513515"/>
              <a:gd name="connsiteX1" fmla="*/ 214150 w 921861"/>
              <a:gd name="connsiteY1" fmla="*/ 9313 h 513515"/>
              <a:gd name="connsiteX2" fmla="*/ 162875 w 921861"/>
              <a:gd name="connsiteY2" fmla="*/ 43497 h 513515"/>
              <a:gd name="connsiteX3" fmla="*/ 94509 w 921861"/>
              <a:gd name="connsiteY3" fmla="*/ 69134 h 513515"/>
              <a:gd name="connsiteX4" fmla="*/ 77417 w 921861"/>
              <a:gd name="connsiteY4" fmla="*/ 94771 h 513515"/>
              <a:gd name="connsiteX5" fmla="*/ 68871 w 921861"/>
              <a:gd name="connsiteY5" fmla="*/ 120409 h 513515"/>
              <a:gd name="connsiteX6" fmla="*/ 43234 w 921861"/>
              <a:gd name="connsiteY6" fmla="*/ 137500 h 513515"/>
              <a:gd name="connsiteX7" fmla="*/ 17596 w 921861"/>
              <a:gd name="connsiteY7" fmla="*/ 368237 h 513515"/>
              <a:gd name="connsiteX8" fmla="*/ 26142 w 921861"/>
              <a:gd name="connsiteY8" fmla="*/ 393874 h 513515"/>
              <a:gd name="connsiteX9" fmla="*/ 68871 w 921861"/>
              <a:gd name="connsiteY9" fmla="*/ 410966 h 513515"/>
              <a:gd name="connsiteX10" fmla="*/ 120146 w 921861"/>
              <a:gd name="connsiteY10" fmla="*/ 445149 h 513515"/>
              <a:gd name="connsiteX11" fmla="*/ 171421 w 921861"/>
              <a:gd name="connsiteY11" fmla="*/ 479332 h 513515"/>
              <a:gd name="connsiteX12" fmla="*/ 222695 w 921861"/>
              <a:gd name="connsiteY12" fmla="*/ 504969 h 513515"/>
              <a:gd name="connsiteX13" fmla="*/ 248333 w 921861"/>
              <a:gd name="connsiteY13" fmla="*/ 513515 h 513515"/>
              <a:gd name="connsiteX14" fmla="*/ 538890 w 921861"/>
              <a:gd name="connsiteY14" fmla="*/ 504969 h 513515"/>
              <a:gd name="connsiteX15" fmla="*/ 632894 w 921861"/>
              <a:gd name="connsiteY15" fmla="*/ 479332 h 513515"/>
              <a:gd name="connsiteX16" fmla="*/ 658531 w 921861"/>
              <a:gd name="connsiteY16" fmla="*/ 470786 h 513515"/>
              <a:gd name="connsiteX17" fmla="*/ 684168 w 921861"/>
              <a:gd name="connsiteY17" fmla="*/ 453695 h 513515"/>
              <a:gd name="connsiteX18" fmla="*/ 812355 w 921861"/>
              <a:gd name="connsiteY18" fmla="*/ 436603 h 513515"/>
              <a:gd name="connsiteX19" fmla="*/ 855084 w 921861"/>
              <a:gd name="connsiteY19" fmla="*/ 393874 h 513515"/>
              <a:gd name="connsiteX20" fmla="*/ 906359 w 921861"/>
              <a:gd name="connsiteY20" fmla="*/ 402420 h 513515"/>
              <a:gd name="connsiteX21" fmla="*/ 906359 w 921861"/>
              <a:gd name="connsiteY21" fmla="*/ 257141 h 513515"/>
              <a:gd name="connsiteX22" fmla="*/ 880722 w 921861"/>
              <a:gd name="connsiteY22" fmla="*/ 248596 h 513515"/>
              <a:gd name="connsiteX23" fmla="*/ 863630 w 921861"/>
              <a:gd name="connsiteY23" fmla="*/ 188775 h 513515"/>
              <a:gd name="connsiteX24" fmla="*/ 829447 w 921861"/>
              <a:gd name="connsiteY24" fmla="*/ 9313 h 513515"/>
              <a:gd name="connsiteX25" fmla="*/ 820901 w 921861"/>
              <a:gd name="connsiteY25" fmla="*/ 768 h 51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1861" h="513515">
                <a:moveTo>
                  <a:pt x="820901" y="768"/>
                </a:moveTo>
                <a:cubicBezTo>
                  <a:pt x="718352" y="768"/>
                  <a:pt x="415995" y="-3794"/>
                  <a:pt x="214150" y="9313"/>
                </a:cubicBezTo>
                <a:cubicBezTo>
                  <a:pt x="193651" y="10644"/>
                  <a:pt x="181248" y="34311"/>
                  <a:pt x="162875" y="43497"/>
                </a:cubicBezTo>
                <a:cubicBezTo>
                  <a:pt x="118187" y="65840"/>
                  <a:pt x="141051" y="57498"/>
                  <a:pt x="94509" y="69134"/>
                </a:cubicBezTo>
                <a:cubicBezTo>
                  <a:pt x="88812" y="77680"/>
                  <a:pt x="82010" y="85585"/>
                  <a:pt x="77417" y="94771"/>
                </a:cubicBezTo>
                <a:cubicBezTo>
                  <a:pt x="73388" y="102828"/>
                  <a:pt x="74498" y="113375"/>
                  <a:pt x="68871" y="120409"/>
                </a:cubicBezTo>
                <a:cubicBezTo>
                  <a:pt x="62455" y="128429"/>
                  <a:pt x="51780" y="131803"/>
                  <a:pt x="43234" y="137500"/>
                </a:cubicBezTo>
                <a:cubicBezTo>
                  <a:pt x="-21991" y="235339"/>
                  <a:pt x="1725" y="177780"/>
                  <a:pt x="17596" y="368237"/>
                </a:cubicBezTo>
                <a:cubicBezTo>
                  <a:pt x="18344" y="377214"/>
                  <a:pt x="19222" y="388107"/>
                  <a:pt x="26142" y="393874"/>
                </a:cubicBezTo>
                <a:cubicBezTo>
                  <a:pt x="37927" y="403695"/>
                  <a:pt x="54628" y="405269"/>
                  <a:pt x="68871" y="410966"/>
                </a:cubicBezTo>
                <a:cubicBezTo>
                  <a:pt x="125769" y="467862"/>
                  <a:pt x="64492" y="414230"/>
                  <a:pt x="120146" y="445149"/>
                </a:cubicBezTo>
                <a:cubicBezTo>
                  <a:pt x="138103" y="455125"/>
                  <a:pt x="151934" y="472836"/>
                  <a:pt x="171421" y="479332"/>
                </a:cubicBezTo>
                <a:cubicBezTo>
                  <a:pt x="235864" y="500814"/>
                  <a:pt x="156427" y="471836"/>
                  <a:pt x="222695" y="504969"/>
                </a:cubicBezTo>
                <a:cubicBezTo>
                  <a:pt x="230752" y="508998"/>
                  <a:pt x="239787" y="510666"/>
                  <a:pt x="248333" y="513515"/>
                </a:cubicBezTo>
                <a:cubicBezTo>
                  <a:pt x="345185" y="510666"/>
                  <a:pt x="442123" y="509931"/>
                  <a:pt x="538890" y="504969"/>
                </a:cubicBezTo>
                <a:cubicBezTo>
                  <a:pt x="567445" y="503505"/>
                  <a:pt x="607333" y="487853"/>
                  <a:pt x="632894" y="479332"/>
                </a:cubicBezTo>
                <a:cubicBezTo>
                  <a:pt x="641440" y="476483"/>
                  <a:pt x="651036" y="475783"/>
                  <a:pt x="658531" y="470786"/>
                </a:cubicBezTo>
                <a:cubicBezTo>
                  <a:pt x="667077" y="465089"/>
                  <a:pt x="674728" y="457741"/>
                  <a:pt x="684168" y="453695"/>
                </a:cubicBezTo>
                <a:cubicBezTo>
                  <a:pt x="714656" y="440629"/>
                  <a:pt x="798324" y="437879"/>
                  <a:pt x="812355" y="436603"/>
                </a:cubicBezTo>
                <a:cubicBezTo>
                  <a:pt x="821470" y="422931"/>
                  <a:pt x="834576" y="396153"/>
                  <a:pt x="855084" y="393874"/>
                </a:cubicBezTo>
                <a:cubicBezTo>
                  <a:pt x="872305" y="391960"/>
                  <a:pt x="889267" y="399571"/>
                  <a:pt x="906359" y="402420"/>
                </a:cubicBezTo>
                <a:cubicBezTo>
                  <a:pt x="924405" y="348282"/>
                  <a:pt x="929498" y="343913"/>
                  <a:pt x="906359" y="257141"/>
                </a:cubicBezTo>
                <a:cubicBezTo>
                  <a:pt x="904038" y="248437"/>
                  <a:pt x="889268" y="251444"/>
                  <a:pt x="880722" y="248596"/>
                </a:cubicBezTo>
                <a:cubicBezTo>
                  <a:pt x="875724" y="233602"/>
                  <a:pt x="864892" y="203292"/>
                  <a:pt x="863630" y="188775"/>
                </a:cubicBezTo>
                <a:cubicBezTo>
                  <a:pt x="857373" y="116820"/>
                  <a:pt x="899643" y="37392"/>
                  <a:pt x="829447" y="9313"/>
                </a:cubicBezTo>
                <a:cubicBezTo>
                  <a:pt x="824157" y="7197"/>
                  <a:pt x="923450" y="768"/>
                  <a:pt x="820901" y="7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45044" y="2888479"/>
            <a:ext cx="470111" cy="307648"/>
          </a:xfrm>
          <a:custGeom>
            <a:avLst/>
            <a:gdLst>
              <a:gd name="connsiteX0" fmla="*/ 85550 w 470111"/>
              <a:gd name="connsiteY0" fmla="*/ 0 h 307648"/>
              <a:gd name="connsiteX1" fmla="*/ 17184 w 470111"/>
              <a:gd name="connsiteY1" fmla="*/ 102549 h 307648"/>
              <a:gd name="connsiteX2" fmla="*/ 8638 w 470111"/>
              <a:gd name="connsiteY2" fmla="*/ 145278 h 307648"/>
              <a:gd name="connsiteX3" fmla="*/ 92 w 470111"/>
              <a:gd name="connsiteY3" fmla="*/ 170915 h 307648"/>
              <a:gd name="connsiteX4" fmla="*/ 34276 w 470111"/>
              <a:gd name="connsiteY4" fmla="*/ 247828 h 307648"/>
              <a:gd name="connsiteX5" fmla="*/ 85550 w 470111"/>
              <a:gd name="connsiteY5" fmla="*/ 282011 h 307648"/>
              <a:gd name="connsiteX6" fmla="*/ 111188 w 470111"/>
              <a:gd name="connsiteY6" fmla="*/ 299102 h 307648"/>
              <a:gd name="connsiteX7" fmla="*/ 222283 w 470111"/>
              <a:gd name="connsiteY7" fmla="*/ 307648 h 307648"/>
              <a:gd name="connsiteX8" fmla="*/ 316287 w 470111"/>
              <a:gd name="connsiteY8" fmla="*/ 290557 h 307648"/>
              <a:gd name="connsiteX9" fmla="*/ 341924 w 470111"/>
              <a:gd name="connsiteY9" fmla="*/ 273465 h 307648"/>
              <a:gd name="connsiteX10" fmla="*/ 359016 w 470111"/>
              <a:gd name="connsiteY10" fmla="*/ 247828 h 307648"/>
              <a:gd name="connsiteX11" fmla="*/ 384653 w 470111"/>
              <a:gd name="connsiteY11" fmla="*/ 239282 h 307648"/>
              <a:gd name="connsiteX12" fmla="*/ 427382 w 470111"/>
              <a:gd name="connsiteY12" fmla="*/ 162370 h 307648"/>
              <a:gd name="connsiteX13" fmla="*/ 470111 w 470111"/>
              <a:gd name="connsiteY13" fmla="*/ 85457 h 307648"/>
              <a:gd name="connsiteX14" fmla="*/ 461565 w 470111"/>
              <a:gd name="connsiteY14" fmla="*/ 8545 h 307648"/>
              <a:gd name="connsiteX15" fmla="*/ 435928 w 470111"/>
              <a:gd name="connsiteY15" fmla="*/ 0 h 307648"/>
              <a:gd name="connsiteX16" fmla="*/ 102642 w 470111"/>
              <a:gd name="connsiteY16" fmla="*/ 8545 h 307648"/>
              <a:gd name="connsiteX17" fmla="*/ 77005 w 470111"/>
              <a:gd name="connsiteY17" fmla="*/ 25637 h 307648"/>
              <a:gd name="connsiteX18" fmla="*/ 51367 w 470111"/>
              <a:gd name="connsiteY18" fmla="*/ 34183 h 307648"/>
              <a:gd name="connsiteX19" fmla="*/ 51367 w 470111"/>
              <a:gd name="connsiteY19" fmla="*/ 42728 h 30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111" h="307648">
                <a:moveTo>
                  <a:pt x="85550" y="0"/>
                </a:moveTo>
                <a:cubicBezTo>
                  <a:pt x="35272" y="80444"/>
                  <a:pt x="58945" y="46867"/>
                  <a:pt x="17184" y="102549"/>
                </a:cubicBezTo>
                <a:cubicBezTo>
                  <a:pt x="14335" y="116792"/>
                  <a:pt x="12161" y="131187"/>
                  <a:pt x="8638" y="145278"/>
                </a:cubicBezTo>
                <a:cubicBezTo>
                  <a:pt x="6453" y="154017"/>
                  <a:pt x="-903" y="161962"/>
                  <a:pt x="92" y="170915"/>
                </a:cubicBezTo>
                <a:cubicBezTo>
                  <a:pt x="1757" y="185900"/>
                  <a:pt x="17837" y="233444"/>
                  <a:pt x="34276" y="247828"/>
                </a:cubicBezTo>
                <a:cubicBezTo>
                  <a:pt x="49735" y="261355"/>
                  <a:pt x="68459" y="270617"/>
                  <a:pt x="85550" y="282011"/>
                </a:cubicBezTo>
                <a:cubicBezTo>
                  <a:pt x="94096" y="287708"/>
                  <a:pt x="100947" y="298314"/>
                  <a:pt x="111188" y="299102"/>
                </a:cubicBezTo>
                <a:lnTo>
                  <a:pt x="222283" y="307648"/>
                </a:lnTo>
                <a:cubicBezTo>
                  <a:pt x="245838" y="304703"/>
                  <a:pt x="289944" y="303728"/>
                  <a:pt x="316287" y="290557"/>
                </a:cubicBezTo>
                <a:cubicBezTo>
                  <a:pt x="325473" y="285964"/>
                  <a:pt x="333378" y="279162"/>
                  <a:pt x="341924" y="273465"/>
                </a:cubicBezTo>
                <a:cubicBezTo>
                  <a:pt x="347621" y="264919"/>
                  <a:pt x="350996" y="254244"/>
                  <a:pt x="359016" y="247828"/>
                </a:cubicBezTo>
                <a:cubicBezTo>
                  <a:pt x="366050" y="242201"/>
                  <a:pt x="378283" y="245652"/>
                  <a:pt x="384653" y="239282"/>
                </a:cubicBezTo>
                <a:cubicBezTo>
                  <a:pt x="450794" y="173140"/>
                  <a:pt x="400517" y="210727"/>
                  <a:pt x="427382" y="162370"/>
                </a:cubicBezTo>
                <a:cubicBezTo>
                  <a:pt x="476356" y="74217"/>
                  <a:pt x="450774" y="143468"/>
                  <a:pt x="470111" y="85457"/>
                </a:cubicBezTo>
                <a:cubicBezTo>
                  <a:pt x="467262" y="59820"/>
                  <a:pt x="471145" y="32495"/>
                  <a:pt x="461565" y="8545"/>
                </a:cubicBezTo>
                <a:cubicBezTo>
                  <a:pt x="458220" y="181"/>
                  <a:pt x="444936" y="0"/>
                  <a:pt x="435928" y="0"/>
                </a:cubicBezTo>
                <a:cubicBezTo>
                  <a:pt x="324796" y="0"/>
                  <a:pt x="213737" y="5697"/>
                  <a:pt x="102642" y="8545"/>
                </a:cubicBezTo>
                <a:cubicBezTo>
                  <a:pt x="94096" y="14242"/>
                  <a:pt x="86191" y="21044"/>
                  <a:pt x="77005" y="25637"/>
                </a:cubicBezTo>
                <a:cubicBezTo>
                  <a:pt x="68948" y="29666"/>
                  <a:pt x="58862" y="29186"/>
                  <a:pt x="51367" y="34183"/>
                </a:cubicBezTo>
                <a:cubicBezTo>
                  <a:pt x="48997" y="35763"/>
                  <a:pt x="51367" y="39880"/>
                  <a:pt x="51367" y="4272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9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1255</TotalTime>
  <Words>442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Functional genomics reveal that the serine synthesis pathway is essential in breast cancer</vt:lpstr>
      <vt:lpstr>Today’s Topics</vt:lpstr>
      <vt:lpstr>Metabolism and Cancer</vt:lpstr>
      <vt:lpstr>Warburg Effect</vt:lpstr>
      <vt:lpstr>Tumor Genes and Metabolism</vt:lpstr>
      <vt:lpstr>Understanding Cancer Metabolism</vt:lpstr>
      <vt:lpstr>Functional Genomics</vt:lpstr>
      <vt:lpstr>RNA interference (RNAi)</vt:lpstr>
      <vt:lpstr>Lentiviral shRNA Delivery</vt:lpstr>
      <vt:lpstr>Breast Cancer</vt:lpstr>
      <vt:lpstr>Breast Cancer Survival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genomics reveal that the serine synthesis pathway is essential in breast cancer</dc:title>
  <dc:creator>Timo</dc:creator>
  <cp:lastModifiedBy>ITG</cp:lastModifiedBy>
  <cp:revision>48</cp:revision>
  <dcterms:created xsi:type="dcterms:W3CDTF">2012-01-31T07:34:21Z</dcterms:created>
  <dcterms:modified xsi:type="dcterms:W3CDTF">2012-02-10T22:00:34Z</dcterms:modified>
</cp:coreProperties>
</file>