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65" r:id="rId3"/>
    <p:sldId id="259" r:id="rId4"/>
    <p:sldId id="258" r:id="rId5"/>
    <p:sldId id="262" r:id="rId6"/>
    <p:sldId id="260"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1" r:id="rId22"/>
    <p:sldId id="280" r:id="rId23"/>
    <p:sldId id="282" r:id="rId24"/>
    <p:sldId id="283" r:id="rId25"/>
    <p:sldId id="284" r:id="rId26"/>
    <p:sldId id="285" r:id="rId27"/>
    <p:sldId id="286" r:id="rId28"/>
    <p:sldId id="287" r:id="rId29"/>
    <p:sldId id="288" r:id="rId30"/>
    <p:sldId id="289" r:id="rId31"/>
    <p:sldId id="290" r:id="rId32"/>
    <p:sldId id="291" r:id="rId33"/>
    <p:sldId id="292" r:id="rId34"/>
    <p:sldId id="294" r:id="rId35"/>
    <p:sldId id="293" r:id="rId36"/>
    <p:sldId id="295" r:id="rId37"/>
    <p:sldId id="296" r:id="rId38"/>
    <p:sldId id="297" r:id="rId39"/>
    <p:sldId id="298" r:id="rId40"/>
    <p:sldId id="299" r:id="rId41"/>
    <p:sldId id="263" r:id="rId42"/>
    <p:sldId id="264" r:id="rId43"/>
    <p:sldId id="302" r:id="rId44"/>
    <p:sldId id="303" r:id="rId45"/>
    <p:sldId id="300" r:id="rId46"/>
    <p:sldId id="301" r:id="rId47"/>
    <p:sldId id="304" r:id="rId48"/>
    <p:sldId id="257"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66" d="100"/>
          <a:sy n="66" d="100"/>
        </p:scale>
        <p:origin x="-1290" y="-924"/>
      </p:cViewPr>
      <p:guideLst>
        <p:guide orient="horz" pos="2112"/>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9260B-389F-444D-B290-721A51DEE421}" type="datetimeFigureOut">
              <a:rPr lang="en-US" smtClean="0"/>
              <a:pPr/>
              <a:t>12/8/2009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B64AD-514C-D64F-A241-06FFE7BB48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Tissue</a:t>
            </a:r>
            <a:r>
              <a:rPr lang="en-US" baseline="0" dirty="0" smtClean="0"/>
              <a:t> 1 was dried in silica gel</a:t>
            </a:r>
          </a:p>
          <a:p>
            <a:pPr marL="228600" indent="-228600">
              <a:buNone/>
            </a:pPr>
            <a:r>
              <a:rPr lang="en-US" baseline="0" dirty="0" smtClean="0"/>
              <a:t>All others fresh tissue</a:t>
            </a:r>
            <a:endParaRPr lang="en-US" dirty="0" smtClean="0"/>
          </a:p>
        </p:txBody>
      </p:sp>
      <p:sp>
        <p:nvSpPr>
          <p:cNvPr id="4" name="Slide Number Placeholder 3"/>
          <p:cNvSpPr>
            <a:spLocks noGrp="1"/>
          </p:cNvSpPr>
          <p:nvPr>
            <p:ph type="sldNum" sz="quarter" idx="10"/>
          </p:nvPr>
        </p:nvSpPr>
        <p:spPr/>
        <p:txBody>
          <a:bodyPr/>
          <a:lstStyle/>
          <a:p>
            <a:fld id="{211B64AD-514C-D64F-A241-06FFE7BB4823}"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r>
              <a:rPr lang="en-US" baseline="30000" dirty="0" smtClean="0"/>
              <a:t>nd</a:t>
            </a:r>
            <a:r>
              <a:rPr lang="en-US" dirty="0" smtClean="0"/>
              <a:t> gel extraction also not successful</a:t>
            </a:r>
            <a:endParaRPr lang="en-US" dirty="0"/>
          </a:p>
        </p:txBody>
      </p:sp>
      <p:sp>
        <p:nvSpPr>
          <p:cNvPr id="4" name="Slide Number Placeholder 3"/>
          <p:cNvSpPr>
            <a:spLocks noGrp="1"/>
          </p:cNvSpPr>
          <p:nvPr>
            <p:ph type="sldNum" sz="quarter" idx="10"/>
          </p:nvPr>
        </p:nvSpPr>
        <p:spPr/>
        <p:txBody>
          <a:bodyPr/>
          <a:lstStyle/>
          <a:p>
            <a:fld id="{211B64AD-514C-D64F-A241-06FFE7BB4823}" type="slidenum">
              <a:rPr lang="en-US" smtClean="0"/>
              <a:pPr/>
              <a:t>29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A3 and B1 did not contain DNA, the other isolations</a:t>
            </a:r>
          </a:p>
          <a:p>
            <a:r>
              <a:rPr lang="en-US" sz="1200" kern="1200" dirty="0" smtClean="0">
                <a:solidFill>
                  <a:schemeClr val="tx1"/>
                </a:solidFill>
                <a:latin typeface="+mn-lt"/>
                <a:ea typeface="+mn-ea"/>
                <a:cs typeface="+mn-cs"/>
              </a:rPr>
              <a:t>The rest of the plasmid isolation products have DNA in high concentrations due to bright band  The gel extraction product bands were either absent or very faint.  The gel extraction was not successful.</a:t>
            </a:r>
            <a:r>
              <a:rPr lang="en-US" dirty="0" smtClean="0"/>
              <a:t> </a:t>
            </a:r>
            <a:endParaRPr lang="en-US" dirty="0"/>
          </a:p>
        </p:txBody>
      </p:sp>
      <p:sp>
        <p:nvSpPr>
          <p:cNvPr id="4" name="Slide Number Placeholder 3"/>
          <p:cNvSpPr>
            <a:spLocks noGrp="1"/>
          </p:cNvSpPr>
          <p:nvPr>
            <p:ph type="sldNum" sz="quarter" idx="10"/>
          </p:nvPr>
        </p:nvSpPr>
        <p:spPr/>
        <p:txBody>
          <a:bodyPr/>
          <a:lstStyle/>
          <a:p>
            <a:fld id="{211B64AD-514C-D64F-A241-06FFE7BB4823}" type="slidenum">
              <a:rPr lang="en-US" smtClean="0"/>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Cut our fragment from the vector. </a:t>
            </a:r>
            <a:endParaRPr lang="en-US" dirty="0"/>
          </a:p>
        </p:txBody>
      </p:sp>
      <p:sp>
        <p:nvSpPr>
          <p:cNvPr id="4" name="Slide Number Placeholder 3"/>
          <p:cNvSpPr>
            <a:spLocks noGrp="1"/>
          </p:cNvSpPr>
          <p:nvPr>
            <p:ph type="sldNum" sz="quarter" idx="10"/>
          </p:nvPr>
        </p:nvSpPr>
        <p:spPr/>
        <p:txBody>
          <a:bodyPr/>
          <a:lstStyle/>
          <a:p>
            <a:fld id="{211B64AD-514C-D64F-A241-06FFE7BB4823}" type="slidenum">
              <a:rPr lang="en-US" smtClean="0"/>
              <a:pPr/>
              <a:t>34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Two bands were visible as expected, one for the </a:t>
            </a:r>
            <a:r>
              <a:rPr lang="en-US" sz="1200" i="1" kern="1200" dirty="0" err="1" smtClean="0">
                <a:solidFill>
                  <a:schemeClr val="tx1"/>
                </a:solidFill>
                <a:latin typeface="+mn-lt"/>
                <a:ea typeface="+mn-ea"/>
                <a:cs typeface="+mn-cs"/>
              </a:rPr>
              <a:t>FaQR</a:t>
            </a:r>
            <a:r>
              <a:rPr lang="en-US" sz="1200" kern="1200" dirty="0" smtClean="0">
                <a:solidFill>
                  <a:schemeClr val="tx1"/>
                </a:solidFill>
                <a:latin typeface="+mn-lt"/>
                <a:ea typeface="+mn-ea"/>
                <a:cs typeface="+mn-cs"/>
              </a:rPr>
              <a:t> fragment and one for the vector. 1A – 6A were hard to read since loading dye was accidently added.  3A and 2B were either very faint bands or lost.  1B, 3B-6B have very concentrated DNA.  It is unclear which are bands of interest due to highly concentrated DNA.  2A and 5B plasmid isolation digestions were sent to Iowa State DNA Synthesis and Sequencing facility to be sequenced to check for the desired </a:t>
            </a:r>
            <a:r>
              <a:rPr lang="en-US" sz="1200" i="1" kern="1200" dirty="0" err="1" smtClean="0">
                <a:solidFill>
                  <a:schemeClr val="tx1"/>
                </a:solidFill>
                <a:latin typeface="+mn-lt"/>
                <a:ea typeface="+mn-ea"/>
                <a:cs typeface="+mn-cs"/>
              </a:rPr>
              <a:t>FaQR</a:t>
            </a:r>
            <a:r>
              <a:rPr lang="en-US" sz="1200" kern="1200" dirty="0" smtClean="0">
                <a:solidFill>
                  <a:schemeClr val="tx1"/>
                </a:solidFill>
                <a:latin typeface="+mn-lt"/>
                <a:ea typeface="+mn-ea"/>
                <a:cs typeface="+mn-cs"/>
              </a:rPr>
              <a:t> fragment.</a:t>
            </a:r>
            <a:r>
              <a:rPr lang="en-US" dirty="0" smtClean="0"/>
              <a:t> </a:t>
            </a:r>
            <a:endParaRPr lang="en-US" dirty="0"/>
          </a:p>
        </p:txBody>
      </p:sp>
      <p:sp>
        <p:nvSpPr>
          <p:cNvPr id="4" name="Slide Number Placeholder 3"/>
          <p:cNvSpPr>
            <a:spLocks noGrp="1"/>
          </p:cNvSpPr>
          <p:nvPr>
            <p:ph type="sldNum" sz="quarter" idx="10"/>
          </p:nvPr>
        </p:nvSpPr>
        <p:spPr/>
        <p:txBody>
          <a:bodyPr/>
          <a:lstStyle/>
          <a:p>
            <a:fld id="{211B64AD-514C-D64F-A241-06FFE7BB4823}" type="slidenum">
              <a:rPr lang="en-US" smtClean="0"/>
              <a:pPr/>
              <a:t>35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Sample 4 had strong ribosomal bands, indicating good preparation.  1 and 2 had RNA, but did not have strong ribosomal bands.  3 had little to no RNA. </a:t>
            </a:r>
            <a:endParaRPr lang="en-US" dirty="0"/>
          </a:p>
        </p:txBody>
      </p:sp>
      <p:sp>
        <p:nvSpPr>
          <p:cNvPr id="4" name="Slide Number Placeholder 3"/>
          <p:cNvSpPr>
            <a:spLocks noGrp="1"/>
          </p:cNvSpPr>
          <p:nvPr>
            <p:ph type="sldNum" sz="quarter" idx="10"/>
          </p:nvPr>
        </p:nvSpPr>
        <p:spPr/>
        <p:txBody>
          <a:bodyPr/>
          <a:lstStyle/>
          <a:p>
            <a:fld id="{211B64AD-514C-D64F-A241-06FFE7BB4823}" type="slidenum">
              <a:rPr lang="en-US" smtClean="0"/>
              <a:pPr/>
              <a:t>38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amplify </a:t>
            </a:r>
            <a:r>
              <a:rPr lang="en-US" i="1" dirty="0" err="1" smtClean="0"/>
              <a:t>FaQR</a:t>
            </a:r>
            <a:r>
              <a:rPr lang="en-US" dirty="0" smtClean="0"/>
              <a:t> without </a:t>
            </a:r>
            <a:r>
              <a:rPr lang="en-US" dirty="0" err="1" smtClean="0"/>
              <a:t>introns</a:t>
            </a:r>
            <a:r>
              <a:rPr lang="en-US" dirty="0" smtClean="0"/>
              <a:t> </a:t>
            </a:r>
            <a:endParaRPr lang="en-US" dirty="0"/>
          </a:p>
        </p:txBody>
      </p:sp>
      <p:sp>
        <p:nvSpPr>
          <p:cNvPr id="4" name="Slide Number Placeholder 3"/>
          <p:cNvSpPr>
            <a:spLocks noGrp="1"/>
          </p:cNvSpPr>
          <p:nvPr>
            <p:ph type="sldNum" sz="quarter" idx="10"/>
          </p:nvPr>
        </p:nvSpPr>
        <p:spPr/>
        <p:txBody>
          <a:bodyPr/>
          <a:lstStyle/>
          <a:p>
            <a:fld id="{211B64AD-514C-D64F-A241-06FFE7BB4823}" type="slidenum">
              <a:rPr lang="en-US" smtClean="0"/>
              <a:pPr/>
              <a:t>39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RT-PCR was not successful (Figure 12).  The bands are all less than 200 </a:t>
            </a:r>
            <a:r>
              <a:rPr lang="en-US" sz="1200" kern="1200" dirty="0" err="1" smtClean="0">
                <a:solidFill>
                  <a:schemeClr val="tx1"/>
                </a:solidFill>
                <a:latin typeface="+mn-lt"/>
                <a:ea typeface="+mn-ea"/>
                <a:cs typeface="+mn-cs"/>
              </a:rPr>
              <a:t>bp</a:t>
            </a:r>
            <a:r>
              <a:rPr lang="en-US" sz="1200" kern="1200" dirty="0" smtClean="0">
                <a:solidFill>
                  <a:schemeClr val="tx1"/>
                </a:solidFill>
                <a:latin typeface="+mn-lt"/>
                <a:ea typeface="+mn-ea"/>
                <a:cs typeface="+mn-cs"/>
              </a:rPr>
              <a:t>, indicating small, unused </a:t>
            </a:r>
            <a:r>
              <a:rPr lang="en-US" sz="1200" kern="1200" dirty="0" err="1" smtClean="0">
                <a:solidFill>
                  <a:schemeClr val="tx1"/>
                </a:solidFill>
                <a:latin typeface="+mn-lt"/>
                <a:ea typeface="+mn-ea"/>
                <a:cs typeface="+mn-cs"/>
              </a:rPr>
              <a:t>oligos</a:t>
            </a:r>
            <a:r>
              <a:rPr lang="en-US" sz="1200" kern="1200" dirty="0" smtClean="0">
                <a:solidFill>
                  <a:schemeClr val="tx1"/>
                </a:solidFill>
                <a:latin typeface="+mn-lt"/>
                <a:ea typeface="+mn-ea"/>
                <a:cs typeface="+mn-cs"/>
              </a:rPr>
              <a:t>.  The positive control had two bands and a streak.  The negative control had a band from small </a:t>
            </a:r>
            <a:r>
              <a:rPr lang="en-US" sz="1200" kern="1200" dirty="0" err="1" smtClean="0">
                <a:solidFill>
                  <a:schemeClr val="tx1"/>
                </a:solidFill>
                <a:latin typeface="+mn-lt"/>
                <a:ea typeface="+mn-ea"/>
                <a:cs typeface="+mn-cs"/>
              </a:rPr>
              <a:t>oligos</a:t>
            </a:r>
            <a:r>
              <a:rPr lang="en-US" sz="1200" kern="1200" dirty="0" smtClean="0">
                <a:solidFill>
                  <a:schemeClr val="tx1"/>
                </a:solidFill>
                <a:latin typeface="+mn-lt"/>
                <a:ea typeface="+mn-ea"/>
                <a:cs typeface="+mn-cs"/>
              </a:rPr>
              <a:t>, indicating contamination and/or an unsuccessful preparation.</a:t>
            </a:r>
          </a:p>
          <a:p>
            <a:endParaRPr lang="en-US" dirty="0"/>
          </a:p>
        </p:txBody>
      </p:sp>
      <p:sp>
        <p:nvSpPr>
          <p:cNvPr id="4" name="Slide Number Placeholder 3"/>
          <p:cNvSpPr>
            <a:spLocks noGrp="1"/>
          </p:cNvSpPr>
          <p:nvPr>
            <p:ph type="sldNum" sz="quarter" idx="10"/>
          </p:nvPr>
        </p:nvSpPr>
        <p:spPr/>
        <p:txBody>
          <a:bodyPr/>
          <a:lstStyle/>
          <a:p>
            <a:fld id="{211B64AD-514C-D64F-A241-06FFE7BB4823}" type="slidenum">
              <a:rPr lang="en-US" smtClean="0"/>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may all be viable options to make </a:t>
            </a:r>
            <a:r>
              <a:rPr lang="en-US" i="1" dirty="0" err="1" smtClean="0"/>
              <a:t>FaQR</a:t>
            </a:r>
            <a:r>
              <a:rPr lang="en-US" i="1" dirty="0" smtClean="0"/>
              <a:t> </a:t>
            </a:r>
            <a:r>
              <a:rPr lang="en-US" dirty="0" err="1" smtClean="0"/>
              <a:t>BioBrick</a:t>
            </a:r>
            <a:r>
              <a:rPr lang="en-US" dirty="0" smtClean="0"/>
              <a:t> compatible. </a:t>
            </a:r>
            <a:endParaRPr lang="en-US" dirty="0"/>
          </a:p>
        </p:txBody>
      </p:sp>
      <p:sp>
        <p:nvSpPr>
          <p:cNvPr id="4" name="Slide Number Placeholder 3"/>
          <p:cNvSpPr>
            <a:spLocks noGrp="1"/>
          </p:cNvSpPr>
          <p:nvPr>
            <p:ph type="sldNum" sz="quarter" idx="10"/>
          </p:nvPr>
        </p:nvSpPr>
        <p:spPr/>
        <p:txBody>
          <a:bodyPr/>
          <a:lstStyle/>
          <a:p>
            <a:fld id="{211B64AD-514C-D64F-A241-06FFE7BB4823}"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Digest used to purify DNA</a:t>
            </a:r>
          </a:p>
          <a:p>
            <a:r>
              <a:rPr lang="en-US" dirty="0" smtClean="0"/>
              <a:t>Kit</a:t>
            </a:r>
            <a:r>
              <a:rPr lang="en-US" baseline="0" dirty="0" smtClean="0"/>
              <a:t> used to further purify DNA</a:t>
            </a:r>
            <a:endParaRPr lang="en-US" dirty="0" smtClean="0"/>
          </a:p>
        </p:txBody>
      </p:sp>
      <p:sp>
        <p:nvSpPr>
          <p:cNvPr id="4" name="Slide Number Placeholder 3"/>
          <p:cNvSpPr>
            <a:spLocks noGrp="1"/>
          </p:cNvSpPr>
          <p:nvPr>
            <p:ph type="sldNum" sz="quarter" idx="10"/>
          </p:nvPr>
        </p:nvSpPr>
        <p:spPr/>
        <p:txBody>
          <a:bodyPr/>
          <a:lstStyle/>
          <a:p>
            <a:fld id="{211B64AD-514C-D64F-A241-06FFE7BB4823}"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 ml tubes</a:t>
            </a:r>
            <a:r>
              <a:rPr lang="en-US" baseline="0" dirty="0" smtClean="0"/>
              <a:t> used to allow access to oxygen</a:t>
            </a:r>
            <a:endParaRPr lang="en-US" dirty="0"/>
          </a:p>
        </p:txBody>
      </p:sp>
      <p:sp>
        <p:nvSpPr>
          <p:cNvPr id="4" name="Slide Number Placeholder 3"/>
          <p:cNvSpPr>
            <a:spLocks noGrp="1"/>
          </p:cNvSpPr>
          <p:nvPr>
            <p:ph type="sldNum" sz="quarter" idx="10"/>
          </p:nvPr>
        </p:nvSpPr>
        <p:spPr/>
        <p:txBody>
          <a:bodyPr/>
          <a:lstStyle/>
          <a:p>
            <a:fld id="{211B64AD-514C-D64F-A241-06FFE7BB4823}"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Reverse </a:t>
            </a:r>
            <a:r>
              <a:rPr lang="en-US" dirty="0" err="1" smtClean="0"/>
              <a:t>trascriptionase</a:t>
            </a:r>
            <a:r>
              <a:rPr lang="en-US" dirty="0" smtClean="0"/>
              <a:t> PCR</a:t>
            </a:r>
            <a:endParaRPr lang="en-US" dirty="0"/>
          </a:p>
        </p:txBody>
      </p:sp>
      <p:sp>
        <p:nvSpPr>
          <p:cNvPr id="4" name="Slide Number Placeholder 3"/>
          <p:cNvSpPr>
            <a:spLocks noGrp="1"/>
          </p:cNvSpPr>
          <p:nvPr>
            <p:ph type="sldNum" sz="quarter" idx="10"/>
          </p:nvPr>
        </p:nvSpPr>
        <p:spPr/>
        <p:txBody>
          <a:bodyPr/>
          <a:lstStyle/>
          <a:p>
            <a:fld id="{211B64AD-514C-D64F-A241-06FFE7BB4823}"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 difference between the intensity of the bands between the digested and undigested samples</a:t>
            </a:r>
          </a:p>
          <a:p>
            <a:r>
              <a:rPr lang="en-US" sz="1200" kern="1200" dirty="0" smtClean="0">
                <a:solidFill>
                  <a:schemeClr val="tx1"/>
                </a:solidFill>
                <a:latin typeface="+mn-lt"/>
                <a:ea typeface="+mn-ea"/>
                <a:cs typeface="+mn-cs"/>
              </a:rPr>
              <a:t>Therefore, the DNA had to be further purified</a:t>
            </a:r>
          </a:p>
          <a:p>
            <a:r>
              <a:rPr lang="en-US" sz="1200" kern="1200" dirty="0" smtClean="0">
                <a:solidFill>
                  <a:schemeClr val="tx1"/>
                </a:solidFill>
                <a:latin typeface="+mn-lt"/>
                <a:ea typeface="+mn-ea"/>
                <a:cs typeface="+mn-cs"/>
              </a:rPr>
              <a:t>Tissues</a:t>
            </a:r>
            <a:r>
              <a:rPr lang="en-US" sz="1200" kern="1200" baseline="0" dirty="0" smtClean="0">
                <a:solidFill>
                  <a:schemeClr val="tx1"/>
                </a:solidFill>
                <a:latin typeface="+mn-lt"/>
                <a:ea typeface="+mn-ea"/>
                <a:cs typeface="+mn-cs"/>
              </a:rPr>
              <a:t> 1 and 4 chosen due to bright bands -</a:t>
            </a:r>
            <a:r>
              <a:rPr lang="en-US" sz="1200" kern="1200" baseline="0" dirty="0" err="1" smtClean="0">
                <a:solidFill>
                  <a:schemeClr val="tx1"/>
                </a:solidFill>
                <a:latin typeface="+mn-lt"/>
                <a:ea typeface="+mn-ea"/>
                <a:cs typeface="+mn-cs"/>
              </a:rPr>
              <a:t>minikit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Tissues 2 and 3 restriction enzyme digested</a:t>
            </a:r>
            <a:endParaRPr lang="en-US" dirty="0"/>
          </a:p>
        </p:txBody>
      </p:sp>
      <p:sp>
        <p:nvSpPr>
          <p:cNvPr id="4" name="Slide Number Placeholder 3"/>
          <p:cNvSpPr>
            <a:spLocks noGrp="1"/>
          </p:cNvSpPr>
          <p:nvPr>
            <p:ph type="sldNum" sz="quarter" idx="10"/>
          </p:nvPr>
        </p:nvSpPr>
        <p:spPr/>
        <p:txBody>
          <a:bodyPr/>
          <a:lstStyle/>
          <a:p>
            <a:fld id="{211B64AD-514C-D64F-A241-06FFE7BB4823}"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1B and 4 showed differences between digested and undigested samples and could be used in PCR.  The bands on 4 were much brighter than 1B, therefore the DNA 4 is more highly concentrated and less should be used in PCR.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Samples 2 and 3 were not clean and still contained large proteins, which may imply that the protease did not work</a:t>
            </a:r>
          </a:p>
        </p:txBody>
      </p:sp>
      <p:sp>
        <p:nvSpPr>
          <p:cNvPr id="4" name="Slide Number Placeholder 3"/>
          <p:cNvSpPr>
            <a:spLocks noGrp="1"/>
          </p:cNvSpPr>
          <p:nvPr>
            <p:ph type="sldNum" sz="quarter" idx="10"/>
          </p:nvPr>
        </p:nvSpPr>
        <p:spPr/>
        <p:txBody>
          <a:bodyPr/>
          <a:lstStyle/>
          <a:p>
            <a:fld id="{211B64AD-514C-D64F-A241-06FFE7BB4823}"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FaQR1/FaQR3</a:t>
            </a:r>
            <a:r>
              <a:rPr lang="en-US" sz="1200" kern="1200" baseline="0" dirty="0" smtClean="0">
                <a:solidFill>
                  <a:schemeClr val="tx1"/>
                </a:solidFill>
                <a:latin typeface="+mn-lt"/>
                <a:ea typeface="+mn-ea"/>
                <a:cs typeface="+mn-cs"/>
              </a:rPr>
              <a:t> have double bands, but are too close for gel excision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FaQR2/FaQR3 PCR products have three bands at ~500, ~1500 and ~2000 </a:t>
            </a:r>
            <a:r>
              <a:rPr lang="en-US" sz="1200" kern="1200" dirty="0" err="1" smtClean="0">
                <a:solidFill>
                  <a:schemeClr val="tx1"/>
                </a:solidFill>
                <a:latin typeface="+mn-lt"/>
                <a:ea typeface="+mn-ea"/>
                <a:cs typeface="+mn-cs"/>
              </a:rPr>
              <a:t>bp</a:t>
            </a:r>
            <a:r>
              <a:rPr lang="en-US" sz="1200" kern="1200" dirty="0" smtClean="0">
                <a:solidFill>
                  <a:schemeClr val="tx1"/>
                </a:solidFill>
                <a:latin typeface="+mn-lt"/>
                <a:ea typeface="+mn-ea"/>
                <a:cs typeface="+mn-cs"/>
              </a:rPr>
              <a:t>.  The ~1500 and the ~2000 nucleotide bands will be excised for gel extraction</a:t>
            </a:r>
            <a:r>
              <a:rPr lang="en-US" dirty="0" smtClean="0"/>
              <a:t> </a:t>
            </a:r>
            <a:endParaRPr lang="en-US" dirty="0"/>
          </a:p>
        </p:txBody>
      </p:sp>
      <p:sp>
        <p:nvSpPr>
          <p:cNvPr id="4" name="Slide Number Placeholder 3"/>
          <p:cNvSpPr>
            <a:spLocks noGrp="1"/>
          </p:cNvSpPr>
          <p:nvPr>
            <p:ph type="sldNum" sz="quarter" idx="10"/>
          </p:nvPr>
        </p:nvSpPr>
        <p:spPr/>
        <p:txBody>
          <a:bodyPr/>
          <a:lstStyle/>
          <a:p>
            <a:fld id="{211B64AD-514C-D64F-A241-06FFE7BB4823}" type="slidenum">
              <a:rPr lang="en-US" smtClean="0"/>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a:t>
            </a:r>
            <a:r>
              <a:rPr lang="en-US" baseline="0" dirty="0" smtClean="0"/>
              <a:t> two bands became samples C and D</a:t>
            </a:r>
            <a:endParaRPr lang="en-US" dirty="0"/>
          </a:p>
        </p:txBody>
      </p:sp>
      <p:sp>
        <p:nvSpPr>
          <p:cNvPr id="4" name="Slide Number Placeholder 3"/>
          <p:cNvSpPr>
            <a:spLocks noGrp="1"/>
          </p:cNvSpPr>
          <p:nvPr>
            <p:ph type="sldNum" sz="quarter" idx="10"/>
          </p:nvPr>
        </p:nvSpPr>
        <p:spPr/>
        <p:txBody>
          <a:bodyPr/>
          <a:lstStyle/>
          <a:p>
            <a:fld id="{211B64AD-514C-D64F-A241-06FFE7BB4823}"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Column purification</a:t>
            </a:r>
            <a:r>
              <a:rPr lang="en-US" baseline="0" dirty="0" smtClean="0"/>
              <a:t> successful</a:t>
            </a:r>
          </a:p>
          <a:p>
            <a:r>
              <a:rPr lang="en-US" baseline="0" dirty="0" smtClean="0"/>
              <a:t>Gel extraction not, gel extraction redone with FaQR2/FaQR3 and tissue 4 - had to </a:t>
            </a:r>
            <a:r>
              <a:rPr lang="en-US" baseline="0" dirty="0" err="1" smtClean="0"/>
              <a:t>rePCR</a:t>
            </a:r>
            <a:endParaRPr lang="en-US" dirty="0"/>
          </a:p>
        </p:txBody>
      </p:sp>
      <p:sp>
        <p:nvSpPr>
          <p:cNvPr id="4" name="Slide Number Placeholder 3"/>
          <p:cNvSpPr>
            <a:spLocks noGrp="1"/>
          </p:cNvSpPr>
          <p:nvPr>
            <p:ph type="sldNum" sz="quarter" idx="10"/>
          </p:nvPr>
        </p:nvSpPr>
        <p:spPr/>
        <p:txBody>
          <a:bodyPr/>
          <a:lstStyle/>
          <a:p>
            <a:fld id="{211B64AD-514C-D64F-A241-06FFE7BB4823}"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358A29-AD9C-2541-B1CC-2CAA960E4DDE}" type="datetimeFigureOut">
              <a:rPr lang="en-US" smtClean="0"/>
              <a:pPr/>
              <a:t>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93D95-D94E-E94B-B26D-193E443C43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58A29-AD9C-2541-B1CC-2CAA960E4DDE}" type="datetimeFigureOut">
              <a:rPr lang="en-US" smtClean="0"/>
              <a:pPr/>
              <a:t>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93D95-D94E-E94B-B26D-193E443C43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58A29-AD9C-2541-B1CC-2CAA960E4DDE}" type="datetimeFigureOut">
              <a:rPr lang="en-US" smtClean="0"/>
              <a:pPr/>
              <a:t>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93D95-D94E-E94B-B26D-193E443C43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58A29-AD9C-2541-B1CC-2CAA960E4DDE}" type="datetimeFigureOut">
              <a:rPr lang="en-US" smtClean="0"/>
              <a:pPr/>
              <a:t>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93D95-D94E-E94B-B26D-193E443C43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358A29-AD9C-2541-B1CC-2CAA960E4DDE}" type="datetimeFigureOut">
              <a:rPr lang="en-US" smtClean="0"/>
              <a:pPr/>
              <a:t>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93D95-D94E-E94B-B26D-193E443C43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358A29-AD9C-2541-B1CC-2CAA960E4DDE}" type="datetimeFigureOut">
              <a:rPr lang="en-US" smtClean="0"/>
              <a:pPr/>
              <a:t>12/8/2009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93D95-D94E-E94B-B26D-193E443C43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358A29-AD9C-2541-B1CC-2CAA960E4DDE}" type="datetimeFigureOut">
              <a:rPr lang="en-US" smtClean="0"/>
              <a:pPr/>
              <a:t>12/8/2009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E93D95-D94E-E94B-B26D-193E443C43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358A29-AD9C-2541-B1CC-2CAA960E4DDE}" type="datetimeFigureOut">
              <a:rPr lang="en-US" smtClean="0"/>
              <a:pPr/>
              <a:t>12/8/2009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E93D95-D94E-E94B-B26D-193E443C43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58A29-AD9C-2541-B1CC-2CAA960E4DDE}" type="datetimeFigureOut">
              <a:rPr lang="en-US" smtClean="0"/>
              <a:pPr/>
              <a:t>12/8/2009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E93D95-D94E-E94B-B26D-193E443C43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58A29-AD9C-2541-B1CC-2CAA960E4DDE}" type="datetimeFigureOut">
              <a:rPr lang="en-US" smtClean="0"/>
              <a:pPr/>
              <a:t>12/8/2009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93D95-D94E-E94B-B26D-193E443C43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58A29-AD9C-2541-B1CC-2CAA960E4DDE}" type="datetimeFigureOut">
              <a:rPr lang="en-US" smtClean="0"/>
              <a:pPr/>
              <a:t>12/8/2009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93D95-D94E-E94B-B26D-193E443C43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1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58A29-AD9C-2541-B1CC-2CAA960E4DDE}" type="datetimeFigureOut">
              <a:rPr lang="en-US" smtClean="0"/>
              <a:pPr/>
              <a:t>12/8/2009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93D95-D94E-E94B-B26D-193E443C43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6:  Strawberry</a:t>
            </a:r>
            <a:endParaRPr lang="en-US" dirty="0"/>
          </a:p>
        </p:txBody>
      </p:sp>
      <p:sp>
        <p:nvSpPr>
          <p:cNvPr id="3" name="Subtitle 2"/>
          <p:cNvSpPr>
            <a:spLocks noGrp="1"/>
          </p:cNvSpPr>
          <p:nvPr>
            <p:ph type="subTitle" idx="1"/>
          </p:nvPr>
        </p:nvSpPr>
        <p:spPr/>
        <p:txBody>
          <a:bodyPr/>
          <a:lstStyle/>
          <a:p>
            <a:r>
              <a:rPr lang="en-US" dirty="0" smtClean="0">
                <a:solidFill>
                  <a:schemeClr val="accent4">
                    <a:lumMod val="50000"/>
                  </a:schemeClr>
                </a:solidFill>
              </a:rPr>
              <a:t>Nick Broadbent, Kelsey Lees </a:t>
            </a:r>
          </a:p>
          <a:p>
            <a:r>
              <a:rPr lang="en-US" dirty="0" smtClean="0">
                <a:solidFill>
                  <a:schemeClr val="accent4">
                    <a:lumMod val="50000"/>
                  </a:schemeClr>
                </a:solidFill>
              </a:rPr>
              <a:t>and Tami Reuter</a:t>
            </a:r>
            <a:endParaRPr lang="en-US"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Primer Design</a:t>
            </a:r>
          </a:p>
          <a:p>
            <a:pPr lvl="1"/>
            <a:r>
              <a:rPr lang="en-US" dirty="0" smtClean="0"/>
              <a:t>Primers were designed using </a:t>
            </a:r>
            <a:r>
              <a:rPr lang="en-US" i="1" dirty="0" err="1" smtClean="0"/>
              <a:t>Fragaria</a:t>
            </a:r>
            <a:r>
              <a:rPr lang="en-US" i="1" dirty="0" smtClean="0"/>
              <a:t> </a:t>
            </a:r>
            <a:r>
              <a:rPr lang="en-US" i="1" dirty="0" err="1" smtClean="0"/>
              <a:t>x</a:t>
            </a:r>
            <a:r>
              <a:rPr lang="en-US" i="1" dirty="0" smtClean="0"/>
              <a:t> </a:t>
            </a:r>
            <a:r>
              <a:rPr lang="en-US" i="1" dirty="0" err="1" smtClean="0"/>
              <a:t>ananassa</a:t>
            </a:r>
            <a:r>
              <a:rPr lang="en-US" i="1" dirty="0" smtClean="0"/>
              <a:t> </a:t>
            </a:r>
            <a:r>
              <a:rPr lang="en-US" dirty="0" err="1" smtClean="0"/>
              <a:t>FaQR</a:t>
            </a:r>
            <a:r>
              <a:rPr lang="en-US" dirty="0" smtClean="0"/>
              <a:t> DNA sequence, accession number AY158836 (</a:t>
            </a:r>
            <a:r>
              <a:rPr lang="en-US" dirty="0" err="1" smtClean="0"/>
              <a:t>Genbank</a:t>
            </a:r>
            <a:r>
              <a:rPr lang="en-US" dirty="0" smtClean="0"/>
              <a:t> 2009) </a:t>
            </a:r>
          </a:p>
          <a:p>
            <a:pPr lvl="1"/>
            <a:r>
              <a:rPr lang="en-US" dirty="0" smtClean="0"/>
              <a:t>Coding region: 3888 - 5680 nucleotides</a:t>
            </a:r>
          </a:p>
          <a:p>
            <a:pPr lvl="2"/>
            <a:r>
              <a:rPr lang="en-US" dirty="0" smtClean="0"/>
              <a:t>Contained four </a:t>
            </a:r>
            <a:r>
              <a:rPr lang="en-US" dirty="0" err="1" smtClean="0"/>
              <a:t>introns</a:t>
            </a:r>
            <a:r>
              <a:rPr lang="en-US" dirty="0" smtClean="0"/>
              <a:t> </a:t>
            </a:r>
          </a:p>
          <a:p>
            <a:pPr lvl="1"/>
            <a:r>
              <a:rPr lang="en-US" dirty="0" smtClean="0"/>
              <a:t> Forward primer, FaQR1</a:t>
            </a:r>
          </a:p>
          <a:p>
            <a:pPr lvl="2"/>
            <a:r>
              <a:rPr lang="en-US" dirty="0" smtClean="0"/>
              <a:t>5’ ATG GCT GCA GCT CCA AGC GAG TCC 3’)D</a:t>
            </a:r>
          </a:p>
          <a:p>
            <a:pPr lvl="2"/>
            <a:r>
              <a:rPr lang="en-US" dirty="0" smtClean="0"/>
              <a:t>Designed </a:t>
            </a:r>
            <a:r>
              <a:rPr lang="en-US" dirty="0" smtClean="0"/>
              <a:t>from the first 24 nucleotides of the coding region</a:t>
            </a:r>
          </a:p>
          <a:p>
            <a:pPr lvl="2"/>
            <a:r>
              <a:rPr lang="en-US" dirty="0" smtClean="0"/>
              <a:t>Internal binding sites thought to cause </a:t>
            </a:r>
            <a:r>
              <a:rPr lang="en-US" dirty="0" err="1" smtClean="0"/>
              <a:t>dimers</a:t>
            </a:r>
            <a:r>
              <a:rPr lang="en-US" dirty="0" smtClean="0"/>
              <a:t> found</a:t>
            </a:r>
          </a:p>
          <a:p>
            <a:pPr lvl="1"/>
            <a:r>
              <a:rPr lang="en-US" dirty="0" smtClean="0"/>
              <a:t> Modified forward primer, FaQR2</a:t>
            </a:r>
          </a:p>
          <a:p>
            <a:pPr lvl="2"/>
            <a:r>
              <a:rPr lang="en-US" dirty="0" smtClean="0"/>
              <a:t>5’ ATC GCC GCC GCT CCA AGC GAC TCC 3’</a:t>
            </a:r>
          </a:p>
          <a:p>
            <a:pPr lvl="1"/>
            <a:r>
              <a:rPr lang="en-US" dirty="0" smtClean="0"/>
              <a:t>Reverse primer, FaQR3</a:t>
            </a:r>
          </a:p>
          <a:p>
            <a:pPr lvl="2"/>
            <a:r>
              <a:rPr lang="en-US" dirty="0" smtClean="0"/>
              <a:t>5’ TGG GAT GGG ATA CAC AAC CAC CTT 3’</a:t>
            </a:r>
          </a:p>
          <a:p>
            <a:pPr lvl="2"/>
            <a:r>
              <a:rPr lang="en-US" dirty="0" smtClean="0"/>
              <a:t>Designed using the last 24 nucleotides of the coding region, omitting the stop </a:t>
            </a:r>
            <a:r>
              <a:rPr lang="en-US" dirty="0" err="1" smtClean="0"/>
              <a:t>codon</a:t>
            </a:r>
            <a:r>
              <a:rPr lang="en-US" dirty="0" smtClean="0"/>
              <a:t>, TCA.</a:t>
            </a:r>
          </a:p>
          <a:p>
            <a:pPr lvl="1"/>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PCR</a:t>
            </a:r>
          </a:p>
          <a:p>
            <a:pPr lvl="1"/>
            <a:r>
              <a:rPr lang="en-US" dirty="0" smtClean="0"/>
              <a:t>Both the FaQR1/FaQR3 and FaQR2/FaQR primer sets</a:t>
            </a:r>
          </a:p>
          <a:p>
            <a:pPr lvl="1"/>
            <a:r>
              <a:rPr lang="en-US" dirty="0" smtClean="0"/>
              <a:t>PCR reactions included:  </a:t>
            </a:r>
          </a:p>
          <a:p>
            <a:pPr lvl="2"/>
            <a:r>
              <a:rPr lang="en-US" dirty="0" smtClean="0"/>
              <a:t>5 µ</a:t>
            </a:r>
            <a:r>
              <a:rPr lang="en-US" dirty="0" err="1" smtClean="0"/>
              <a:t>l</a:t>
            </a:r>
            <a:r>
              <a:rPr lang="en-US" dirty="0" smtClean="0"/>
              <a:t> template DNA</a:t>
            </a:r>
          </a:p>
          <a:p>
            <a:pPr lvl="2"/>
            <a:r>
              <a:rPr lang="en-US" dirty="0" smtClean="0"/>
              <a:t>10 µ</a:t>
            </a:r>
            <a:r>
              <a:rPr lang="en-US" dirty="0" err="1" smtClean="0"/>
              <a:t>l</a:t>
            </a:r>
            <a:r>
              <a:rPr lang="en-US" dirty="0" smtClean="0"/>
              <a:t> (2x) PCR mix</a:t>
            </a:r>
          </a:p>
          <a:p>
            <a:pPr lvl="2"/>
            <a:r>
              <a:rPr lang="en-US" dirty="0" smtClean="0"/>
              <a:t>0.8 µ</a:t>
            </a:r>
            <a:r>
              <a:rPr lang="en-US" dirty="0" err="1" smtClean="0"/>
              <a:t>l</a:t>
            </a:r>
            <a:r>
              <a:rPr lang="en-US" dirty="0" smtClean="0"/>
              <a:t> (10 µM) FaQR1/FaQR2</a:t>
            </a:r>
          </a:p>
          <a:p>
            <a:pPr lvl="2"/>
            <a:r>
              <a:rPr lang="en-US" dirty="0" smtClean="0"/>
              <a:t>0.8 µ</a:t>
            </a:r>
            <a:r>
              <a:rPr lang="en-US" dirty="0" err="1" smtClean="0"/>
              <a:t>l</a:t>
            </a:r>
            <a:r>
              <a:rPr lang="en-US" dirty="0" smtClean="0"/>
              <a:t> (10 µM) FaQR3</a:t>
            </a:r>
          </a:p>
          <a:p>
            <a:pPr lvl="2"/>
            <a:r>
              <a:rPr lang="en-US" dirty="0" smtClean="0"/>
              <a:t>3.4 µ</a:t>
            </a:r>
            <a:r>
              <a:rPr lang="en-US" dirty="0" err="1" smtClean="0"/>
              <a:t>l</a:t>
            </a:r>
            <a:r>
              <a:rPr lang="en-US" dirty="0" smtClean="0"/>
              <a:t> H</a:t>
            </a:r>
            <a:r>
              <a:rPr lang="en-US" baseline="-25000" dirty="0" smtClean="0"/>
              <a:t>2</a:t>
            </a:r>
            <a:r>
              <a:rPr lang="en-US" dirty="0" smtClean="0"/>
              <a:t>O.  </a:t>
            </a:r>
          </a:p>
          <a:p>
            <a:pPr lvl="1"/>
            <a:r>
              <a:rPr lang="en-US" dirty="0" smtClean="0"/>
              <a:t>Positive control:</a:t>
            </a:r>
          </a:p>
          <a:p>
            <a:pPr lvl="2"/>
            <a:r>
              <a:rPr lang="en-US" dirty="0" smtClean="0"/>
              <a:t>10 µ</a:t>
            </a:r>
            <a:r>
              <a:rPr lang="en-US" dirty="0" err="1" smtClean="0"/>
              <a:t>l</a:t>
            </a:r>
            <a:r>
              <a:rPr lang="en-US" dirty="0" smtClean="0"/>
              <a:t> (2x) PCR mix</a:t>
            </a:r>
          </a:p>
          <a:p>
            <a:pPr lvl="2"/>
            <a:r>
              <a:rPr lang="en-US" dirty="0" smtClean="0"/>
              <a:t>1 µ</a:t>
            </a:r>
            <a:r>
              <a:rPr lang="en-US" dirty="0" err="1" smtClean="0"/>
              <a:t>l</a:t>
            </a:r>
            <a:r>
              <a:rPr lang="en-US" dirty="0" smtClean="0"/>
              <a:t> (unknown concentration) </a:t>
            </a:r>
            <a:r>
              <a:rPr lang="en-US" dirty="0" err="1" smtClean="0"/>
              <a:t>Bluescript</a:t>
            </a:r>
            <a:r>
              <a:rPr lang="en-US" dirty="0" smtClean="0"/>
              <a:t> plasmid DNA</a:t>
            </a:r>
          </a:p>
          <a:p>
            <a:pPr lvl="2"/>
            <a:r>
              <a:rPr lang="en-US" dirty="0" smtClean="0"/>
              <a:t>2 µ</a:t>
            </a:r>
            <a:r>
              <a:rPr lang="en-US" dirty="0" err="1" smtClean="0"/>
              <a:t>l</a:t>
            </a:r>
            <a:r>
              <a:rPr lang="en-US" dirty="0" smtClean="0"/>
              <a:t> (2 µM) M13 forward primer</a:t>
            </a:r>
          </a:p>
          <a:p>
            <a:pPr lvl="2"/>
            <a:r>
              <a:rPr lang="en-US" dirty="0" smtClean="0"/>
              <a:t>2 µ</a:t>
            </a:r>
            <a:r>
              <a:rPr lang="en-US" dirty="0" err="1" smtClean="0"/>
              <a:t>l</a:t>
            </a:r>
            <a:r>
              <a:rPr lang="en-US" dirty="0" smtClean="0"/>
              <a:t> (2 µM) M13 reverse primer</a:t>
            </a:r>
          </a:p>
          <a:p>
            <a:pPr lvl="2"/>
            <a:r>
              <a:rPr lang="en-US" dirty="0" smtClean="0"/>
              <a:t>5 µ</a:t>
            </a:r>
            <a:r>
              <a:rPr lang="en-US" dirty="0" err="1" smtClean="0"/>
              <a:t>l</a:t>
            </a:r>
            <a:r>
              <a:rPr lang="en-US" dirty="0" smtClean="0"/>
              <a:t> H</a:t>
            </a:r>
            <a:r>
              <a:rPr lang="en-US" baseline="-25000" dirty="0" smtClean="0"/>
              <a:t>2</a:t>
            </a:r>
            <a:r>
              <a:rPr lang="en-US" dirty="0" smtClean="0"/>
              <a:t>O.  </a:t>
            </a:r>
          </a:p>
          <a:p>
            <a:pPr lvl="1"/>
            <a:r>
              <a:rPr lang="en-US" dirty="0" smtClean="0"/>
              <a:t>Negative control</a:t>
            </a:r>
          </a:p>
          <a:p>
            <a:pPr lvl="2"/>
            <a:r>
              <a:rPr lang="en-US" dirty="0" smtClean="0"/>
              <a:t>PCR cocktail without template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Materials and Methods</a:t>
            </a:r>
            <a:br>
              <a:rPr lang="en-US" dirty="0" smtClean="0"/>
            </a:br>
            <a:r>
              <a:rPr lang="en-US" dirty="0" smtClean="0"/>
              <a:t>PCR Program “Strawberry”</a:t>
            </a:r>
            <a:endParaRPr lang="en-US" dirty="0"/>
          </a:p>
        </p:txBody>
      </p:sp>
      <p:graphicFrame>
        <p:nvGraphicFramePr>
          <p:cNvPr id="7" name="Content Placeholder 6"/>
          <p:cNvGraphicFramePr>
            <a:graphicFrameLocks noGrp="1"/>
          </p:cNvGraphicFramePr>
          <p:nvPr>
            <p:ph idx="1"/>
          </p:nvPr>
        </p:nvGraphicFramePr>
        <p:xfrm>
          <a:off x="457200" y="2590800"/>
          <a:ext cx="8229600" cy="2225040"/>
        </p:xfrm>
        <a:graphic>
          <a:graphicData uri="http://schemas.openxmlformats.org/drawingml/2006/table">
            <a:tbl>
              <a:tblPr firstRow="1" bandRow="1">
                <a:tableStyleId>{9DCAF9ED-07DC-4A11-8D7F-57B35C25682E}</a:tableStyleId>
              </a:tblPr>
              <a:tblGrid>
                <a:gridCol w="2743200"/>
                <a:gridCol w="2743200"/>
                <a:gridCol w="2743200"/>
              </a:tblGrid>
              <a:tr h="370840">
                <a:tc>
                  <a:txBody>
                    <a:bodyPr/>
                    <a:lstStyle/>
                    <a:p>
                      <a:r>
                        <a:rPr lang="en-US" dirty="0" smtClean="0"/>
                        <a:t>Temperature (</a:t>
                      </a:r>
                      <a:r>
                        <a:rPr lang="en-US" sz="1800" b="1" kern="1200" dirty="0" smtClean="0">
                          <a:solidFill>
                            <a:schemeClr val="lt1"/>
                          </a:solidFill>
                          <a:latin typeface="+mn-lt"/>
                          <a:ea typeface="+mn-ea"/>
                          <a:cs typeface="+mn-cs"/>
                        </a:rPr>
                        <a:t>°</a:t>
                      </a:r>
                      <a:r>
                        <a:rPr lang="en-US" dirty="0" smtClean="0"/>
                        <a:t> C)</a:t>
                      </a:r>
                      <a:endParaRPr lang="en-US" dirty="0"/>
                    </a:p>
                  </a:txBody>
                  <a:tcPr/>
                </a:tc>
                <a:tc>
                  <a:txBody>
                    <a:bodyPr/>
                    <a:lstStyle/>
                    <a:p>
                      <a:r>
                        <a:rPr lang="en-US" dirty="0" smtClean="0"/>
                        <a:t>Time (minutes)</a:t>
                      </a:r>
                      <a:endParaRPr lang="en-US" dirty="0"/>
                    </a:p>
                  </a:txBody>
                  <a:tcPr/>
                </a:tc>
                <a:tc>
                  <a:txBody>
                    <a:bodyPr/>
                    <a:lstStyle/>
                    <a:p>
                      <a:r>
                        <a:rPr lang="en-US" dirty="0" smtClean="0"/>
                        <a:t>Step</a:t>
                      </a:r>
                      <a:endParaRPr lang="en-US" dirty="0"/>
                    </a:p>
                  </a:txBody>
                  <a:tcPr/>
                </a:tc>
              </a:tr>
              <a:tr h="370840">
                <a:tc>
                  <a:txBody>
                    <a:bodyPr/>
                    <a:lstStyle/>
                    <a:p>
                      <a:r>
                        <a:rPr lang="en-US" dirty="0" smtClean="0"/>
                        <a:t>95</a:t>
                      </a:r>
                      <a:endParaRPr lang="en-US" dirty="0"/>
                    </a:p>
                  </a:txBody>
                  <a:tcPr/>
                </a:tc>
                <a:tc>
                  <a:txBody>
                    <a:bodyPr/>
                    <a:lstStyle/>
                    <a:p>
                      <a:r>
                        <a:rPr lang="en-US" dirty="0" smtClean="0"/>
                        <a:t>4</a:t>
                      </a:r>
                      <a:endParaRPr lang="en-US" dirty="0"/>
                    </a:p>
                  </a:txBody>
                  <a:tcPr/>
                </a:tc>
                <a:tc>
                  <a:txBody>
                    <a:bodyPr/>
                    <a:lstStyle/>
                    <a:p>
                      <a:r>
                        <a:rPr lang="en-US" dirty="0" smtClean="0"/>
                        <a:t>Initial </a:t>
                      </a:r>
                      <a:r>
                        <a:rPr lang="en-US" dirty="0" err="1" smtClean="0"/>
                        <a:t>Denaturation</a:t>
                      </a:r>
                      <a:endParaRPr lang="en-US" dirty="0"/>
                    </a:p>
                  </a:txBody>
                  <a:tcPr/>
                </a:tc>
              </a:tr>
              <a:tr h="370840">
                <a:tc>
                  <a:txBody>
                    <a:bodyPr/>
                    <a:lstStyle/>
                    <a:p>
                      <a:r>
                        <a:rPr lang="en-US" dirty="0" smtClean="0"/>
                        <a:t>94</a:t>
                      </a:r>
                      <a:endParaRPr lang="en-US" dirty="0"/>
                    </a:p>
                  </a:txBody>
                  <a:tcPr/>
                </a:tc>
                <a:tc>
                  <a:txBody>
                    <a:bodyPr/>
                    <a:lstStyle/>
                    <a:p>
                      <a:r>
                        <a:rPr lang="en-US" dirty="0" smtClean="0"/>
                        <a:t>1</a:t>
                      </a:r>
                      <a:endParaRPr lang="en-US" dirty="0"/>
                    </a:p>
                  </a:txBody>
                  <a:tcPr/>
                </a:tc>
                <a:tc>
                  <a:txBody>
                    <a:bodyPr/>
                    <a:lstStyle/>
                    <a:p>
                      <a:r>
                        <a:rPr lang="en-US" dirty="0" err="1" smtClean="0"/>
                        <a:t>Denaturation</a:t>
                      </a:r>
                      <a:endParaRPr lang="en-US" dirty="0"/>
                    </a:p>
                  </a:txBody>
                  <a:tcPr/>
                </a:tc>
              </a:tr>
              <a:tr h="370840">
                <a:tc>
                  <a:txBody>
                    <a:bodyPr/>
                    <a:lstStyle/>
                    <a:p>
                      <a:r>
                        <a:rPr lang="en-US" dirty="0" smtClean="0"/>
                        <a:t>50</a:t>
                      </a:r>
                      <a:endParaRPr lang="en-US" dirty="0"/>
                    </a:p>
                  </a:txBody>
                  <a:tcPr/>
                </a:tc>
                <a:tc>
                  <a:txBody>
                    <a:bodyPr/>
                    <a:lstStyle/>
                    <a:p>
                      <a:r>
                        <a:rPr lang="en-US" dirty="0" smtClean="0"/>
                        <a:t>0.5</a:t>
                      </a:r>
                      <a:endParaRPr lang="en-US" dirty="0"/>
                    </a:p>
                  </a:txBody>
                  <a:tcPr/>
                </a:tc>
                <a:tc>
                  <a:txBody>
                    <a:bodyPr/>
                    <a:lstStyle/>
                    <a:p>
                      <a:r>
                        <a:rPr lang="en-US" dirty="0" smtClean="0"/>
                        <a:t>Annealing</a:t>
                      </a:r>
                      <a:endParaRPr lang="en-US" dirty="0"/>
                    </a:p>
                  </a:txBody>
                  <a:tcPr/>
                </a:tc>
              </a:tr>
              <a:tr h="370840">
                <a:tc>
                  <a:txBody>
                    <a:bodyPr/>
                    <a:lstStyle/>
                    <a:p>
                      <a:r>
                        <a:rPr lang="en-US" dirty="0" smtClean="0"/>
                        <a:t>72</a:t>
                      </a:r>
                      <a:endParaRPr lang="en-US" dirty="0"/>
                    </a:p>
                  </a:txBody>
                  <a:tcPr/>
                </a:tc>
                <a:tc>
                  <a:txBody>
                    <a:bodyPr/>
                    <a:lstStyle/>
                    <a:p>
                      <a:r>
                        <a:rPr lang="en-US" dirty="0" smtClean="0"/>
                        <a:t>3</a:t>
                      </a:r>
                      <a:endParaRPr lang="en-US" dirty="0"/>
                    </a:p>
                  </a:txBody>
                  <a:tcPr/>
                </a:tc>
                <a:tc>
                  <a:txBody>
                    <a:bodyPr/>
                    <a:lstStyle/>
                    <a:p>
                      <a:r>
                        <a:rPr lang="en-US" dirty="0" smtClean="0"/>
                        <a:t>Extension</a:t>
                      </a:r>
                      <a:endParaRPr lang="en-US" dirty="0"/>
                    </a:p>
                  </a:txBody>
                  <a:tcPr/>
                </a:tc>
              </a:tr>
              <a:tr h="370840">
                <a:tc>
                  <a:txBody>
                    <a:bodyPr/>
                    <a:lstStyle/>
                    <a:p>
                      <a:r>
                        <a:rPr lang="en-US" dirty="0" smtClean="0"/>
                        <a:t>72</a:t>
                      </a:r>
                      <a:endParaRPr lang="en-US" dirty="0"/>
                    </a:p>
                  </a:txBody>
                  <a:tcPr/>
                </a:tc>
                <a:tc>
                  <a:txBody>
                    <a:bodyPr/>
                    <a:lstStyle/>
                    <a:p>
                      <a:r>
                        <a:rPr lang="en-US" dirty="0" smtClean="0"/>
                        <a:t>10</a:t>
                      </a:r>
                      <a:endParaRPr lang="en-US" dirty="0"/>
                    </a:p>
                  </a:txBody>
                  <a:tcPr/>
                </a:tc>
                <a:tc>
                  <a:txBody>
                    <a:bodyPr/>
                    <a:lstStyle/>
                    <a:p>
                      <a:r>
                        <a:rPr lang="en-US" dirty="0" smtClean="0"/>
                        <a:t>Final</a:t>
                      </a:r>
                      <a:r>
                        <a:rPr lang="en-US" baseline="0" dirty="0" smtClean="0"/>
                        <a:t> Extension</a:t>
                      </a:r>
                      <a:endParaRPr lang="en-US" dirty="0"/>
                    </a:p>
                  </a:txBody>
                  <a:tcPr/>
                </a:tc>
              </a:tr>
            </a:tbl>
          </a:graphicData>
        </a:graphic>
      </p:graphicFrame>
      <p:sp>
        <p:nvSpPr>
          <p:cNvPr id="8" name="TextBox 7"/>
          <p:cNvSpPr txBox="1"/>
          <p:nvPr/>
        </p:nvSpPr>
        <p:spPr>
          <a:xfrm>
            <a:off x="2057400" y="5334000"/>
            <a:ext cx="7467600" cy="369332"/>
          </a:xfrm>
          <a:prstGeom prst="rect">
            <a:avLst/>
          </a:prstGeom>
          <a:noFill/>
        </p:spPr>
        <p:txBody>
          <a:bodyPr wrap="square" rtlCol="0">
            <a:spAutoFit/>
          </a:bodyPr>
          <a:lstStyle/>
          <a:p>
            <a:r>
              <a:rPr lang="en-US" dirty="0" smtClean="0"/>
              <a:t>30 rounds of </a:t>
            </a:r>
            <a:r>
              <a:rPr lang="en-US" dirty="0" err="1" smtClean="0"/>
              <a:t>denaturation</a:t>
            </a:r>
            <a:r>
              <a:rPr lang="en-US" dirty="0" smtClean="0"/>
              <a:t>, annealing and extension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Methods</a:t>
            </a:r>
            <a:endParaRPr lang="en-US" dirty="0"/>
          </a:p>
        </p:txBody>
      </p:sp>
      <p:sp>
        <p:nvSpPr>
          <p:cNvPr id="3" name="Content Placeholder 2"/>
          <p:cNvSpPr>
            <a:spLocks noGrp="1"/>
          </p:cNvSpPr>
          <p:nvPr>
            <p:ph idx="1"/>
          </p:nvPr>
        </p:nvSpPr>
        <p:spPr/>
        <p:txBody>
          <a:bodyPr/>
          <a:lstStyle/>
          <a:p>
            <a:r>
              <a:rPr lang="en-US" dirty="0" smtClean="0"/>
              <a:t>Gel Extraction</a:t>
            </a:r>
          </a:p>
          <a:p>
            <a:pPr lvl="1"/>
            <a:r>
              <a:rPr lang="en-US" dirty="0" smtClean="0"/>
              <a:t>QIAGEN </a:t>
            </a:r>
            <a:r>
              <a:rPr lang="en-US" dirty="0" err="1" smtClean="0"/>
              <a:t>QIAQuick</a:t>
            </a:r>
            <a:r>
              <a:rPr lang="en-US" dirty="0" smtClean="0"/>
              <a:t> Gel Extraction Kit</a:t>
            </a:r>
          </a:p>
          <a:p>
            <a:pPr lvl="1"/>
            <a:r>
              <a:rPr lang="en-US" dirty="0" smtClean="0"/>
              <a:t>assumed the </a:t>
            </a:r>
            <a:r>
              <a:rPr lang="en-US" dirty="0" err="1" smtClean="0"/>
              <a:t>agarose</a:t>
            </a:r>
            <a:r>
              <a:rPr lang="en-US" dirty="0" smtClean="0"/>
              <a:t> excisions weighted 100 mg and 100 µ</a:t>
            </a:r>
            <a:r>
              <a:rPr lang="en-US" dirty="0" err="1" smtClean="0"/>
              <a:t>l</a:t>
            </a:r>
            <a:r>
              <a:rPr lang="en-US" dirty="0" smtClean="0"/>
              <a:t> as the volume.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Methods</a:t>
            </a:r>
            <a:endParaRPr lang="en-US" dirty="0"/>
          </a:p>
        </p:txBody>
      </p:sp>
      <p:sp>
        <p:nvSpPr>
          <p:cNvPr id="3" name="Content Placeholder 2"/>
          <p:cNvSpPr>
            <a:spLocks noGrp="1"/>
          </p:cNvSpPr>
          <p:nvPr>
            <p:ph idx="1"/>
          </p:nvPr>
        </p:nvSpPr>
        <p:spPr/>
        <p:txBody>
          <a:bodyPr>
            <a:normAutofit lnSpcReduction="10000"/>
          </a:bodyPr>
          <a:lstStyle/>
          <a:p>
            <a:r>
              <a:rPr lang="en-US" dirty="0" smtClean="0"/>
              <a:t>Agar Plate Prep</a:t>
            </a:r>
          </a:p>
          <a:p>
            <a:pPr lvl="1"/>
            <a:r>
              <a:rPr lang="en-US" dirty="0" smtClean="0"/>
              <a:t>Made for transformations</a:t>
            </a:r>
          </a:p>
          <a:p>
            <a:pPr lvl="1"/>
            <a:r>
              <a:rPr lang="en-US" dirty="0" smtClean="0"/>
              <a:t>800 ml LB</a:t>
            </a:r>
          </a:p>
          <a:p>
            <a:pPr lvl="2"/>
            <a:r>
              <a:rPr lang="en-US" dirty="0" smtClean="0"/>
              <a:t>20 </a:t>
            </a:r>
            <a:r>
              <a:rPr lang="en-US" dirty="0" err="1" smtClean="0"/>
              <a:t>g</a:t>
            </a:r>
            <a:r>
              <a:rPr lang="en-US" dirty="0" smtClean="0"/>
              <a:t> LB/</a:t>
            </a:r>
            <a:r>
              <a:rPr lang="en-US" dirty="0" err="1" smtClean="0"/>
              <a:t>l</a:t>
            </a:r>
            <a:endParaRPr lang="en-US" dirty="0" smtClean="0"/>
          </a:p>
          <a:p>
            <a:pPr lvl="2"/>
            <a:r>
              <a:rPr lang="en-US" dirty="0" smtClean="0"/>
              <a:t>12 </a:t>
            </a:r>
            <a:r>
              <a:rPr lang="en-US" dirty="0" err="1" smtClean="0"/>
              <a:t>g</a:t>
            </a:r>
            <a:r>
              <a:rPr lang="en-US" dirty="0" smtClean="0"/>
              <a:t> agar/</a:t>
            </a:r>
            <a:r>
              <a:rPr lang="en-US" dirty="0" err="1" smtClean="0"/>
              <a:t>l</a:t>
            </a:r>
            <a:endParaRPr lang="en-US" dirty="0" smtClean="0"/>
          </a:p>
          <a:p>
            <a:pPr lvl="2"/>
            <a:r>
              <a:rPr lang="en-US" dirty="0" smtClean="0"/>
              <a:t>12 ml (60 mg/ml) </a:t>
            </a:r>
            <a:r>
              <a:rPr lang="en-US" dirty="0" err="1" smtClean="0"/>
              <a:t>ampicillin</a:t>
            </a:r>
            <a:endParaRPr lang="en-US" dirty="0" smtClean="0"/>
          </a:p>
          <a:p>
            <a:pPr lvl="1"/>
            <a:r>
              <a:rPr lang="en-US" dirty="0" smtClean="0"/>
              <a:t>Poured into plates</a:t>
            </a:r>
          </a:p>
          <a:p>
            <a:pPr lvl="1"/>
            <a:r>
              <a:rPr lang="en-US" dirty="0" smtClean="0"/>
              <a:t>Work was done near a flame to decrease contamination and to remove bubbles from medium.</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Ligation, Transformation, Overnight Cultures and Glycerol Stocks</a:t>
            </a:r>
            <a:endParaRPr lang="en-US" dirty="0" smtClean="0"/>
          </a:p>
          <a:p>
            <a:pPr lvl="1"/>
            <a:r>
              <a:rPr lang="en-US" dirty="0" err="1" smtClean="0"/>
              <a:t>pGEM</a:t>
            </a:r>
            <a:r>
              <a:rPr lang="en-US" dirty="0" smtClean="0"/>
              <a:t>-T and </a:t>
            </a:r>
            <a:r>
              <a:rPr lang="en-US" dirty="0" err="1" smtClean="0"/>
              <a:t>pGEM</a:t>
            </a:r>
            <a:r>
              <a:rPr lang="en-US" dirty="0" smtClean="0"/>
              <a:t>-T Easy Vector Systems by </a:t>
            </a:r>
            <a:r>
              <a:rPr lang="en-US" dirty="0" err="1" smtClean="0"/>
              <a:t>Promega</a:t>
            </a:r>
            <a:endParaRPr lang="en-US" dirty="0" smtClean="0"/>
          </a:p>
          <a:p>
            <a:pPr lvl="1"/>
            <a:r>
              <a:rPr lang="en-US" dirty="0" smtClean="0"/>
              <a:t>Background control, X</a:t>
            </a:r>
          </a:p>
          <a:p>
            <a:pPr lvl="2"/>
            <a:r>
              <a:rPr lang="en-US" dirty="0" smtClean="0"/>
              <a:t>calculate self ligation</a:t>
            </a:r>
          </a:p>
          <a:p>
            <a:pPr lvl="1"/>
            <a:r>
              <a:rPr lang="en-US" dirty="0" smtClean="0"/>
              <a:t>Transformation mixtures were placed in the 37°C shaker for 1 hour</a:t>
            </a:r>
          </a:p>
          <a:p>
            <a:pPr lvl="1"/>
            <a:r>
              <a:rPr lang="en-US" dirty="0" smtClean="0"/>
              <a:t>100 µ</a:t>
            </a:r>
            <a:r>
              <a:rPr lang="en-US" dirty="0" err="1" smtClean="0"/>
              <a:t>l</a:t>
            </a:r>
            <a:r>
              <a:rPr lang="en-US" dirty="0" smtClean="0"/>
              <a:t> of the transformations plated</a:t>
            </a:r>
          </a:p>
          <a:p>
            <a:pPr lvl="1"/>
            <a:r>
              <a:rPr lang="en-US" dirty="0" smtClean="0"/>
              <a:t>Transformations were incubated for 37°C for 24 hours.  </a:t>
            </a:r>
          </a:p>
          <a:p>
            <a:r>
              <a:rPr lang="en-US" b="1" dirty="0" smtClean="0"/>
              <a:t>Overnight Cultures </a:t>
            </a:r>
            <a:endParaRPr lang="en-US" dirty="0" smtClean="0"/>
          </a:p>
          <a:p>
            <a:pPr lvl="1"/>
            <a:r>
              <a:rPr lang="en-US" dirty="0" smtClean="0"/>
              <a:t>15 ml tubes to allow bacteria access to oxygen</a:t>
            </a:r>
          </a:p>
          <a:p>
            <a:pPr lvl="1"/>
            <a:r>
              <a:rPr lang="en-US" dirty="0" smtClean="0"/>
              <a:t>5 ml LB medium</a:t>
            </a:r>
          </a:p>
          <a:p>
            <a:pPr lvl="1"/>
            <a:r>
              <a:rPr lang="en-US" dirty="0" smtClean="0"/>
              <a:t>8 µ</a:t>
            </a:r>
            <a:r>
              <a:rPr lang="en-US" dirty="0" err="1" smtClean="0"/>
              <a:t>l</a:t>
            </a:r>
            <a:r>
              <a:rPr lang="en-US" dirty="0" smtClean="0"/>
              <a:t> </a:t>
            </a:r>
            <a:r>
              <a:rPr lang="en-US" dirty="0" err="1" smtClean="0"/>
              <a:t>ampicillin</a:t>
            </a:r>
            <a:r>
              <a:rPr lang="en-US" dirty="0" smtClean="0"/>
              <a:t> (60 µ</a:t>
            </a:r>
            <a:r>
              <a:rPr lang="en-US" dirty="0" err="1" smtClean="0"/>
              <a:t>g/µl</a:t>
            </a:r>
            <a:r>
              <a:rPr lang="en-US" dirty="0" smtClean="0"/>
              <a:t> </a:t>
            </a:r>
            <a:r>
              <a:rPr lang="en-US" dirty="0" err="1" smtClean="0">
                <a:sym typeface="Wingdings"/>
              </a:rPr>
              <a:t></a:t>
            </a:r>
            <a:r>
              <a:rPr lang="en-US" dirty="0" smtClean="0"/>
              <a:t> 100 µ</a:t>
            </a:r>
            <a:r>
              <a:rPr lang="en-US" dirty="0" err="1" smtClean="0"/>
              <a:t>g/l</a:t>
            </a:r>
            <a:r>
              <a:rPr lang="en-US" dirty="0" smtClean="0"/>
              <a:t> final concentration).</a:t>
            </a:r>
          </a:p>
          <a:p>
            <a:r>
              <a:rPr lang="en-US" b="1" dirty="0" smtClean="0"/>
              <a:t>Glycerol Stocks</a:t>
            </a:r>
            <a:endParaRPr lang="en-US" dirty="0" smtClean="0"/>
          </a:p>
          <a:p>
            <a:pPr lvl="1"/>
            <a:r>
              <a:rPr lang="en-US" dirty="0" smtClean="0"/>
              <a:t>320 µ</a:t>
            </a:r>
            <a:r>
              <a:rPr lang="en-US" dirty="0" err="1" smtClean="0"/>
              <a:t>l</a:t>
            </a:r>
            <a:r>
              <a:rPr lang="en-US" dirty="0" smtClean="0"/>
              <a:t> 50% glycerol</a:t>
            </a:r>
          </a:p>
          <a:p>
            <a:pPr lvl="1"/>
            <a:r>
              <a:rPr lang="en-US" dirty="0" smtClean="0"/>
              <a:t>680 µ</a:t>
            </a:r>
            <a:r>
              <a:rPr lang="en-US" dirty="0" err="1" smtClean="0"/>
              <a:t>l</a:t>
            </a:r>
            <a:r>
              <a:rPr lang="en-US" dirty="0" smtClean="0"/>
              <a:t> of corresponding overnight culture</a:t>
            </a:r>
          </a:p>
          <a:p>
            <a:pPr lvl="1"/>
            <a:r>
              <a:rPr lang="en-US" dirty="0" smtClean="0"/>
              <a:t>-80°C freezer for long-term storage.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Methods</a:t>
            </a:r>
            <a:endParaRPr lang="en-US" dirty="0"/>
          </a:p>
        </p:txBody>
      </p:sp>
      <p:sp>
        <p:nvSpPr>
          <p:cNvPr id="3" name="Content Placeholder 2"/>
          <p:cNvSpPr>
            <a:spLocks noGrp="1"/>
          </p:cNvSpPr>
          <p:nvPr>
            <p:ph idx="1"/>
          </p:nvPr>
        </p:nvSpPr>
        <p:spPr/>
        <p:txBody>
          <a:bodyPr>
            <a:normAutofit/>
          </a:bodyPr>
          <a:lstStyle/>
          <a:p>
            <a:r>
              <a:rPr lang="en-US" b="1" dirty="0" smtClean="0"/>
              <a:t>Plasmid Isolation</a:t>
            </a:r>
          </a:p>
          <a:p>
            <a:pPr lvl="1"/>
            <a:r>
              <a:rPr lang="en-US" dirty="0" smtClean="0"/>
              <a:t>Isolated from the overnight cultures</a:t>
            </a:r>
          </a:p>
          <a:p>
            <a:pPr lvl="1"/>
            <a:r>
              <a:rPr lang="en-US" dirty="0" smtClean="0"/>
              <a:t>1.9 ml of overnight culture was put in 2 ml tubes, spun at 12000 </a:t>
            </a:r>
            <a:r>
              <a:rPr lang="en-US" dirty="0" err="1" smtClean="0"/>
              <a:t>x</a:t>
            </a:r>
            <a:r>
              <a:rPr lang="en-US" dirty="0" smtClean="0"/>
              <a:t> </a:t>
            </a:r>
            <a:r>
              <a:rPr lang="en-US" dirty="0" err="1" smtClean="0"/>
              <a:t>g</a:t>
            </a:r>
            <a:r>
              <a:rPr lang="en-US" dirty="0" smtClean="0"/>
              <a:t> for minutes and the supernatant removed</a:t>
            </a:r>
          </a:p>
          <a:p>
            <a:pPr lvl="1"/>
            <a:r>
              <a:rPr lang="en-US" dirty="0" err="1" smtClean="0"/>
              <a:t>Fermentas</a:t>
            </a:r>
            <a:r>
              <a:rPr lang="en-US" dirty="0" smtClean="0"/>
              <a:t> </a:t>
            </a:r>
            <a:r>
              <a:rPr lang="en-US" dirty="0" err="1" smtClean="0"/>
              <a:t>GeneJET</a:t>
            </a:r>
            <a:r>
              <a:rPr lang="en-US" dirty="0" smtClean="0"/>
              <a:t> plasmid isolation kit was used.</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Methods</a:t>
            </a:r>
            <a:endParaRPr lang="en-US" dirty="0"/>
          </a:p>
        </p:txBody>
      </p:sp>
      <p:sp>
        <p:nvSpPr>
          <p:cNvPr id="3" name="Content Placeholder 2"/>
          <p:cNvSpPr>
            <a:spLocks noGrp="1"/>
          </p:cNvSpPr>
          <p:nvPr>
            <p:ph idx="1"/>
          </p:nvPr>
        </p:nvSpPr>
        <p:spPr/>
        <p:txBody>
          <a:bodyPr>
            <a:normAutofit lnSpcReduction="10000"/>
          </a:bodyPr>
          <a:lstStyle/>
          <a:p>
            <a:r>
              <a:rPr lang="en-US" b="1" dirty="0" smtClean="0"/>
              <a:t>RNA Extraction</a:t>
            </a:r>
          </a:p>
          <a:p>
            <a:pPr lvl="1"/>
            <a:r>
              <a:rPr lang="en-US" dirty="0" smtClean="0"/>
              <a:t>QIAGEN </a:t>
            </a:r>
            <a:r>
              <a:rPr lang="en-US" dirty="0" err="1" smtClean="0"/>
              <a:t>RNeasy</a:t>
            </a:r>
            <a:r>
              <a:rPr lang="en-US" dirty="0" smtClean="0"/>
              <a:t> Plant </a:t>
            </a:r>
            <a:r>
              <a:rPr lang="en-US" dirty="0" err="1" smtClean="0"/>
              <a:t>Minikit</a:t>
            </a:r>
            <a:endParaRPr lang="en-US" dirty="0" smtClean="0"/>
          </a:p>
          <a:p>
            <a:pPr lvl="1"/>
            <a:r>
              <a:rPr lang="en-US" dirty="0" smtClean="0"/>
              <a:t>Tissue from fresh strawberries</a:t>
            </a:r>
          </a:p>
          <a:p>
            <a:pPr lvl="2"/>
            <a:r>
              <a:rPr lang="en-US" dirty="0" smtClean="0"/>
              <a:t>Sunrise Growers via grocery store</a:t>
            </a:r>
          </a:p>
          <a:p>
            <a:pPr lvl="1"/>
            <a:r>
              <a:rPr lang="en-US" dirty="0" smtClean="0"/>
              <a:t>Approximately 100 mg of tissue were used.</a:t>
            </a:r>
          </a:p>
          <a:p>
            <a:r>
              <a:rPr lang="en-US" b="1" dirty="0" smtClean="0"/>
              <a:t>RNA Formaldehyde </a:t>
            </a:r>
            <a:r>
              <a:rPr lang="en-US" b="1" dirty="0" err="1" smtClean="0"/>
              <a:t>Agarose</a:t>
            </a:r>
            <a:r>
              <a:rPr lang="en-US" b="1" dirty="0" smtClean="0"/>
              <a:t> Gel</a:t>
            </a:r>
          </a:p>
          <a:p>
            <a:pPr lvl="1"/>
            <a:r>
              <a:rPr lang="en-US" dirty="0" smtClean="0"/>
              <a:t>Extraction products were run on a formaldehyde </a:t>
            </a:r>
            <a:r>
              <a:rPr lang="en-US" dirty="0" err="1" smtClean="0"/>
              <a:t>agarose</a:t>
            </a:r>
            <a:r>
              <a:rPr lang="en-US" dirty="0" smtClean="0"/>
              <a:t> gel</a:t>
            </a:r>
          </a:p>
          <a:p>
            <a:pPr lvl="1"/>
            <a:r>
              <a:rPr lang="en-US" dirty="0" smtClean="0"/>
              <a:t>Following the protocol of </a:t>
            </a:r>
            <a:r>
              <a:rPr lang="en-US" i="1" dirty="0" err="1" smtClean="0"/>
              <a:t>Pitra</a:t>
            </a:r>
            <a:r>
              <a:rPr lang="en-US" i="1" dirty="0" smtClean="0"/>
              <a:t> </a:t>
            </a:r>
            <a:r>
              <a:rPr lang="en-US" dirty="0" smtClean="0"/>
              <a:t>(2008)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RT-PCR</a:t>
            </a:r>
          </a:p>
          <a:p>
            <a:pPr lvl="1"/>
            <a:r>
              <a:rPr lang="en-US" dirty="0" smtClean="0"/>
              <a:t>QIAGEN 1-step RT-PCR kit</a:t>
            </a:r>
          </a:p>
          <a:p>
            <a:pPr lvl="1"/>
            <a:r>
              <a:rPr lang="en-US" dirty="0" smtClean="0"/>
              <a:t>FaQR1/FaQR3 primer pair</a:t>
            </a:r>
          </a:p>
          <a:p>
            <a:pPr lvl="1"/>
            <a:r>
              <a:rPr lang="en-US" dirty="0" smtClean="0"/>
              <a:t>Reaction included:</a:t>
            </a:r>
          </a:p>
          <a:p>
            <a:pPr lvl="2"/>
            <a:r>
              <a:rPr lang="en-US" dirty="0" smtClean="0"/>
              <a:t>5 µ</a:t>
            </a:r>
            <a:r>
              <a:rPr lang="en-US" dirty="0" err="1" smtClean="0"/>
              <a:t>l</a:t>
            </a:r>
            <a:r>
              <a:rPr lang="en-US" dirty="0" smtClean="0"/>
              <a:t> template RNA</a:t>
            </a:r>
          </a:p>
          <a:p>
            <a:pPr lvl="2"/>
            <a:r>
              <a:rPr lang="en-US" dirty="0" smtClean="0"/>
              <a:t>5 µ</a:t>
            </a:r>
            <a:r>
              <a:rPr lang="en-US" dirty="0" err="1" smtClean="0"/>
              <a:t>l</a:t>
            </a:r>
            <a:r>
              <a:rPr lang="en-US" dirty="0" smtClean="0"/>
              <a:t> RT-PCR buffer</a:t>
            </a:r>
          </a:p>
          <a:p>
            <a:pPr lvl="2"/>
            <a:r>
              <a:rPr lang="en-US" dirty="0" smtClean="0"/>
              <a:t>1 µ</a:t>
            </a:r>
            <a:r>
              <a:rPr lang="en-US" dirty="0" err="1" smtClean="0"/>
              <a:t>l</a:t>
            </a:r>
            <a:r>
              <a:rPr lang="en-US" dirty="0" smtClean="0"/>
              <a:t> </a:t>
            </a:r>
            <a:r>
              <a:rPr lang="en-US" dirty="0" err="1" smtClean="0"/>
              <a:t>dNTP</a:t>
            </a:r>
            <a:r>
              <a:rPr lang="en-US" dirty="0" smtClean="0"/>
              <a:t> mix</a:t>
            </a:r>
          </a:p>
          <a:p>
            <a:pPr lvl="2"/>
            <a:r>
              <a:rPr lang="en-US" dirty="0" smtClean="0"/>
              <a:t>1.5 µ</a:t>
            </a:r>
            <a:r>
              <a:rPr lang="en-US" dirty="0" err="1" smtClean="0"/>
              <a:t>l</a:t>
            </a:r>
            <a:r>
              <a:rPr lang="en-US" dirty="0" smtClean="0"/>
              <a:t> (10 µM) FaQR1</a:t>
            </a:r>
          </a:p>
          <a:p>
            <a:pPr lvl="2"/>
            <a:r>
              <a:rPr lang="en-US" dirty="0" smtClean="0"/>
              <a:t>1.5 (10 µM) µ</a:t>
            </a:r>
            <a:r>
              <a:rPr lang="en-US" dirty="0" err="1" smtClean="0"/>
              <a:t>l</a:t>
            </a:r>
            <a:r>
              <a:rPr lang="en-US" dirty="0" smtClean="0"/>
              <a:t> FaQR3</a:t>
            </a:r>
          </a:p>
          <a:p>
            <a:pPr lvl="2"/>
            <a:r>
              <a:rPr lang="en-US" dirty="0" smtClean="0"/>
              <a:t>1 µ</a:t>
            </a:r>
            <a:r>
              <a:rPr lang="en-US" dirty="0" err="1" smtClean="0"/>
              <a:t>l</a:t>
            </a:r>
            <a:r>
              <a:rPr lang="en-US" dirty="0" smtClean="0"/>
              <a:t> RT-PCR enzyme mix</a:t>
            </a:r>
          </a:p>
          <a:p>
            <a:pPr lvl="2"/>
            <a:r>
              <a:rPr lang="en-US" dirty="0" smtClean="0"/>
              <a:t>10 µ</a:t>
            </a:r>
            <a:r>
              <a:rPr lang="en-US" dirty="0" err="1" smtClean="0"/>
              <a:t>l</a:t>
            </a:r>
            <a:r>
              <a:rPr lang="en-US" dirty="0" smtClean="0"/>
              <a:t> H</a:t>
            </a:r>
            <a:r>
              <a:rPr lang="en-US" baseline="-25000" dirty="0" smtClean="0"/>
              <a:t>2</a:t>
            </a:r>
            <a:r>
              <a:rPr lang="en-US" dirty="0" smtClean="0"/>
              <a:t>O. </a:t>
            </a: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Materials and </a:t>
            </a:r>
            <a:r>
              <a:rPr lang="en-US" dirty="0" smtClean="0"/>
              <a:t>Methods: “</a:t>
            </a:r>
            <a:r>
              <a:rPr lang="en-US" dirty="0" err="1" smtClean="0"/>
              <a:t>StrawberryRTPCR</a:t>
            </a:r>
            <a:r>
              <a:rPr lang="en-US" dirty="0" smtClean="0"/>
              <a:t>” Program</a:t>
            </a:r>
            <a:endParaRPr lang="en-US" dirty="0"/>
          </a:p>
        </p:txBody>
      </p:sp>
      <p:graphicFrame>
        <p:nvGraphicFramePr>
          <p:cNvPr id="4" name="Content Placeholder 3"/>
          <p:cNvGraphicFramePr>
            <a:graphicFrameLocks noGrp="1"/>
          </p:cNvGraphicFramePr>
          <p:nvPr>
            <p:ph idx="1"/>
          </p:nvPr>
        </p:nvGraphicFramePr>
        <p:xfrm>
          <a:off x="457200" y="1976120"/>
          <a:ext cx="8229600" cy="2595880"/>
        </p:xfrm>
        <a:graphic>
          <a:graphicData uri="http://schemas.openxmlformats.org/drawingml/2006/table">
            <a:tbl>
              <a:tblPr firstRow="1" bandRow="1">
                <a:tableStyleId>{9DCAF9ED-07DC-4A11-8D7F-57B35C25682E}</a:tableStyleId>
              </a:tblPr>
              <a:tblGrid>
                <a:gridCol w="2743200"/>
                <a:gridCol w="2743200"/>
                <a:gridCol w="2743200"/>
              </a:tblGrid>
              <a:tr h="370840">
                <a:tc>
                  <a:txBody>
                    <a:bodyPr/>
                    <a:lstStyle/>
                    <a:p>
                      <a:r>
                        <a:rPr lang="en-US" dirty="0" smtClean="0"/>
                        <a:t>Temperature (</a:t>
                      </a:r>
                      <a:r>
                        <a:rPr lang="en-US" sz="1800" b="1" kern="1200" dirty="0" smtClean="0">
                          <a:solidFill>
                            <a:schemeClr val="lt1"/>
                          </a:solidFill>
                          <a:latin typeface="+mn-lt"/>
                          <a:ea typeface="+mn-ea"/>
                          <a:cs typeface="+mn-cs"/>
                        </a:rPr>
                        <a:t>°</a:t>
                      </a:r>
                      <a:r>
                        <a:rPr lang="en-US" dirty="0" smtClean="0"/>
                        <a:t> C)</a:t>
                      </a:r>
                      <a:endParaRPr lang="en-US" dirty="0"/>
                    </a:p>
                  </a:txBody>
                  <a:tcPr/>
                </a:tc>
                <a:tc>
                  <a:txBody>
                    <a:bodyPr/>
                    <a:lstStyle/>
                    <a:p>
                      <a:r>
                        <a:rPr lang="en-US" dirty="0" smtClean="0"/>
                        <a:t>Time (minutes)</a:t>
                      </a:r>
                      <a:endParaRPr lang="en-US" dirty="0"/>
                    </a:p>
                  </a:txBody>
                  <a:tcPr/>
                </a:tc>
                <a:tc>
                  <a:txBody>
                    <a:bodyPr/>
                    <a:lstStyle/>
                    <a:p>
                      <a:r>
                        <a:rPr lang="en-US" dirty="0" smtClean="0"/>
                        <a:t>Step</a:t>
                      </a:r>
                      <a:endParaRPr lang="en-US" dirty="0"/>
                    </a:p>
                  </a:txBody>
                  <a:tcPr/>
                </a:tc>
              </a:tr>
              <a:tr h="370840">
                <a:tc>
                  <a:txBody>
                    <a:bodyPr/>
                    <a:lstStyle/>
                    <a:p>
                      <a:r>
                        <a:rPr lang="en-US" dirty="0" smtClean="0"/>
                        <a:t>50</a:t>
                      </a:r>
                      <a:endParaRPr lang="en-US" dirty="0"/>
                    </a:p>
                  </a:txBody>
                  <a:tcPr/>
                </a:tc>
                <a:tc>
                  <a:txBody>
                    <a:bodyPr/>
                    <a:lstStyle/>
                    <a:p>
                      <a:r>
                        <a:rPr lang="en-US" dirty="0" smtClean="0"/>
                        <a:t>30</a:t>
                      </a:r>
                      <a:endParaRPr lang="en-US" dirty="0"/>
                    </a:p>
                  </a:txBody>
                  <a:tcPr/>
                </a:tc>
                <a:tc>
                  <a:txBody>
                    <a:bodyPr/>
                    <a:lstStyle/>
                    <a:p>
                      <a:r>
                        <a:rPr lang="en-US" dirty="0" smtClean="0"/>
                        <a:t>Reverse</a:t>
                      </a:r>
                      <a:r>
                        <a:rPr lang="en-US" baseline="0" dirty="0" smtClean="0"/>
                        <a:t> Transcription</a:t>
                      </a:r>
                      <a:endParaRPr lang="en-US" dirty="0"/>
                    </a:p>
                  </a:txBody>
                  <a:tcPr/>
                </a:tc>
              </a:tr>
              <a:tr h="370840">
                <a:tc>
                  <a:txBody>
                    <a:bodyPr/>
                    <a:lstStyle/>
                    <a:p>
                      <a:r>
                        <a:rPr lang="en-US" dirty="0" smtClean="0"/>
                        <a:t>95</a:t>
                      </a:r>
                      <a:endParaRPr lang="en-US" dirty="0"/>
                    </a:p>
                  </a:txBody>
                  <a:tcPr/>
                </a:tc>
                <a:tc>
                  <a:txBody>
                    <a:bodyPr/>
                    <a:lstStyle/>
                    <a:p>
                      <a:r>
                        <a:rPr lang="en-US" dirty="0" smtClean="0"/>
                        <a:t>15</a:t>
                      </a:r>
                      <a:endParaRPr lang="en-US" dirty="0"/>
                    </a:p>
                  </a:txBody>
                  <a:tcPr/>
                </a:tc>
                <a:tc>
                  <a:txBody>
                    <a:bodyPr/>
                    <a:lstStyle/>
                    <a:p>
                      <a:r>
                        <a:rPr lang="en-US" dirty="0" smtClean="0"/>
                        <a:t>Initial </a:t>
                      </a:r>
                      <a:r>
                        <a:rPr lang="en-US" dirty="0" err="1" smtClean="0"/>
                        <a:t>Denaturation</a:t>
                      </a:r>
                      <a:endParaRPr lang="en-US" dirty="0"/>
                    </a:p>
                  </a:txBody>
                  <a:tcPr/>
                </a:tc>
              </a:tr>
              <a:tr h="370840">
                <a:tc>
                  <a:txBody>
                    <a:bodyPr/>
                    <a:lstStyle/>
                    <a:p>
                      <a:r>
                        <a:rPr lang="en-US" dirty="0" smtClean="0"/>
                        <a:t>94</a:t>
                      </a:r>
                      <a:endParaRPr lang="en-US" dirty="0"/>
                    </a:p>
                  </a:txBody>
                  <a:tcPr/>
                </a:tc>
                <a:tc>
                  <a:txBody>
                    <a:bodyPr/>
                    <a:lstStyle/>
                    <a:p>
                      <a:r>
                        <a:rPr lang="en-US" dirty="0" smtClean="0"/>
                        <a:t>1</a:t>
                      </a:r>
                      <a:endParaRPr lang="en-US" dirty="0"/>
                    </a:p>
                  </a:txBody>
                  <a:tcPr/>
                </a:tc>
                <a:tc>
                  <a:txBody>
                    <a:bodyPr/>
                    <a:lstStyle/>
                    <a:p>
                      <a:r>
                        <a:rPr lang="en-US" dirty="0" err="1" smtClean="0"/>
                        <a:t>Denaturation</a:t>
                      </a:r>
                      <a:endParaRPr lang="en-US" dirty="0"/>
                    </a:p>
                  </a:txBody>
                  <a:tcPr/>
                </a:tc>
              </a:tr>
              <a:tr h="370840">
                <a:tc>
                  <a:txBody>
                    <a:bodyPr/>
                    <a:lstStyle/>
                    <a:p>
                      <a:r>
                        <a:rPr lang="en-US" dirty="0" smtClean="0"/>
                        <a:t>50</a:t>
                      </a:r>
                      <a:endParaRPr lang="en-US" dirty="0"/>
                    </a:p>
                  </a:txBody>
                  <a:tcPr/>
                </a:tc>
                <a:tc>
                  <a:txBody>
                    <a:bodyPr/>
                    <a:lstStyle/>
                    <a:p>
                      <a:r>
                        <a:rPr lang="en-US" dirty="0" smtClean="0"/>
                        <a:t>30</a:t>
                      </a:r>
                      <a:endParaRPr lang="en-US" dirty="0"/>
                    </a:p>
                  </a:txBody>
                  <a:tcPr/>
                </a:tc>
                <a:tc>
                  <a:txBody>
                    <a:bodyPr/>
                    <a:lstStyle/>
                    <a:p>
                      <a:r>
                        <a:rPr lang="en-US" dirty="0" smtClean="0"/>
                        <a:t>Annealing</a:t>
                      </a:r>
                      <a:endParaRPr lang="en-US" dirty="0"/>
                    </a:p>
                  </a:txBody>
                  <a:tcPr/>
                </a:tc>
              </a:tr>
              <a:tr h="370840">
                <a:tc>
                  <a:txBody>
                    <a:bodyPr/>
                    <a:lstStyle/>
                    <a:p>
                      <a:r>
                        <a:rPr lang="en-US" dirty="0" smtClean="0"/>
                        <a:t>72</a:t>
                      </a:r>
                      <a:endParaRPr lang="en-US" dirty="0"/>
                    </a:p>
                  </a:txBody>
                  <a:tcPr/>
                </a:tc>
                <a:tc>
                  <a:txBody>
                    <a:bodyPr/>
                    <a:lstStyle/>
                    <a:p>
                      <a:r>
                        <a:rPr lang="en-US" dirty="0" smtClean="0"/>
                        <a:t>1</a:t>
                      </a:r>
                      <a:endParaRPr lang="en-US" dirty="0"/>
                    </a:p>
                  </a:txBody>
                  <a:tcPr/>
                </a:tc>
                <a:tc>
                  <a:txBody>
                    <a:bodyPr/>
                    <a:lstStyle/>
                    <a:p>
                      <a:r>
                        <a:rPr lang="en-US" dirty="0" smtClean="0"/>
                        <a:t>Extension</a:t>
                      </a:r>
                      <a:endParaRPr lang="en-US" dirty="0"/>
                    </a:p>
                  </a:txBody>
                  <a:tcPr/>
                </a:tc>
              </a:tr>
              <a:tr h="370840">
                <a:tc>
                  <a:txBody>
                    <a:bodyPr/>
                    <a:lstStyle/>
                    <a:p>
                      <a:r>
                        <a:rPr lang="en-US" dirty="0" smtClean="0"/>
                        <a:t>72</a:t>
                      </a:r>
                      <a:endParaRPr lang="en-US" dirty="0"/>
                    </a:p>
                  </a:txBody>
                  <a:tcPr/>
                </a:tc>
                <a:tc>
                  <a:txBody>
                    <a:bodyPr/>
                    <a:lstStyle/>
                    <a:p>
                      <a:r>
                        <a:rPr lang="en-US" dirty="0" smtClean="0"/>
                        <a:t>10</a:t>
                      </a:r>
                      <a:endParaRPr lang="en-US" dirty="0"/>
                    </a:p>
                  </a:txBody>
                  <a:tcPr/>
                </a:tc>
                <a:tc>
                  <a:txBody>
                    <a:bodyPr/>
                    <a:lstStyle/>
                    <a:p>
                      <a:r>
                        <a:rPr lang="en-US" dirty="0" smtClean="0"/>
                        <a:t>Final</a:t>
                      </a:r>
                      <a:r>
                        <a:rPr lang="en-US" baseline="0" dirty="0" smtClean="0"/>
                        <a:t> Extension</a:t>
                      </a:r>
                      <a:endParaRPr lang="en-US" dirty="0"/>
                    </a:p>
                  </a:txBody>
                  <a:tcPr/>
                </a:tc>
              </a:tr>
            </a:tbl>
          </a:graphicData>
        </a:graphic>
      </p:graphicFrame>
      <p:sp>
        <p:nvSpPr>
          <p:cNvPr id="5" name="TextBox 4"/>
          <p:cNvSpPr txBox="1"/>
          <p:nvPr/>
        </p:nvSpPr>
        <p:spPr>
          <a:xfrm>
            <a:off x="2133600" y="5257800"/>
            <a:ext cx="7010400" cy="369332"/>
          </a:xfrm>
          <a:prstGeom prst="rect">
            <a:avLst/>
          </a:prstGeom>
          <a:noFill/>
        </p:spPr>
        <p:txBody>
          <a:bodyPr wrap="square" rtlCol="0">
            <a:spAutoFit/>
          </a:bodyPr>
          <a:lstStyle/>
          <a:p>
            <a:r>
              <a:rPr lang="en-US" dirty="0" err="1" smtClean="0"/>
              <a:t>Denaturation</a:t>
            </a:r>
            <a:r>
              <a:rPr lang="en-US" dirty="0" smtClean="0"/>
              <a:t>, annealing and extension for 40 cycles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a:t>
            </a:r>
            <a:endParaRPr lang="en-US" dirty="0"/>
          </a:p>
        </p:txBody>
      </p:sp>
      <p:sp>
        <p:nvSpPr>
          <p:cNvPr id="3" name="Content Placeholder 2"/>
          <p:cNvSpPr>
            <a:spLocks noGrp="1"/>
          </p:cNvSpPr>
          <p:nvPr>
            <p:ph idx="1"/>
          </p:nvPr>
        </p:nvSpPr>
        <p:spPr/>
        <p:txBody>
          <a:bodyPr/>
          <a:lstStyle/>
          <a:p>
            <a:r>
              <a:rPr lang="en-US" dirty="0" smtClean="0"/>
              <a:t>Clone scent into </a:t>
            </a:r>
            <a:r>
              <a:rPr lang="en-US" i="1" dirty="0" smtClean="0"/>
              <a:t>E. coli </a:t>
            </a:r>
            <a:r>
              <a:rPr lang="en-US" dirty="0" smtClean="0"/>
              <a:t>during Recombinant DNA Technique - Fall 2009</a:t>
            </a:r>
          </a:p>
          <a:p>
            <a:r>
              <a:rPr lang="en-US" dirty="0" smtClean="0"/>
              <a:t>Scents exist in </a:t>
            </a:r>
            <a:r>
              <a:rPr lang="en-US" dirty="0" err="1" smtClean="0"/>
              <a:t>BioBrick</a:t>
            </a:r>
            <a:r>
              <a:rPr lang="en-US" dirty="0" smtClean="0"/>
              <a:t> library</a:t>
            </a:r>
          </a:p>
          <a:p>
            <a:pPr lvl="1"/>
            <a:r>
              <a:rPr lang="en-US" dirty="0" smtClean="0"/>
              <a:t>Banana</a:t>
            </a:r>
          </a:p>
          <a:p>
            <a:pPr lvl="1"/>
            <a:r>
              <a:rPr lang="en-US" dirty="0" smtClean="0"/>
              <a:t>Lemon</a:t>
            </a:r>
          </a:p>
          <a:p>
            <a:pPr lvl="1"/>
            <a:r>
              <a:rPr lang="en-US" dirty="0" smtClean="0"/>
              <a:t>Mint</a:t>
            </a:r>
          </a:p>
          <a:p>
            <a:r>
              <a:rPr lang="en-US" dirty="0" smtClean="0"/>
              <a:t>Researched strawberries and raspberries</a:t>
            </a:r>
          </a:p>
          <a:p>
            <a:pPr lvl="1"/>
            <a:r>
              <a:rPr lang="en-US" dirty="0" smtClean="0"/>
              <a:t>Strawberries more researched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DNA </a:t>
            </a:r>
            <a:r>
              <a:rPr lang="en-US" dirty="0" smtClean="0"/>
              <a:t>Extraction and Digestion</a:t>
            </a:r>
            <a:endParaRPr lang="en-US" dirty="0"/>
          </a:p>
        </p:txBody>
      </p:sp>
      <p:sp>
        <p:nvSpPr>
          <p:cNvPr id="21" name="Content Placeholder 20"/>
          <p:cNvSpPr>
            <a:spLocks noGrp="1"/>
          </p:cNvSpPr>
          <p:nvPr>
            <p:ph idx="1"/>
          </p:nvPr>
        </p:nvSpPr>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Undigested and restriction enzyme digested entire genomic DNA</a:t>
            </a:r>
          </a:p>
        </p:txBody>
      </p:sp>
      <p:pic>
        <p:nvPicPr>
          <p:cNvPr id="22" name="Picture 21" descr="!STRAWBE.RRY"/>
          <p:cNvPicPr/>
          <p:nvPr/>
        </p:nvPicPr>
        <p:blipFill>
          <a:blip r:embed="rId3"/>
          <a:srcRect b="37622"/>
          <a:stretch>
            <a:fillRect/>
          </a:stretch>
        </p:blipFill>
        <p:spPr>
          <a:xfrm>
            <a:off x="1524000" y="2781300"/>
            <a:ext cx="4343400" cy="1981200"/>
          </a:xfrm>
          <a:prstGeom prst="rect">
            <a:avLst/>
          </a:prstGeom>
        </p:spPr>
      </p:pic>
      <p:sp>
        <p:nvSpPr>
          <p:cNvPr id="23" name="TextBox 22"/>
          <p:cNvSpPr txBox="1"/>
          <p:nvPr/>
        </p:nvSpPr>
        <p:spPr>
          <a:xfrm>
            <a:off x="5181600" y="2324100"/>
            <a:ext cx="461665"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Dig. 1</a:t>
            </a:r>
            <a:endParaRPr lang="en-US" sz="1200" dirty="0"/>
          </a:p>
        </p:txBody>
      </p:sp>
      <p:sp>
        <p:nvSpPr>
          <p:cNvPr id="24" name="TextBox 23"/>
          <p:cNvSpPr txBox="1"/>
          <p:nvPr/>
        </p:nvSpPr>
        <p:spPr>
          <a:xfrm>
            <a:off x="4343400" y="2324100"/>
            <a:ext cx="461665"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Dig. 2</a:t>
            </a:r>
            <a:endParaRPr lang="en-US" sz="1200" dirty="0"/>
          </a:p>
        </p:txBody>
      </p:sp>
      <p:sp>
        <p:nvSpPr>
          <p:cNvPr id="25" name="TextBox 24"/>
          <p:cNvSpPr txBox="1"/>
          <p:nvPr/>
        </p:nvSpPr>
        <p:spPr>
          <a:xfrm>
            <a:off x="4953000" y="2247900"/>
            <a:ext cx="369332"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Dig. 1B</a:t>
            </a:r>
            <a:endParaRPr lang="en-US" sz="1200" dirty="0"/>
          </a:p>
        </p:txBody>
      </p:sp>
      <p:sp>
        <p:nvSpPr>
          <p:cNvPr id="26" name="TextBox 25"/>
          <p:cNvSpPr txBox="1"/>
          <p:nvPr/>
        </p:nvSpPr>
        <p:spPr>
          <a:xfrm>
            <a:off x="3962400" y="2324100"/>
            <a:ext cx="461665"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Dig. 3</a:t>
            </a:r>
            <a:endParaRPr lang="en-US" sz="1200" dirty="0"/>
          </a:p>
        </p:txBody>
      </p:sp>
      <p:sp>
        <p:nvSpPr>
          <p:cNvPr id="27" name="TextBox 26"/>
          <p:cNvSpPr txBox="1"/>
          <p:nvPr/>
        </p:nvSpPr>
        <p:spPr>
          <a:xfrm>
            <a:off x="3581400" y="2324100"/>
            <a:ext cx="461665"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Dig. 4</a:t>
            </a:r>
            <a:endParaRPr lang="en-US" sz="1200" dirty="0"/>
          </a:p>
        </p:txBody>
      </p:sp>
      <p:sp>
        <p:nvSpPr>
          <p:cNvPr id="28" name="TextBox 27"/>
          <p:cNvSpPr txBox="1"/>
          <p:nvPr/>
        </p:nvSpPr>
        <p:spPr>
          <a:xfrm>
            <a:off x="5105400" y="2171700"/>
            <a:ext cx="369332"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smtClean="0"/>
              <a:t>Undig</a:t>
            </a:r>
            <a:r>
              <a:rPr lang="en-US" sz="1200" dirty="0" smtClean="0"/>
              <a:t>.</a:t>
            </a:r>
            <a:r>
              <a:rPr lang="en-US" sz="1200" dirty="0"/>
              <a:t> </a:t>
            </a:r>
            <a:r>
              <a:rPr lang="en-US" sz="1200" dirty="0" smtClean="0"/>
              <a:t>1</a:t>
            </a:r>
          </a:p>
        </p:txBody>
      </p:sp>
      <p:sp>
        <p:nvSpPr>
          <p:cNvPr id="29" name="TextBox 28"/>
          <p:cNvSpPr txBox="1"/>
          <p:nvPr/>
        </p:nvSpPr>
        <p:spPr>
          <a:xfrm>
            <a:off x="4724400" y="2095500"/>
            <a:ext cx="369332" cy="11430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smtClean="0"/>
              <a:t>Undig</a:t>
            </a:r>
            <a:r>
              <a:rPr lang="en-US" sz="1200" dirty="0" smtClean="0"/>
              <a:t>.</a:t>
            </a:r>
            <a:r>
              <a:rPr lang="en-US" sz="1200" dirty="0"/>
              <a:t> </a:t>
            </a:r>
            <a:r>
              <a:rPr lang="en-US" sz="1200" dirty="0" smtClean="0"/>
              <a:t>1B</a:t>
            </a:r>
          </a:p>
        </p:txBody>
      </p:sp>
      <p:sp>
        <p:nvSpPr>
          <p:cNvPr id="30" name="TextBox 29"/>
          <p:cNvSpPr txBox="1"/>
          <p:nvPr/>
        </p:nvSpPr>
        <p:spPr>
          <a:xfrm>
            <a:off x="3505200" y="2171700"/>
            <a:ext cx="369332"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smtClean="0"/>
              <a:t>Undig</a:t>
            </a:r>
            <a:r>
              <a:rPr lang="en-US" sz="1200" dirty="0" smtClean="0"/>
              <a:t>.</a:t>
            </a:r>
            <a:r>
              <a:rPr lang="en-US" sz="1200" dirty="0"/>
              <a:t> 4</a:t>
            </a:r>
            <a:endParaRPr lang="en-US" sz="1200" dirty="0" smtClean="0"/>
          </a:p>
        </p:txBody>
      </p:sp>
      <p:sp>
        <p:nvSpPr>
          <p:cNvPr id="31" name="TextBox 30"/>
          <p:cNvSpPr txBox="1"/>
          <p:nvPr/>
        </p:nvSpPr>
        <p:spPr>
          <a:xfrm>
            <a:off x="3886200" y="2171700"/>
            <a:ext cx="369332"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smtClean="0"/>
              <a:t>Undig</a:t>
            </a:r>
            <a:r>
              <a:rPr lang="en-US" sz="1200" dirty="0" smtClean="0"/>
              <a:t>.</a:t>
            </a:r>
            <a:r>
              <a:rPr lang="en-US" sz="1200" dirty="0"/>
              <a:t> 3</a:t>
            </a:r>
            <a:endParaRPr lang="en-US" sz="1200" dirty="0" smtClean="0"/>
          </a:p>
        </p:txBody>
      </p:sp>
      <p:sp>
        <p:nvSpPr>
          <p:cNvPr id="32" name="TextBox 31"/>
          <p:cNvSpPr txBox="1"/>
          <p:nvPr/>
        </p:nvSpPr>
        <p:spPr>
          <a:xfrm>
            <a:off x="4267200" y="2171700"/>
            <a:ext cx="369332"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smtClean="0"/>
              <a:t>Undig</a:t>
            </a:r>
            <a:r>
              <a:rPr lang="en-US" sz="1200" dirty="0" smtClean="0"/>
              <a:t>.</a:t>
            </a:r>
            <a:r>
              <a:rPr lang="en-US" sz="1200" dirty="0"/>
              <a:t> 2</a:t>
            </a:r>
            <a:endParaRPr lang="en-US" sz="1200" dirty="0" smtClean="0"/>
          </a:p>
        </p:txBody>
      </p:sp>
      <p:cxnSp>
        <p:nvCxnSpPr>
          <p:cNvPr id="33" name="Straight Arrow Connector 32"/>
          <p:cNvCxnSpPr/>
          <p:nvPr/>
        </p:nvCxnSpPr>
        <p:spPr>
          <a:xfrm flipH="1" flipV="1">
            <a:off x="4800600" y="3695700"/>
            <a:ext cx="1066800" cy="76200"/>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rot="10800000" flipV="1">
            <a:off x="4800600" y="3467100"/>
            <a:ext cx="1066800" cy="76200"/>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sp>
        <p:nvSpPr>
          <p:cNvPr id="35" name="TextBox 34"/>
          <p:cNvSpPr txBox="1"/>
          <p:nvPr/>
        </p:nvSpPr>
        <p:spPr>
          <a:xfrm>
            <a:off x="5791200" y="3314700"/>
            <a:ext cx="1828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3000bp</a:t>
            </a:r>
            <a:endParaRPr lang="en-US" sz="1200" dirty="0"/>
          </a:p>
        </p:txBody>
      </p:sp>
      <p:sp>
        <p:nvSpPr>
          <p:cNvPr id="36" name="TextBox 35"/>
          <p:cNvSpPr txBox="1"/>
          <p:nvPr/>
        </p:nvSpPr>
        <p:spPr>
          <a:xfrm>
            <a:off x="5791200" y="3619500"/>
            <a:ext cx="1600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1000bp</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Further </a:t>
            </a:r>
            <a:r>
              <a:rPr lang="en-US" dirty="0" smtClean="0"/>
              <a:t>purification</a:t>
            </a:r>
            <a:endParaRPr lang="en-US" dirty="0"/>
          </a:p>
        </p:txBody>
      </p:sp>
      <p:sp>
        <p:nvSpPr>
          <p:cNvPr id="3" name="Content Placeholder 2"/>
          <p:cNvSpPr>
            <a:spLocks noGrp="1"/>
          </p:cNvSpPr>
          <p:nvPr>
            <p:ph idx="1"/>
          </p:nvPr>
        </p:nvSpPr>
        <p:spPr/>
        <p:txBody>
          <a:bodyPr>
            <a:normAutofit fontScale="92500"/>
          </a:bodyPr>
          <a:lstStyle/>
          <a:p>
            <a:r>
              <a:rPr lang="en-US" dirty="0" smtClean="0"/>
              <a:t>QIAGEN </a:t>
            </a:r>
            <a:r>
              <a:rPr lang="en-US" dirty="0" err="1" smtClean="0"/>
              <a:t>DNeasy</a:t>
            </a:r>
            <a:r>
              <a:rPr lang="en-US" dirty="0" smtClean="0"/>
              <a:t> plant </a:t>
            </a:r>
            <a:r>
              <a:rPr lang="en-US" dirty="0" err="1" smtClean="0"/>
              <a:t>minikit</a:t>
            </a:r>
            <a:endParaRPr lang="en-US" dirty="0" smtClean="0"/>
          </a:p>
          <a:p>
            <a:pPr lvl="1"/>
            <a:r>
              <a:rPr lang="en-US" dirty="0" smtClean="0"/>
              <a:t>Tissues 1B and 4 were chosen to further purify since their bands were further defined</a:t>
            </a:r>
          </a:p>
          <a:p>
            <a:r>
              <a:rPr lang="en-US" dirty="0" smtClean="0"/>
              <a:t>Restriction Enzyme/Protease Digestion</a:t>
            </a:r>
          </a:p>
          <a:p>
            <a:pPr lvl="1"/>
            <a:r>
              <a:rPr lang="en-US" dirty="0" smtClean="0"/>
              <a:t>Tissues 2 and 3</a:t>
            </a:r>
          </a:p>
          <a:p>
            <a:pPr lvl="1"/>
            <a:r>
              <a:rPr lang="en-US" dirty="0" smtClean="0"/>
              <a:t>8 µ</a:t>
            </a:r>
            <a:r>
              <a:rPr lang="en-US" dirty="0" err="1" smtClean="0"/>
              <a:t>l</a:t>
            </a:r>
            <a:r>
              <a:rPr lang="en-US" dirty="0" smtClean="0"/>
              <a:t> </a:t>
            </a:r>
            <a:r>
              <a:rPr lang="en-US" dirty="0" err="1" smtClean="0"/>
              <a:t>RNAase</a:t>
            </a:r>
            <a:r>
              <a:rPr lang="en-US" dirty="0" smtClean="0"/>
              <a:t> free H</a:t>
            </a:r>
            <a:r>
              <a:rPr lang="en-US" baseline="-25000" dirty="0" smtClean="0"/>
              <a:t>2</a:t>
            </a:r>
            <a:r>
              <a:rPr lang="en-US" dirty="0" smtClean="0"/>
              <a:t>O, 10 µ</a:t>
            </a:r>
            <a:r>
              <a:rPr lang="en-US" dirty="0" err="1" smtClean="0"/>
              <a:t>l</a:t>
            </a:r>
            <a:r>
              <a:rPr lang="en-US" dirty="0" smtClean="0"/>
              <a:t> DNA, 2 µ</a:t>
            </a:r>
            <a:r>
              <a:rPr lang="en-US" dirty="0" err="1" smtClean="0"/>
              <a:t>l</a:t>
            </a:r>
            <a:r>
              <a:rPr lang="en-US" dirty="0" smtClean="0"/>
              <a:t> (10 mg/ml) </a:t>
            </a:r>
            <a:r>
              <a:rPr lang="en-US" dirty="0" err="1" smtClean="0"/>
              <a:t>RNAase</a:t>
            </a:r>
            <a:r>
              <a:rPr lang="en-US" dirty="0" smtClean="0"/>
              <a:t> and 2 µ</a:t>
            </a:r>
            <a:r>
              <a:rPr lang="en-US" dirty="0" err="1" smtClean="0"/>
              <a:t>l</a:t>
            </a:r>
            <a:r>
              <a:rPr lang="en-US" dirty="0" smtClean="0"/>
              <a:t> (unknown concentration) protease</a:t>
            </a:r>
          </a:p>
          <a:p>
            <a:pPr lvl="1"/>
            <a:r>
              <a:rPr lang="en-US" dirty="0" smtClean="0"/>
              <a:t>Incubated at room temperature for 10 minutes</a:t>
            </a:r>
          </a:p>
          <a:p>
            <a:pPr lvl="1"/>
            <a:r>
              <a:rPr lang="en-US" dirty="0" smtClean="0"/>
              <a:t>Digested for 30 minutes in a 37°C water bath.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Further </a:t>
            </a:r>
            <a:r>
              <a:rPr lang="en-US" dirty="0" smtClean="0"/>
              <a:t>purification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Picture 3" descr="strawberry.doc.doc"/>
          <p:cNvPicPr/>
          <p:nvPr/>
        </p:nvPicPr>
        <p:blipFill>
          <a:blip r:embed="rId3"/>
          <a:srcRect l="50000" b="39535"/>
          <a:stretch>
            <a:fillRect/>
          </a:stretch>
        </p:blipFill>
        <p:spPr>
          <a:xfrm>
            <a:off x="2209800" y="2819400"/>
            <a:ext cx="2895600" cy="2286000"/>
          </a:xfrm>
          <a:prstGeom prst="rect">
            <a:avLst/>
          </a:prstGeom>
        </p:spPr>
      </p:pic>
      <p:sp>
        <p:nvSpPr>
          <p:cNvPr id="5" name="TextBox 4"/>
          <p:cNvSpPr txBox="1"/>
          <p:nvPr/>
        </p:nvSpPr>
        <p:spPr>
          <a:xfrm>
            <a:off x="4495800" y="2057400"/>
            <a:ext cx="369332" cy="11430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smtClean="0"/>
              <a:t>Undig</a:t>
            </a:r>
            <a:r>
              <a:rPr lang="en-US" sz="1200" dirty="0" smtClean="0"/>
              <a:t>.</a:t>
            </a:r>
            <a:r>
              <a:rPr lang="en-US" sz="1200" dirty="0"/>
              <a:t> </a:t>
            </a:r>
            <a:r>
              <a:rPr lang="en-US" sz="1200" dirty="0" smtClean="0"/>
              <a:t>1B</a:t>
            </a:r>
          </a:p>
        </p:txBody>
      </p:sp>
      <p:sp>
        <p:nvSpPr>
          <p:cNvPr id="6" name="TextBox 5"/>
          <p:cNvSpPr txBox="1"/>
          <p:nvPr/>
        </p:nvSpPr>
        <p:spPr>
          <a:xfrm>
            <a:off x="4267200" y="2209800"/>
            <a:ext cx="369332"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Dig. 1B</a:t>
            </a:r>
            <a:endParaRPr lang="en-US" sz="1200" dirty="0"/>
          </a:p>
        </p:txBody>
      </p:sp>
      <p:sp>
        <p:nvSpPr>
          <p:cNvPr id="7" name="TextBox 6"/>
          <p:cNvSpPr txBox="1"/>
          <p:nvPr/>
        </p:nvSpPr>
        <p:spPr>
          <a:xfrm>
            <a:off x="4038600" y="2133600"/>
            <a:ext cx="369332"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smtClean="0"/>
              <a:t>Undig</a:t>
            </a:r>
            <a:r>
              <a:rPr lang="en-US" sz="1200" dirty="0" smtClean="0"/>
              <a:t>.</a:t>
            </a:r>
            <a:r>
              <a:rPr lang="en-US" sz="1200" dirty="0"/>
              <a:t> 4</a:t>
            </a:r>
            <a:endParaRPr lang="en-US" sz="1200" dirty="0" smtClean="0"/>
          </a:p>
        </p:txBody>
      </p:sp>
      <p:sp>
        <p:nvSpPr>
          <p:cNvPr id="8" name="TextBox 7"/>
          <p:cNvSpPr txBox="1"/>
          <p:nvPr/>
        </p:nvSpPr>
        <p:spPr>
          <a:xfrm>
            <a:off x="3657600" y="2286000"/>
            <a:ext cx="461665"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Dig. 4</a:t>
            </a:r>
            <a:endParaRPr lang="en-US" sz="1200" dirty="0"/>
          </a:p>
        </p:txBody>
      </p:sp>
      <p:sp>
        <p:nvSpPr>
          <p:cNvPr id="9" name="TextBox 8"/>
          <p:cNvSpPr txBox="1"/>
          <p:nvPr/>
        </p:nvSpPr>
        <p:spPr>
          <a:xfrm>
            <a:off x="3505200" y="1752600"/>
            <a:ext cx="369332" cy="15240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200 </a:t>
            </a:r>
            <a:r>
              <a:rPr lang="en-US" sz="1200" dirty="0" err="1" smtClean="0"/>
              <a:t>bp</a:t>
            </a:r>
            <a:r>
              <a:rPr lang="en-US" sz="1200" dirty="0" smtClean="0"/>
              <a:t> Marker</a:t>
            </a:r>
          </a:p>
        </p:txBody>
      </p:sp>
      <p:sp>
        <p:nvSpPr>
          <p:cNvPr id="10" name="TextBox 9"/>
          <p:cNvSpPr txBox="1"/>
          <p:nvPr/>
        </p:nvSpPr>
        <p:spPr>
          <a:xfrm>
            <a:off x="2362200" y="2286000"/>
            <a:ext cx="461665"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Dig. 2</a:t>
            </a:r>
            <a:endParaRPr lang="en-US" sz="1200" dirty="0"/>
          </a:p>
        </p:txBody>
      </p:sp>
      <p:sp>
        <p:nvSpPr>
          <p:cNvPr id="11" name="TextBox 10"/>
          <p:cNvSpPr txBox="1"/>
          <p:nvPr/>
        </p:nvSpPr>
        <p:spPr>
          <a:xfrm>
            <a:off x="2895600" y="2286000"/>
            <a:ext cx="461665"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Dig. 3</a:t>
            </a:r>
            <a:endParaRPr lang="en-US" sz="1200" dirty="0"/>
          </a:p>
        </p:txBody>
      </p:sp>
      <p:sp>
        <p:nvSpPr>
          <p:cNvPr id="12" name="TextBox 11"/>
          <p:cNvSpPr txBox="1"/>
          <p:nvPr/>
        </p:nvSpPr>
        <p:spPr>
          <a:xfrm>
            <a:off x="3200400" y="2133600"/>
            <a:ext cx="369332"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smtClean="0"/>
              <a:t>Undig</a:t>
            </a:r>
            <a:r>
              <a:rPr lang="en-US" sz="1200" dirty="0" smtClean="0"/>
              <a:t>.</a:t>
            </a:r>
            <a:r>
              <a:rPr lang="en-US" sz="1200" dirty="0"/>
              <a:t> 3</a:t>
            </a:r>
            <a:endParaRPr lang="en-US" sz="1200" dirty="0" smtClean="0"/>
          </a:p>
        </p:txBody>
      </p:sp>
      <p:sp>
        <p:nvSpPr>
          <p:cNvPr id="13" name="TextBox 12"/>
          <p:cNvSpPr txBox="1"/>
          <p:nvPr/>
        </p:nvSpPr>
        <p:spPr>
          <a:xfrm>
            <a:off x="2743200" y="2209800"/>
            <a:ext cx="369332"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smtClean="0"/>
              <a:t>Undig</a:t>
            </a:r>
            <a:r>
              <a:rPr lang="en-US" sz="1200" dirty="0" smtClean="0"/>
              <a:t>.</a:t>
            </a:r>
            <a:r>
              <a:rPr lang="en-US" sz="1200" dirty="0"/>
              <a:t> 2</a:t>
            </a:r>
            <a:endParaRPr lang="en-US" sz="1200" dirty="0" smtClean="0"/>
          </a:p>
        </p:txBody>
      </p:sp>
      <p:cxnSp>
        <p:nvCxnSpPr>
          <p:cNvPr id="14" name="Straight Arrow Connector 13"/>
          <p:cNvCxnSpPr/>
          <p:nvPr/>
        </p:nvCxnSpPr>
        <p:spPr>
          <a:xfrm rot="10800000" flipV="1">
            <a:off x="3733800" y="3429000"/>
            <a:ext cx="1600200" cy="76200"/>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rot="10800000">
            <a:off x="3733800" y="3581400"/>
            <a:ext cx="1524000" cy="228600"/>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5105400" y="3276600"/>
            <a:ext cx="1828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2</a:t>
            </a:r>
            <a:r>
              <a:rPr lang="en-US" sz="1200" dirty="0" smtClean="0"/>
              <a:t>000bp</a:t>
            </a:r>
            <a:endParaRPr lang="en-US" sz="1200" dirty="0"/>
          </a:p>
        </p:txBody>
      </p:sp>
      <p:sp>
        <p:nvSpPr>
          <p:cNvPr id="17" name="TextBox 16"/>
          <p:cNvSpPr txBox="1"/>
          <p:nvPr/>
        </p:nvSpPr>
        <p:spPr>
          <a:xfrm>
            <a:off x="5105400" y="3657600"/>
            <a:ext cx="1600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1000bp</a:t>
            </a:r>
            <a:endParaRPr 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Temperature </a:t>
            </a:r>
            <a:r>
              <a:rPr lang="en-US" dirty="0" smtClean="0"/>
              <a:t>Annealing Analysis</a:t>
            </a:r>
            <a:endParaRPr lang="en-US" dirty="0"/>
          </a:p>
        </p:txBody>
      </p:sp>
      <p:sp>
        <p:nvSpPr>
          <p:cNvPr id="3" name="Content Placeholder 2"/>
          <p:cNvSpPr>
            <a:spLocks noGrp="1"/>
          </p:cNvSpPr>
          <p:nvPr>
            <p:ph idx="1"/>
          </p:nvPr>
        </p:nvSpPr>
        <p:spPr/>
        <p:txBody>
          <a:bodyPr/>
          <a:lstStyle/>
          <a:p>
            <a:r>
              <a:rPr lang="en-US" dirty="0" smtClean="0"/>
              <a:t>Completed with</a:t>
            </a:r>
          </a:p>
          <a:p>
            <a:pPr lvl="1"/>
            <a:r>
              <a:rPr lang="en-US" dirty="0" smtClean="0"/>
              <a:t>Both primer pairs</a:t>
            </a:r>
          </a:p>
          <a:p>
            <a:pPr lvl="2"/>
            <a:r>
              <a:rPr lang="en-US" dirty="0" smtClean="0"/>
              <a:t>FaQR1/FaQR3 and FaQR2/FaQR3</a:t>
            </a:r>
          </a:p>
          <a:p>
            <a:pPr lvl="1"/>
            <a:r>
              <a:rPr lang="en-US" dirty="0" smtClean="0"/>
              <a:t>Tissues 1B and 4</a:t>
            </a:r>
          </a:p>
          <a:p>
            <a:r>
              <a:rPr lang="en-US" dirty="0" smtClean="0"/>
              <a:t>PCR program “Strawberry” with gradient annealing temperature</a:t>
            </a:r>
          </a:p>
          <a:p>
            <a:endParaRPr lang="en-US" dirty="0" smtClean="0"/>
          </a:p>
          <a:p>
            <a:pPr>
              <a:buNone/>
            </a:pPr>
            <a:endParaRPr lang="en-US" dirty="0"/>
          </a:p>
        </p:txBody>
      </p:sp>
      <p:graphicFrame>
        <p:nvGraphicFramePr>
          <p:cNvPr id="4" name="Table 3"/>
          <p:cNvGraphicFramePr>
            <a:graphicFrameLocks noGrp="1"/>
          </p:cNvGraphicFramePr>
          <p:nvPr/>
        </p:nvGraphicFramePr>
        <p:xfrm>
          <a:off x="381000" y="5075238"/>
          <a:ext cx="8458200" cy="715962"/>
        </p:xfrm>
        <a:graphic>
          <a:graphicData uri="http://schemas.openxmlformats.org/drawingml/2006/table">
            <a:tbl>
              <a:tblPr firstRow="1" bandRow="1">
                <a:tableStyleId>{9DCAF9ED-07DC-4A11-8D7F-57B35C25682E}</a:tableStyleId>
              </a:tblPr>
              <a:tblGrid>
                <a:gridCol w="939800"/>
                <a:gridCol w="939800"/>
                <a:gridCol w="939800"/>
                <a:gridCol w="939800"/>
                <a:gridCol w="939800"/>
                <a:gridCol w="939800"/>
                <a:gridCol w="939800"/>
                <a:gridCol w="939800"/>
                <a:gridCol w="939800"/>
              </a:tblGrid>
              <a:tr h="357981">
                <a:tc>
                  <a:txBody>
                    <a:bodyPr/>
                    <a:lstStyle/>
                    <a:p>
                      <a:pPr marL="0" marR="0" algn="ctr">
                        <a:spcBef>
                          <a:spcPts val="0"/>
                        </a:spcBef>
                        <a:spcAft>
                          <a:spcPts val="0"/>
                        </a:spcAft>
                      </a:pPr>
                      <a:r>
                        <a:rPr lang="en-US" sz="1200" b="1" dirty="0">
                          <a:latin typeface="Cambria"/>
                          <a:ea typeface="Cambria"/>
                          <a:cs typeface="Arial"/>
                        </a:rPr>
                        <a:t>Column</a:t>
                      </a:r>
                      <a:endParaRPr lang="en-US" sz="1200" dirty="0">
                        <a:latin typeface="Arial"/>
                        <a:ea typeface="Cambria"/>
                        <a:cs typeface="Arial"/>
                      </a:endParaRPr>
                    </a:p>
                  </a:txBody>
                  <a:tcPr marL="68580" marR="68580" marT="0" marB="0"/>
                </a:tc>
                <a:tc>
                  <a:txBody>
                    <a:bodyPr/>
                    <a:lstStyle/>
                    <a:p>
                      <a:pPr marL="0" marR="0" algn="ctr">
                        <a:spcBef>
                          <a:spcPts val="0"/>
                        </a:spcBef>
                        <a:spcAft>
                          <a:spcPts val="0"/>
                        </a:spcAft>
                      </a:pPr>
                      <a:r>
                        <a:rPr lang="en-US" sz="1200" dirty="0">
                          <a:latin typeface="Cambria"/>
                          <a:ea typeface="Cambria"/>
                          <a:cs typeface="Arial"/>
                        </a:rPr>
                        <a:t>H</a:t>
                      </a:r>
                      <a:endParaRPr lang="en-US" sz="1200" dirty="0">
                        <a:latin typeface="Arial"/>
                        <a:ea typeface="Cambria"/>
                        <a:cs typeface="Arial"/>
                      </a:endParaRPr>
                    </a:p>
                  </a:txBody>
                  <a:tcPr marL="68580" marR="68580" marT="0" marB="0"/>
                </a:tc>
                <a:tc>
                  <a:txBody>
                    <a:bodyPr/>
                    <a:lstStyle/>
                    <a:p>
                      <a:pPr marL="0" marR="0" algn="ctr">
                        <a:spcBef>
                          <a:spcPts val="0"/>
                        </a:spcBef>
                        <a:spcAft>
                          <a:spcPts val="0"/>
                        </a:spcAft>
                      </a:pPr>
                      <a:r>
                        <a:rPr lang="en-US" sz="1200">
                          <a:latin typeface="Cambria"/>
                          <a:ea typeface="Cambria"/>
                          <a:cs typeface="Arial"/>
                        </a:rPr>
                        <a:t>G</a:t>
                      </a:r>
                      <a:endParaRPr lang="en-US" sz="1200">
                        <a:latin typeface="Arial"/>
                        <a:ea typeface="Cambria"/>
                        <a:cs typeface="Arial"/>
                      </a:endParaRPr>
                    </a:p>
                  </a:txBody>
                  <a:tcPr marL="68580" marR="68580" marT="0" marB="0"/>
                </a:tc>
                <a:tc>
                  <a:txBody>
                    <a:bodyPr/>
                    <a:lstStyle/>
                    <a:p>
                      <a:pPr marL="0" marR="0" algn="ctr">
                        <a:spcBef>
                          <a:spcPts val="0"/>
                        </a:spcBef>
                        <a:spcAft>
                          <a:spcPts val="0"/>
                        </a:spcAft>
                      </a:pPr>
                      <a:r>
                        <a:rPr lang="en-US" sz="1200" dirty="0">
                          <a:latin typeface="Cambria"/>
                          <a:ea typeface="Cambria"/>
                          <a:cs typeface="Arial"/>
                        </a:rPr>
                        <a:t>F</a:t>
                      </a:r>
                      <a:endParaRPr lang="en-US" sz="1200" dirty="0">
                        <a:latin typeface="Arial"/>
                        <a:ea typeface="Cambria"/>
                        <a:cs typeface="Arial"/>
                      </a:endParaRPr>
                    </a:p>
                  </a:txBody>
                  <a:tcPr marL="68580" marR="68580" marT="0" marB="0"/>
                </a:tc>
                <a:tc>
                  <a:txBody>
                    <a:bodyPr/>
                    <a:lstStyle/>
                    <a:p>
                      <a:pPr marL="0" marR="0" algn="ctr">
                        <a:spcBef>
                          <a:spcPts val="0"/>
                        </a:spcBef>
                        <a:spcAft>
                          <a:spcPts val="0"/>
                        </a:spcAft>
                      </a:pPr>
                      <a:r>
                        <a:rPr lang="en-US" sz="1200" dirty="0">
                          <a:latin typeface="Cambria"/>
                          <a:ea typeface="Cambria"/>
                          <a:cs typeface="Arial"/>
                        </a:rPr>
                        <a:t>E</a:t>
                      </a:r>
                      <a:endParaRPr lang="en-US" sz="1200" dirty="0">
                        <a:latin typeface="Arial"/>
                        <a:ea typeface="Cambria"/>
                        <a:cs typeface="Arial"/>
                      </a:endParaRPr>
                    </a:p>
                  </a:txBody>
                  <a:tcPr marL="68580" marR="68580" marT="0" marB="0"/>
                </a:tc>
                <a:tc>
                  <a:txBody>
                    <a:bodyPr/>
                    <a:lstStyle/>
                    <a:p>
                      <a:pPr marL="0" marR="0" algn="ctr">
                        <a:spcBef>
                          <a:spcPts val="0"/>
                        </a:spcBef>
                        <a:spcAft>
                          <a:spcPts val="0"/>
                        </a:spcAft>
                      </a:pPr>
                      <a:r>
                        <a:rPr lang="en-US" sz="1200">
                          <a:latin typeface="Cambria"/>
                          <a:ea typeface="Cambria"/>
                          <a:cs typeface="Arial"/>
                        </a:rPr>
                        <a:t>D</a:t>
                      </a:r>
                      <a:endParaRPr lang="en-US" sz="1200">
                        <a:latin typeface="Arial"/>
                        <a:ea typeface="Cambria"/>
                        <a:cs typeface="Arial"/>
                      </a:endParaRPr>
                    </a:p>
                  </a:txBody>
                  <a:tcPr marL="68580" marR="68580" marT="0" marB="0"/>
                </a:tc>
                <a:tc>
                  <a:txBody>
                    <a:bodyPr/>
                    <a:lstStyle/>
                    <a:p>
                      <a:pPr marL="0" marR="0" algn="ctr">
                        <a:spcBef>
                          <a:spcPts val="0"/>
                        </a:spcBef>
                        <a:spcAft>
                          <a:spcPts val="0"/>
                        </a:spcAft>
                      </a:pPr>
                      <a:r>
                        <a:rPr lang="en-US" sz="1200">
                          <a:latin typeface="Cambria"/>
                          <a:ea typeface="Cambria"/>
                          <a:cs typeface="Arial"/>
                        </a:rPr>
                        <a:t>C</a:t>
                      </a:r>
                      <a:endParaRPr lang="en-US" sz="1200">
                        <a:latin typeface="Arial"/>
                        <a:ea typeface="Cambria"/>
                        <a:cs typeface="Arial"/>
                      </a:endParaRPr>
                    </a:p>
                  </a:txBody>
                  <a:tcPr marL="68580" marR="68580" marT="0" marB="0"/>
                </a:tc>
                <a:tc>
                  <a:txBody>
                    <a:bodyPr/>
                    <a:lstStyle/>
                    <a:p>
                      <a:pPr marL="0" marR="0" algn="ctr">
                        <a:spcBef>
                          <a:spcPts val="0"/>
                        </a:spcBef>
                        <a:spcAft>
                          <a:spcPts val="0"/>
                        </a:spcAft>
                      </a:pPr>
                      <a:r>
                        <a:rPr lang="en-US" sz="1200">
                          <a:latin typeface="Cambria"/>
                          <a:ea typeface="Cambria"/>
                          <a:cs typeface="Arial"/>
                        </a:rPr>
                        <a:t>B</a:t>
                      </a:r>
                      <a:endParaRPr lang="en-US" sz="1200">
                        <a:latin typeface="Arial"/>
                        <a:ea typeface="Cambria"/>
                        <a:cs typeface="Arial"/>
                      </a:endParaRPr>
                    </a:p>
                  </a:txBody>
                  <a:tcPr marL="68580" marR="68580" marT="0" marB="0"/>
                </a:tc>
                <a:tc>
                  <a:txBody>
                    <a:bodyPr/>
                    <a:lstStyle/>
                    <a:p>
                      <a:pPr marL="0" marR="0" algn="ctr">
                        <a:spcBef>
                          <a:spcPts val="0"/>
                        </a:spcBef>
                        <a:spcAft>
                          <a:spcPts val="0"/>
                        </a:spcAft>
                      </a:pPr>
                      <a:r>
                        <a:rPr lang="en-US" sz="1200">
                          <a:latin typeface="Cambria"/>
                          <a:ea typeface="Cambria"/>
                          <a:cs typeface="Arial"/>
                        </a:rPr>
                        <a:t>A</a:t>
                      </a:r>
                      <a:endParaRPr lang="en-US" sz="1200">
                        <a:latin typeface="Arial"/>
                        <a:ea typeface="Cambria"/>
                        <a:cs typeface="Arial"/>
                      </a:endParaRPr>
                    </a:p>
                  </a:txBody>
                  <a:tcPr marL="68580" marR="68580" marT="0" marB="0"/>
                </a:tc>
              </a:tr>
              <a:tr h="357981">
                <a:tc>
                  <a:txBody>
                    <a:bodyPr/>
                    <a:lstStyle/>
                    <a:p>
                      <a:pPr marL="0" marR="0" algn="ctr">
                        <a:spcBef>
                          <a:spcPts val="0"/>
                        </a:spcBef>
                        <a:spcAft>
                          <a:spcPts val="0"/>
                        </a:spcAft>
                      </a:pPr>
                      <a:r>
                        <a:rPr lang="en-US" sz="1200" b="1" dirty="0" smtClean="0">
                          <a:latin typeface="Cambria"/>
                          <a:ea typeface="Cambria"/>
                          <a:cs typeface="Arial"/>
                        </a:rPr>
                        <a:t>Temp.</a:t>
                      </a:r>
                      <a:r>
                        <a:rPr lang="en-US" sz="1200" b="1" baseline="0" dirty="0" smtClean="0">
                          <a:latin typeface="Cambria"/>
                          <a:ea typeface="Cambria"/>
                          <a:cs typeface="Arial"/>
                        </a:rPr>
                        <a:t> </a:t>
                      </a:r>
                      <a:r>
                        <a:rPr lang="en-US" sz="1200" kern="1200" dirty="0" smtClean="0">
                          <a:solidFill>
                            <a:schemeClr val="dk1"/>
                          </a:solidFill>
                          <a:latin typeface="+mn-lt"/>
                          <a:ea typeface="+mn-ea"/>
                          <a:cs typeface="+mn-cs"/>
                        </a:rPr>
                        <a:t>(°C).</a:t>
                      </a:r>
                      <a:r>
                        <a:rPr lang="en-US" sz="1200" dirty="0" smtClean="0"/>
                        <a:t> </a:t>
                      </a:r>
                      <a:endParaRPr lang="en-US" sz="1200" dirty="0">
                        <a:latin typeface="Arial"/>
                        <a:ea typeface="Cambria"/>
                        <a:cs typeface="Arial"/>
                      </a:endParaRPr>
                    </a:p>
                  </a:txBody>
                  <a:tcPr marL="68580" marR="68580" marT="0" marB="0"/>
                </a:tc>
                <a:tc>
                  <a:txBody>
                    <a:bodyPr/>
                    <a:lstStyle/>
                    <a:p>
                      <a:pPr marL="0" marR="0" algn="ctr">
                        <a:spcBef>
                          <a:spcPts val="0"/>
                        </a:spcBef>
                        <a:spcAft>
                          <a:spcPts val="0"/>
                        </a:spcAft>
                      </a:pPr>
                      <a:r>
                        <a:rPr lang="en-US" sz="1200" dirty="0">
                          <a:latin typeface="Cambria"/>
                          <a:ea typeface="Cambria"/>
                          <a:cs typeface="Arial"/>
                        </a:rPr>
                        <a:t>50.0</a:t>
                      </a:r>
                      <a:endParaRPr lang="en-US" sz="1200" dirty="0">
                        <a:latin typeface="Arial"/>
                        <a:ea typeface="Cambria"/>
                        <a:cs typeface="Arial"/>
                      </a:endParaRPr>
                    </a:p>
                  </a:txBody>
                  <a:tcPr marL="68580" marR="68580" marT="0" marB="0"/>
                </a:tc>
                <a:tc>
                  <a:txBody>
                    <a:bodyPr/>
                    <a:lstStyle/>
                    <a:p>
                      <a:pPr marL="0" marR="0" algn="ctr">
                        <a:spcBef>
                          <a:spcPts val="0"/>
                        </a:spcBef>
                        <a:spcAft>
                          <a:spcPts val="0"/>
                        </a:spcAft>
                      </a:pPr>
                      <a:r>
                        <a:rPr lang="en-US" sz="1200">
                          <a:latin typeface="Cambria"/>
                          <a:ea typeface="Cambria"/>
                          <a:cs typeface="Arial"/>
                        </a:rPr>
                        <a:t>50.8</a:t>
                      </a:r>
                      <a:endParaRPr lang="en-US" sz="1200">
                        <a:latin typeface="Arial"/>
                        <a:ea typeface="Cambria"/>
                        <a:cs typeface="Arial"/>
                      </a:endParaRPr>
                    </a:p>
                  </a:txBody>
                  <a:tcPr marL="68580" marR="68580" marT="0" marB="0"/>
                </a:tc>
                <a:tc>
                  <a:txBody>
                    <a:bodyPr/>
                    <a:lstStyle/>
                    <a:p>
                      <a:pPr marL="0" marR="0" algn="ctr">
                        <a:spcBef>
                          <a:spcPts val="0"/>
                        </a:spcBef>
                        <a:spcAft>
                          <a:spcPts val="0"/>
                        </a:spcAft>
                      </a:pPr>
                      <a:r>
                        <a:rPr lang="en-US" sz="1200" dirty="0">
                          <a:latin typeface="Cambria"/>
                          <a:ea typeface="Cambria"/>
                          <a:cs typeface="Arial"/>
                        </a:rPr>
                        <a:t>52.3</a:t>
                      </a:r>
                      <a:endParaRPr lang="en-US" sz="1200" dirty="0">
                        <a:latin typeface="Arial"/>
                        <a:ea typeface="Cambria"/>
                        <a:cs typeface="Arial"/>
                      </a:endParaRPr>
                    </a:p>
                  </a:txBody>
                  <a:tcPr marL="68580" marR="68580" marT="0" marB="0"/>
                </a:tc>
                <a:tc>
                  <a:txBody>
                    <a:bodyPr/>
                    <a:lstStyle/>
                    <a:p>
                      <a:pPr marL="0" marR="0" algn="ctr">
                        <a:spcBef>
                          <a:spcPts val="0"/>
                        </a:spcBef>
                        <a:spcAft>
                          <a:spcPts val="0"/>
                        </a:spcAft>
                      </a:pPr>
                      <a:r>
                        <a:rPr lang="en-US" sz="1200" dirty="0">
                          <a:latin typeface="Cambria"/>
                          <a:ea typeface="Cambria"/>
                          <a:cs typeface="Arial"/>
                        </a:rPr>
                        <a:t>54.4</a:t>
                      </a:r>
                      <a:endParaRPr lang="en-US" sz="1200" dirty="0">
                        <a:latin typeface="Arial"/>
                        <a:ea typeface="Cambria"/>
                        <a:cs typeface="Arial"/>
                      </a:endParaRPr>
                    </a:p>
                  </a:txBody>
                  <a:tcPr marL="68580" marR="68580" marT="0" marB="0"/>
                </a:tc>
                <a:tc>
                  <a:txBody>
                    <a:bodyPr/>
                    <a:lstStyle/>
                    <a:p>
                      <a:pPr marL="0" marR="0" algn="ctr">
                        <a:spcBef>
                          <a:spcPts val="0"/>
                        </a:spcBef>
                        <a:spcAft>
                          <a:spcPts val="0"/>
                        </a:spcAft>
                      </a:pPr>
                      <a:r>
                        <a:rPr lang="en-US" sz="1200">
                          <a:latin typeface="Cambria"/>
                          <a:ea typeface="Cambria"/>
                          <a:cs typeface="Arial"/>
                        </a:rPr>
                        <a:t>57.3</a:t>
                      </a:r>
                      <a:endParaRPr lang="en-US" sz="1200">
                        <a:latin typeface="Arial"/>
                        <a:ea typeface="Cambria"/>
                        <a:cs typeface="Arial"/>
                      </a:endParaRPr>
                    </a:p>
                  </a:txBody>
                  <a:tcPr marL="68580" marR="68580" marT="0" marB="0"/>
                </a:tc>
                <a:tc>
                  <a:txBody>
                    <a:bodyPr/>
                    <a:lstStyle/>
                    <a:p>
                      <a:pPr marL="0" marR="0" algn="ctr">
                        <a:spcBef>
                          <a:spcPts val="0"/>
                        </a:spcBef>
                        <a:spcAft>
                          <a:spcPts val="0"/>
                        </a:spcAft>
                      </a:pPr>
                      <a:r>
                        <a:rPr lang="en-US" sz="1200">
                          <a:latin typeface="Cambria"/>
                          <a:ea typeface="Cambria"/>
                          <a:cs typeface="Arial"/>
                        </a:rPr>
                        <a:t>59.6</a:t>
                      </a:r>
                      <a:endParaRPr lang="en-US" sz="1200">
                        <a:latin typeface="Arial"/>
                        <a:ea typeface="Cambria"/>
                        <a:cs typeface="Arial"/>
                      </a:endParaRPr>
                    </a:p>
                  </a:txBody>
                  <a:tcPr marL="68580" marR="68580" marT="0" marB="0"/>
                </a:tc>
                <a:tc>
                  <a:txBody>
                    <a:bodyPr/>
                    <a:lstStyle/>
                    <a:p>
                      <a:pPr marL="0" marR="0" algn="ctr">
                        <a:spcBef>
                          <a:spcPts val="0"/>
                        </a:spcBef>
                        <a:spcAft>
                          <a:spcPts val="0"/>
                        </a:spcAft>
                      </a:pPr>
                      <a:r>
                        <a:rPr lang="en-US" sz="1200">
                          <a:latin typeface="Cambria"/>
                          <a:ea typeface="Cambria"/>
                          <a:cs typeface="Arial"/>
                        </a:rPr>
                        <a:t>61.1</a:t>
                      </a:r>
                      <a:endParaRPr lang="en-US" sz="1200">
                        <a:latin typeface="Arial"/>
                        <a:ea typeface="Cambria"/>
                        <a:cs typeface="Arial"/>
                      </a:endParaRPr>
                    </a:p>
                  </a:txBody>
                  <a:tcPr marL="68580" marR="68580" marT="0" marB="0"/>
                </a:tc>
                <a:tc>
                  <a:txBody>
                    <a:bodyPr/>
                    <a:lstStyle/>
                    <a:p>
                      <a:pPr marL="0" marR="0" algn="ctr">
                        <a:spcBef>
                          <a:spcPts val="0"/>
                        </a:spcBef>
                        <a:spcAft>
                          <a:spcPts val="0"/>
                        </a:spcAft>
                      </a:pPr>
                      <a:r>
                        <a:rPr lang="en-US" sz="1200" dirty="0">
                          <a:latin typeface="Cambria"/>
                          <a:ea typeface="Cambria"/>
                          <a:cs typeface="Arial"/>
                        </a:rPr>
                        <a:t>62.0</a:t>
                      </a:r>
                      <a:endParaRPr lang="en-US" sz="1200" dirty="0">
                        <a:latin typeface="Arial"/>
                        <a:ea typeface="Cambria"/>
                        <a:cs typeface="Arial"/>
                      </a:endParaRPr>
                    </a:p>
                  </a:txBody>
                  <a:tcPr marL="68580" marR="68580" marT="0" marB="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Temperature </a:t>
            </a:r>
            <a:r>
              <a:rPr lang="en-US" dirty="0" smtClean="0"/>
              <a:t>Annealing Analysis</a:t>
            </a:r>
            <a:endParaRPr lang="en-US" dirty="0"/>
          </a:p>
        </p:txBody>
      </p:sp>
      <p:graphicFrame>
        <p:nvGraphicFramePr>
          <p:cNvPr id="4" name="Content Placeholder 3"/>
          <p:cNvGraphicFramePr>
            <a:graphicFrameLocks noGrp="1"/>
          </p:cNvGraphicFramePr>
          <p:nvPr>
            <p:ph idx="1"/>
          </p:nvPr>
        </p:nvGraphicFramePr>
        <p:xfrm>
          <a:off x="457200" y="1600200"/>
          <a:ext cx="8001000" cy="4953008"/>
        </p:xfrm>
        <a:graphic>
          <a:graphicData uri="http://schemas.openxmlformats.org/drawingml/2006/table">
            <a:tbl>
              <a:tblPr firstRow="1" bandRow="1">
                <a:tableStyleId>{9DCAF9ED-07DC-4A11-8D7F-57B35C25682E}</a:tableStyleId>
              </a:tblPr>
              <a:tblGrid>
                <a:gridCol w="2000250"/>
                <a:gridCol w="2000250"/>
                <a:gridCol w="2000250"/>
                <a:gridCol w="2000250"/>
              </a:tblGrid>
              <a:tr h="309563">
                <a:tc>
                  <a:txBody>
                    <a:bodyPr/>
                    <a:lstStyle/>
                    <a:p>
                      <a:pPr marL="0" marR="0">
                        <a:spcBef>
                          <a:spcPts val="0"/>
                        </a:spcBef>
                        <a:spcAft>
                          <a:spcPts val="0"/>
                        </a:spcAft>
                      </a:pPr>
                      <a:r>
                        <a:rPr lang="en-US" sz="1200" dirty="0"/>
                        <a:t>Vial</a:t>
                      </a:r>
                      <a:endParaRPr lang="en-US" sz="1200" dirty="0">
                        <a:latin typeface="Arial"/>
                        <a:ea typeface="Cambria"/>
                        <a:cs typeface="Arial"/>
                      </a:endParaRPr>
                    </a:p>
                  </a:txBody>
                  <a:tcPr marL="68580" marR="68580" marT="0" marB="0"/>
                </a:tc>
                <a:tc>
                  <a:txBody>
                    <a:bodyPr/>
                    <a:lstStyle/>
                    <a:p>
                      <a:pPr marL="0" marR="0">
                        <a:spcBef>
                          <a:spcPts val="0"/>
                        </a:spcBef>
                        <a:spcAft>
                          <a:spcPts val="0"/>
                        </a:spcAft>
                      </a:pPr>
                      <a:r>
                        <a:rPr lang="en-US" sz="1200"/>
                        <a:t>Tissue</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Primer Pair</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Annealing Temperature (°C)</a:t>
                      </a:r>
                      <a:endParaRPr lang="en-US" sz="1200">
                        <a:latin typeface="Arial"/>
                        <a:ea typeface="Cambria"/>
                        <a:cs typeface="Arial"/>
                      </a:endParaRPr>
                    </a:p>
                  </a:txBody>
                  <a:tcPr marL="68580" marR="68580" marT="0" marB="0"/>
                </a:tc>
              </a:tr>
              <a:tr h="309563">
                <a:tc>
                  <a:txBody>
                    <a:bodyPr/>
                    <a:lstStyle/>
                    <a:p>
                      <a:pPr marL="0" marR="0">
                        <a:spcBef>
                          <a:spcPts val="0"/>
                        </a:spcBef>
                        <a:spcAft>
                          <a:spcPts val="0"/>
                        </a:spcAft>
                      </a:pPr>
                      <a:r>
                        <a:rPr lang="en-US" sz="1200"/>
                        <a:t>1</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1B</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FaQR1/FaQR3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50.0</a:t>
                      </a:r>
                      <a:endParaRPr lang="en-US" sz="1200">
                        <a:latin typeface="Arial"/>
                        <a:ea typeface="Cambria"/>
                        <a:cs typeface="Arial"/>
                      </a:endParaRPr>
                    </a:p>
                  </a:txBody>
                  <a:tcPr marL="68580" marR="68580" marT="0" marB="0"/>
                </a:tc>
              </a:tr>
              <a:tr h="309563">
                <a:tc>
                  <a:txBody>
                    <a:bodyPr/>
                    <a:lstStyle/>
                    <a:p>
                      <a:pPr marL="0" marR="0">
                        <a:spcBef>
                          <a:spcPts val="0"/>
                        </a:spcBef>
                        <a:spcAft>
                          <a:spcPts val="0"/>
                        </a:spcAft>
                      </a:pPr>
                      <a:r>
                        <a:rPr lang="en-US" sz="1200" dirty="0"/>
                        <a:t>2</a:t>
                      </a:r>
                      <a:endParaRPr lang="en-US" sz="1200" dirty="0">
                        <a:latin typeface="Arial"/>
                        <a:ea typeface="Cambria"/>
                        <a:cs typeface="Arial"/>
                      </a:endParaRPr>
                    </a:p>
                  </a:txBody>
                  <a:tcPr marL="68580" marR="68580" marT="0" marB="0"/>
                </a:tc>
                <a:tc>
                  <a:txBody>
                    <a:bodyPr/>
                    <a:lstStyle/>
                    <a:p>
                      <a:pPr marL="0" marR="0">
                        <a:spcBef>
                          <a:spcPts val="0"/>
                        </a:spcBef>
                        <a:spcAft>
                          <a:spcPts val="0"/>
                        </a:spcAft>
                      </a:pPr>
                      <a:r>
                        <a:rPr lang="en-US" sz="1200"/>
                        <a:t>1B</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FaQR1/FaQR3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54.4</a:t>
                      </a:r>
                      <a:endParaRPr lang="en-US" sz="1200">
                        <a:latin typeface="Arial"/>
                        <a:ea typeface="Cambria"/>
                        <a:cs typeface="Arial"/>
                      </a:endParaRPr>
                    </a:p>
                  </a:txBody>
                  <a:tcPr marL="68580" marR="68580" marT="0" marB="0"/>
                </a:tc>
              </a:tr>
              <a:tr h="309563">
                <a:tc>
                  <a:txBody>
                    <a:bodyPr/>
                    <a:lstStyle/>
                    <a:p>
                      <a:pPr marL="0" marR="0">
                        <a:spcBef>
                          <a:spcPts val="0"/>
                        </a:spcBef>
                        <a:spcAft>
                          <a:spcPts val="0"/>
                        </a:spcAft>
                      </a:pPr>
                      <a:r>
                        <a:rPr lang="en-US" sz="1200"/>
                        <a:t>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dirty="0"/>
                        <a:t>1B</a:t>
                      </a:r>
                      <a:endParaRPr lang="en-US" sz="1200" dirty="0">
                        <a:latin typeface="Arial"/>
                        <a:ea typeface="Cambria"/>
                        <a:cs typeface="Arial"/>
                      </a:endParaRPr>
                    </a:p>
                  </a:txBody>
                  <a:tcPr marL="68580" marR="68580" marT="0" marB="0"/>
                </a:tc>
                <a:tc>
                  <a:txBody>
                    <a:bodyPr/>
                    <a:lstStyle/>
                    <a:p>
                      <a:pPr marL="0" marR="0">
                        <a:spcBef>
                          <a:spcPts val="0"/>
                        </a:spcBef>
                        <a:spcAft>
                          <a:spcPts val="0"/>
                        </a:spcAft>
                      </a:pPr>
                      <a:r>
                        <a:rPr lang="en-US" sz="1200"/>
                        <a:t>FaQR1/FaQR3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59.6</a:t>
                      </a:r>
                      <a:endParaRPr lang="en-US" sz="1200">
                        <a:latin typeface="Arial"/>
                        <a:ea typeface="Cambria"/>
                        <a:cs typeface="Arial"/>
                      </a:endParaRPr>
                    </a:p>
                  </a:txBody>
                  <a:tcPr marL="68580" marR="68580" marT="0" marB="0"/>
                </a:tc>
              </a:tr>
              <a:tr h="309563">
                <a:tc>
                  <a:txBody>
                    <a:bodyPr/>
                    <a:lstStyle/>
                    <a:p>
                      <a:pPr marL="0" marR="0">
                        <a:spcBef>
                          <a:spcPts val="0"/>
                        </a:spcBef>
                        <a:spcAft>
                          <a:spcPts val="0"/>
                        </a:spcAft>
                      </a:pPr>
                      <a:r>
                        <a:rPr lang="en-US" sz="1200"/>
                        <a:t>4</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4</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FaQR1/FaQR3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50.0</a:t>
                      </a:r>
                      <a:endParaRPr lang="en-US" sz="1200">
                        <a:latin typeface="Arial"/>
                        <a:ea typeface="Cambria"/>
                        <a:cs typeface="Arial"/>
                      </a:endParaRPr>
                    </a:p>
                  </a:txBody>
                  <a:tcPr marL="68580" marR="68580" marT="0" marB="0"/>
                </a:tc>
              </a:tr>
              <a:tr h="309563">
                <a:tc>
                  <a:txBody>
                    <a:bodyPr/>
                    <a:lstStyle/>
                    <a:p>
                      <a:pPr marL="0" marR="0">
                        <a:spcBef>
                          <a:spcPts val="0"/>
                        </a:spcBef>
                        <a:spcAft>
                          <a:spcPts val="0"/>
                        </a:spcAft>
                      </a:pPr>
                      <a:r>
                        <a:rPr lang="en-US" sz="1200"/>
                        <a:t>5</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4</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FaQR1/FaQR3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54.4</a:t>
                      </a:r>
                      <a:endParaRPr lang="en-US" sz="1200">
                        <a:latin typeface="Arial"/>
                        <a:ea typeface="Cambria"/>
                        <a:cs typeface="Arial"/>
                      </a:endParaRPr>
                    </a:p>
                  </a:txBody>
                  <a:tcPr marL="68580" marR="68580" marT="0" marB="0"/>
                </a:tc>
              </a:tr>
              <a:tr h="309563">
                <a:tc>
                  <a:txBody>
                    <a:bodyPr/>
                    <a:lstStyle/>
                    <a:p>
                      <a:pPr marL="0" marR="0">
                        <a:spcBef>
                          <a:spcPts val="0"/>
                        </a:spcBef>
                        <a:spcAft>
                          <a:spcPts val="0"/>
                        </a:spcAft>
                      </a:pPr>
                      <a:r>
                        <a:rPr lang="en-US" sz="1200"/>
                        <a:t>6</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4</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FaQR1/FaQR3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59.6</a:t>
                      </a:r>
                      <a:endParaRPr lang="en-US" sz="1200">
                        <a:latin typeface="Arial"/>
                        <a:ea typeface="Cambria"/>
                        <a:cs typeface="Arial"/>
                      </a:endParaRPr>
                    </a:p>
                  </a:txBody>
                  <a:tcPr marL="68580" marR="68580" marT="0" marB="0"/>
                </a:tc>
              </a:tr>
              <a:tr h="309563">
                <a:tc>
                  <a:txBody>
                    <a:bodyPr/>
                    <a:lstStyle/>
                    <a:p>
                      <a:pPr marL="0" marR="0">
                        <a:spcBef>
                          <a:spcPts val="0"/>
                        </a:spcBef>
                        <a:spcAft>
                          <a:spcPts val="0"/>
                        </a:spcAft>
                      </a:pPr>
                      <a:r>
                        <a:rPr lang="en-US" sz="1200"/>
                        <a:t>7 – pos. control</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Bluescript plasmid</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Fwd M13/Rvs M13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50.0</a:t>
                      </a:r>
                      <a:endParaRPr lang="en-US" sz="1200">
                        <a:latin typeface="Arial"/>
                        <a:ea typeface="Cambria"/>
                        <a:cs typeface="Arial"/>
                      </a:endParaRPr>
                    </a:p>
                  </a:txBody>
                  <a:tcPr marL="68580" marR="68580" marT="0" marB="0"/>
                </a:tc>
              </a:tr>
              <a:tr h="309563">
                <a:tc>
                  <a:txBody>
                    <a:bodyPr/>
                    <a:lstStyle/>
                    <a:p>
                      <a:pPr marL="0" marR="0">
                        <a:spcBef>
                          <a:spcPts val="0"/>
                        </a:spcBef>
                        <a:spcAft>
                          <a:spcPts val="0"/>
                        </a:spcAft>
                      </a:pPr>
                      <a:r>
                        <a:rPr lang="en-US" sz="1200"/>
                        <a:t>8 – neg. control</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n/a</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FaQR1/FaQR3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50.0</a:t>
                      </a:r>
                      <a:endParaRPr lang="en-US" sz="1200">
                        <a:latin typeface="Arial"/>
                        <a:ea typeface="Cambria"/>
                        <a:cs typeface="Arial"/>
                      </a:endParaRPr>
                    </a:p>
                  </a:txBody>
                  <a:tcPr marL="68580" marR="68580" marT="0" marB="0"/>
                </a:tc>
              </a:tr>
              <a:tr h="309563">
                <a:tc>
                  <a:txBody>
                    <a:bodyPr/>
                    <a:lstStyle/>
                    <a:p>
                      <a:pPr marL="0" marR="0">
                        <a:spcBef>
                          <a:spcPts val="0"/>
                        </a:spcBef>
                        <a:spcAft>
                          <a:spcPts val="0"/>
                        </a:spcAft>
                      </a:pPr>
                      <a:r>
                        <a:rPr lang="en-US" sz="1200"/>
                        <a:t>9</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1B</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FaQR2/FaQR3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50.0</a:t>
                      </a:r>
                      <a:endParaRPr lang="en-US" sz="1200">
                        <a:latin typeface="Arial"/>
                        <a:ea typeface="Cambria"/>
                        <a:cs typeface="Arial"/>
                      </a:endParaRPr>
                    </a:p>
                  </a:txBody>
                  <a:tcPr marL="68580" marR="68580" marT="0" marB="0"/>
                </a:tc>
              </a:tr>
              <a:tr h="309563">
                <a:tc>
                  <a:txBody>
                    <a:bodyPr/>
                    <a:lstStyle/>
                    <a:p>
                      <a:pPr marL="0" marR="0">
                        <a:spcBef>
                          <a:spcPts val="0"/>
                        </a:spcBef>
                        <a:spcAft>
                          <a:spcPts val="0"/>
                        </a:spcAft>
                      </a:pPr>
                      <a:r>
                        <a:rPr lang="en-US" sz="1200"/>
                        <a:t>10</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1B</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FaQR2/FaQR3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54.4</a:t>
                      </a:r>
                      <a:endParaRPr lang="en-US" sz="1200">
                        <a:latin typeface="Arial"/>
                        <a:ea typeface="Cambria"/>
                        <a:cs typeface="Arial"/>
                      </a:endParaRPr>
                    </a:p>
                  </a:txBody>
                  <a:tcPr marL="68580" marR="68580" marT="0" marB="0"/>
                </a:tc>
              </a:tr>
              <a:tr h="309563">
                <a:tc>
                  <a:txBody>
                    <a:bodyPr/>
                    <a:lstStyle/>
                    <a:p>
                      <a:pPr marL="0" marR="0">
                        <a:spcBef>
                          <a:spcPts val="0"/>
                        </a:spcBef>
                        <a:spcAft>
                          <a:spcPts val="0"/>
                        </a:spcAft>
                      </a:pPr>
                      <a:r>
                        <a:rPr lang="en-US" sz="1200"/>
                        <a:t>11</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1B</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FaQR2/FaQR3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59.6</a:t>
                      </a:r>
                      <a:endParaRPr lang="en-US" sz="1200">
                        <a:latin typeface="Arial"/>
                        <a:ea typeface="Cambria"/>
                        <a:cs typeface="Arial"/>
                      </a:endParaRPr>
                    </a:p>
                  </a:txBody>
                  <a:tcPr marL="68580" marR="68580" marT="0" marB="0"/>
                </a:tc>
              </a:tr>
              <a:tr h="309563">
                <a:tc>
                  <a:txBody>
                    <a:bodyPr/>
                    <a:lstStyle/>
                    <a:p>
                      <a:pPr marL="0" marR="0">
                        <a:spcBef>
                          <a:spcPts val="0"/>
                        </a:spcBef>
                        <a:spcAft>
                          <a:spcPts val="0"/>
                        </a:spcAft>
                      </a:pPr>
                      <a:r>
                        <a:rPr lang="en-US" sz="1200"/>
                        <a:t>12</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4</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FaQR2/FaQR3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50.0</a:t>
                      </a:r>
                      <a:endParaRPr lang="en-US" sz="1200">
                        <a:latin typeface="Arial"/>
                        <a:ea typeface="Cambria"/>
                        <a:cs typeface="Arial"/>
                      </a:endParaRPr>
                    </a:p>
                  </a:txBody>
                  <a:tcPr marL="68580" marR="68580" marT="0" marB="0"/>
                </a:tc>
              </a:tr>
              <a:tr h="309563">
                <a:tc>
                  <a:txBody>
                    <a:bodyPr/>
                    <a:lstStyle/>
                    <a:p>
                      <a:pPr marL="0" marR="0">
                        <a:spcBef>
                          <a:spcPts val="0"/>
                        </a:spcBef>
                        <a:spcAft>
                          <a:spcPts val="0"/>
                        </a:spcAft>
                      </a:pPr>
                      <a:r>
                        <a:rPr lang="en-US" sz="1200"/>
                        <a:t>13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4</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FaQR2/FaQR3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54.4</a:t>
                      </a:r>
                      <a:endParaRPr lang="en-US" sz="1200">
                        <a:latin typeface="Arial"/>
                        <a:ea typeface="Cambria"/>
                        <a:cs typeface="Arial"/>
                      </a:endParaRPr>
                    </a:p>
                  </a:txBody>
                  <a:tcPr marL="68580" marR="68580" marT="0" marB="0"/>
                </a:tc>
              </a:tr>
              <a:tr h="309563">
                <a:tc>
                  <a:txBody>
                    <a:bodyPr/>
                    <a:lstStyle/>
                    <a:p>
                      <a:pPr marL="0" marR="0">
                        <a:spcBef>
                          <a:spcPts val="0"/>
                        </a:spcBef>
                        <a:spcAft>
                          <a:spcPts val="0"/>
                        </a:spcAft>
                      </a:pPr>
                      <a:r>
                        <a:rPr lang="en-US" sz="1200"/>
                        <a:t>14</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4</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FaQR2/FaQR3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59.6</a:t>
                      </a:r>
                      <a:endParaRPr lang="en-US" sz="1200">
                        <a:latin typeface="Arial"/>
                        <a:ea typeface="Cambria"/>
                        <a:cs typeface="Arial"/>
                      </a:endParaRPr>
                    </a:p>
                  </a:txBody>
                  <a:tcPr marL="68580" marR="68580" marT="0" marB="0"/>
                </a:tc>
              </a:tr>
              <a:tr h="309563">
                <a:tc>
                  <a:txBody>
                    <a:bodyPr/>
                    <a:lstStyle/>
                    <a:p>
                      <a:pPr marL="0" marR="0">
                        <a:spcBef>
                          <a:spcPts val="0"/>
                        </a:spcBef>
                        <a:spcAft>
                          <a:spcPts val="0"/>
                        </a:spcAft>
                      </a:pPr>
                      <a:r>
                        <a:rPr lang="en-US" sz="1200"/>
                        <a:t>15 – neg.control</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n/a</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a:t>FaQR2/FaQR3</a:t>
                      </a:r>
                      <a:endParaRPr lang="en-US" sz="1200">
                        <a:latin typeface="Arial"/>
                        <a:ea typeface="Cambria"/>
                        <a:cs typeface="Arial"/>
                      </a:endParaRPr>
                    </a:p>
                  </a:txBody>
                  <a:tcPr marL="68580" marR="68580" marT="0" marB="0"/>
                </a:tc>
                <a:tc>
                  <a:txBody>
                    <a:bodyPr/>
                    <a:lstStyle/>
                    <a:p>
                      <a:pPr marL="0" marR="0">
                        <a:spcBef>
                          <a:spcPts val="0"/>
                        </a:spcBef>
                        <a:spcAft>
                          <a:spcPts val="0"/>
                        </a:spcAft>
                      </a:pPr>
                      <a:r>
                        <a:rPr lang="en-US" sz="1200" dirty="0"/>
                        <a:t>50.0</a:t>
                      </a:r>
                      <a:endParaRPr lang="en-US" sz="1200" dirty="0">
                        <a:latin typeface="Arial"/>
                        <a:ea typeface="Cambria"/>
                        <a:cs typeface="Arial"/>
                      </a:endParaRPr>
                    </a:p>
                  </a:txBody>
                  <a:tcPr marL="68580" marR="68580" marT="0" marB="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81"/>
          <p:cNvSpPr>
            <a:spLocks noGrp="1"/>
          </p:cNvSpPr>
          <p:nvPr>
            <p:ph type="title"/>
          </p:nvPr>
        </p:nvSpPr>
        <p:spPr/>
        <p:txBody>
          <a:bodyPr>
            <a:normAutofit fontScale="90000"/>
          </a:bodyPr>
          <a:lstStyle/>
          <a:p>
            <a:r>
              <a:rPr lang="en-US" dirty="0" smtClean="0"/>
              <a:t>Results: Temperature </a:t>
            </a:r>
            <a:r>
              <a:rPr lang="en-US" dirty="0" smtClean="0"/>
              <a:t>Annealing Analysis</a:t>
            </a:r>
            <a:endParaRPr lang="en-US" dirty="0"/>
          </a:p>
        </p:txBody>
      </p:sp>
      <p:pic>
        <p:nvPicPr>
          <p:cNvPr id="127" name="Picture 126" descr="!STRAWBE.tif"/>
          <p:cNvPicPr/>
          <p:nvPr/>
        </p:nvPicPr>
        <p:blipFill>
          <a:blip r:embed="rId2" cstate="print"/>
          <a:stretch>
            <a:fillRect/>
          </a:stretch>
        </p:blipFill>
        <p:spPr>
          <a:xfrm>
            <a:off x="1752600" y="2957036"/>
            <a:ext cx="5181600" cy="3367564"/>
          </a:xfrm>
          <a:prstGeom prst="rect">
            <a:avLst/>
          </a:prstGeom>
        </p:spPr>
      </p:pic>
      <p:sp>
        <p:nvSpPr>
          <p:cNvPr id="128" name="TextBox 2"/>
          <p:cNvSpPr txBox="1"/>
          <p:nvPr/>
        </p:nvSpPr>
        <p:spPr>
          <a:xfrm>
            <a:off x="1905000" y="1890236"/>
            <a:ext cx="369332" cy="15240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200 </a:t>
            </a:r>
            <a:r>
              <a:rPr lang="en-US" sz="1200" dirty="0" err="1" smtClean="0"/>
              <a:t>bp</a:t>
            </a:r>
            <a:r>
              <a:rPr lang="en-US" sz="1200" dirty="0" smtClean="0"/>
              <a:t> Marker</a:t>
            </a:r>
          </a:p>
        </p:txBody>
      </p:sp>
      <p:sp>
        <p:nvSpPr>
          <p:cNvPr id="129" name="TextBox 3"/>
          <p:cNvSpPr txBox="1"/>
          <p:nvPr/>
        </p:nvSpPr>
        <p:spPr>
          <a:xfrm>
            <a:off x="4267200" y="1890236"/>
            <a:ext cx="369332" cy="15240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200 </a:t>
            </a:r>
            <a:r>
              <a:rPr lang="en-US" sz="1200" dirty="0" err="1" smtClean="0"/>
              <a:t>bp</a:t>
            </a:r>
            <a:r>
              <a:rPr lang="en-US" sz="1200" dirty="0" smtClean="0"/>
              <a:t> Marker</a:t>
            </a:r>
          </a:p>
        </p:txBody>
      </p:sp>
      <p:sp>
        <p:nvSpPr>
          <p:cNvPr id="130" name="TextBox 4"/>
          <p:cNvSpPr txBox="1"/>
          <p:nvPr/>
        </p:nvSpPr>
        <p:spPr>
          <a:xfrm>
            <a:off x="6172200" y="4252436"/>
            <a:ext cx="6096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rPr>
              <a:t>50⁰ C </a:t>
            </a:r>
            <a:endParaRPr lang="en-US" sz="800" dirty="0">
              <a:solidFill>
                <a:schemeClr val="bg1"/>
              </a:solidFill>
            </a:endParaRPr>
          </a:p>
        </p:txBody>
      </p:sp>
      <p:sp>
        <p:nvSpPr>
          <p:cNvPr id="131" name="TextBox 5"/>
          <p:cNvSpPr txBox="1"/>
          <p:nvPr/>
        </p:nvSpPr>
        <p:spPr>
          <a:xfrm>
            <a:off x="5334000" y="4252436"/>
            <a:ext cx="6096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rPr>
              <a:t>50⁰ C </a:t>
            </a:r>
            <a:endParaRPr lang="en-US" sz="800" dirty="0">
              <a:solidFill>
                <a:schemeClr val="bg1"/>
              </a:solidFill>
            </a:endParaRPr>
          </a:p>
        </p:txBody>
      </p:sp>
      <p:sp>
        <p:nvSpPr>
          <p:cNvPr id="132" name="TextBox 7"/>
          <p:cNvSpPr txBox="1"/>
          <p:nvPr/>
        </p:nvSpPr>
        <p:spPr>
          <a:xfrm>
            <a:off x="4648200" y="4938236"/>
            <a:ext cx="6096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rPr>
              <a:t>50⁰ C </a:t>
            </a:r>
            <a:endParaRPr lang="en-US" sz="800" dirty="0">
              <a:solidFill>
                <a:schemeClr val="bg1"/>
              </a:solidFill>
            </a:endParaRPr>
          </a:p>
        </p:txBody>
      </p:sp>
      <p:sp>
        <p:nvSpPr>
          <p:cNvPr id="133" name="TextBox 8"/>
          <p:cNvSpPr txBox="1"/>
          <p:nvPr/>
        </p:nvSpPr>
        <p:spPr>
          <a:xfrm>
            <a:off x="2133600" y="4481036"/>
            <a:ext cx="6096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rPr>
              <a:t>50⁰ C </a:t>
            </a:r>
            <a:endParaRPr lang="en-US" sz="800" dirty="0">
              <a:solidFill>
                <a:schemeClr val="bg1"/>
              </a:solidFill>
            </a:endParaRPr>
          </a:p>
        </p:txBody>
      </p:sp>
      <p:sp>
        <p:nvSpPr>
          <p:cNvPr id="134" name="TextBox 9"/>
          <p:cNvSpPr txBox="1"/>
          <p:nvPr/>
        </p:nvSpPr>
        <p:spPr>
          <a:xfrm>
            <a:off x="4038600" y="4404836"/>
            <a:ext cx="6096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rPr>
              <a:t>50⁰ C </a:t>
            </a:r>
            <a:endParaRPr lang="en-US" sz="800" dirty="0">
              <a:solidFill>
                <a:schemeClr val="bg1"/>
              </a:solidFill>
            </a:endParaRPr>
          </a:p>
        </p:txBody>
      </p:sp>
      <p:sp>
        <p:nvSpPr>
          <p:cNvPr id="135" name="TextBox 10"/>
          <p:cNvSpPr txBox="1"/>
          <p:nvPr/>
        </p:nvSpPr>
        <p:spPr>
          <a:xfrm>
            <a:off x="3048000" y="4709636"/>
            <a:ext cx="6096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rPr>
              <a:t>50⁰ C </a:t>
            </a:r>
            <a:endParaRPr lang="en-US" sz="800" dirty="0">
              <a:solidFill>
                <a:schemeClr val="bg1"/>
              </a:solidFill>
            </a:endParaRPr>
          </a:p>
        </p:txBody>
      </p:sp>
      <p:sp>
        <p:nvSpPr>
          <p:cNvPr id="136" name="TextBox 11"/>
          <p:cNvSpPr txBox="1"/>
          <p:nvPr/>
        </p:nvSpPr>
        <p:spPr>
          <a:xfrm>
            <a:off x="3810000" y="4176236"/>
            <a:ext cx="6096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rPr>
              <a:t>50⁰ C </a:t>
            </a:r>
            <a:endParaRPr lang="en-US" sz="800" dirty="0">
              <a:solidFill>
                <a:schemeClr val="bg1"/>
              </a:solidFill>
            </a:endParaRPr>
          </a:p>
        </p:txBody>
      </p:sp>
      <p:sp>
        <p:nvSpPr>
          <p:cNvPr id="137" name="TextBox 12"/>
          <p:cNvSpPr txBox="1"/>
          <p:nvPr/>
        </p:nvSpPr>
        <p:spPr>
          <a:xfrm>
            <a:off x="5867400" y="3947636"/>
            <a:ext cx="6096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rPr>
              <a:t>54.4⁰ C </a:t>
            </a:r>
            <a:endParaRPr lang="en-US" sz="800" dirty="0">
              <a:solidFill>
                <a:schemeClr val="bg1"/>
              </a:solidFill>
            </a:endParaRPr>
          </a:p>
        </p:txBody>
      </p:sp>
      <p:sp>
        <p:nvSpPr>
          <p:cNvPr id="138" name="TextBox 13"/>
          <p:cNvSpPr txBox="1"/>
          <p:nvPr/>
        </p:nvSpPr>
        <p:spPr>
          <a:xfrm>
            <a:off x="5105400" y="3947636"/>
            <a:ext cx="6096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rPr>
              <a:t>54.4⁰ C </a:t>
            </a:r>
            <a:endParaRPr lang="en-US" sz="800" dirty="0">
              <a:solidFill>
                <a:schemeClr val="bg1"/>
              </a:solidFill>
            </a:endParaRPr>
          </a:p>
        </p:txBody>
      </p:sp>
      <p:sp>
        <p:nvSpPr>
          <p:cNvPr id="139" name="TextBox 14"/>
          <p:cNvSpPr txBox="1"/>
          <p:nvPr/>
        </p:nvSpPr>
        <p:spPr>
          <a:xfrm>
            <a:off x="3505200" y="3947636"/>
            <a:ext cx="6096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rPr>
              <a:t>54.4⁰ C </a:t>
            </a:r>
            <a:endParaRPr lang="en-US" sz="800" dirty="0">
              <a:solidFill>
                <a:schemeClr val="bg1"/>
              </a:solidFill>
            </a:endParaRPr>
          </a:p>
        </p:txBody>
      </p:sp>
      <p:sp>
        <p:nvSpPr>
          <p:cNvPr id="140" name="TextBox 15"/>
          <p:cNvSpPr txBox="1"/>
          <p:nvPr/>
        </p:nvSpPr>
        <p:spPr>
          <a:xfrm>
            <a:off x="2743200" y="4404836"/>
            <a:ext cx="6096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rPr>
              <a:t>54.4⁰ C </a:t>
            </a:r>
            <a:endParaRPr lang="en-US" sz="800" dirty="0">
              <a:solidFill>
                <a:schemeClr val="bg1"/>
              </a:solidFill>
            </a:endParaRPr>
          </a:p>
        </p:txBody>
      </p:sp>
      <p:sp>
        <p:nvSpPr>
          <p:cNvPr id="141" name="TextBox 16"/>
          <p:cNvSpPr txBox="1"/>
          <p:nvPr/>
        </p:nvSpPr>
        <p:spPr>
          <a:xfrm>
            <a:off x="4800600" y="4252436"/>
            <a:ext cx="6096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rPr>
              <a:t>59⁰ C </a:t>
            </a:r>
            <a:endParaRPr lang="en-US" sz="800" dirty="0">
              <a:solidFill>
                <a:schemeClr val="bg1"/>
              </a:solidFill>
            </a:endParaRPr>
          </a:p>
        </p:txBody>
      </p:sp>
      <p:sp>
        <p:nvSpPr>
          <p:cNvPr id="142" name="TextBox 17"/>
          <p:cNvSpPr txBox="1"/>
          <p:nvPr/>
        </p:nvSpPr>
        <p:spPr>
          <a:xfrm>
            <a:off x="3200400" y="4328636"/>
            <a:ext cx="6096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rPr>
              <a:t>59⁰ C </a:t>
            </a:r>
            <a:endParaRPr lang="en-US" sz="800" dirty="0">
              <a:solidFill>
                <a:schemeClr val="bg1"/>
              </a:solidFill>
            </a:endParaRPr>
          </a:p>
        </p:txBody>
      </p:sp>
      <p:sp>
        <p:nvSpPr>
          <p:cNvPr id="143" name="TextBox 18"/>
          <p:cNvSpPr txBox="1"/>
          <p:nvPr/>
        </p:nvSpPr>
        <p:spPr>
          <a:xfrm>
            <a:off x="2362200" y="4709636"/>
            <a:ext cx="6096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rPr>
              <a:t>59⁰ C </a:t>
            </a:r>
            <a:endParaRPr lang="en-US" sz="800" dirty="0">
              <a:solidFill>
                <a:schemeClr val="bg1"/>
              </a:solidFill>
            </a:endParaRPr>
          </a:p>
        </p:txBody>
      </p:sp>
      <p:sp>
        <p:nvSpPr>
          <p:cNvPr id="144" name="TextBox 19"/>
          <p:cNvSpPr txBox="1"/>
          <p:nvPr/>
        </p:nvSpPr>
        <p:spPr>
          <a:xfrm>
            <a:off x="5638800" y="4176236"/>
            <a:ext cx="6096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rPr>
              <a:t>59⁰ C </a:t>
            </a:r>
            <a:endParaRPr lang="en-US" sz="800" dirty="0">
              <a:solidFill>
                <a:schemeClr val="bg1"/>
              </a:solidFill>
            </a:endParaRPr>
          </a:p>
        </p:txBody>
      </p:sp>
      <p:sp>
        <p:nvSpPr>
          <p:cNvPr id="145" name="TextBox 20"/>
          <p:cNvSpPr txBox="1"/>
          <p:nvPr/>
        </p:nvSpPr>
        <p:spPr>
          <a:xfrm>
            <a:off x="3733800" y="2652236"/>
            <a:ext cx="369332" cy="4572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9</a:t>
            </a:r>
          </a:p>
        </p:txBody>
      </p:sp>
      <p:sp>
        <p:nvSpPr>
          <p:cNvPr id="146" name="TextBox 21"/>
          <p:cNvSpPr txBox="1"/>
          <p:nvPr/>
        </p:nvSpPr>
        <p:spPr>
          <a:xfrm>
            <a:off x="3429000" y="2652236"/>
            <a:ext cx="369332" cy="4572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10</a:t>
            </a:r>
          </a:p>
        </p:txBody>
      </p:sp>
      <p:sp>
        <p:nvSpPr>
          <p:cNvPr id="147" name="TextBox 22"/>
          <p:cNvSpPr txBox="1"/>
          <p:nvPr/>
        </p:nvSpPr>
        <p:spPr>
          <a:xfrm>
            <a:off x="3200400" y="2652236"/>
            <a:ext cx="369332" cy="4572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11</a:t>
            </a:r>
          </a:p>
        </p:txBody>
      </p:sp>
      <p:sp>
        <p:nvSpPr>
          <p:cNvPr id="148" name="TextBox 23"/>
          <p:cNvSpPr txBox="1"/>
          <p:nvPr/>
        </p:nvSpPr>
        <p:spPr>
          <a:xfrm>
            <a:off x="5638800" y="2652236"/>
            <a:ext cx="369332" cy="4572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3</a:t>
            </a:r>
          </a:p>
        </p:txBody>
      </p:sp>
      <p:sp>
        <p:nvSpPr>
          <p:cNvPr id="149" name="TextBox 24"/>
          <p:cNvSpPr txBox="1"/>
          <p:nvPr/>
        </p:nvSpPr>
        <p:spPr>
          <a:xfrm>
            <a:off x="5943600" y="2652236"/>
            <a:ext cx="369332" cy="4572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2</a:t>
            </a:r>
          </a:p>
        </p:txBody>
      </p:sp>
      <p:sp>
        <p:nvSpPr>
          <p:cNvPr id="150" name="TextBox 25"/>
          <p:cNvSpPr txBox="1"/>
          <p:nvPr/>
        </p:nvSpPr>
        <p:spPr>
          <a:xfrm>
            <a:off x="6248400" y="2652236"/>
            <a:ext cx="369332" cy="4572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a:t>
            </a:r>
          </a:p>
        </p:txBody>
      </p:sp>
      <p:sp>
        <p:nvSpPr>
          <p:cNvPr id="151" name="TextBox 26"/>
          <p:cNvSpPr txBox="1"/>
          <p:nvPr/>
        </p:nvSpPr>
        <p:spPr>
          <a:xfrm>
            <a:off x="2438400" y="2652236"/>
            <a:ext cx="369332" cy="4572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14</a:t>
            </a:r>
          </a:p>
        </p:txBody>
      </p:sp>
      <p:sp>
        <p:nvSpPr>
          <p:cNvPr id="152" name="TextBox 27"/>
          <p:cNvSpPr txBox="1"/>
          <p:nvPr/>
        </p:nvSpPr>
        <p:spPr>
          <a:xfrm>
            <a:off x="2743200" y="2652236"/>
            <a:ext cx="369332" cy="4572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13</a:t>
            </a:r>
          </a:p>
        </p:txBody>
      </p:sp>
      <p:sp>
        <p:nvSpPr>
          <p:cNvPr id="153" name="TextBox 28"/>
          <p:cNvSpPr txBox="1"/>
          <p:nvPr/>
        </p:nvSpPr>
        <p:spPr>
          <a:xfrm>
            <a:off x="2971800" y="2652236"/>
            <a:ext cx="369332" cy="4572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12</a:t>
            </a:r>
          </a:p>
        </p:txBody>
      </p:sp>
      <p:sp>
        <p:nvSpPr>
          <p:cNvPr id="154" name="TextBox 29"/>
          <p:cNvSpPr txBox="1"/>
          <p:nvPr/>
        </p:nvSpPr>
        <p:spPr>
          <a:xfrm>
            <a:off x="4876800" y="2652236"/>
            <a:ext cx="369332" cy="4572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6</a:t>
            </a:r>
          </a:p>
        </p:txBody>
      </p:sp>
      <p:sp>
        <p:nvSpPr>
          <p:cNvPr id="155" name="TextBox 30"/>
          <p:cNvSpPr txBox="1"/>
          <p:nvPr/>
        </p:nvSpPr>
        <p:spPr>
          <a:xfrm>
            <a:off x="5105400" y="2652236"/>
            <a:ext cx="369332" cy="4572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5</a:t>
            </a:r>
          </a:p>
        </p:txBody>
      </p:sp>
      <p:sp>
        <p:nvSpPr>
          <p:cNvPr id="156" name="TextBox 31"/>
          <p:cNvSpPr txBox="1"/>
          <p:nvPr/>
        </p:nvSpPr>
        <p:spPr>
          <a:xfrm>
            <a:off x="5334000" y="2652236"/>
            <a:ext cx="369332" cy="3048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4</a:t>
            </a:r>
          </a:p>
        </p:txBody>
      </p:sp>
      <p:sp>
        <p:nvSpPr>
          <p:cNvPr id="157" name="TextBox 32"/>
          <p:cNvSpPr txBox="1"/>
          <p:nvPr/>
        </p:nvSpPr>
        <p:spPr>
          <a:xfrm>
            <a:off x="2209800" y="1966436"/>
            <a:ext cx="369332" cy="25146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Neg. Control</a:t>
            </a:r>
          </a:p>
        </p:txBody>
      </p:sp>
      <p:sp>
        <p:nvSpPr>
          <p:cNvPr id="158" name="TextBox 33"/>
          <p:cNvSpPr txBox="1"/>
          <p:nvPr/>
        </p:nvSpPr>
        <p:spPr>
          <a:xfrm>
            <a:off x="3962400" y="2042636"/>
            <a:ext cx="369332" cy="25146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Neg. Control</a:t>
            </a:r>
          </a:p>
        </p:txBody>
      </p:sp>
      <p:sp>
        <p:nvSpPr>
          <p:cNvPr id="159" name="TextBox 34"/>
          <p:cNvSpPr txBox="1"/>
          <p:nvPr/>
        </p:nvSpPr>
        <p:spPr>
          <a:xfrm>
            <a:off x="4572000" y="2042636"/>
            <a:ext cx="369332" cy="25146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Pos. Control</a:t>
            </a:r>
          </a:p>
        </p:txBody>
      </p:sp>
      <p:cxnSp>
        <p:nvCxnSpPr>
          <p:cNvPr id="160" name="Straight Arrow Connector 159"/>
          <p:cNvCxnSpPr/>
          <p:nvPr/>
        </p:nvCxnSpPr>
        <p:spPr>
          <a:xfrm rot="10800000">
            <a:off x="6477000" y="4176236"/>
            <a:ext cx="457200" cy="1588"/>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161" name="Straight Arrow Connector 160"/>
          <p:cNvCxnSpPr/>
          <p:nvPr/>
        </p:nvCxnSpPr>
        <p:spPr>
          <a:xfrm>
            <a:off x="1524000" y="4404836"/>
            <a:ext cx="457200" cy="1588"/>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162" name="Straight Arrow Connector 161"/>
          <p:cNvCxnSpPr/>
          <p:nvPr/>
        </p:nvCxnSpPr>
        <p:spPr>
          <a:xfrm>
            <a:off x="1524000" y="4100036"/>
            <a:ext cx="457200" cy="1588"/>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63" name="TextBox 51"/>
          <p:cNvSpPr txBox="1"/>
          <p:nvPr/>
        </p:nvSpPr>
        <p:spPr>
          <a:xfrm>
            <a:off x="6934200" y="4023836"/>
            <a:ext cx="16002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1600-1800bp</a:t>
            </a:r>
            <a:endParaRPr lang="en-US" sz="1000" dirty="0"/>
          </a:p>
        </p:txBody>
      </p:sp>
      <p:sp>
        <p:nvSpPr>
          <p:cNvPr id="164" name="TextBox 52"/>
          <p:cNvSpPr txBox="1"/>
          <p:nvPr/>
        </p:nvSpPr>
        <p:spPr>
          <a:xfrm>
            <a:off x="1066800" y="4328636"/>
            <a:ext cx="16002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1000bp</a:t>
            </a:r>
            <a:endParaRPr lang="en-US" sz="1000" dirty="0"/>
          </a:p>
        </p:txBody>
      </p:sp>
      <p:sp>
        <p:nvSpPr>
          <p:cNvPr id="165" name="TextBox 53"/>
          <p:cNvSpPr txBox="1"/>
          <p:nvPr/>
        </p:nvSpPr>
        <p:spPr>
          <a:xfrm>
            <a:off x="1066800" y="4023836"/>
            <a:ext cx="16002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2000bp</a:t>
            </a:r>
            <a:endParaRPr lang="en-US" sz="1000" dirty="0"/>
          </a:p>
        </p:txBody>
      </p:sp>
      <p:sp>
        <p:nvSpPr>
          <p:cNvPr id="166" name="Right Brace 165"/>
          <p:cNvSpPr/>
          <p:nvPr/>
        </p:nvSpPr>
        <p:spPr>
          <a:xfrm rot="5400000">
            <a:off x="3124200" y="4633436"/>
            <a:ext cx="533400" cy="1905000"/>
          </a:xfrm>
          <a:prstGeom prst="rightBrace">
            <a:avLst>
              <a:gd name="adj1" fmla="val 8333"/>
              <a:gd name="adj2" fmla="val 50000"/>
            </a:avLst>
          </a:prstGeom>
          <a:ln>
            <a:solidFill>
              <a:schemeClr val="bg1"/>
            </a:solidFill>
          </a:ln>
        </p:spPr>
        <p:style>
          <a:lnRef idx="2">
            <a:schemeClr val="dk1"/>
          </a:lnRef>
          <a:fillRef idx="0">
            <a:schemeClr val="dk1"/>
          </a:fillRef>
          <a:effectRef idx="1">
            <a:schemeClr val="dk1"/>
          </a:effectRef>
          <a:fontRef idx="minor">
            <a:schemeClr val="tx1"/>
          </a:fontRef>
        </p:style>
        <p:txBody>
          <a:bodyPr vert="vert"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67" name="Right Brace 166"/>
          <p:cNvSpPr/>
          <p:nvPr/>
        </p:nvSpPr>
        <p:spPr>
          <a:xfrm rot="5400000">
            <a:off x="5676900" y="4671536"/>
            <a:ext cx="533400" cy="1828800"/>
          </a:xfrm>
          <a:prstGeom prst="rightBrace">
            <a:avLst>
              <a:gd name="adj1" fmla="val 8333"/>
              <a:gd name="adj2" fmla="val 50000"/>
            </a:avLst>
          </a:prstGeom>
          <a:ln>
            <a:solidFill>
              <a:schemeClr val="bg1"/>
            </a:solidFill>
          </a:ln>
        </p:spPr>
        <p:style>
          <a:lnRef idx="2">
            <a:schemeClr val="dk1"/>
          </a:lnRef>
          <a:fillRef idx="0">
            <a:schemeClr val="dk1"/>
          </a:fillRef>
          <a:effectRef idx="1">
            <a:schemeClr val="dk1"/>
          </a:effectRef>
          <a:fontRef idx="minor">
            <a:schemeClr val="tx1"/>
          </a:fontRef>
        </p:style>
        <p:txBody>
          <a:bodyPr vert="vert"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68" name="TextBox 43"/>
          <p:cNvSpPr txBox="1"/>
          <p:nvPr/>
        </p:nvSpPr>
        <p:spPr>
          <a:xfrm>
            <a:off x="4876800" y="5852636"/>
            <a:ext cx="2819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FaQR1/FaQR3</a:t>
            </a:r>
            <a:endParaRPr lang="en-US" dirty="0">
              <a:solidFill>
                <a:schemeClr val="bg1"/>
              </a:solidFill>
            </a:endParaRPr>
          </a:p>
        </p:txBody>
      </p:sp>
      <p:sp>
        <p:nvSpPr>
          <p:cNvPr id="169" name="TextBox 44"/>
          <p:cNvSpPr txBox="1"/>
          <p:nvPr/>
        </p:nvSpPr>
        <p:spPr>
          <a:xfrm>
            <a:off x="2514600" y="5928836"/>
            <a:ext cx="2819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FaQR2/FaQR3</a:t>
            </a:r>
            <a:endParaRPr lang="en-US"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Four – 20 µ</a:t>
            </a:r>
            <a:r>
              <a:rPr lang="en-US" dirty="0" err="1" smtClean="0"/>
              <a:t>l</a:t>
            </a:r>
            <a:r>
              <a:rPr lang="en-US" dirty="0" smtClean="0"/>
              <a:t> PCR reactions were completed with tissue 4 and both primer sets</a:t>
            </a:r>
          </a:p>
          <a:p>
            <a:r>
              <a:rPr lang="en-US" dirty="0" smtClean="0"/>
              <a:t>FaQR1/FaQR3 products to be column purified</a:t>
            </a:r>
          </a:p>
          <a:p>
            <a:r>
              <a:rPr lang="en-US" dirty="0" smtClean="0"/>
              <a:t>FaQR2/FaQR3 products to be gel excised</a:t>
            </a:r>
          </a:p>
          <a:p>
            <a:pPr lvl="1"/>
            <a:r>
              <a:rPr lang="en-US" dirty="0" smtClean="0"/>
              <a:t>QIAGEN </a:t>
            </a:r>
            <a:r>
              <a:rPr lang="en-US" dirty="0" err="1" smtClean="0"/>
              <a:t>QIAQuick</a:t>
            </a:r>
            <a:r>
              <a:rPr lang="en-US" dirty="0" smtClean="0"/>
              <a:t> Gel Extraction Kit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PCR </a:t>
            </a:r>
            <a:r>
              <a:rPr lang="en-US" dirty="0" smtClean="0"/>
              <a:t>Results of FaQR2/FaQR3</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p:txBody>
      </p:sp>
      <p:pic>
        <p:nvPicPr>
          <p:cNvPr id="4" name="Picture 3" descr="E:\img003.jpg"/>
          <p:cNvPicPr>
            <a:picLocks noChangeAspect="1" noChangeArrowheads="1"/>
          </p:cNvPicPr>
          <p:nvPr/>
        </p:nvPicPr>
        <p:blipFill>
          <a:blip r:embed="rId3" cstate="print"/>
          <a:srcRect r="19612"/>
          <a:stretch>
            <a:fillRect/>
          </a:stretch>
        </p:blipFill>
        <p:spPr bwMode="auto">
          <a:xfrm rot="16200000">
            <a:off x="2781300" y="2432568"/>
            <a:ext cx="3581400" cy="4507464"/>
          </a:xfrm>
          <a:prstGeom prst="rect">
            <a:avLst/>
          </a:prstGeom>
          <a:noFill/>
        </p:spPr>
      </p:pic>
      <p:sp>
        <p:nvSpPr>
          <p:cNvPr id="5" name="TextBox 4"/>
          <p:cNvSpPr txBox="1"/>
          <p:nvPr/>
        </p:nvSpPr>
        <p:spPr>
          <a:xfrm>
            <a:off x="3385068" y="1981200"/>
            <a:ext cx="369332" cy="25146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Pos. Control</a:t>
            </a:r>
          </a:p>
        </p:txBody>
      </p:sp>
      <p:sp>
        <p:nvSpPr>
          <p:cNvPr id="6" name="TextBox 5"/>
          <p:cNvSpPr txBox="1"/>
          <p:nvPr/>
        </p:nvSpPr>
        <p:spPr>
          <a:xfrm>
            <a:off x="3766068" y="1981200"/>
            <a:ext cx="369332" cy="25146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Neg. Control</a:t>
            </a:r>
          </a:p>
        </p:txBody>
      </p:sp>
      <p:sp>
        <p:nvSpPr>
          <p:cNvPr id="7" name="TextBox 6"/>
          <p:cNvSpPr txBox="1"/>
          <p:nvPr/>
        </p:nvSpPr>
        <p:spPr>
          <a:xfrm>
            <a:off x="4451868" y="1676400"/>
            <a:ext cx="400110" cy="11430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200bp Marker</a:t>
            </a:r>
          </a:p>
        </p:txBody>
      </p:sp>
      <p:sp>
        <p:nvSpPr>
          <p:cNvPr id="8" name="TextBox 7"/>
          <p:cNvSpPr txBox="1"/>
          <p:nvPr/>
        </p:nvSpPr>
        <p:spPr>
          <a:xfrm>
            <a:off x="4147068" y="2514600"/>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4B</a:t>
            </a:r>
            <a:endParaRPr lang="en-US" sz="1400" dirty="0"/>
          </a:p>
        </p:txBody>
      </p:sp>
      <p:sp>
        <p:nvSpPr>
          <p:cNvPr id="9" name="TextBox 8"/>
          <p:cNvSpPr txBox="1"/>
          <p:nvPr/>
        </p:nvSpPr>
        <p:spPr>
          <a:xfrm>
            <a:off x="4756668" y="2514600"/>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4A</a:t>
            </a:r>
            <a:endParaRPr lang="en-US" sz="1400" dirty="0"/>
          </a:p>
        </p:txBody>
      </p:sp>
      <p:sp>
        <p:nvSpPr>
          <p:cNvPr id="10" name="TextBox 9"/>
          <p:cNvSpPr txBox="1"/>
          <p:nvPr/>
        </p:nvSpPr>
        <p:spPr>
          <a:xfrm>
            <a:off x="5213868" y="1981200"/>
            <a:ext cx="369332" cy="25146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Neg. Control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r>
              <a:rPr lang="en-US" dirty="0" smtClean="0"/>
              <a:t/>
            </a:r>
            <a:br>
              <a:rPr lang="en-US" dirty="0" smtClean="0"/>
            </a:br>
            <a:r>
              <a:rPr lang="en-US" sz="3111" dirty="0" smtClean="0"/>
              <a:t>Column Purification of FaQR1/FAQR2 (A and B) gel extraction of FaQR2/FaQR3 (C and D). </a:t>
            </a:r>
            <a:endParaRPr lang="en-US" sz="3111"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a:p>
        </p:txBody>
      </p:sp>
      <p:pic>
        <p:nvPicPr>
          <p:cNvPr id="4" name="Picture 3" descr="!STRAWBE.RR3"/>
          <p:cNvPicPr/>
          <p:nvPr/>
        </p:nvPicPr>
        <p:blipFill>
          <a:blip r:embed="rId3"/>
          <a:stretch>
            <a:fillRect/>
          </a:stretch>
        </p:blipFill>
        <p:spPr>
          <a:xfrm>
            <a:off x="1714500" y="3411379"/>
            <a:ext cx="3503295" cy="2608421"/>
          </a:xfrm>
          <a:prstGeom prst="rect">
            <a:avLst/>
          </a:prstGeom>
        </p:spPr>
      </p:pic>
      <p:sp>
        <p:nvSpPr>
          <p:cNvPr id="5" name="TextBox 4"/>
          <p:cNvSpPr txBox="1"/>
          <p:nvPr/>
        </p:nvSpPr>
        <p:spPr>
          <a:xfrm>
            <a:off x="2019300" y="2344579"/>
            <a:ext cx="369332" cy="1295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200 </a:t>
            </a:r>
            <a:r>
              <a:rPr lang="en-US" sz="1200" dirty="0" err="1" smtClean="0"/>
              <a:t>bp</a:t>
            </a:r>
            <a:r>
              <a:rPr lang="en-US" sz="1200" dirty="0" smtClean="0"/>
              <a:t> Marker</a:t>
            </a:r>
            <a:endParaRPr lang="en-US" sz="1200" dirty="0"/>
          </a:p>
        </p:txBody>
      </p:sp>
      <p:sp>
        <p:nvSpPr>
          <p:cNvPr id="6" name="TextBox 5"/>
          <p:cNvSpPr txBox="1"/>
          <p:nvPr/>
        </p:nvSpPr>
        <p:spPr>
          <a:xfrm>
            <a:off x="3009900" y="3182779"/>
            <a:ext cx="369332" cy="10668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C</a:t>
            </a:r>
            <a:endParaRPr lang="en-US" sz="1200" dirty="0"/>
          </a:p>
        </p:txBody>
      </p:sp>
      <p:sp>
        <p:nvSpPr>
          <p:cNvPr id="7" name="TextBox 6"/>
          <p:cNvSpPr txBox="1"/>
          <p:nvPr/>
        </p:nvSpPr>
        <p:spPr>
          <a:xfrm>
            <a:off x="3314700" y="2725579"/>
            <a:ext cx="369332" cy="12192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Fast Ruler</a:t>
            </a:r>
            <a:endParaRPr lang="en-US" sz="1200" dirty="0"/>
          </a:p>
        </p:txBody>
      </p:sp>
      <p:sp>
        <p:nvSpPr>
          <p:cNvPr id="8" name="TextBox 7"/>
          <p:cNvSpPr txBox="1"/>
          <p:nvPr/>
        </p:nvSpPr>
        <p:spPr>
          <a:xfrm>
            <a:off x="4305300" y="3182779"/>
            <a:ext cx="369332" cy="9144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A</a:t>
            </a:r>
            <a:endParaRPr lang="en-US" sz="1200" dirty="0"/>
          </a:p>
        </p:txBody>
      </p:sp>
      <p:sp>
        <p:nvSpPr>
          <p:cNvPr id="9" name="TextBox 8"/>
          <p:cNvSpPr txBox="1"/>
          <p:nvPr/>
        </p:nvSpPr>
        <p:spPr>
          <a:xfrm>
            <a:off x="3771900" y="3182779"/>
            <a:ext cx="369332" cy="8382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B</a:t>
            </a:r>
            <a:endParaRPr lang="en-US" sz="1200" dirty="0"/>
          </a:p>
        </p:txBody>
      </p:sp>
      <p:sp>
        <p:nvSpPr>
          <p:cNvPr id="10" name="TextBox 9"/>
          <p:cNvSpPr txBox="1"/>
          <p:nvPr/>
        </p:nvSpPr>
        <p:spPr>
          <a:xfrm>
            <a:off x="2781300" y="2725579"/>
            <a:ext cx="369332" cy="12192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Fast Ruler</a:t>
            </a:r>
            <a:endParaRPr lang="en-US" sz="1200" dirty="0"/>
          </a:p>
        </p:txBody>
      </p:sp>
      <p:sp>
        <p:nvSpPr>
          <p:cNvPr id="11" name="TextBox 10"/>
          <p:cNvSpPr txBox="1"/>
          <p:nvPr/>
        </p:nvSpPr>
        <p:spPr>
          <a:xfrm>
            <a:off x="2400300" y="3182779"/>
            <a:ext cx="369332" cy="7620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D</a:t>
            </a:r>
            <a:endParaRPr lang="en-US" sz="1200" dirty="0"/>
          </a:p>
        </p:txBody>
      </p:sp>
      <p:sp>
        <p:nvSpPr>
          <p:cNvPr id="12" name="TextBox 11"/>
          <p:cNvSpPr txBox="1"/>
          <p:nvPr/>
        </p:nvSpPr>
        <p:spPr>
          <a:xfrm>
            <a:off x="5219700" y="3868579"/>
            <a:ext cx="2209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t>1700-1800 </a:t>
            </a:r>
            <a:r>
              <a:rPr lang="en-US" sz="1200" b="1" dirty="0" err="1" smtClean="0"/>
              <a:t>bp</a:t>
            </a:r>
            <a:endParaRPr lang="en-US" sz="1200" b="1" dirty="0"/>
          </a:p>
        </p:txBody>
      </p:sp>
      <p:cxnSp>
        <p:nvCxnSpPr>
          <p:cNvPr id="13" name="Straight Arrow Connector 12"/>
          <p:cNvCxnSpPr>
            <a:stCxn id="12" idx="1"/>
          </p:cNvCxnSpPr>
          <p:nvPr/>
        </p:nvCxnSpPr>
        <p:spPr>
          <a:xfrm rot="10800000" flipV="1">
            <a:off x="4686300" y="4007079"/>
            <a:ext cx="533400" cy="13900"/>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r>
              <a:rPr lang="en-US" dirty="0" smtClean="0"/>
              <a:t/>
            </a:r>
            <a:br>
              <a:rPr lang="en-US" dirty="0" smtClean="0"/>
            </a:br>
            <a:r>
              <a:rPr lang="en-US" sz="3556" dirty="0" smtClean="0"/>
              <a:t>PCR of FaQR2/FaQR3 for 2</a:t>
            </a:r>
            <a:r>
              <a:rPr lang="en-US" sz="3556" baseline="30000" dirty="0" smtClean="0"/>
              <a:t>nd</a:t>
            </a:r>
            <a:r>
              <a:rPr lang="en-US" sz="3556" dirty="0" smtClean="0"/>
              <a:t> Gel Extraction</a:t>
            </a:r>
            <a:endParaRPr lang="en-US" sz="3556" dirty="0"/>
          </a:p>
        </p:txBody>
      </p:sp>
      <p:sp>
        <p:nvSpPr>
          <p:cNvPr id="3" name="Content Placeholder 2"/>
          <p:cNvSpPr>
            <a:spLocks noGrp="1"/>
          </p:cNvSpPr>
          <p:nvPr>
            <p:ph idx="1"/>
          </p:nvPr>
        </p:nvSpPr>
        <p:spPr/>
        <p:txBody>
          <a:bodyPr/>
          <a:lstStyle/>
          <a:p>
            <a:pPr>
              <a:buNone/>
            </a:pPr>
            <a:endParaRPr lang="en-US" dirty="0"/>
          </a:p>
        </p:txBody>
      </p:sp>
      <p:pic>
        <p:nvPicPr>
          <p:cNvPr id="4" name="Picture 3" descr="E:\img002.jpg"/>
          <p:cNvPicPr>
            <a:picLocks noChangeAspect="1" noChangeArrowheads="1"/>
          </p:cNvPicPr>
          <p:nvPr/>
        </p:nvPicPr>
        <p:blipFill>
          <a:blip r:embed="rId3" cstate="print"/>
          <a:srcRect l="35038" t="65037" b="8741"/>
          <a:stretch>
            <a:fillRect/>
          </a:stretch>
        </p:blipFill>
        <p:spPr bwMode="auto">
          <a:xfrm rot="5400000">
            <a:off x="2171350" y="2819050"/>
            <a:ext cx="2896300" cy="3505200"/>
          </a:xfrm>
          <a:prstGeom prst="rect">
            <a:avLst/>
          </a:prstGeom>
          <a:noFill/>
        </p:spPr>
      </p:pic>
      <p:sp>
        <p:nvSpPr>
          <p:cNvPr id="5" name="TextBox 4"/>
          <p:cNvSpPr txBox="1"/>
          <p:nvPr/>
        </p:nvSpPr>
        <p:spPr>
          <a:xfrm>
            <a:off x="3131522" y="2818700"/>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1</a:t>
            </a:r>
            <a:endParaRPr lang="en-US" sz="1400" dirty="0"/>
          </a:p>
        </p:txBody>
      </p:sp>
      <p:sp>
        <p:nvSpPr>
          <p:cNvPr id="6" name="TextBox 5"/>
          <p:cNvSpPr txBox="1"/>
          <p:nvPr/>
        </p:nvSpPr>
        <p:spPr>
          <a:xfrm>
            <a:off x="3360122" y="2818700"/>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2</a:t>
            </a:r>
            <a:endParaRPr lang="en-US" sz="1400" dirty="0"/>
          </a:p>
        </p:txBody>
      </p:sp>
      <p:sp>
        <p:nvSpPr>
          <p:cNvPr id="7" name="TextBox 6"/>
          <p:cNvSpPr txBox="1"/>
          <p:nvPr/>
        </p:nvSpPr>
        <p:spPr>
          <a:xfrm>
            <a:off x="3588722" y="2818700"/>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3</a:t>
            </a:r>
            <a:endParaRPr lang="en-US" sz="1400" dirty="0"/>
          </a:p>
        </p:txBody>
      </p:sp>
      <p:sp>
        <p:nvSpPr>
          <p:cNvPr id="8" name="TextBox 7"/>
          <p:cNvSpPr txBox="1"/>
          <p:nvPr/>
        </p:nvSpPr>
        <p:spPr>
          <a:xfrm>
            <a:off x="3817322" y="2818700"/>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4</a:t>
            </a:r>
            <a:endParaRPr lang="en-US" sz="1400" dirty="0"/>
          </a:p>
        </p:txBody>
      </p:sp>
      <p:sp>
        <p:nvSpPr>
          <p:cNvPr id="9" name="TextBox 8"/>
          <p:cNvSpPr txBox="1"/>
          <p:nvPr/>
        </p:nvSpPr>
        <p:spPr>
          <a:xfrm>
            <a:off x="4076700" y="1828100"/>
            <a:ext cx="400110" cy="12954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200bp Marker</a:t>
            </a:r>
            <a:endParaRPr lang="en-US" sz="1400" dirty="0"/>
          </a:p>
        </p:txBody>
      </p:sp>
      <p:sp>
        <p:nvSpPr>
          <p:cNvPr id="10" name="TextBox 9"/>
          <p:cNvSpPr txBox="1"/>
          <p:nvPr/>
        </p:nvSpPr>
        <p:spPr>
          <a:xfrm>
            <a:off x="2933700" y="1828100"/>
            <a:ext cx="400110" cy="1447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200bp Marker</a:t>
            </a:r>
            <a:endParaRPr lang="en-US" sz="1400" dirty="0"/>
          </a:p>
        </p:txBody>
      </p:sp>
      <p:cxnSp>
        <p:nvCxnSpPr>
          <p:cNvPr id="11" name="Straight Arrow Connector 10"/>
          <p:cNvCxnSpPr/>
          <p:nvPr/>
        </p:nvCxnSpPr>
        <p:spPr>
          <a:xfrm rot="10800000">
            <a:off x="4381500" y="4190300"/>
            <a:ext cx="1143000" cy="1588"/>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rot="10800000">
            <a:off x="4381500" y="3885500"/>
            <a:ext cx="1219200" cy="1588"/>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5448300" y="3733100"/>
            <a:ext cx="1828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2</a:t>
            </a:r>
            <a:r>
              <a:rPr lang="en-US" sz="1200" dirty="0" smtClean="0"/>
              <a:t>000bp</a:t>
            </a:r>
            <a:endParaRPr lang="en-US" sz="1200" dirty="0"/>
          </a:p>
        </p:txBody>
      </p:sp>
      <p:sp>
        <p:nvSpPr>
          <p:cNvPr id="14" name="TextBox 13"/>
          <p:cNvSpPr txBox="1"/>
          <p:nvPr/>
        </p:nvSpPr>
        <p:spPr>
          <a:xfrm>
            <a:off x="5448300" y="4114100"/>
            <a:ext cx="1600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1000bp</a:t>
            </a:r>
            <a:endParaRPr lang="en-US" sz="1200" dirty="0"/>
          </a:p>
        </p:txBody>
      </p:sp>
      <p:sp>
        <p:nvSpPr>
          <p:cNvPr id="15" name="TextBox 14"/>
          <p:cNvSpPr txBox="1"/>
          <p:nvPr/>
        </p:nvSpPr>
        <p:spPr>
          <a:xfrm>
            <a:off x="2705100" y="2132900"/>
            <a:ext cx="369332" cy="19812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Pos. Control</a:t>
            </a:r>
          </a:p>
        </p:txBody>
      </p:sp>
      <p:sp>
        <p:nvSpPr>
          <p:cNvPr id="16" name="TextBox 15"/>
          <p:cNvSpPr txBox="1"/>
          <p:nvPr/>
        </p:nvSpPr>
        <p:spPr>
          <a:xfrm>
            <a:off x="2476500" y="2132900"/>
            <a:ext cx="369332" cy="2514600"/>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Neg. Control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Strawberry Scent</a:t>
            </a:r>
            <a:endParaRPr lang="en-US" dirty="0"/>
          </a:p>
        </p:txBody>
      </p:sp>
      <p:pic>
        <p:nvPicPr>
          <p:cNvPr id="17" name="Content Placeholder 16" descr="HDMF.bmp"/>
          <p:cNvPicPr>
            <a:picLocks noGrp="1" noChangeAspect="1"/>
          </p:cNvPicPr>
          <p:nvPr>
            <p:ph sz="half" idx="2"/>
          </p:nvPr>
        </p:nvPicPr>
        <p:blipFill>
          <a:blip r:embed="rId2"/>
          <a:stretch>
            <a:fillRect/>
          </a:stretch>
        </p:blipFill>
        <p:spPr>
          <a:xfrm>
            <a:off x="457200" y="2329278"/>
            <a:ext cx="4040188" cy="3642482"/>
          </a:xfrm>
        </p:spPr>
      </p:pic>
      <p:sp>
        <p:nvSpPr>
          <p:cNvPr id="19" name="Content Placeholder 18"/>
          <p:cNvSpPr>
            <a:spLocks noGrp="1"/>
          </p:cNvSpPr>
          <p:nvPr>
            <p:ph sz="quarter" idx="4"/>
          </p:nvPr>
        </p:nvSpPr>
        <p:spPr/>
        <p:txBody>
          <a:bodyPr/>
          <a:lstStyle/>
          <a:p>
            <a:r>
              <a:rPr lang="en-US" dirty="0" smtClean="0"/>
              <a:t>Combination of </a:t>
            </a:r>
            <a:r>
              <a:rPr lang="en-US" dirty="0" err="1" smtClean="0"/>
              <a:t>terpenes</a:t>
            </a:r>
            <a:endParaRPr lang="en-US" dirty="0" smtClean="0"/>
          </a:p>
          <a:p>
            <a:r>
              <a:rPr lang="en-US" i="1" dirty="0" err="1" smtClean="0"/>
              <a:t>FaQR</a:t>
            </a:r>
            <a:r>
              <a:rPr lang="en-US" dirty="0" smtClean="0"/>
              <a:t> synthesizes 4-hydroxy-2,5-dimethyl-3(2H)-furanone (HDMF)</a:t>
            </a:r>
          </a:p>
          <a:p>
            <a:r>
              <a:rPr lang="en-US" i="1" dirty="0" smtClean="0"/>
              <a:t>SAAT</a:t>
            </a:r>
            <a:r>
              <a:rPr lang="en-US" dirty="0" smtClean="0"/>
              <a:t> synthesizes fruity esters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a:t>
            </a:r>
            <a:r>
              <a:rPr lang="en-US" sz="3556" dirty="0" smtClean="0"/>
              <a:t>Ligation</a:t>
            </a:r>
            <a:endParaRPr lang="en-US" sz="3556" dirty="0"/>
          </a:p>
        </p:txBody>
      </p:sp>
      <p:sp>
        <p:nvSpPr>
          <p:cNvPr id="6" name="Content Placeholder 5"/>
          <p:cNvSpPr>
            <a:spLocks noGrp="1"/>
          </p:cNvSpPr>
          <p:nvPr>
            <p:ph idx="1"/>
          </p:nvPr>
        </p:nvSpPr>
        <p:spPr/>
        <p:txBody>
          <a:bodyPr/>
          <a:lstStyle/>
          <a:p>
            <a:r>
              <a:rPr lang="en-US" dirty="0" smtClean="0"/>
              <a:t>FaQR1/FaQR3 primer pair</a:t>
            </a:r>
          </a:p>
          <a:p>
            <a:r>
              <a:rPr lang="en-US" dirty="0" smtClean="0"/>
              <a:t>Three total ligations, A, B and X, were completed with a DNA concentration of 3 µ</a:t>
            </a:r>
            <a:r>
              <a:rPr lang="en-US" dirty="0" err="1" smtClean="0"/>
              <a:t>l</a:t>
            </a:r>
            <a:endParaRPr lang="en-US" dirty="0" smtClean="0"/>
          </a:p>
          <a:p>
            <a:r>
              <a:rPr lang="en-US" dirty="0" smtClean="0"/>
              <a:t>Incubated at room temperature for 24 hours. </a:t>
            </a:r>
          </a:p>
          <a:p>
            <a:pPr>
              <a:buNone/>
            </a:pPr>
            <a:endParaRPr lang="en-US" dirty="0" smtClean="0"/>
          </a:p>
          <a:p>
            <a:pPr>
              <a:buNone/>
            </a:pPr>
            <a:endParaRPr lang="en-US" dirty="0"/>
          </a:p>
        </p:txBody>
      </p:sp>
      <p:graphicFrame>
        <p:nvGraphicFramePr>
          <p:cNvPr id="7" name="Table 6"/>
          <p:cNvGraphicFramePr>
            <a:graphicFrameLocks noGrp="1"/>
          </p:cNvGraphicFramePr>
          <p:nvPr/>
        </p:nvGraphicFramePr>
        <p:xfrm>
          <a:off x="1524000" y="3992880"/>
          <a:ext cx="6096000" cy="2595880"/>
        </p:xfrm>
        <a:graphic>
          <a:graphicData uri="http://schemas.openxmlformats.org/drawingml/2006/table">
            <a:tbl>
              <a:tblPr firstRow="1" bandRow="1">
                <a:tableStyleId>{9DCAF9ED-07DC-4A11-8D7F-57B35C25682E}</a:tableStyleId>
              </a:tblPr>
              <a:tblGrid>
                <a:gridCol w="1524000"/>
                <a:gridCol w="1524000"/>
                <a:gridCol w="1524000"/>
                <a:gridCol w="1524000"/>
              </a:tblGrid>
              <a:tr h="370840">
                <a:tc>
                  <a:txBody>
                    <a:bodyPr/>
                    <a:lstStyle/>
                    <a:p>
                      <a:pPr marL="0" marR="0" algn="ctr">
                        <a:spcBef>
                          <a:spcPts val="0"/>
                        </a:spcBef>
                        <a:spcAft>
                          <a:spcPts val="0"/>
                        </a:spcAft>
                        <a:tabLst>
                          <a:tab pos="1198880" algn="l"/>
                        </a:tabLst>
                      </a:pPr>
                      <a:endParaRPr lang="en-US" sz="1200" dirty="0">
                        <a:latin typeface="Cambria"/>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A</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B</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X</a:t>
                      </a:r>
                      <a:endParaRPr lang="en-US" sz="1200">
                        <a:latin typeface="Arial"/>
                        <a:ea typeface="Cambria"/>
                        <a:cs typeface="Arial"/>
                      </a:endParaRPr>
                    </a:p>
                  </a:txBody>
                  <a:tcPr marL="68580" marR="68580" marT="0" marB="0"/>
                </a:tc>
              </a:tr>
              <a:tr h="370840">
                <a:tc>
                  <a:txBody>
                    <a:bodyPr/>
                    <a:lstStyle/>
                    <a:p>
                      <a:pPr marL="0" marR="0">
                        <a:spcBef>
                          <a:spcPts val="0"/>
                        </a:spcBef>
                        <a:spcAft>
                          <a:spcPts val="0"/>
                        </a:spcAft>
                        <a:tabLst>
                          <a:tab pos="1198880" algn="l"/>
                        </a:tabLst>
                      </a:pPr>
                      <a:r>
                        <a:rPr lang="en-US" sz="1200"/>
                        <a:t>2x ligation buffer</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5</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5</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5</a:t>
                      </a:r>
                      <a:endParaRPr lang="en-US" sz="1200">
                        <a:latin typeface="Arial"/>
                        <a:ea typeface="Cambria"/>
                        <a:cs typeface="Arial"/>
                      </a:endParaRPr>
                    </a:p>
                  </a:txBody>
                  <a:tcPr marL="68580" marR="68580" marT="0" marB="0"/>
                </a:tc>
              </a:tr>
              <a:tr h="370840">
                <a:tc>
                  <a:txBody>
                    <a:bodyPr/>
                    <a:lstStyle/>
                    <a:p>
                      <a:pPr marL="0" marR="0">
                        <a:spcBef>
                          <a:spcPts val="0"/>
                        </a:spcBef>
                        <a:spcAft>
                          <a:spcPts val="0"/>
                        </a:spcAft>
                        <a:tabLst>
                          <a:tab pos="1198880" algn="l"/>
                        </a:tabLst>
                      </a:pPr>
                      <a:r>
                        <a:rPr lang="en-US" sz="1200"/>
                        <a:t>pGEM-T easy vector</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dirty="0"/>
                        <a:t>1</a:t>
                      </a:r>
                      <a:endParaRPr lang="en-US" sz="1200" dirty="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1</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1</a:t>
                      </a:r>
                      <a:endParaRPr lang="en-US" sz="1200">
                        <a:latin typeface="Arial"/>
                        <a:ea typeface="Cambria"/>
                        <a:cs typeface="Arial"/>
                      </a:endParaRPr>
                    </a:p>
                  </a:txBody>
                  <a:tcPr marL="68580" marR="68580" marT="0" marB="0"/>
                </a:tc>
              </a:tr>
              <a:tr h="370840">
                <a:tc>
                  <a:txBody>
                    <a:bodyPr/>
                    <a:lstStyle/>
                    <a:p>
                      <a:pPr marL="0" marR="0">
                        <a:spcBef>
                          <a:spcPts val="0"/>
                        </a:spcBef>
                        <a:spcAft>
                          <a:spcPts val="0"/>
                        </a:spcAft>
                        <a:tabLst>
                          <a:tab pos="1198880" algn="l"/>
                        </a:tabLst>
                      </a:pPr>
                      <a:r>
                        <a:rPr lang="en-US" sz="1200"/>
                        <a:t>PCR product</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3</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3</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0</a:t>
                      </a:r>
                      <a:endParaRPr lang="en-US" sz="1200">
                        <a:latin typeface="Arial"/>
                        <a:ea typeface="Cambria"/>
                        <a:cs typeface="Arial"/>
                      </a:endParaRPr>
                    </a:p>
                  </a:txBody>
                  <a:tcPr marL="68580" marR="68580" marT="0" marB="0"/>
                </a:tc>
              </a:tr>
              <a:tr h="370840">
                <a:tc>
                  <a:txBody>
                    <a:bodyPr/>
                    <a:lstStyle/>
                    <a:p>
                      <a:pPr marL="0" marR="0">
                        <a:spcBef>
                          <a:spcPts val="0"/>
                        </a:spcBef>
                        <a:spcAft>
                          <a:spcPts val="0"/>
                        </a:spcAft>
                        <a:tabLst>
                          <a:tab pos="1198880" algn="l"/>
                        </a:tabLst>
                      </a:pPr>
                      <a:r>
                        <a:rPr lang="en-US" sz="1200"/>
                        <a:t>T4 DNA ligase</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1</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1</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1</a:t>
                      </a:r>
                      <a:endParaRPr lang="en-US" sz="1200">
                        <a:latin typeface="Arial"/>
                        <a:ea typeface="Cambria"/>
                        <a:cs typeface="Arial"/>
                      </a:endParaRPr>
                    </a:p>
                  </a:txBody>
                  <a:tcPr marL="68580" marR="68580" marT="0" marB="0"/>
                </a:tc>
              </a:tr>
              <a:tr h="370840">
                <a:tc>
                  <a:txBody>
                    <a:bodyPr/>
                    <a:lstStyle/>
                    <a:p>
                      <a:pPr marL="0" marR="0">
                        <a:spcBef>
                          <a:spcPts val="0"/>
                        </a:spcBef>
                        <a:spcAft>
                          <a:spcPts val="0"/>
                        </a:spcAft>
                        <a:tabLst>
                          <a:tab pos="1198880" algn="l"/>
                        </a:tabLst>
                      </a:pPr>
                      <a:r>
                        <a:rPr lang="en-US" sz="1200"/>
                        <a:t>De-ionized H</a:t>
                      </a:r>
                      <a:r>
                        <a:rPr lang="en-US" sz="1200" baseline="-25000"/>
                        <a:t>2</a:t>
                      </a:r>
                      <a:r>
                        <a:rPr lang="en-US" sz="1200"/>
                        <a:t>0</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0</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0</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3</a:t>
                      </a:r>
                      <a:endParaRPr lang="en-US" sz="1200">
                        <a:latin typeface="Arial"/>
                        <a:ea typeface="Cambria"/>
                        <a:cs typeface="Arial"/>
                      </a:endParaRPr>
                    </a:p>
                  </a:txBody>
                  <a:tcPr marL="68580" marR="68580" marT="0" marB="0"/>
                </a:tc>
              </a:tr>
              <a:tr h="370840">
                <a:tc>
                  <a:txBody>
                    <a:bodyPr/>
                    <a:lstStyle/>
                    <a:p>
                      <a:pPr marL="0" marR="0">
                        <a:spcBef>
                          <a:spcPts val="0"/>
                        </a:spcBef>
                        <a:spcAft>
                          <a:spcPts val="0"/>
                        </a:spcAft>
                        <a:tabLst>
                          <a:tab pos="1198880" algn="l"/>
                        </a:tabLst>
                      </a:pPr>
                      <a:r>
                        <a:rPr lang="en-US" sz="1200"/>
                        <a:t>Total</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10</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a:t>10</a:t>
                      </a:r>
                      <a:endParaRPr lang="en-US" sz="1200">
                        <a:latin typeface="Arial"/>
                        <a:ea typeface="Cambria"/>
                        <a:cs typeface="Arial"/>
                      </a:endParaRPr>
                    </a:p>
                  </a:txBody>
                  <a:tcPr marL="68580" marR="68580" marT="0" marB="0"/>
                </a:tc>
                <a:tc>
                  <a:txBody>
                    <a:bodyPr/>
                    <a:lstStyle/>
                    <a:p>
                      <a:pPr marL="0" marR="0" algn="ctr">
                        <a:spcBef>
                          <a:spcPts val="0"/>
                        </a:spcBef>
                        <a:spcAft>
                          <a:spcPts val="0"/>
                        </a:spcAft>
                        <a:tabLst>
                          <a:tab pos="1198880" algn="l"/>
                        </a:tabLst>
                      </a:pPr>
                      <a:r>
                        <a:rPr lang="en-US" sz="1200" dirty="0"/>
                        <a:t>10</a:t>
                      </a:r>
                      <a:endParaRPr lang="en-US" sz="1200" dirty="0">
                        <a:latin typeface="Arial"/>
                        <a:ea typeface="Cambria"/>
                        <a:cs typeface="Arial"/>
                      </a:endParaRPr>
                    </a:p>
                  </a:txBody>
                  <a:tcPr marL="68580" marR="68580" marT="0" marB="0"/>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Transformation</a:t>
            </a:r>
            <a:endParaRPr lang="en-US" dirty="0"/>
          </a:p>
        </p:txBody>
      </p:sp>
      <p:graphicFrame>
        <p:nvGraphicFramePr>
          <p:cNvPr id="4" name="Content Placeholder 3"/>
          <p:cNvGraphicFramePr>
            <a:graphicFrameLocks noGrp="1"/>
          </p:cNvGraphicFramePr>
          <p:nvPr>
            <p:ph idx="1"/>
          </p:nvPr>
        </p:nvGraphicFramePr>
        <p:xfrm>
          <a:off x="457200" y="2032000"/>
          <a:ext cx="8229600" cy="1854200"/>
        </p:xfrm>
        <a:graphic>
          <a:graphicData uri="http://schemas.openxmlformats.org/drawingml/2006/table">
            <a:tbl>
              <a:tblPr firstRow="1" bandRow="1">
                <a:tableStyleId>{9DCAF9ED-07DC-4A11-8D7F-57B35C25682E}</a:tableStyleId>
              </a:tblPr>
              <a:tblGrid>
                <a:gridCol w="1371600"/>
                <a:gridCol w="1371600"/>
                <a:gridCol w="1371600"/>
                <a:gridCol w="1371600"/>
                <a:gridCol w="1371600"/>
                <a:gridCol w="1371600"/>
              </a:tblGrid>
              <a:tr h="370840">
                <a:tc>
                  <a:txBody>
                    <a:bodyPr/>
                    <a:lstStyle/>
                    <a:p>
                      <a:pPr marL="0" marR="0" algn="ctr">
                        <a:spcBef>
                          <a:spcPts val="0"/>
                        </a:spcBef>
                        <a:spcAft>
                          <a:spcPts val="0"/>
                        </a:spcAft>
                      </a:pPr>
                      <a:endParaRPr lang="en-US" sz="1200" dirty="0">
                        <a:latin typeface="Arial"/>
                        <a:ea typeface="Cambria"/>
                        <a:cs typeface="Arial"/>
                      </a:endParaRPr>
                    </a:p>
                  </a:txBody>
                  <a:tcPr marL="68580" marR="68580" marT="0" marB="0"/>
                </a:tc>
                <a:tc>
                  <a:txBody>
                    <a:bodyPr/>
                    <a:lstStyle/>
                    <a:p>
                      <a:pPr marL="0" marR="0" algn="ctr">
                        <a:spcBef>
                          <a:spcPts val="0"/>
                        </a:spcBef>
                        <a:spcAft>
                          <a:spcPts val="0"/>
                        </a:spcAft>
                      </a:pPr>
                      <a:r>
                        <a:rPr lang="en-US" sz="1200" b="1">
                          <a:latin typeface="Arial"/>
                          <a:ea typeface="Cambria"/>
                          <a:cs typeface="Arial"/>
                        </a:rPr>
                        <a:t>A</a:t>
                      </a:r>
                      <a:endParaRPr lang="en-US" sz="1200">
                        <a:latin typeface="Arial"/>
                        <a:ea typeface="Cambria"/>
                        <a:cs typeface="Arial"/>
                      </a:endParaRPr>
                    </a:p>
                  </a:txBody>
                  <a:tcPr marL="68580" marR="68580" marT="0" marB="0"/>
                </a:tc>
                <a:tc>
                  <a:txBody>
                    <a:bodyPr/>
                    <a:lstStyle/>
                    <a:p>
                      <a:pPr marL="0" marR="0" algn="ctr">
                        <a:spcBef>
                          <a:spcPts val="0"/>
                        </a:spcBef>
                        <a:spcAft>
                          <a:spcPts val="0"/>
                        </a:spcAft>
                      </a:pPr>
                      <a:r>
                        <a:rPr lang="en-US" sz="1200" b="1">
                          <a:latin typeface="Arial"/>
                          <a:ea typeface="Cambria"/>
                          <a:cs typeface="Arial"/>
                        </a:rPr>
                        <a:t>B</a:t>
                      </a:r>
                      <a:endParaRPr lang="en-US" sz="1200">
                        <a:latin typeface="Arial"/>
                        <a:ea typeface="Cambria"/>
                        <a:cs typeface="Arial"/>
                      </a:endParaRPr>
                    </a:p>
                  </a:txBody>
                  <a:tcPr marL="68580" marR="68580" marT="0" marB="0"/>
                </a:tc>
                <a:tc>
                  <a:txBody>
                    <a:bodyPr/>
                    <a:lstStyle/>
                    <a:p>
                      <a:pPr marL="0" marR="0" algn="ctr">
                        <a:spcBef>
                          <a:spcPts val="0"/>
                        </a:spcBef>
                        <a:spcAft>
                          <a:spcPts val="0"/>
                        </a:spcAft>
                      </a:pPr>
                      <a:r>
                        <a:rPr lang="en-US" sz="1200" b="1">
                          <a:latin typeface="Arial"/>
                          <a:ea typeface="Cambria"/>
                          <a:cs typeface="Arial"/>
                        </a:rPr>
                        <a:t>X</a:t>
                      </a:r>
                      <a:endParaRPr lang="en-US" sz="1200">
                        <a:latin typeface="Arial"/>
                        <a:ea typeface="Cambria"/>
                        <a:cs typeface="Arial"/>
                      </a:endParaRPr>
                    </a:p>
                  </a:txBody>
                  <a:tcPr marL="68580" marR="68580" marT="0" marB="0"/>
                </a:tc>
                <a:tc>
                  <a:txBody>
                    <a:bodyPr/>
                    <a:lstStyle/>
                    <a:p>
                      <a:pPr marL="0" marR="0" algn="ctr">
                        <a:spcBef>
                          <a:spcPts val="0"/>
                        </a:spcBef>
                        <a:spcAft>
                          <a:spcPts val="0"/>
                        </a:spcAft>
                      </a:pPr>
                      <a:r>
                        <a:rPr lang="en-US" sz="1200" b="1">
                          <a:latin typeface="Arial"/>
                          <a:ea typeface="Cambria"/>
                          <a:cs typeface="Arial"/>
                        </a:rPr>
                        <a:t>Positive</a:t>
                      </a:r>
                      <a:endParaRPr lang="en-US" sz="1200">
                        <a:latin typeface="Arial"/>
                        <a:ea typeface="Cambria"/>
                        <a:cs typeface="Arial"/>
                      </a:endParaRPr>
                    </a:p>
                  </a:txBody>
                  <a:tcPr marL="68580" marR="68580" marT="0" marB="0"/>
                </a:tc>
                <a:tc>
                  <a:txBody>
                    <a:bodyPr/>
                    <a:lstStyle/>
                    <a:p>
                      <a:pPr marL="0" marR="0" algn="ctr">
                        <a:spcBef>
                          <a:spcPts val="0"/>
                        </a:spcBef>
                        <a:spcAft>
                          <a:spcPts val="0"/>
                        </a:spcAft>
                      </a:pPr>
                      <a:r>
                        <a:rPr lang="en-US" sz="1200" b="1">
                          <a:latin typeface="Arial"/>
                          <a:ea typeface="Cambria"/>
                          <a:cs typeface="Arial"/>
                        </a:rPr>
                        <a:t>Negative</a:t>
                      </a:r>
                      <a:endParaRPr lang="en-US" sz="1200">
                        <a:latin typeface="Arial"/>
                        <a:ea typeface="Cambria"/>
                        <a:cs typeface="Arial"/>
                      </a:endParaRPr>
                    </a:p>
                  </a:txBody>
                  <a:tcPr marL="68580" marR="68580" marT="0" marB="0"/>
                </a:tc>
              </a:tr>
              <a:tr h="370840">
                <a:tc>
                  <a:txBody>
                    <a:bodyPr/>
                    <a:lstStyle/>
                    <a:p>
                      <a:pPr marL="0" marR="0">
                        <a:spcBef>
                          <a:spcPts val="0"/>
                        </a:spcBef>
                        <a:spcAft>
                          <a:spcPts val="0"/>
                        </a:spcAft>
                      </a:pPr>
                      <a:r>
                        <a:rPr lang="en-US" sz="1200" b="1">
                          <a:latin typeface="Arial"/>
                          <a:ea typeface="Cambria"/>
                          <a:cs typeface="Arial"/>
                        </a:rPr>
                        <a:t>Ligation (</a:t>
                      </a:r>
                      <a:r>
                        <a:rPr lang="en-US" sz="1200" b="1">
                          <a:latin typeface="Cambria"/>
                          <a:ea typeface="Cambria"/>
                          <a:cs typeface="Arial"/>
                        </a:rPr>
                        <a:t>µl)</a:t>
                      </a:r>
                      <a:endParaRPr lang="en-US" sz="1200">
                        <a:latin typeface="Arial"/>
                        <a:ea typeface="Cambria"/>
                        <a:cs typeface="Arial"/>
                      </a:endParaRPr>
                    </a:p>
                  </a:txBody>
                  <a:tcPr marL="68580" marR="68580" marT="0" marB="0"/>
                </a:tc>
                <a:tc>
                  <a:txBody>
                    <a:bodyPr/>
                    <a:lstStyle/>
                    <a:p>
                      <a:pPr marL="0" marR="0" algn="ctr">
                        <a:spcBef>
                          <a:spcPts val="0"/>
                        </a:spcBef>
                        <a:spcAft>
                          <a:spcPts val="0"/>
                        </a:spcAft>
                      </a:pPr>
                      <a:r>
                        <a:rPr lang="en-US" sz="1200">
                          <a:latin typeface="Arial"/>
                          <a:ea typeface="Cambria"/>
                          <a:cs typeface="Arial"/>
                        </a:rPr>
                        <a:t>2</a:t>
                      </a:r>
                    </a:p>
                  </a:txBody>
                  <a:tcPr marL="68580" marR="68580" marT="0" marB="0"/>
                </a:tc>
                <a:tc>
                  <a:txBody>
                    <a:bodyPr/>
                    <a:lstStyle/>
                    <a:p>
                      <a:pPr marL="0" marR="0" algn="ctr">
                        <a:spcBef>
                          <a:spcPts val="0"/>
                        </a:spcBef>
                        <a:spcAft>
                          <a:spcPts val="0"/>
                        </a:spcAft>
                      </a:pPr>
                      <a:r>
                        <a:rPr lang="en-US" sz="1200">
                          <a:latin typeface="Arial"/>
                          <a:ea typeface="Cambria"/>
                          <a:cs typeface="Arial"/>
                        </a:rPr>
                        <a:t>2</a:t>
                      </a:r>
                    </a:p>
                  </a:txBody>
                  <a:tcPr marL="68580" marR="68580" marT="0" marB="0"/>
                </a:tc>
                <a:tc>
                  <a:txBody>
                    <a:bodyPr/>
                    <a:lstStyle/>
                    <a:p>
                      <a:pPr marL="0" marR="0" algn="ctr">
                        <a:spcBef>
                          <a:spcPts val="0"/>
                        </a:spcBef>
                        <a:spcAft>
                          <a:spcPts val="0"/>
                        </a:spcAft>
                      </a:pPr>
                      <a:r>
                        <a:rPr lang="en-US" sz="1200">
                          <a:latin typeface="Arial"/>
                          <a:ea typeface="Cambria"/>
                          <a:cs typeface="Arial"/>
                        </a:rPr>
                        <a:t>2</a:t>
                      </a:r>
                    </a:p>
                  </a:txBody>
                  <a:tcPr marL="68580" marR="68580" marT="0" marB="0"/>
                </a:tc>
                <a:tc>
                  <a:txBody>
                    <a:bodyPr/>
                    <a:lstStyle/>
                    <a:p>
                      <a:pPr marL="0" marR="0" algn="ctr">
                        <a:spcBef>
                          <a:spcPts val="0"/>
                        </a:spcBef>
                        <a:spcAft>
                          <a:spcPts val="0"/>
                        </a:spcAft>
                      </a:pPr>
                      <a:r>
                        <a:rPr lang="en-US" sz="1200">
                          <a:latin typeface="Arial"/>
                          <a:ea typeface="Cambria"/>
                          <a:cs typeface="Arial"/>
                        </a:rPr>
                        <a:t>*</a:t>
                      </a:r>
                    </a:p>
                  </a:txBody>
                  <a:tcPr marL="68580" marR="68580" marT="0" marB="0"/>
                </a:tc>
                <a:tc>
                  <a:txBody>
                    <a:bodyPr/>
                    <a:lstStyle/>
                    <a:p>
                      <a:pPr marL="0" marR="0" algn="ctr">
                        <a:spcBef>
                          <a:spcPts val="0"/>
                        </a:spcBef>
                        <a:spcAft>
                          <a:spcPts val="0"/>
                        </a:spcAft>
                      </a:pPr>
                      <a:r>
                        <a:rPr lang="en-US" sz="1200">
                          <a:latin typeface="Arial"/>
                          <a:ea typeface="Cambria"/>
                          <a:cs typeface="Arial"/>
                        </a:rPr>
                        <a:t>0</a:t>
                      </a:r>
                    </a:p>
                  </a:txBody>
                  <a:tcPr marL="68580" marR="68580" marT="0" marB="0"/>
                </a:tc>
              </a:tr>
              <a:tr h="370840">
                <a:tc>
                  <a:txBody>
                    <a:bodyPr/>
                    <a:lstStyle/>
                    <a:p>
                      <a:pPr marL="0" marR="0">
                        <a:spcBef>
                          <a:spcPts val="0"/>
                        </a:spcBef>
                        <a:spcAft>
                          <a:spcPts val="0"/>
                        </a:spcAft>
                      </a:pPr>
                      <a:r>
                        <a:rPr lang="en-US" sz="1200" b="1" dirty="0">
                          <a:latin typeface="Arial"/>
                          <a:ea typeface="Cambria"/>
                          <a:cs typeface="Arial"/>
                        </a:rPr>
                        <a:t>Cells (</a:t>
                      </a:r>
                      <a:r>
                        <a:rPr lang="en-US" sz="1200" b="1" dirty="0">
                          <a:latin typeface="Cambria"/>
                          <a:ea typeface="Cambria"/>
                          <a:cs typeface="Arial"/>
                        </a:rPr>
                        <a:t>µ</a:t>
                      </a:r>
                      <a:r>
                        <a:rPr lang="en-US" sz="1200" b="1" dirty="0" err="1">
                          <a:latin typeface="Cambria"/>
                          <a:ea typeface="Cambria"/>
                          <a:cs typeface="Arial"/>
                        </a:rPr>
                        <a:t>l</a:t>
                      </a:r>
                      <a:r>
                        <a:rPr lang="en-US" sz="1200" b="1" dirty="0">
                          <a:latin typeface="Cambria"/>
                          <a:ea typeface="Cambria"/>
                          <a:cs typeface="Arial"/>
                        </a:rPr>
                        <a:t>)</a:t>
                      </a:r>
                      <a:endParaRPr lang="en-US" sz="1200" dirty="0">
                        <a:latin typeface="Arial"/>
                        <a:ea typeface="Cambria"/>
                        <a:cs typeface="Arial"/>
                      </a:endParaRPr>
                    </a:p>
                  </a:txBody>
                  <a:tcPr marL="68580" marR="68580" marT="0" marB="0"/>
                </a:tc>
                <a:tc>
                  <a:txBody>
                    <a:bodyPr/>
                    <a:lstStyle/>
                    <a:p>
                      <a:pPr marL="0" marR="0" algn="ctr">
                        <a:spcBef>
                          <a:spcPts val="0"/>
                        </a:spcBef>
                        <a:spcAft>
                          <a:spcPts val="0"/>
                        </a:spcAft>
                      </a:pPr>
                      <a:r>
                        <a:rPr lang="en-US" sz="1200">
                          <a:latin typeface="Arial"/>
                          <a:ea typeface="Cambria"/>
                          <a:cs typeface="Arial"/>
                        </a:rPr>
                        <a:t>60</a:t>
                      </a:r>
                    </a:p>
                  </a:txBody>
                  <a:tcPr marL="68580" marR="68580" marT="0" marB="0"/>
                </a:tc>
                <a:tc>
                  <a:txBody>
                    <a:bodyPr/>
                    <a:lstStyle/>
                    <a:p>
                      <a:pPr marL="0" marR="0" algn="ctr">
                        <a:spcBef>
                          <a:spcPts val="0"/>
                        </a:spcBef>
                        <a:spcAft>
                          <a:spcPts val="0"/>
                        </a:spcAft>
                      </a:pPr>
                      <a:r>
                        <a:rPr lang="en-US" sz="1200">
                          <a:latin typeface="Arial"/>
                          <a:ea typeface="Cambria"/>
                          <a:cs typeface="Arial"/>
                        </a:rPr>
                        <a:t>60</a:t>
                      </a:r>
                    </a:p>
                  </a:txBody>
                  <a:tcPr marL="68580" marR="68580" marT="0" marB="0"/>
                </a:tc>
                <a:tc>
                  <a:txBody>
                    <a:bodyPr/>
                    <a:lstStyle/>
                    <a:p>
                      <a:pPr marL="0" marR="0" algn="ctr">
                        <a:spcBef>
                          <a:spcPts val="0"/>
                        </a:spcBef>
                        <a:spcAft>
                          <a:spcPts val="0"/>
                        </a:spcAft>
                      </a:pPr>
                      <a:r>
                        <a:rPr lang="en-US" sz="1200">
                          <a:latin typeface="Arial"/>
                          <a:ea typeface="Cambria"/>
                          <a:cs typeface="Arial"/>
                        </a:rPr>
                        <a:t>60</a:t>
                      </a:r>
                    </a:p>
                  </a:txBody>
                  <a:tcPr marL="68580" marR="68580" marT="0" marB="0"/>
                </a:tc>
                <a:tc>
                  <a:txBody>
                    <a:bodyPr/>
                    <a:lstStyle/>
                    <a:p>
                      <a:pPr marL="0" marR="0" algn="ctr">
                        <a:spcBef>
                          <a:spcPts val="0"/>
                        </a:spcBef>
                        <a:spcAft>
                          <a:spcPts val="0"/>
                        </a:spcAft>
                      </a:pPr>
                      <a:r>
                        <a:rPr lang="en-US" sz="1200">
                          <a:latin typeface="Arial"/>
                          <a:ea typeface="Cambria"/>
                          <a:cs typeface="Arial"/>
                        </a:rPr>
                        <a:t>60</a:t>
                      </a:r>
                    </a:p>
                  </a:txBody>
                  <a:tcPr marL="68580" marR="68580" marT="0" marB="0"/>
                </a:tc>
                <a:tc>
                  <a:txBody>
                    <a:bodyPr/>
                    <a:lstStyle/>
                    <a:p>
                      <a:pPr marL="0" marR="0" algn="ctr">
                        <a:spcBef>
                          <a:spcPts val="0"/>
                        </a:spcBef>
                        <a:spcAft>
                          <a:spcPts val="0"/>
                        </a:spcAft>
                      </a:pPr>
                      <a:r>
                        <a:rPr lang="en-US" sz="1200">
                          <a:latin typeface="Arial"/>
                          <a:ea typeface="Cambria"/>
                          <a:cs typeface="Arial"/>
                        </a:rPr>
                        <a:t>60</a:t>
                      </a:r>
                    </a:p>
                  </a:txBody>
                  <a:tcPr marL="68580" marR="68580" marT="0" marB="0"/>
                </a:tc>
              </a:tr>
              <a:tr h="370840">
                <a:tc>
                  <a:txBody>
                    <a:bodyPr/>
                    <a:lstStyle/>
                    <a:p>
                      <a:pPr marL="0" marR="0">
                        <a:spcBef>
                          <a:spcPts val="0"/>
                        </a:spcBef>
                        <a:spcAft>
                          <a:spcPts val="0"/>
                        </a:spcAft>
                      </a:pPr>
                      <a:r>
                        <a:rPr lang="en-US" sz="1200" b="1">
                          <a:latin typeface="Arial"/>
                          <a:ea typeface="Cambria"/>
                          <a:cs typeface="Arial"/>
                        </a:rPr>
                        <a:t>SOC (</a:t>
                      </a:r>
                      <a:r>
                        <a:rPr lang="en-US" sz="1200" b="1">
                          <a:latin typeface="Cambria"/>
                          <a:ea typeface="Cambria"/>
                          <a:cs typeface="Arial"/>
                        </a:rPr>
                        <a:t>µl)</a:t>
                      </a:r>
                      <a:endParaRPr lang="en-US" sz="1200">
                        <a:latin typeface="Arial"/>
                        <a:ea typeface="Cambria"/>
                        <a:cs typeface="Arial"/>
                      </a:endParaRPr>
                    </a:p>
                  </a:txBody>
                  <a:tcPr marL="68580" marR="68580" marT="0" marB="0"/>
                </a:tc>
                <a:tc>
                  <a:txBody>
                    <a:bodyPr/>
                    <a:lstStyle/>
                    <a:p>
                      <a:pPr marL="0" marR="0" algn="ctr">
                        <a:spcBef>
                          <a:spcPts val="0"/>
                        </a:spcBef>
                        <a:spcAft>
                          <a:spcPts val="0"/>
                        </a:spcAft>
                      </a:pPr>
                      <a:r>
                        <a:rPr lang="en-US" sz="1200">
                          <a:latin typeface="Arial"/>
                          <a:ea typeface="Cambria"/>
                          <a:cs typeface="Arial"/>
                        </a:rPr>
                        <a:t>950</a:t>
                      </a:r>
                    </a:p>
                  </a:txBody>
                  <a:tcPr marL="68580" marR="68580" marT="0" marB="0"/>
                </a:tc>
                <a:tc>
                  <a:txBody>
                    <a:bodyPr/>
                    <a:lstStyle/>
                    <a:p>
                      <a:pPr marL="0" marR="0" algn="ctr">
                        <a:spcBef>
                          <a:spcPts val="0"/>
                        </a:spcBef>
                        <a:spcAft>
                          <a:spcPts val="0"/>
                        </a:spcAft>
                      </a:pPr>
                      <a:r>
                        <a:rPr lang="en-US" sz="1200">
                          <a:latin typeface="Arial"/>
                          <a:ea typeface="Cambria"/>
                          <a:cs typeface="Arial"/>
                        </a:rPr>
                        <a:t>950</a:t>
                      </a:r>
                    </a:p>
                  </a:txBody>
                  <a:tcPr marL="68580" marR="68580" marT="0" marB="0"/>
                </a:tc>
                <a:tc>
                  <a:txBody>
                    <a:bodyPr/>
                    <a:lstStyle/>
                    <a:p>
                      <a:pPr marL="0" marR="0" algn="ctr">
                        <a:spcBef>
                          <a:spcPts val="0"/>
                        </a:spcBef>
                        <a:spcAft>
                          <a:spcPts val="0"/>
                        </a:spcAft>
                      </a:pPr>
                      <a:r>
                        <a:rPr lang="en-US" sz="1200">
                          <a:latin typeface="Arial"/>
                          <a:ea typeface="Cambria"/>
                          <a:cs typeface="Arial"/>
                        </a:rPr>
                        <a:t>950</a:t>
                      </a:r>
                    </a:p>
                  </a:txBody>
                  <a:tcPr marL="68580" marR="68580" marT="0" marB="0"/>
                </a:tc>
                <a:tc>
                  <a:txBody>
                    <a:bodyPr/>
                    <a:lstStyle/>
                    <a:p>
                      <a:pPr marL="0" marR="0" algn="ctr">
                        <a:spcBef>
                          <a:spcPts val="0"/>
                        </a:spcBef>
                        <a:spcAft>
                          <a:spcPts val="0"/>
                        </a:spcAft>
                      </a:pPr>
                      <a:r>
                        <a:rPr lang="en-US" sz="1200">
                          <a:latin typeface="Arial"/>
                          <a:ea typeface="Cambria"/>
                          <a:cs typeface="Arial"/>
                        </a:rPr>
                        <a:t>950</a:t>
                      </a:r>
                    </a:p>
                  </a:txBody>
                  <a:tcPr marL="68580" marR="68580" marT="0" marB="0"/>
                </a:tc>
                <a:tc>
                  <a:txBody>
                    <a:bodyPr/>
                    <a:lstStyle/>
                    <a:p>
                      <a:pPr marL="0" marR="0" algn="ctr">
                        <a:spcBef>
                          <a:spcPts val="0"/>
                        </a:spcBef>
                        <a:spcAft>
                          <a:spcPts val="0"/>
                        </a:spcAft>
                      </a:pPr>
                      <a:r>
                        <a:rPr lang="en-US" sz="1200">
                          <a:latin typeface="Arial"/>
                          <a:ea typeface="Cambria"/>
                          <a:cs typeface="Arial"/>
                        </a:rPr>
                        <a:t>950</a:t>
                      </a:r>
                    </a:p>
                  </a:txBody>
                  <a:tcPr marL="68580" marR="68580" marT="0" marB="0"/>
                </a:tc>
              </a:tr>
              <a:tr h="370840">
                <a:tc>
                  <a:txBody>
                    <a:bodyPr/>
                    <a:lstStyle/>
                    <a:p>
                      <a:pPr marL="0" marR="0">
                        <a:spcBef>
                          <a:spcPts val="0"/>
                        </a:spcBef>
                        <a:spcAft>
                          <a:spcPts val="0"/>
                        </a:spcAft>
                      </a:pPr>
                      <a:r>
                        <a:rPr lang="en-US" sz="1200" b="1">
                          <a:latin typeface="Arial"/>
                          <a:ea typeface="Cambria"/>
                          <a:cs typeface="Arial"/>
                        </a:rPr>
                        <a:t>Colonies</a:t>
                      </a:r>
                      <a:endParaRPr lang="en-US" sz="1200">
                        <a:latin typeface="Arial"/>
                        <a:ea typeface="Cambria"/>
                        <a:cs typeface="Arial"/>
                      </a:endParaRPr>
                    </a:p>
                  </a:txBody>
                  <a:tcPr marL="68580" marR="68580" marT="0" marB="0"/>
                </a:tc>
                <a:tc>
                  <a:txBody>
                    <a:bodyPr/>
                    <a:lstStyle/>
                    <a:p>
                      <a:pPr marL="0" marR="0" algn="ctr">
                        <a:spcBef>
                          <a:spcPts val="0"/>
                        </a:spcBef>
                        <a:spcAft>
                          <a:spcPts val="0"/>
                        </a:spcAft>
                      </a:pPr>
                      <a:r>
                        <a:rPr lang="en-US" sz="1200">
                          <a:latin typeface="Cambria"/>
                          <a:ea typeface="Cambria"/>
                          <a:cs typeface="Arial"/>
                        </a:rPr>
                        <a:t>~</a:t>
                      </a:r>
                      <a:r>
                        <a:rPr lang="en-US" sz="1200">
                          <a:latin typeface="Arial"/>
                          <a:ea typeface="Cambria"/>
                          <a:cs typeface="Arial"/>
                        </a:rPr>
                        <a:t>60</a:t>
                      </a:r>
                    </a:p>
                  </a:txBody>
                  <a:tcPr marL="68580" marR="68580" marT="0" marB="0"/>
                </a:tc>
                <a:tc>
                  <a:txBody>
                    <a:bodyPr/>
                    <a:lstStyle/>
                    <a:p>
                      <a:pPr marL="0" marR="0" algn="ctr">
                        <a:spcBef>
                          <a:spcPts val="0"/>
                        </a:spcBef>
                        <a:spcAft>
                          <a:spcPts val="0"/>
                        </a:spcAft>
                      </a:pPr>
                      <a:r>
                        <a:rPr lang="en-US" sz="1200">
                          <a:latin typeface="Cambria"/>
                          <a:ea typeface="Cambria"/>
                          <a:cs typeface="Arial"/>
                        </a:rPr>
                        <a:t>~</a:t>
                      </a:r>
                      <a:r>
                        <a:rPr lang="en-US" sz="1200">
                          <a:latin typeface="Arial"/>
                          <a:ea typeface="Cambria"/>
                          <a:cs typeface="Arial"/>
                        </a:rPr>
                        <a:t>60</a:t>
                      </a:r>
                    </a:p>
                  </a:txBody>
                  <a:tcPr marL="68580" marR="68580" marT="0" marB="0"/>
                </a:tc>
                <a:tc>
                  <a:txBody>
                    <a:bodyPr/>
                    <a:lstStyle/>
                    <a:p>
                      <a:pPr marL="0" marR="0" algn="ctr">
                        <a:spcBef>
                          <a:spcPts val="0"/>
                        </a:spcBef>
                        <a:spcAft>
                          <a:spcPts val="0"/>
                        </a:spcAft>
                      </a:pPr>
                      <a:r>
                        <a:rPr lang="en-US" sz="1200">
                          <a:latin typeface="Arial"/>
                          <a:ea typeface="Cambria"/>
                          <a:cs typeface="Arial"/>
                        </a:rPr>
                        <a:t>3</a:t>
                      </a:r>
                    </a:p>
                  </a:txBody>
                  <a:tcPr marL="68580" marR="68580" marT="0" marB="0"/>
                </a:tc>
                <a:tc>
                  <a:txBody>
                    <a:bodyPr/>
                    <a:lstStyle/>
                    <a:p>
                      <a:pPr marL="0" marR="0" algn="ctr">
                        <a:spcBef>
                          <a:spcPts val="0"/>
                        </a:spcBef>
                        <a:spcAft>
                          <a:spcPts val="0"/>
                        </a:spcAft>
                      </a:pPr>
                      <a:r>
                        <a:rPr lang="en-US" sz="1200">
                          <a:latin typeface="Cambria"/>
                          <a:ea typeface="Cambria"/>
                          <a:cs typeface="Arial"/>
                        </a:rPr>
                        <a:t>~</a:t>
                      </a:r>
                      <a:r>
                        <a:rPr lang="en-US" sz="1200">
                          <a:latin typeface="Arial"/>
                          <a:ea typeface="Cambria"/>
                          <a:cs typeface="Arial"/>
                        </a:rPr>
                        <a:t>1600</a:t>
                      </a:r>
                    </a:p>
                  </a:txBody>
                  <a:tcPr marL="68580" marR="68580" marT="0" marB="0"/>
                </a:tc>
                <a:tc>
                  <a:txBody>
                    <a:bodyPr/>
                    <a:lstStyle/>
                    <a:p>
                      <a:pPr marL="0" marR="0" algn="ctr">
                        <a:spcBef>
                          <a:spcPts val="0"/>
                        </a:spcBef>
                        <a:spcAft>
                          <a:spcPts val="0"/>
                        </a:spcAft>
                      </a:pPr>
                      <a:r>
                        <a:rPr lang="en-US" sz="1200" dirty="0">
                          <a:latin typeface="Arial"/>
                          <a:ea typeface="Cambria"/>
                          <a:cs typeface="Arial"/>
                        </a:rPr>
                        <a:t>0</a:t>
                      </a:r>
                    </a:p>
                  </a:txBody>
                  <a:tcPr marL="68580" marR="68580" marT="0" marB="0"/>
                </a:tc>
              </a:tr>
            </a:tbl>
          </a:graphicData>
        </a:graphic>
      </p:graphicFrame>
      <p:sp>
        <p:nvSpPr>
          <p:cNvPr id="6" name="TextBox 5"/>
          <p:cNvSpPr txBox="1"/>
          <p:nvPr/>
        </p:nvSpPr>
        <p:spPr>
          <a:xfrm>
            <a:off x="3253144" y="4539734"/>
            <a:ext cx="2637711" cy="369332"/>
          </a:xfrm>
          <a:prstGeom prst="rect">
            <a:avLst/>
          </a:prstGeom>
          <a:noFill/>
        </p:spPr>
        <p:txBody>
          <a:bodyPr wrap="none" rtlCol="0">
            <a:spAutoFit/>
          </a:bodyPr>
          <a:lstStyle/>
          <a:p>
            <a:r>
              <a:rPr lang="en-US" dirty="0" smtClean="0"/>
              <a:t>* = 2 µ</a:t>
            </a:r>
            <a:r>
              <a:rPr lang="en-US" dirty="0" err="1" smtClean="0"/>
              <a:t>l</a:t>
            </a:r>
            <a:r>
              <a:rPr lang="en-US" dirty="0" smtClean="0"/>
              <a:t> </a:t>
            </a:r>
            <a:r>
              <a:rPr lang="en-US" dirty="0" err="1" smtClean="0"/>
              <a:t>Bluescript</a:t>
            </a:r>
            <a:r>
              <a:rPr lang="en-US" dirty="0" smtClean="0"/>
              <a:t> Plasmid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r>
              <a:rPr lang="en-US" dirty="0" smtClean="0"/>
              <a:t/>
            </a:r>
            <a:br>
              <a:rPr lang="en-US" dirty="0" smtClean="0"/>
            </a:br>
            <a:r>
              <a:rPr lang="en-US" dirty="0" smtClean="0"/>
              <a:t>Overnight Cultures, Glycerol Stocks, Plasmid Isolation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Six overnight cultures completed on A and B</a:t>
            </a:r>
          </a:p>
          <a:p>
            <a:r>
              <a:rPr lang="en-US" dirty="0" smtClean="0"/>
              <a:t>3 overnight cultures completed on positive control</a:t>
            </a:r>
          </a:p>
          <a:p>
            <a:r>
              <a:rPr lang="en-US" dirty="0" smtClean="0"/>
              <a:t>All vials were turbid</a:t>
            </a:r>
          </a:p>
          <a:p>
            <a:r>
              <a:rPr lang="en-US" dirty="0" smtClean="0"/>
              <a:t>Glycerol stocks made for 1A-6A, 1B-6B</a:t>
            </a:r>
          </a:p>
          <a:p>
            <a:r>
              <a:rPr lang="en-US" dirty="0" smtClean="0"/>
              <a:t>Plasmids were isolated from 1A-6A, 1B-6B using </a:t>
            </a:r>
            <a:r>
              <a:rPr lang="en-US" dirty="0" err="1" smtClean="0"/>
              <a:t>GeneJET</a:t>
            </a:r>
            <a:r>
              <a:rPr lang="en-US" dirty="0" smtClean="0"/>
              <a:t> Plasmid Isolation Kit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r>
              <a:rPr lang="en-US" dirty="0" smtClean="0"/>
              <a:t/>
            </a:r>
            <a:br>
              <a:rPr lang="en-US" dirty="0" smtClean="0"/>
            </a:br>
            <a:r>
              <a:rPr lang="en-US" dirty="0" smtClean="0"/>
              <a:t>Gel Extraction and Plasmid Isolation</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4" name="Picture 3" descr="E:\img002.jpg"/>
          <p:cNvPicPr>
            <a:picLocks noChangeAspect="1" noChangeArrowheads="1"/>
          </p:cNvPicPr>
          <p:nvPr/>
        </p:nvPicPr>
        <p:blipFill>
          <a:blip r:embed="rId3" cstate="print"/>
          <a:srcRect l="14879" t="3722" b="53598"/>
          <a:stretch>
            <a:fillRect/>
          </a:stretch>
        </p:blipFill>
        <p:spPr bwMode="auto">
          <a:xfrm rot="5400000">
            <a:off x="3051322" y="2441722"/>
            <a:ext cx="3041355" cy="4572000"/>
          </a:xfrm>
          <a:prstGeom prst="rect">
            <a:avLst/>
          </a:prstGeom>
          <a:noFill/>
        </p:spPr>
      </p:pic>
      <p:sp>
        <p:nvSpPr>
          <p:cNvPr id="5" name="TextBox 4"/>
          <p:cNvSpPr txBox="1"/>
          <p:nvPr/>
        </p:nvSpPr>
        <p:spPr>
          <a:xfrm>
            <a:off x="5638799" y="282604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4A</a:t>
            </a:r>
            <a:endParaRPr lang="en-US" sz="1400" dirty="0"/>
          </a:p>
        </p:txBody>
      </p:sp>
      <p:sp>
        <p:nvSpPr>
          <p:cNvPr id="6" name="TextBox 5"/>
          <p:cNvSpPr txBox="1"/>
          <p:nvPr/>
        </p:nvSpPr>
        <p:spPr>
          <a:xfrm>
            <a:off x="3428999" y="290224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2+</a:t>
            </a:r>
            <a:endParaRPr lang="en-US" sz="1400" dirty="0"/>
          </a:p>
        </p:txBody>
      </p:sp>
      <p:sp>
        <p:nvSpPr>
          <p:cNvPr id="7" name="TextBox 6"/>
          <p:cNvSpPr txBox="1"/>
          <p:nvPr/>
        </p:nvSpPr>
        <p:spPr>
          <a:xfrm>
            <a:off x="3657599" y="290224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1+</a:t>
            </a:r>
            <a:endParaRPr lang="en-US" sz="1400" dirty="0"/>
          </a:p>
        </p:txBody>
      </p:sp>
      <p:sp>
        <p:nvSpPr>
          <p:cNvPr id="8" name="TextBox 7"/>
          <p:cNvSpPr txBox="1"/>
          <p:nvPr/>
        </p:nvSpPr>
        <p:spPr>
          <a:xfrm>
            <a:off x="3886199" y="290224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6B</a:t>
            </a:r>
            <a:endParaRPr lang="en-US" sz="1400" dirty="0"/>
          </a:p>
        </p:txBody>
      </p:sp>
      <p:sp>
        <p:nvSpPr>
          <p:cNvPr id="9" name="TextBox 8"/>
          <p:cNvSpPr txBox="1"/>
          <p:nvPr/>
        </p:nvSpPr>
        <p:spPr>
          <a:xfrm>
            <a:off x="4114799" y="290224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5B</a:t>
            </a:r>
            <a:endParaRPr lang="en-US" sz="1400" dirty="0"/>
          </a:p>
        </p:txBody>
      </p:sp>
      <p:sp>
        <p:nvSpPr>
          <p:cNvPr id="10" name="TextBox 9"/>
          <p:cNvSpPr txBox="1"/>
          <p:nvPr/>
        </p:nvSpPr>
        <p:spPr>
          <a:xfrm>
            <a:off x="4343399" y="290224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4B</a:t>
            </a:r>
            <a:endParaRPr lang="en-US" sz="1400" dirty="0"/>
          </a:p>
        </p:txBody>
      </p:sp>
      <p:sp>
        <p:nvSpPr>
          <p:cNvPr id="11" name="TextBox 10"/>
          <p:cNvSpPr txBox="1"/>
          <p:nvPr/>
        </p:nvSpPr>
        <p:spPr>
          <a:xfrm>
            <a:off x="4571999" y="290224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3B</a:t>
            </a:r>
            <a:endParaRPr lang="en-US" sz="1400" dirty="0"/>
          </a:p>
        </p:txBody>
      </p:sp>
      <p:sp>
        <p:nvSpPr>
          <p:cNvPr id="12" name="TextBox 11"/>
          <p:cNvSpPr txBox="1"/>
          <p:nvPr/>
        </p:nvSpPr>
        <p:spPr>
          <a:xfrm>
            <a:off x="4800599" y="290224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2B</a:t>
            </a:r>
            <a:endParaRPr lang="en-US" sz="1400" dirty="0"/>
          </a:p>
        </p:txBody>
      </p:sp>
      <p:sp>
        <p:nvSpPr>
          <p:cNvPr id="13" name="TextBox 12"/>
          <p:cNvSpPr txBox="1"/>
          <p:nvPr/>
        </p:nvSpPr>
        <p:spPr>
          <a:xfrm>
            <a:off x="5029199" y="290224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1B</a:t>
            </a:r>
            <a:endParaRPr lang="en-US" sz="1400" dirty="0"/>
          </a:p>
        </p:txBody>
      </p:sp>
      <p:sp>
        <p:nvSpPr>
          <p:cNvPr id="14" name="TextBox 13"/>
          <p:cNvSpPr txBox="1"/>
          <p:nvPr/>
        </p:nvSpPr>
        <p:spPr>
          <a:xfrm>
            <a:off x="5257799" y="282604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6A</a:t>
            </a:r>
            <a:endParaRPr lang="en-US" sz="1400" dirty="0"/>
          </a:p>
        </p:txBody>
      </p:sp>
      <p:sp>
        <p:nvSpPr>
          <p:cNvPr id="15" name="TextBox 14"/>
          <p:cNvSpPr txBox="1"/>
          <p:nvPr/>
        </p:nvSpPr>
        <p:spPr>
          <a:xfrm>
            <a:off x="5486399" y="282604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5A</a:t>
            </a:r>
            <a:endParaRPr lang="en-US" sz="1400" dirty="0"/>
          </a:p>
        </p:txBody>
      </p:sp>
      <p:sp>
        <p:nvSpPr>
          <p:cNvPr id="16" name="TextBox 15"/>
          <p:cNvSpPr txBox="1"/>
          <p:nvPr/>
        </p:nvSpPr>
        <p:spPr>
          <a:xfrm>
            <a:off x="5867399" y="282604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3A</a:t>
            </a:r>
            <a:endParaRPr lang="en-US" sz="1400" dirty="0"/>
          </a:p>
        </p:txBody>
      </p:sp>
      <p:sp>
        <p:nvSpPr>
          <p:cNvPr id="17" name="TextBox 16"/>
          <p:cNvSpPr txBox="1"/>
          <p:nvPr/>
        </p:nvSpPr>
        <p:spPr>
          <a:xfrm>
            <a:off x="6095999" y="282604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2A</a:t>
            </a:r>
          </a:p>
        </p:txBody>
      </p:sp>
      <p:sp>
        <p:nvSpPr>
          <p:cNvPr id="18" name="TextBox 17"/>
          <p:cNvSpPr txBox="1"/>
          <p:nvPr/>
        </p:nvSpPr>
        <p:spPr>
          <a:xfrm>
            <a:off x="6400799" y="282604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1A</a:t>
            </a:r>
            <a:endParaRPr lang="en-US" sz="1400" dirty="0"/>
          </a:p>
        </p:txBody>
      </p:sp>
      <p:sp>
        <p:nvSpPr>
          <p:cNvPr id="19" name="Left Brace 18"/>
          <p:cNvSpPr/>
          <p:nvPr/>
        </p:nvSpPr>
        <p:spPr>
          <a:xfrm rot="16200000" flipV="1">
            <a:off x="4800599" y="3588044"/>
            <a:ext cx="457200" cy="2895600"/>
          </a:xfrm>
          <a:prstGeom prst="leftBrace">
            <a:avLst>
              <a:gd name="adj1" fmla="val 8333"/>
              <a:gd name="adj2" fmla="val 49435"/>
            </a:avLst>
          </a:prstGeom>
          <a:ln>
            <a:solidFill>
              <a:schemeClr val="bg1"/>
            </a:solidFill>
          </a:ln>
        </p:spPr>
        <p:style>
          <a:lnRef idx="2">
            <a:schemeClr val="dk1"/>
          </a:lnRef>
          <a:fillRef idx="0">
            <a:schemeClr val="dk1"/>
          </a:fillRef>
          <a:effectRef idx="1">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0" name="Left Brace 19"/>
          <p:cNvSpPr/>
          <p:nvPr/>
        </p:nvSpPr>
        <p:spPr>
          <a:xfrm rot="16200000" flipV="1">
            <a:off x="2743199" y="4502444"/>
            <a:ext cx="457200" cy="1066800"/>
          </a:xfrm>
          <a:prstGeom prst="leftBrace">
            <a:avLst>
              <a:gd name="adj1" fmla="val 8333"/>
              <a:gd name="adj2" fmla="val 49435"/>
            </a:avLst>
          </a:prstGeom>
          <a:ln>
            <a:solidFill>
              <a:schemeClr val="bg1"/>
            </a:solidFill>
          </a:ln>
        </p:spPr>
        <p:style>
          <a:lnRef idx="2">
            <a:schemeClr val="dk1"/>
          </a:lnRef>
          <a:fillRef idx="0">
            <a:schemeClr val="dk1"/>
          </a:fillRef>
          <a:effectRef idx="1">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1" name="TextBox 20"/>
          <p:cNvSpPr txBox="1"/>
          <p:nvPr/>
        </p:nvSpPr>
        <p:spPr>
          <a:xfrm>
            <a:off x="4267199" y="5264444"/>
            <a:ext cx="2514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Plasmid Isolation</a:t>
            </a:r>
            <a:endParaRPr lang="en-US" dirty="0">
              <a:solidFill>
                <a:schemeClr val="bg1"/>
              </a:solidFill>
            </a:endParaRPr>
          </a:p>
        </p:txBody>
      </p:sp>
      <p:sp>
        <p:nvSpPr>
          <p:cNvPr id="22" name="TextBox 21"/>
          <p:cNvSpPr txBox="1"/>
          <p:nvPr/>
        </p:nvSpPr>
        <p:spPr>
          <a:xfrm>
            <a:off x="2285999" y="5264444"/>
            <a:ext cx="2133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Gel Extraction</a:t>
            </a:r>
            <a:endParaRPr lang="en-US" dirty="0">
              <a:solidFill>
                <a:schemeClr val="bg1"/>
              </a:solidFill>
            </a:endParaRPr>
          </a:p>
        </p:txBody>
      </p:sp>
      <p:sp>
        <p:nvSpPr>
          <p:cNvPr id="23" name="TextBox 22"/>
          <p:cNvSpPr txBox="1"/>
          <p:nvPr/>
        </p:nvSpPr>
        <p:spPr>
          <a:xfrm>
            <a:off x="3200399" y="2826044"/>
            <a:ext cx="400110" cy="7620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1C</a:t>
            </a:r>
          </a:p>
        </p:txBody>
      </p:sp>
      <p:sp>
        <p:nvSpPr>
          <p:cNvPr id="24" name="TextBox 23"/>
          <p:cNvSpPr txBox="1"/>
          <p:nvPr/>
        </p:nvSpPr>
        <p:spPr>
          <a:xfrm>
            <a:off x="2971799" y="2826044"/>
            <a:ext cx="400110" cy="7620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2C</a:t>
            </a:r>
          </a:p>
        </p:txBody>
      </p:sp>
      <p:sp>
        <p:nvSpPr>
          <p:cNvPr id="25" name="TextBox 24"/>
          <p:cNvSpPr txBox="1"/>
          <p:nvPr/>
        </p:nvSpPr>
        <p:spPr>
          <a:xfrm>
            <a:off x="2819399" y="2064044"/>
            <a:ext cx="400110" cy="11430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200bp Marker</a:t>
            </a:r>
          </a:p>
        </p:txBody>
      </p:sp>
      <p:sp>
        <p:nvSpPr>
          <p:cNvPr id="26" name="TextBox 25"/>
          <p:cNvSpPr txBox="1"/>
          <p:nvPr/>
        </p:nvSpPr>
        <p:spPr>
          <a:xfrm>
            <a:off x="2362199" y="2826044"/>
            <a:ext cx="400110" cy="7620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2D</a:t>
            </a:r>
          </a:p>
        </p:txBody>
      </p:sp>
      <p:sp>
        <p:nvSpPr>
          <p:cNvPr id="27" name="TextBox 26"/>
          <p:cNvSpPr txBox="1"/>
          <p:nvPr/>
        </p:nvSpPr>
        <p:spPr>
          <a:xfrm>
            <a:off x="2590799" y="2826044"/>
            <a:ext cx="400110" cy="7620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1D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r>
              <a:rPr lang="en-US" dirty="0" smtClean="0"/>
              <a:t/>
            </a:r>
            <a:br>
              <a:rPr lang="en-US" dirty="0" smtClean="0"/>
            </a:br>
            <a:r>
              <a:rPr lang="en-US" dirty="0" smtClean="0"/>
              <a:t>Plasmid Isolation Digestion</a:t>
            </a:r>
            <a:endParaRPr lang="en-US" dirty="0"/>
          </a:p>
        </p:txBody>
      </p:sp>
      <p:sp>
        <p:nvSpPr>
          <p:cNvPr id="3" name="Content Placeholder 2"/>
          <p:cNvSpPr>
            <a:spLocks noGrp="1"/>
          </p:cNvSpPr>
          <p:nvPr>
            <p:ph idx="1"/>
          </p:nvPr>
        </p:nvSpPr>
        <p:spPr/>
        <p:txBody>
          <a:bodyPr/>
          <a:lstStyle/>
          <a:p>
            <a:r>
              <a:rPr lang="en-US" dirty="0" smtClean="0"/>
              <a:t>Digested using </a:t>
            </a:r>
            <a:r>
              <a:rPr lang="en-US" i="1" dirty="0" smtClean="0"/>
              <a:t>EcoR1</a:t>
            </a:r>
            <a:endParaRPr lang="en-US" dirty="0" smtClean="0"/>
          </a:p>
          <a:p>
            <a:pPr lvl="1"/>
            <a:r>
              <a:rPr lang="en-US" dirty="0" smtClean="0"/>
              <a:t>0.5 µ</a:t>
            </a:r>
            <a:r>
              <a:rPr lang="en-US" dirty="0" err="1" smtClean="0"/>
              <a:t>l</a:t>
            </a:r>
            <a:r>
              <a:rPr lang="en-US" dirty="0" smtClean="0"/>
              <a:t> (10 u/10 µ</a:t>
            </a:r>
            <a:r>
              <a:rPr lang="en-US" dirty="0" err="1" smtClean="0"/>
              <a:t>l</a:t>
            </a:r>
            <a:r>
              <a:rPr lang="en-US" dirty="0" smtClean="0"/>
              <a:t>) </a:t>
            </a:r>
            <a:r>
              <a:rPr lang="en-US" i="1" dirty="0" smtClean="0"/>
              <a:t>EcoR1</a:t>
            </a:r>
            <a:endParaRPr lang="en-US" dirty="0" smtClean="0"/>
          </a:p>
          <a:p>
            <a:pPr lvl="1"/>
            <a:r>
              <a:rPr lang="en-US" dirty="0" smtClean="0"/>
              <a:t>5 µ</a:t>
            </a:r>
            <a:r>
              <a:rPr lang="en-US" dirty="0" err="1" smtClean="0"/>
              <a:t>l</a:t>
            </a:r>
            <a:r>
              <a:rPr lang="en-US" dirty="0" smtClean="0"/>
              <a:t> plasmid isolation product</a:t>
            </a:r>
          </a:p>
          <a:p>
            <a:pPr lvl="1"/>
            <a:r>
              <a:rPr lang="en-US" dirty="0" smtClean="0"/>
              <a:t>1.9 µ</a:t>
            </a:r>
            <a:r>
              <a:rPr lang="en-US" dirty="0" err="1" smtClean="0"/>
              <a:t>l</a:t>
            </a:r>
            <a:r>
              <a:rPr lang="en-US" dirty="0" smtClean="0"/>
              <a:t> (10X) buffer</a:t>
            </a:r>
          </a:p>
          <a:p>
            <a:pPr lvl="1"/>
            <a:r>
              <a:rPr lang="en-US" dirty="0" smtClean="0"/>
              <a:t>3.0 µ</a:t>
            </a:r>
            <a:r>
              <a:rPr lang="en-US" dirty="0" err="1" smtClean="0"/>
              <a:t>l</a:t>
            </a:r>
            <a:r>
              <a:rPr lang="en-US" dirty="0" smtClean="0"/>
              <a:t> H</a:t>
            </a:r>
            <a:r>
              <a:rPr lang="en-US" baseline="-25000" dirty="0" smtClean="0"/>
              <a:t>2</a:t>
            </a:r>
            <a:r>
              <a:rPr lang="en-US" dirty="0" smtClean="0"/>
              <a:t>0</a:t>
            </a:r>
          </a:p>
          <a:p>
            <a:r>
              <a:rPr lang="en-US" dirty="0" smtClean="0"/>
              <a:t>Incubated at 37°C for 10 minutes.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Plasmid </a:t>
            </a:r>
            <a:r>
              <a:rPr lang="en-US" dirty="0" smtClean="0"/>
              <a:t>Isolation Digestion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E:\img001.jpg"/>
          <p:cNvPicPr>
            <a:picLocks noChangeAspect="1" noChangeArrowheads="1"/>
          </p:cNvPicPr>
          <p:nvPr/>
        </p:nvPicPr>
        <p:blipFill>
          <a:blip r:embed="rId3" cstate="print"/>
          <a:srcRect l="7668" t="8591" r="23323"/>
          <a:stretch>
            <a:fillRect/>
          </a:stretch>
        </p:blipFill>
        <p:spPr bwMode="auto">
          <a:xfrm rot="5400000">
            <a:off x="2969142" y="2016642"/>
            <a:ext cx="3205716" cy="5105400"/>
          </a:xfrm>
          <a:prstGeom prst="rect">
            <a:avLst/>
          </a:prstGeom>
          <a:noFill/>
        </p:spPr>
      </p:pic>
      <p:sp>
        <p:nvSpPr>
          <p:cNvPr id="5" name="TextBox 4"/>
          <p:cNvSpPr txBox="1"/>
          <p:nvPr/>
        </p:nvSpPr>
        <p:spPr>
          <a:xfrm>
            <a:off x="5524500" y="258548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4A</a:t>
            </a:r>
            <a:endParaRPr lang="en-US" sz="1400" dirty="0"/>
          </a:p>
        </p:txBody>
      </p:sp>
      <p:sp>
        <p:nvSpPr>
          <p:cNvPr id="6" name="TextBox 5"/>
          <p:cNvSpPr txBox="1"/>
          <p:nvPr/>
        </p:nvSpPr>
        <p:spPr>
          <a:xfrm>
            <a:off x="3390900" y="258548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5B</a:t>
            </a:r>
            <a:endParaRPr lang="en-US" sz="1400" dirty="0"/>
          </a:p>
        </p:txBody>
      </p:sp>
      <p:sp>
        <p:nvSpPr>
          <p:cNvPr id="7" name="TextBox 6"/>
          <p:cNvSpPr txBox="1"/>
          <p:nvPr/>
        </p:nvSpPr>
        <p:spPr>
          <a:xfrm>
            <a:off x="3695700" y="258548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4B</a:t>
            </a:r>
            <a:endParaRPr lang="en-US" sz="1400" dirty="0"/>
          </a:p>
        </p:txBody>
      </p:sp>
      <p:sp>
        <p:nvSpPr>
          <p:cNvPr id="8" name="TextBox 7"/>
          <p:cNvSpPr txBox="1"/>
          <p:nvPr/>
        </p:nvSpPr>
        <p:spPr>
          <a:xfrm>
            <a:off x="4000500" y="258548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3B</a:t>
            </a:r>
            <a:endParaRPr lang="en-US" sz="1400" dirty="0"/>
          </a:p>
        </p:txBody>
      </p:sp>
      <p:sp>
        <p:nvSpPr>
          <p:cNvPr id="9" name="TextBox 8"/>
          <p:cNvSpPr txBox="1"/>
          <p:nvPr/>
        </p:nvSpPr>
        <p:spPr>
          <a:xfrm>
            <a:off x="4305300" y="258548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2B</a:t>
            </a:r>
            <a:endParaRPr lang="en-US" sz="1400" dirty="0"/>
          </a:p>
        </p:txBody>
      </p:sp>
      <p:sp>
        <p:nvSpPr>
          <p:cNvPr id="10" name="TextBox 9"/>
          <p:cNvSpPr txBox="1"/>
          <p:nvPr/>
        </p:nvSpPr>
        <p:spPr>
          <a:xfrm>
            <a:off x="4610100" y="258548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1B</a:t>
            </a:r>
            <a:endParaRPr lang="en-US" sz="1400" dirty="0"/>
          </a:p>
        </p:txBody>
      </p:sp>
      <p:sp>
        <p:nvSpPr>
          <p:cNvPr id="11" name="TextBox 10"/>
          <p:cNvSpPr txBox="1"/>
          <p:nvPr/>
        </p:nvSpPr>
        <p:spPr>
          <a:xfrm>
            <a:off x="4914900" y="258548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6A</a:t>
            </a:r>
            <a:endParaRPr lang="en-US" sz="1400" dirty="0"/>
          </a:p>
        </p:txBody>
      </p:sp>
      <p:sp>
        <p:nvSpPr>
          <p:cNvPr id="12" name="TextBox 11"/>
          <p:cNvSpPr txBox="1"/>
          <p:nvPr/>
        </p:nvSpPr>
        <p:spPr>
          <a:xfrm>
            <a:off x="5219700" y="258548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5A</a:t>
            </a:r>
            <a:endParaRPr lang="en-US" sz="1400" dirty="0"/>
          </a:p>
        </p:txBody>
      </p:sp>
      <p:sp>
        <p:nvSpPr>
          <p:cNvPr id="13" name="TextBox 12"/>
          <p:cNvSpPr txBox="1"/>
          <p:nvPr/>
        </p:nvSpPr>
        <p:spPr>
          <a:xfrm>
            <a:off x="5829300" y="258548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3A</a:t>
            </a:r>
            <a:endParaRPr lang="en-US" sz="1400" dirty="0"/>
          </a:p>
        </p:txBody>
      </p:sp>
      <p:sp>
        <p:nvSpPr>
          <p:cNvPr id="14" name="TextBox 13"/>
          <p:cNvSpPr txBox="1"/>
          <p:nvPr/>
        </p:nvSpPr>
        <p:spPr>
          <a:xfrm>
            <a:off x="6134100" y="258548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2A</a:t>
            </a:r>
          </a:p>
        </p:txBody>
      </p:sp>
      <p:sp>
        <p:nvSpPr>
          <p:cNvPr id="15" name="TextBox 14"/>
          <p:cNvSpPr txBox="1"/>
          <p:nvPr/>
        </p:nvSpPr>
        <p:spPr>
          <a:xfrm>
            <a:off x="6438900" y="258548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1A</a:t>
            </a:r>
            <a:endParaRPr lang="en-US" sz="1400" dirty="0"/>
          </a:p>
        </p:txBody>
      </p:sp>
      <p:sp>
        <p:nvSpPr>
          <p:cNvPr id="16" name="TextBox 15"/>
          <p:cNvSpPr txBox="1"/>
          <p:nvPr/>
        </p:nvSpPr>
        <p:spPr>
          <a:xfrm>
            <a:off x="3086100" y="2585484"/>
            <a:ext cx="400110" cy="6858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6B</a:t>
            </a:r>
            <a:endParaRPr lang="en-US" sz="1400" dirty="0"/>
          </a:p>
        </p:txBody>
      </p:sp>
      <p:sp>
        <p:nvSpPr>
          <p:cNvPr id="17" name="TextBox 16"/>
          <p:cNvSpPr txBox="1"/>
          <p:nvPr/>
        </p:nvSpPr>
        <p:spPr>
          <a:xfrm>
            <a:off x="2781300" y="1671084"/>
            <a:ext cx="400110" cy="1371600"/>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200bp Marker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br>
              <a:rPr lang="en-US" dirty="0" smtClean="0"/>
            </a:br>
            <a:r>
              <a:rPr lang="en-US" dirty="0" smtClean="0"/>
              <a:t>Nucleotide BLAST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top hits were all </a:t>
            </a:r>
            <a:r>
              <a:rPr lang="en-US" i="1" dirty="0" err="1" smtClean="0"/>
              <a:t>Fragaria</a:t>
            </a:r>
            <a:r>
              <a:rPr lang="en-US" i="1" dirty="0" smtClean="0"/>
              <a:t> </a:t>
            </a:r>
            <a:r>
              <a:rPr lang="en-US" i="1" dirty="0" err="1" smtClean="0"/>
              <a:t>x</a:t>
            </a:r>
            <a:r>
              <a:rPr lang="en-US" i="1" dirty="0" smtClean="0"/>
              <a:t> </a:t>
            </a:r>
            <a:r>
              <a:rPr lang="en-US" i="1" dirty="0" err="1" smtClean="0"/>
              <a:t>ananassa</a:t>
            </a:r>
            <a:endParaRPr lang="en-US" i="1" dirty="0" smtClean="0"/>
          </a:p>
          <a:p>
            <a:pPr lvl="1"/>
            <a:r>
              <a:rPr lang="en-US" dirty="0" smtClean="0"/>
              <a:t>E values ranging from 0.0 to 8x10</a:t>
            </a:r>
            <a:r>
              <a:rPr lang="en-US" baseline="30000" dirty="0" smtClean="0"/>
              <a:t>-131</a:t>
            </a:r>
          </a:p>
          <a:p>
            <a:r>
              <a:rPr lang="en-US" dirty="0" smtClean="0"/>
              <a:t>Aligned with the AY158836, the </a:t>
            </a:r>
            <a:r>
              <a:rPr lang="en-US" i="1" dirty="0" err="1" smtClean="0"/>
              <a:t>Fragaria</a:t>
            </a:r>
            <a:r>
              <a:rPr lang="en-US" i="1" dirty="0" smtClean="0"/>
              <a:t> </a:t>
            </a:r>
            <a:r>
              <a:rPr lang="en-US" i="1" dirty="0" err="1" smtClean="0"/>
              <a:t>x</a:t>
            </a:r>
            <a:r>
              <a:rPr lang="en-US" i="1" dirty="0" smtClean="0"/>
              <a:t> </a:t>
            </a:r>
            <a:r>
              <a:rPr lang="en-US" i="1" dirty="0" err="1" smtClean="0"/>
              <a:t>ananassa</a:t>
            </a:r>
            <a:r>
              <a:rPr lang="en-US" dirty="0" smtClean="0"/>
              <a:t> </a:t>
            </a:r>
            <a:r>
              <a:rPr lang="en-US" dirty="0" err="1" smtClean="0"/>
              <a:t>FaQR</a:t>
            </a:r>
            <a:r>
              <a:rPr lang="en-US" dirty="0" smtClean="0"/>
              <a:t> DNA fragment</a:t>
            </a:r>
          </a:p>
          <a:p>
            <a:pPr lvl="1"/>
            <a:r>
              <a:rPr lang="en-US" dirty="0" smtClean="0"/>
              <a:t>95% identification from nucleotides 4708-5661</a:t>
            </a:r>
          </a:p>
          <a:p>
            <a:pPr lvl="1"/>
            <a:r>
              <a:rPr lang="en-US" dirty="0" smtClean="0"/>
              <a:t>Discrepancy is most likely due to strawberry variety variation</a:t>
            </a:r>
          </a:p>
          <a:p>
            <a:pPr lvl="2"/>
            <a:r>
              <a:rPr lang="en-US" dirty="0" smtClean="0"/>
              <a:t>Variety Mesabi was used in these experiments, but the variety of AY158836 is unknown</a:t>
            </a:r>
          </a:p>
          <a:p>
            <a:r>
              <a:rPr lang="en-US" dirty="0" smtClean="0"/>
              <a:t>Due to the BLAST results, it was concluded that strawberry </a:t>
            </a:r>
            <a:r>
              <a:rPr lang="en-US" i="1" dirty="0" err="1" smtClean="0"/>
              <a:t>FaQR</a:t>
            </a:r>
            <a:r>
              <a:rPr lang="en-US" i="1" dirty="0" smtClean="0"/>
              <a:t> </a:t>
            </a:r>
            <a:r>
              <a:rPr lang="en-US" dirty="0" smtClean="0"/>
              <a:t>was isolated with </a:t>
            </a:r>
            <a:r>
              <a:rPr lang="en-US" dirty="0" err="1" smtClean="0"/>
              <a:t>introns</a:t>
            </a:r>
            <a:r>
              <a:rPr lang="en-US" dirty="0" smtClean="0"/>
              <a:t> in </a:t>
            </a:r>
            <a:r>
              <a:rPr lang="en-US" i="1" dirty="0" smtClean="0"/>
              <a:t>E. coli.</a:t>
            </a:r>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RNA </a:t>
            </a:r>
            <a:r>
              <a:rPr lang="en-US" dirty="0" smtClean="0"/>
              <a:t>Extraction</a:t>
            </a:r>
            <a:endParaRPr lang="en-US" dirty="0"/>
          </a:p>
        </p:txBody>
      </p:sp>
      <p:sp>
        <p:nvSpPr>
          <p:cNvPr id="3" name="Content Placeholder 2"/>
          <p:cNvSpPr>
            <a:spLocks noGrp="1"/>
          </p:cNvSpPr>
          <p:nvPr>
            <p:ph idx="1"/>
          </p:nvPr>
        </p:nvSpPr>
        <p:spPr/>
        <p:txBody>
          <a:bodyPr>
            <a:normAutofit/>
          </a:bodyPr>
          <a:lstStyle/>
          <a:p>
            <a:r>
              <a:rPr lang="en-US" dirty="0" smtClean="0"/>
              <a:t>RNA was extracted from fresh tissue using the QIAGEN </a:t>
            </a:r>
            <a:r>
              <a:rPr lang="en-US" dirty="0" err="1" smtClean="0"/>
              <a:t>RNeasy</a:t>
            </a:r>
            <a:r>
              <a:rPr lang="en-US" dirty="0" smtClean="0"/>
              <a:t> Plant </a:t>
            </a:r>
            <a:r>
              <a:rPr lang="en-US" dirty="0" err="1" smtClean="0"/>
              <a:t>Minikit</a:t>
            </a:r>
            <a:endParaRPr lang="en-US" dirty="0" smtClean="0"/>
          </a:p>
          <a:p>
            <a:r>
              <a:rPr lang="en-US" dirty="0" smtClean="0"/>
              <a:t>Four extractions were completed</a:t>
            </a:r>
          </a:p>
          <a:p>
            <a:pPr lvl="1"/>
            <a:r>
              <a:rPr lang="en-US" dirty="0" smtClean="0"/>
              <a:t>(1) 100 mg of sepals</a:t>
            </a:r>
          </a:p>
          <a:p>
            <a:pPr lvl="1"/>
            <a:r>
              <a:rPr lang="en-US" dirty="0" smtClean="0"/>
              <a:t>(2) 100 mg of sepals</a:t>
            </a:r>
          </a:p>
          <a:p>
            <a:pPr lvl="1"/>
            <a:r>
              <a:rPr lang="en-US" dirty="0" smtClean="0"/>
              <a:t>(3) 120 mg of fruit</a:t>
            </a:r>
          </a:p>
          <a:p>
            <a:pPr lvl="1"/>
            <a:r>
              <a:rPr lang="en-US" dirty="0" smtClean="0"/>
              <a:t>(4) 105 mg of fruit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RNA Extraction</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descr="img005.jpg"/>
          <p:cNvPicPr>
            <a:picLocks noGrp="1" noChangeAspect="1"/>
          </p:cNvPicPr>
          <p:nvPr/>
        </p:nvPicPr>
        <p:blipFill>
          <a:blip r:embed="rId3"/>
          <a:srcRect l="8373" t="13358" b="39149"/>
          <a:stretch>
            <a:fillRect/>
          </a:stretch>
        </p:blipFill>
        <p:spPr>
          <a:xfrm>
            <a:off x="1870970" y="2079378"/>
            <a:ext cx="5435853" cy="4709178"/>
          </a:xfrm>
          <a:prstGeom prst="rect">
            <a:avLst/>
          </a:prstGeom>
        </p:spPr>
      </p:pic>
      <p:sp>
        <p:nvSpPr>
          <p:cNvPr id="5" name="TextBox 4"/>
          <p:cNvSpPr txBox="1"/>
          <p:nvPr/>
        </p:nvSpPr>
        <p:spPr>
          <a:xfrm>
            <a:off x="4629854" y="1143000"/>
            <a:ext cx="492443" cy="1759355"/>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200bp Ladder</a:t>
            </a:r>
          </a:p>
        </p:txBody>
      </p:sp>
      <p:sp>
        <p:nvSpPr>
          <p:cNvPr id="6" name="TextBox 5"/>
          <p:cNvSpPr txBox="1"/>
          <p:nvPr/>
        </p:nvSpPr>
        <p:spPr>
          <a:xfrm>
            <a:off x="3563054" y="1653009"/>
            <a:ext cx="492443" cy="426369"/>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4</a:t>
            </a:r>
          </a:p>
        </p:txBody>
      </p:sp>
      <p:sp>
        <p:nvSpPr>
          <p:cNvPr id="7" name="TextBox 6"/>
          <p:cNvSpPr txBox="1"/>
          <p:nvPr/>
        </p:nvSpPr>
        <p:spPr>
          <a:xfrm>
            <a:off x="4055497" y="1653009"/>
            <a:ext cx="492443" cy="426369"/>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3</a:t>
            </a:r>
            <a:endParaRPr lang="en-US" sz="2000" dirty="0" smtClean="0"/>
          </a:p>
        </p:txBody>
      </p:sp>
      <p:sp>
        <p:nvSpPr>
          <p:cNvPr id="8" name="TextBox 7"/>
          <p:cNvSpPr txBox="1"/>
          <p:nvPr/>
        </p:nvSpPr>
        <p:spPr>
          <a:xfrm>
            <a:off x="5239454" y="1653009"/>
            <a:ext cx="492443" cy="426369"/>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2</a:t>
            </a:r>
          </a:p>
        </p:txBody>
      </p:sp>
      <p:sp>
        <p:nvSpPr>
          <p:cNvPr id="9" name="TextBox 8"/>
          <p:cNvSpPr txBox="1"/>
          <p:nvPr/>
        </p:nvSpPr>
        <p:spPr>
          <a:xfrm>
            <a:off x="5849054" y="1653009"/>
            <a:ext cx="492443" cy="426369"/>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RT-PCR</a:t>
            </a:r>
            <a:endParaRPr lang="en-US" dirty="0"/>
          </a:p>
        </p:txBody>
      </p:sp>
      <p:sp>
        <p:nvSpPr>
          <p:cNvPr id="3" name="Content Placeholder 2"/>
          <p:cNvSpPr>
            <a:spLocks noGrp="1"/>
          </p:cNvSpPr>
          <p:nvPr>
            <p:ph idx="1"/>
          </p:nvPr>
        </p:nvSpPr>
        <p:spPr/>
        <p:txBody>
          <a:bodyPr/>
          <a:lstStyle/>
          <a:p>
            <a:r>
              <a:rPr lang="en-US" dirty="0" smtClean="0"/>
              <a:t>QIAGEN 1-Step RT-PCR kit</a:t>
            </a:r>
          </a:p>
          <a:p>
            <a:r>
              <a:rPr lang="en-US" dirty="0" smtClean="0"/>
              <a:t> Two reactions were completed with each RNA extraction 2 and 4</a:t>
            </a:r>
          </a:p>
          <a:p>
            <a:pPr lvl="1"/>
            <a:r>
              <a:rPr lang="en-US" dirty="0" smtClean="0"/>
              <a:t>15 </a:t>
            </a:r>
            <a:r>
              <a:rPr lang="en-US" dirty="0" err="1" smtClean="0">
                <a:sym typeface="Symbol"/>
              </a:rPr>
              <a:t></a:t>
            </a:r>
            <a:r>
              <a:rPr lang="en-US" dirty="0" err="1" smtClean="0"/>
              <a:t>l</a:t>
            </a:r>
            <a:r>
              <a:rPr lang="en-US" dirty="0" smtClean="0"/>
              <a:t> template DNA</a:t>
            </a:r>
          </a:p>
          <a:p>
            <a:pPr lvl="1"/>
            <a:r>
              <a:rPr lang="en-US" dirty="0" smtClean="0"/>
              <a:t>5 </a:t>
            </a:r>
            <a:r>
              <a:rPr lang="en-US" dirty="0" err="1" smtClean="0">
                <a:sym typeface="Symbol"/>
              </a:rPr>
              <a:t></a:t>
            </a:r>
            <a:r>
              <a:rPr lang="en-US" dirty="0" err="1" smtClean="0"/>
              <a:t>l</a:t>
            </a:r>
            <a:r>
              <a:rPr lang="en-US" dirty="0" smtClean="0"/>
              <a:t> template DNA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Objectives</a:t>
            </a:r>
            <a:endParaRPr lang="en-US" dirty="0"/>
          </a:p>
        </p:txBody>
      </p:sp>
      <p:sp>
        <p:nvSpPr>
          <p:cNvPr id="3" name="Content Placeholder 2"/>
          <p:cNvSpPr>
            <a:spLocks noGrp="1"/>
          </p:cNvSpPr>
          <p:nvPr>
            <p:ph idx="1"/>
          </p:nvPr>
        </p:nvSpPr>
        <p:spPr/>
        <p:txBody>
          <a:bodyPr>
            <a:normAutofit/>
          </a:bodyPr>
          <a:lstStyle/>
          <a:p>
            <a:r>
              <a:rPr lang="en-US" dirty="0" smtClean="0"/>
              <a:t>To construct </a:t>
            </a:r>
            <a:r>
              <a:rPr lang="en-US" dirty="0"/>
              <a:t>a system containing the </a:t>
            </a:r>
            <a:r>
              <a:rPr lang="en-US" i="1" dirty="0" err="1"/>
              <a:t>Fragaria</a:t>
            </a:r>
            <a:r>
              <a:rPr lang="en-US" i="1" dirty="0"/>
              <a:t> </a:t>
            </a:r>
            <a:r>
              <a:rPr lang="en-US" i="1" dirty="0" err="1"/>
              <a:t>x</a:t>
            </a:r>
            <a:r>
              <a:rPr lang="en-US" i="1" dirty="0"/>
              <a:t> </a:t>
            </a:r>
            <a:r>
              <a:rPr lang="en-US" i="1" dirty="0" err="1"/>
              <a:t>ananassa</a:t>
            </a:r>
            <a:r>
              <a:rPr lang="en-US" i="1" dirty="0"/>
              <a:t> </a:t>
            </a:r>
            <a:r>
              <a:rPr lang="en-US" dirty="0" err="1"/>
              <a:t>quinone</a:t>
            </a:r>
            <a:r>
              <a:rPr lang="en-US" dirty="0"/>
              <a:t> </a:t>
            </a:r>
            <a:r>
              <a:rPr lang="en-US" dirty="0" err="1"/>
              <a:t>oxireductase</a:t>
            </a:r>
            <a:r>
              <a:rPr lang="en-US" dirty="0"/>
              <a:t> gene (</a:t>
            </a:r>
            <a:r>
              <a:rPr lang="en-US" i="1" dirty="0" err="1"/>
              <a:t>FaQR</a:t>
            </a:r>
            <a:r>
              <a:rPr lang="en-US" dirty="0"/>
              <a:t>) gene that is testable through a green fluorescent protein (GFP) </a:t>
            </a:r>
            <a:r>
              <a:rPr lang="en-US" dirty="0" smtClean="0"/>
              <a:t>marker</a:t>
            </a:r>
          </a:p>
          <a:p>
            <a:r>
              <a:rPr lang="en-US" dirty="0" smtClean="0"/>
              <a:t>To create </a:t>
            </a:r>
            <a:r>
              <a:rPr lang="en-US" dirty="0"/>
              <a:t>a system containing the Strawberry alcohol </a:t>
            </a:r>
            <a:r>
              <a:rPr lang="en-US" dirty="0" err="1"/>
              <a:t>acyltransferase</a:t>
            </a:r>
            <a:r>
              <a:rPr lang="en-US" dirty="0"/>
              <a:t> gene (</a:t>
            </a:r>
            <a:r>
              <a:rPr lang="en-US" i="1" dirty="0"/>
              <a:t>SAAT</a:t>
            </a:r>
            <a:r>
              <a:rPr lang="en-US" dirty="0"/>
              <a:t>) testable through scent or gas chromatography.</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RT-PCR</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img004.jpg"/>
          <p:cNvPicPr>
            <a:picLocks noChangeAspect="1"/>
          </p:cNvPicPr>
          <p:nvPr/>
        </p:nvPicPr>
        <p:blipFill>
          <a:blip r:embed="rId3"/>
          <a:srcRect l="20339" t="7420" r="23729" b="24363"/>
          <a:stretch>
            <a:fillRect/>
          </a:stretch>
        </p:blipFill>
        <p:spPr>
          <a:xfrm rot="5400000">
            <a:off x="1625505" y="2122809"/>
            <a:ext cx="3871686" cy="5446295"/>
          </a:xfrm>
          <a:prstGeom prst="rect">
            <a:avLst/>
          </a:prstGeom>
        </p:spPr>
      </p:pic>
      <p:sp>
        <p:nvSpPr>
          <p:cNvPr id="5" name="TextBox 4"/>
          <p:cNvSpPr txBox="1"/>
          <p:nvPr/>
        </p:nvSpPr>
        <p:spPr>
          <a:xfrm>
            <a:off x="3200401" y="2529113"/>
            <a:ext cx="492443" cy="369332"/>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4B</a:t>
            </a:r>
          </a:p>
        </p:txBody>
      </p:sp>
      <p:sp>
        <p:nvSpPr>
          <p:cNvPr id="6" name="TextBox 5"/>
          <p:cNvSpPr txBox="1"/>
          <p:nvPr/>
        </p:nvSpPr>
        <p:spPr>
          <a:xfrm>
            <a:off x="4191001" y="2529113"/>
            <a:ext cx="492443" cy="369332"/>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2B</a:t>
            </a:r>
          </a:p>
        </p:txBody>
      </p:sp>
      <p:sp>
        <p:nvSpPr>
          <p:cNvPr id="7" name="TextBox 6"/>
          <p:cNvSpPr txBox="1"/>
          <p:nvPr/>
        </p:nvSpPr>
        <p:spPr>
          <a:xfrm>
            <a:off x="3657601" y="1233713"/>
            <a:ext cx="492443" cy="2198132"/>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200bp Marker</a:t>
            </a:r>
          </a:p>
        </p:txBody>
      </p:sp>
      <p:sp>
        <p:nvSpPr>
          <p:cNvPr id="8" name="TextBox 7"/>
          <p:cNvSpPr txBox="1"/>
          <p:nvPr/>
        </p:nvSpPr>
        <p:spPr>
          <a:xfrm>
            <a:off x="5181601" y="1233713"/>
            <a:ext cx="492443" cy="1893332"/>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200bp Marker</a:t>
            </a:r>
          </a:p>
        </p:txBody>
      </p:sp>
      <p:sp>
        <p:nvSpPr>
          <p:cNvPr id="9" name="TextBox 8"/>
          <p:cNvSpPr txBox="1"/>
          <p:nvPr/>
        </p:nvSpPr>
        <p:spPr>
          <a:xfrm>
            <a:off x="4724401" y="2529113"/>
            <a:ext cx="492443" cy="369332"/>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4A</a:t>
            </a:r>
          </a:p>
        </p:txBody>
      </p:sp>
      <p:sp>
        <p:nvSpPr>
          <p:cNvPr id="10" name="TextBox 9"/>
          <p:cNvSpPr txBox="1"/>
          <p:nvPr/>
        </p:nvSpPr>
        <p:spPr>
          <a:xfrm>
            <a:off x="5638801" y="2529113"/>
            <a:ext cx="492443" cy="369332"/>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2A</a:t>
            </a:r>
          </a:p>
        </p:txBody>
      </p:sp>
      <p:sp>
        <p:nvSpPr>
          <p:cNvPr id="11" name="TextBox 10"/>
          <p:cNvSpPr txBox="1"/>
          <p:nvPr/>
        </p:nvSpPr>
        <p:spPr>
          <a:xfrm>
            <a:off x="2209801" y="1309913"/>
            <a:ext cx="492443" cy="1817132"/>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Neg. Control</a:t>
            </a:r>
          </a:p>
        </p:txBody>
      </p:sp>
      <p:sp>
        <p:nvSpPr>
          <p:cNvPr id="12" name="TextBox 11"/>
          <p:cNvSpPr txBox="1"/>
          <p:nvPr/>
        </p:nvSpPr>
        <p:spPr>
          <a:xfrm>
            <a:off x="2743201" y="1309913"/>
            <a:ext cx="492443" cy="2121932"/>
          </a:xfrm>
          <a:prstGeom prst="rect">
            <a:avLst/>
          </a:prstGeom>
          <a:noFill/>
        </p:spPr>
        <p:txBody>
          <a:bodyPr vert="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Pos. Control</a:t>
            </a:r>
          </a:p>
        </p:txBody>
      </p:sp>
      <p:cxnSp>
        <p:nvCxnSpPr>
          <p:cNvPr id="13" name="Straight Arrow Connector 12"/>
          <p:cNvCxnSpPr/>
          <p:nvPr/>
        </p:nvCxnSpPr>
        <p:spPr>
          <a:xfrm rot="10800000">
            <a:off x="5562601" y="4510313"/>
            <a:ext cx="762000" cy="1588"/>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rot="10800000">
            <a:off x="5562601" y="4205513"/>
            <a:ext cx="762000" cy="1588"/>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rot="10800000">
            <a:off x="5638801" y="5272313"/>
            <a:ext cx="762000" cy="1588"/>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16" name="TextBox 17"/>
          <p:cNvSpPr txBox="1"/>
          <p:nvPr/>
        </p:nvSpPr>
        <p:spPr>
          <a:xfrm>
            <a:off x="6248401" y="4357913"/>
            <a:ext cx="2057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1000bp</a:t>
            </a:r>
            <a:endParaRPr lang="en-US" dirty="0"/>
          </a:p>
        </p:txBody>
      </p:sp>
      <p:sp>
        <p:nvSpPr>
          <p:cNvPr id="17" name="TextBox 19"/>
          <p:cNvSpPr txBox="1"/>
          <p:nvPr/>
        </p:nvSpPr>
        <p:spPr>
          <a:xfrm>
            <a:off x="6248401" y="5119913"/>
            <a:ext cx="2057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200bp</a:t>
            </a:r>
            <a:endParaRPr lang="en-US" dirty="0"/>
          </a:p>
        </p:txBody>
      </p:sp>
      <p:sp>
        <p:nvSpPr>
          <p:cNvPr id="18" name="TextBox 20"/>
          <p:cNvSpPr txBox="1"/>
          <p:nvPr/>
        </p:nvSpPr>
        <p:spPr>
          <a:xfrm>
            <a:off x="6248401" y="3976913"/>
            <a:ext cx="2057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a:t>
            </a:r>
            <a:r>
              <a:rPr lang="en-US" dirty="0" smtClean="0"/>
              <a:t>000bp</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a:t>
            </a:r>
            <a:br>
              <a:rPr lang="en-US" dirty="0" smtClean="0"/>
            </a:br>
            <a:r>
              <a:rPr lang="en-US" dirty="0" smtClean="0"/>
              <a:t>Future </a:t>
            </a:r>
            <a:r>
              <a:rPr lang="en-US" i="1" dirty="0" smtClean="0"/>
              <a:t>SAAT </a:t>
            </a:r>
            <a:r>
              <a:rPr lang="en-US" dirty="0" smtClean="0"/>
              <a:t>Protocol</a:t>
            </a:r>
            <a:endParaRPr lang="en-US" i="1" dirty="0"/>
          </a:p>
        </p:txBody>
      </p:sp>
      <p:sp>
        <p:nvSpPr>
          <p:cNvPr id="3" name="Content Placeholder 2"/>
          <p:cNvSpPr>
            <a:spLocks noGrp="1"/>
          </p:cNvSpPr>
          <p:nvPr>
            <p:ph idx="1"/>
          </p:nvPr>
        </p:nvSpPr>
        <p:spPr/>
        <p:txBody>
          <a:bodyPr>
            <a:normAutofit fontScale="92500" lnSpcReduction="20000"/>
          </a:bodyPr>
          <a:lstStyle/>
          <a:p>
            <a:r>
              <a:rPr lang="en-US" i="1" dirty="0" smtClean="0"/>
              <a:t>SAAT </a:t>
            </a:r>
            <a:r>
              <a:rPr lang="en-US" dirty="0" smtClean="0"/>
              <a:t>amplified using mRNA</a:t>
            </a:r>
          </a:p>
          <a:p>
            <a:pPr lvl="1"/>
            <a:r>
              <a:rPr lang="en-US" dirty="0" smtClean="0"/>
              <a:t>Protocol of Mercado</a:t>
            </a:r>
            <a:r>
              <a:rPr lang="en-US" i="1" dirty="0" smtClean="0"/>
              <a:t> et al </a:t>
            </a:r>
            <a:r>
              <a:rPr lang="en-US" dirty="0" smtClean="0"/>
              <a:t>(2008)</a:t>
            </a:r>
          </a:p>
          <a:p>
            <a:r>
              <a:rPr lang="en-US" dirty="0" smtClean="0"/>
              <a:t>Made into DNA with reverse transcriptase, run on a gel, bands cut out and purified</a:t>
            </a:r>
          </a:p>
          <a:p>
            <a:r>
              <a:rPr lang="en-US" dirty="0" smtClean="0"/>
              <a:t>Two </a:t>
            </a:r>
            <a:r>
              <a:rPr lang="en-US" dirty="0" err="1" smtClean="0"/>
              <a:t>promotors</a:t>
            </a:r>
            <a:endParaRPr lang="en-US" dirty="0" smtClean="0"/>
          </a:p>
          <a:p>
            <a:pPr lvl="1"/>
            <a:r>
              <a:rPr lang="en-US" dirty="0" smtClean="0"/>
              <a:t>Tetracycline</a:t>
            </a:r>
          </a:p>
          <a:p>
            <a:pPr lvl="1"/>
            <a:r>
              <a:rPr lang="en-US" dirty="0" err="1" smtClean="0"/>
              <a:t>Arabinose</a:t>
            </a:r>
            <a:endParaRPr lang="en-US" dirty="0" smtClean="0"/>
          </a:p>
          <a:p>
            <a:r>
              <a:rPr lang="en-US" dirty="0" smtClean="0"/>
              <a:t>Put into plasmid, then </a:t>
            </a:r>
            <a:r>
              <a:rPr lang="en-US" i="1" dirty="0" smtClean="0"/>
              <a:t>E. coli</a:t>
            </a:r>
          </a:p>
          <a:p>
            <a:r>
              <a:rPr lang="en-US" dirty="0" smtClean="0"/>
              <a:t>Bacteria grown in gradient mediums containing specific </a:t>
            </a:r>
            <a:r>
              <a:rPr lang="en-US" dirty="0" err="1" smtClean="0"/>
              <a:t>promotor</a:t>
            </a:r>
            <a:r>
              <a:rPr lang="en-US" dirty="0" smtClean="0"/>
              <a:t> inducer and </a:t>
            </a:r>
            <a:r>
              <a:rPr lang="en-US" dirty="0" err="1" smtClean="0"/>
              <a:t>Acyl-CoA</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a:t>
            </a:r>
            <a:r>
              <a:rPr lang="en-US" i="1" dirty="0" smtClean="0"/>
              <a:t/>
            </a:r>
            <a:br>
              <a:rPr lang="en-US" i="1" dirty="0" smtClean="0"/>
            </a:br>
            <a:r>
              <a:rPr lang="en-US" dirty="0" smtClean="0"/>
              <a:t> Future </a:t>
            </a:r>
            <a:r>
              <a:rPr lang="en-US" i="1" dirty="0" smtClean="0"/>
              <a:t>SAAT </a:t>
            </a:r>
            <a:r>
              <a:rPr lang="en-US" dirty="0" smtClean="0"/>
              <a:t>Protocol</a:t>
            </a:r>
            <a:endParaRPr lang="en-US" dirty="0"/>
          </a:p>
        </p:txBody>
      </p:sp>
      <p:sp>
        <p:nvSpPr>
          <p:cNvPr id="3" name="Content Placeholder 2"/>
          <p:cNvSpPr>
            <a:spLocks noGrp="1"/>
          </p:cNvSpPr>
          <p:nvPr>
            <p:ph idx="1"/>
          </p:nvPr>
        </p:nvSpPr>
        <p:spPr/>
        <p:txBody>
          <a:bodyPr/>
          <a:lstStyle/>
          <a:p>
            <a:r>
              <a:rPr lang="en-US" dirty="0" smtClean="0"/>
              <a:t>Tested using scent</a:t>
            </a:r>
          </a:p>
          <a:p>
            <a:pPr lvl="1"/>
            <a:r>
              <a:rPr lang="en-US" dirty="0" smtClean="0"/>
              <a:t>25 individuals will smell plates</a:t>
            </a:r>
          </a:p>
          <a:p>
            <a:r>
              <a:rPr lang="en-US" dirty="0" smtClean="0"/>
              <a:t>Tested using gas chromatography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a:t>
            </a:r>
            <a:br>
              <a:rPr lang="en-US" dirty="0" smtClean="0"/>
            </a:br>
            <a:r>
              <a:rPr lang="en-US" dirty="0" smtClean="0"/>
              <a:t>Time Constraints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RNA, more specifically RT-PCR to cut out </a:t>
            </a:r>
            <a:r>
              <a:rPr lang="en-US" dirty="0" err="1" smtClean="0"/>
              <a:t>introns</a:t>
            </a:r>
            <a:r>
              <a:rPr lang="en-US" dirty="0" smtClean="0"/>
              <a:t>, may not be the most successful method in this instance.</a:t>
            </a:r>
          </a:p>
          <a:p>
            <a:r>
              <a:rPr lang="en-US" dirty="0" smtClean="0"/>
              <a:t>RNA was acquired using the </a:t>
            </a:r>
            <a:r>
              <a:rPr lang="en-US" dirty="0" err="1" smtClean="0"/>
              <a:t>RNeasy</a:t>
            </a:r>
            <a:r>
              <a:rPr lang="en-US" dirty="0" smtClean="0"/>
              <a:t> Mini Kit, RT-PCR was not successful, most likely due to an insufficient amount of RNA extracted from the tissue</a:t>
            </a:r>
          </a:p>
          <a:p>
            <a:r>
              <a:rPr lang="en-US" dirty="0" smtClean="0"/>
              <a:t>Due to time constraints and the sensitivity of RNA, the method was not tried with other variables, such as modifying the annealing temperature and concentration of DNA</a:t>
            </a:r>
          </a:p>
          <a:p>
            <a:r>
              <a:rPr lang="en-US" dirty="0" smtClean="0"/>
              <a:t>Additionally, time was not allotted to attempt to cutting out </a:t>
            </a:r>
            <a:r>
              <a:rPr lang="en-US" dirty="0" err="1" smtClean="0"/>
              <a:t>introns</a:t>
            </a:r>
            <a:r>
              <a:rPr lang="en-US" dirty="0" smtClean="0"/>
              <a:t> using other methods, such as template jump PCR, blunt end PCR or overlapping primer PCR.</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a:t>
            </a:r>
            <a:br>
              <a:rPr lang="en-US" dirty="0" smtClean="0"/>
            </a:br>
            <a:r>
              <a:rPr lang="en-US" dirty="0" smtClean="0"/>
              <a:t>Next Steps</a:t>
            </a:r>
            <a:endParaRPr lang="en-US" dirty="0"/>
          </a:p>
        </p:txBody>
      </p:sp>
      <p:sp>
        <p:nvSpPr>
          <p:cNvPr id="3" name="Content Placeholder 2"/>
          <p:cNvSpPr>
            <a:spLocks noGrp="1"/>
          </p:cNvSpPr>
          <p:nvPr>
            <p:ph idx="1"/>
          </p:nvPr>
        </p:nvSpPr>
        <p:spPr/>
        <p:txBody>
          <a:bodyPr/>
          <a:lstStyle/>
          <a:p>
            <a:r>
              <a:rPr lang="en-US" dirty="0" smtClean="0"/>
              <a:t>The next steps would have been </a:t>
            </a:r>
          </a:p>
          <a:p>
            <a:pPr lvl="1"/>
            <a:r>
              <a:rPr lang="en-US" dirty="0" smtClean="0"/>
              <a:t>1) cut out </a:t>
            </a:r>
            <a:r>
              <a:rPr lang="en-US" dirty="0" err="1" smtClean="0"/>
              <a:t>introns</a:t>
            </a:r>
            <a:r>
              <a:rPr lang="en-US" dirty="0" smtClean="0"/>
              <a:t> within the gene</a:t>
            </a:r>
          </a:p>
          <a:p>
            <a:pPr lvl="1"/>
            <a:r>
              <a:rPr lang="en-US" dirty="0" smtClean="0"/>
              <a:t>2) add </a:t>
            </a:r>
            <a:r>
              <a:rPr lang="en-US" dirty="0" err="1" smtClean="0"/>
              <a:t>BioBrick</a:t>
            </a:r>
            <a:r>
              <a:rPr lang="en-US" dirty="0" smtClean="0"/>
              <a:t> compatible ends</a:t>
            </a:r>
          </a:p>
          <a:p>
            <a:pPr lvl="1"/>
            <a:r>
              <a:rPr lang="en-US" dirty="0" smtClean="0"/>
              <a:t>3)  finally to submit the </a:t>
            </a:r>
            <a:r>
              <a:rPr lang="en-US" i="1" dirty="0" err="1" smtClean="0"/>
              <a:t>FaQR</a:t>
            </a:r>
            <a:r>
              <a:rPr lang="en-US" dirty="0" smtClean="0"/>
              <a:t> fragment to the </a:t>
            </a:r>
            <a:r>
              <a:rPr lang="en-US" dirty="0" err="1" smtClean="0"/>
              <a:t>BioBrick</a:t>
            </a:r>
            <a:r>
              <a:rPr lang="en-US" dirty="0" smtClean="0"/>
              <a:t> catalogue.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a:t>
            </a:r>
            <a:br>
              <a:rPr lang="en-US" dirty="0" smtClean="0"/>
            </a:br>
            <a:r>
              <a:rPr lang="en-US" dirty="0" smtClean="0"/>
              <a:t>Useful applications for </a:t>
            </a:r>
            <a:r>
              <a:rPr lang="en-US" i="1" dirty="0" err="1" smtClean="0"/>
              <a:t>FaQR</a:t>
            </a:r>
            <a:endParaRPr lang="en-US" dirty="0"/>
          </a:p>
        </p:txBody>
      </p:sp>
      <p:sp>
        <p:nvSpPr>
          <p:cNvPr id="3" name="Content Placeholder 2"/>
          <p:cNvSpPr>
            <a:spLocks noGrp="1"/>
          </p:cNvSpPr>
          <p:nvPr>
            <p:ph idx="1"/>
          </p:nvPr>
        </p:nvSpPr>
        <p:spPr/>
        <p:txBody>
          <a:bodyPr/>
          <a:lstStyle/>
          <a:p>
            <a:r>
              <a:rPr lang="en-US" dirty="0" smtClean="0"/>
              <a:t>Mask smell of </a:t>
            </a:r>
            <a:r>
              <a:rPr lang="en-US" i="1" dirty="0" smtClean="0"/>
              <a:t>E. coli</a:t>
            </a:r>
          </a:p>
          <a:p>
            <a:r>
              <a:rPr lang="en-US" dirty="0" smtClean="0"/>
              <a:t>Food industry</a:t>
            </a:r>
          </a:p>
          <a:p>
            <a:pPr lvl="1"/>
            <a:r>
              <a:rPr lang="en-US" dirty="0" smtClean="0"/>
              <a:t>Bread yeast</a:t>
            </a:r>
          </a:p>
          <a:p>
            <a:pPr lvl="1"/>
            <a:r>
              <a:rPr lang="en-US" dirty="0" smtClean="0"/>
              <a:t>Yogurt</a:t>
            </a:r>
          </a:p>
          <a:p>
            <a:r>
              <a:rPr lang="en-US" dirty="0" smtClean="0"/>
              <a:t>Gene as attachment marker to check the accuracy of other cloning projects</a:t>
            </a:r>
          </a:p>
          <a:p>
            <a:pPr lvl="1"/>
            <a:r>
              <a:rPr lang="en-US" dirty="0" smtClean="0"/>
              <a:t>it is unknown if the </a:t>
            </a:r>
            <a:r>
              <a:rPr lang="en-US" i="1" dirty="0" err="1" smtClean="0"/>
              <a:t>FaQR</a:t>
            </a:r>
            <a:r>
              <a:rPr lang="en-US" i="1" dirty="0" smtClean="0"/>
              <a:t> </a:t>
            </a:r>
            <a:r>
              <a:rPr lang="en-US" dirty="0" smtClean="0"/>
              <a:t>gene would serve as a good attachment marker</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Appendix I:  Respective Specimens Examined</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pPr>
              <a:buNone/>
            </a:pPr>
            <a:r>
              <a:rPr lang="en-US" sz="1600" i="1" u="sng" dirty="0" err="1" smtClean="0"/>
              <a:t>Fragaria</a:t>
            </a:r>
            <a:r>
              <a:rPr lang="en-US" sz="1600" i="1" u="sng" dirty="0" smtClean="0"/>
              <a:t> </a:t>
            </a:r>
            <a:r>
              <a:rPr lang="en-US" sz="1600" i="1" u="sng" dirty="0" err="1" smtClean="0"/>
              <a:t>x</a:t>
            </a:r>
            <a:r>
              <a:rPr lang="en-US" sz="1600" i="1" u="sng" dirty="0" smtClean="0"/>
              <a:t> </a:t>
            </a:r>
            <a:r>
              <a:rPr lang="en-US" sz="1600" i="1" u="sng" dirty="0" err="1" smtClean="0"/>
              <a:t>ananassa</a:t>
            </a:r>
            <a:r>
              <a:rPr lang="en-US" sz="1600" i="1" u="sng" dirty="0" smtClean="0"/>
              <a:t> </a:t>
            </a:r>
            <a:r>
              <a:rPr lang="en-US" sz="1600" u="sng" dirty="0" smtClean="0"/>
              <a:t> (Weston) Duchesne </a:t>
            </a:r>
            <a:r>
              <a:rPr lang="en-US" sz="1600" i="1" u="sng" dirty="0" smtClean="0"/>
              <a:t>ex</a:t>
            </a:r>
            <a:r>
              <a:rPr lang="en-US" sz="1600" u="sng" dirty="0" smtClean="0"/>
              <a:t> </a:t>
            </a:r>
            <a:r>
              <a:rPr lang="en-US" sz="1600" u="sng" dirty="0" err="1" smtClean="0"/>
              <a:t>Rozier</a:t>
            </a:r>
            <a:r>
              <a:rPr lang="en-US" sz="1600" u="sng" dirty="0" smtClean="0"/>
              <a:t> var. Cabot</a:t>
            </a:r>
            <a:endParaRPr lang="en-US" sz="1600" dirty="0" smtClean="0"/>
          </a:p>
          <a:p>
            <a:pPr>
              <a:buNone/>
            </a:pPr>
            <a:r>
              <a:rPr lang="en-US" sz="1600" b="1" dirty="0" smtClean="0"/>
              <a:t>United States: Iowa: Black Hawk County:  </a:t>
            </a:r>
            <a:r>
              <a:rPr lang="en-US" sz="1600" dirty="0" smtClean="0"/>
              <a:t>Waterloo, Heartland Farms, 5111 Osage Rd 42°28’59.27”N 92°10’47.41”W, 280 </a:t>
            </a:r>
            <a:r>
              <a:rPr lang="en-US" sz="1600" dirty="0" err="1" smtClean="0"/>
              <a:t>m</a:t>
            </a:r>
            <a:r>
              <a:rPr lang="en-US" sz="1600" dirty="0" smtClean="0"/>
              <a:t> elevation, </a:t>
            </a:r>
            <a:r>
              <a:rPr lang="en-US" sz="1600" i="1" dirty="0" smtClean="0"/>
              <a:t>Reuter 1.</a:t>
            </a:r>
            <a:endParaRPr lang="en-US" sz="1600" dirty="0" smtClean="0"/>
          </a:p>
          <a:p>
            <a:pPr>
              <a:buNone/>
            </a:pPr>
            <a:r>
              <a:rPr lang="en-US" sz="1600" i="1" dirty="0" smtClean="0"/>
              <a:t> </a:t>
            </a:r>
            <a:endParaRPr lang="en-US" sz="1600" dirty="0" smtClean="0"/>
          </a:p>
          <a:p>
            <a:pPr>
              <a:buNone/>
            </a:pPr>
            <a:r>
              <a:rPr lang="en-US" sz="1600" i="1" u="sng" dirty="0" err="1" smtClean="0"/>
              <a:t>Fragaria</a:t>
            </a:r>
            <a:r>
              <a:rPr lang="en-US" sz="1600" i="1" u="sng" dirty="0" smtClean="0"/>
              <a:t> </a:t>
            </a:r>
            <a:r>
              <a:rPr lang="en-US" sz="1600" i="1" u="sng" dirty="0" err="1" smtClean="0"/>
              <a:t>x</a:t>
            </a:r>
            <a:r>
              <a:rPr lang="en-US" sz="1600" i="1" u="sng" dirty="0" smtClean="0"/>
              <a:t> </a:t>
            </a:r>
            <a:r>
              <a:rPr lang="en-US" sz="1600" i="1" u="sng" dirty="0" err="1" smtClean="0"/>
              <a:t>ananassa</a:t>
            </a:r>
            <a:r>
              <a:rPr lang="en-US" sz="1600" i="1" u="sng" dirty="0" smtClean="0"/>
              <a:t> </a:t>
            </a:r>
            <a:r>
              <a:rPr lang="en-US" sz="1600" u="sng" dirty="0" smtClean="0"/>
              <a:t> (Weston) Duchesne </a:t>
            </a:r>
            <a:r>
              <a:rPr lang="en-US" sz="1600" i="1" u="sng" dirty="0" smtClean="0"/>
              <a:t>ex</a:t>
            </a:r>
            <a:r>
              <a:rPr lang="en-US" sz="1600" u="sng" dirty="0" smtClean="0"/>
              <a:t> </a:t>
            </a:r>
            <a:r>
              <a:rPr lang="en-US" sz="1600" u="sng" dirty="0" err="1" smtClean="0"/>
              <a:t>Rozier</a:t>
            </a:r>
            <a:r>
              <a:rPr lang="en-US" sz="1600" u="sng" dirty="0" smtClean="0"/>
              <a:t> var. Jewel</a:t>
            </a:r>
            <a:endParaRPr lang="en-US" sz="1600" dirty="0" smtClean="0"/>
          </a:p>
          <a:p>
            <a:pPr>
              <a:buNone/>
            </a:pPr>
            <a:r>
              <a:rPr lang="en-US" sz="1600" b="1" dirty="0" smtClean="0"/>
              <a:t>United States: Iowa: Black Hawk County: </a:t>
            </a:r>
            <a:r>
              <a:rPr lang="en-US" sz="1600" dirty="0" smtClean="0"/>
              <a:t>Waterloo, Heartland Farms, 5111 Osage Rd, 42°28’59.27”N 92°10’47.41”W, 280 </a:t>
            </a:r>
            <a:r>
              <a:rPr lang="en-US" sz="1600" dirty="0" err="1" smtClean="0"/>
              <a:t>m</a:t>
            </a:r>
            <a:r>
              <a:rPr lang="en-US" sz="1600" dirty="0" smtClean="0"/>
              <a:t> elevation, </a:t>
            </a:r>
            <a:r>
              <a:rPr lang="en-US" sz="1600" i="1" dirty="0" smtClean="0"/>
              <a:t>Reuter 2.  </a:t>
            </a:r>
            <a:r>
              <a:rPr lang="en-US" sz="1600" b="1" dirty="0" smtClean="0"/>
              <a:t>Des Moines County:  </a:t>
            </a:r>
            <a:r>
              <a:rPr lang="en-US" sz="1600" dirty="0" smtClean="0"/>
              <a:t>Burlington, </a:t>
            </a:r>
            <a:r>
              <a:rPr lang="en-US" sz="1600" dirty="0" err="1" smtClean="0"/>
              <a:t>Gerst</a:t>
            </a:r>
            <a:r>
              <a:rPr lang="en-US" sz="1600" dirty="0" smtClean="0"/>
              <a:t> Family Farms, 3.2 mi west of US Hwy 99 on 125</a:t>
            </a:r>
            <a:r>
              <a:rPr lang="en-US" sz="1600" baseline="30000" dirty="0" smtClean="0"/>
              <a:t>th</a:t>
            </a:r>
            <a:r>
              <a:rPr lang="en-US" sz="1600" dirty="0" smtClean="0"/>
              <a:t> St, growing </a:t>
            </a:r>
            <a:r>
              <a:rPr lang="en-US" sz="1600" dirty="0" err="1" smtClean="0"/>
              <a:t>amist</a:t>
            </a:r>
            <a:r>
              <a:rPr lang="en-US" sz="1600" dirty="0" smtClean="0"/>
              <a:t> </a:t>
            </a:r>
            <a:r>
              <a:rPr lang="en-US" sz="1600" dirty="0" err="1" smtClean="0"/>
              <a:t>Poaceae</a:t>
            </a:r>
            <a:r>
              <a:rPr lang="en-US" sz="1600" dirty="0" smtClean="0"/>
              <a:t>, 40°51’54.40”N 91°05’21.00”W, 162 </a:t>
            </a:r>
            <a:r>
              <a:rPr lang="en-US" sz="1600" dirty="0" err="1" smtClean="0"/>
              <a:t>m</a:t>
            </a:r>
            <a:r>
              <a:rPr lang="en-US" sz="1600" dirty="0" smtClean="0"/>
              <a:t> elevation, </a:t>
            </a:r>
            <a:r>
              <a:rPr lang="en-US" sz="1600" i="1" dirty="0" smtClean="0"/>
              <a:t>Lees and Stuart 53.</a:t>
            </a:r>
            <a:endParaRPr lang="en-US" sz="1600" dirty="0" smtClean="0"/>
          </a:p>
          <a:p>
            <a:pPr>
              <a:buNone/>
            </a:pPr>
            <a:r>
              <a:rPr lang="en-US" sz="1600" dirty="0" smtClean="0"/>
              <a:t> </a:t>
            </a:r>
          </a:p>
          <a:p>
            <a:pPr>
              <a:buNone/>
            </a:pPr>
            <a:r>
              <a:rPr lang="en-US" sz="1600" i="1" u="sng" dirty="0" err="1" smtClean="0"/>
              <a:t>Fragaria</a:t>
            </a:r>
            <a:r>
              <a:rPr lang="en-US" sz="1600" i="1" u="sng" dirty="0" smtClean="0"/>
              <a:t> </a:t>
            </a:r>
            <a:r>
              <a:rPr lang="en-US" sz="1600" i="1" u="sng" dirty="0" err="1" smtClean="0"/>
              <a:t>x</a:t>
            </a:r>
            <a:r>
              <a:rPr lang="en-US" sz="1600" i="1" u="sng" dirty="0" smtClean="0"/>
              <a:t> </a:t>
            </a:r>
            <a:r>
              <a:rPr lang="en-US" sz="1600" i="1" u="sng" dirty="0" err="1" smtClean="0"/>
              <a:t>ananassa</a:t>
            </a:r>
            <a:r>
              <a:rPr lang="en-US" sz="1600" i="1" u="sng" dirty="0" smtClean="0"/>
              <a:t> </a:t>
            </a:r>
            <a:r>
              <a:rPr lang="en-US" sz="1600" u="sng" dirty="0" smtClean="0"/>
              <a:t> (Weston) Duchesne </a:t>
            </a:r>
            <a:r>
              <a:rPr lang="en-US" sz="1600" i="1" u="sng" dirty="0" smtClean="0"/>
              <a:t>ex</a:t>
            </a:r>
            <a:r>
              <a:rPr lang="en-US" sz="1600" u="sng" dirty="0" smtClean="0"/>
              <a:t> </a:t>
            </a:r>
            <a:r>
              <a:rPr lang="en-US" sz="1600" u="sng" dirty="0" err="1" smtClean="0"/>
              <a:t>Rozier</a:t>
            </a:r>
            <a:r>
              <a:rPr lang="en-US" sz="1600" u="sng" dirty="0" smtClean="0"/>
              <a:t> var. Mesabi</a:t>
            </a:r>
            <a:r>
              <a:rPr lang="en-US" sz="1600" b="1" u="sng" dirty="0" smtClean="0"/>
              <a:t> </a:t>
            </a:r>
            <a:endParaRPr lang="en-US" sz="1600" dirty="0" smtClean="0"/>
          </a:p>
          <a:p>
            <a:pPr>
              <a:buNone/>
            </a:pPr>
            <a:r>
              <a:rPr lang="en-US" sz="1600" b="1" dirty="0" smtClean="0"/>
              <a:t>United States: Iowa: Black Hawk County: </a:t>
            </a:r>
            <a:r>
              <a:rPr lang="en-US" sz="1600" dirty="0" smtClean="0"/>
              <a:t>Waterloo, Heartland Farms, 5111 Osage Rd, 42°28’59.27”N 92°10’47.41”W, 280 </a:t>
            </a:r>
            <a:r>
              <a:rPr lang="en-US" sz="1600" dirty="0" err="1" smtClean="0"/>
              <a:t>m</a:t>
            </a:r>
            <a:r>
              <a:rPr lang="en-US" sz="1600" dirty="0" smtClean="0"/>
              <a:t> elevation, </a:t>
            </a:r>
            <a:r>
              <a:rPr lang="en-US" sz="1600" i="1" dirty="0" smtClean="0"/>
              <a:t>Reuter 3.</a:t>
            </a:r>
            <a:endParaRPr lang="en-US" sz="1600" dirty="0" smtClean="0"/>
          </a:p>
          <a:p>
            <a:pPr>
              <a:buNone/>
            </a:pPr>
            <a:r>
              <a:rPr lang="en-US" sz="1600" i="1" dirty="0" smtClean="0"/>
              <a:t> </a:t>
            </a:r>
            <a:endParaRPr lang="en-US" sz="1600" dirty="0" smtClean="0"/>
          </a:p>
          <a:p>
            <a:pPr>
              <a:buNone/>
            </a:pPr>
            <a:r>
              <a:rPr lang="en-US" sz="1600" i="1" u="sng" dirty="0" err="1" smtClean="0"/>
              <a:t>Fragaria</a:t>
            </a:r>
            <a:r>
              <a:rPr lang="en-US" sz="1600" i="1" u="sng" dirty="0" smtClean="0"/>
              <a:t> </a:t>
            </a:r>
            <a:r>
              <a:rPr lang="en-US" sz="1600" i="1" u="sng" dirty="0" err="1" smtClean="0"/>
              <a:t>x</a:t>
            </a:r>
            <a:r>
              <a:rPr lang="en-US" sz="1600" i="1" u="sng" dirty="0" smtClean="0"/>
              <a:t> </a:t>
            </a:r>
            <a:r>
              <a:rPr lang="en-US" sz="1600" i="1" u="sng" dirty="0" err="1" smtClean="0"/>
              <a:t>ananassa</a:t>
            </a:r>
            <a:r>
              <a:rPr lang="en-US" sz="1600" i="1" u="sng" dirty="0" smtClean="0"/>
              <a:t> </a:t>
            </a:r>
            <a:r>
              <a:rPr lang="en-US" sz="1600" u="sng" dirty="0" smtClean="0"/>
              <a:t> (Weston) Duchesne </a:t>
            </a:r>
            <a:r>
              <a:rPr lang="en-US" sz="1600" i="1" u="sng" dirty="0" smtClean="0"/>
              <a:t>ex</a:t>
            </a:r>
            <a:r>
              <a:rPr lang="en-US" sz="1600" u="sng" dirty="0" smtClean="0"/>
              <a:t> </a:t>
            </a:r>
            <a:r>
              <a:rPr lang="en-US" sz="1600" u="sng" dirty="0" err="1" smtClean="0"/>
              <a:t>Rozier</a:t>
            </a:r>
            <a:r>
              <a:rPr lang="en-US" sz="1600" u="sng" dirty="0" smtClean="0"/>
              <a:t> var. </a:t>
            </a:r>
            <a:r>
              <a:rPr lang="en-US" sz="1600" i="1" u="sng" dirty="0" err="1" smtClean="0"/>
              <a:t>s.n</a:t>
            </a:r>
            <a:r>
              <a:rPr lang="en-US" sz="1600" i="1" u="sng" dirty="0" smtClean="0"/>
              <a:t>.</a:t>
            </a:r>
            <a:endParaRPr lang="en-US" sz="1600" dirty="0" smtClean="0"/>
          </a:p>
          <a:p>
            <a:pPr>
              <a:buNone/>
            </a:pPr>
            <a:r>
              <a:rPr lang="en-US" sz="1600" b="1" dirty="0" smtClean="0"/>
              <a:t>United States: California: </a:t>
            </a:r>
            <a:r>
              <a:rPr lang="en-US" sz="1600" dirty="0" smtClean="0"/>
              <a:t>Sunrise Growers’ growing regions, unknown locality, purchased from grocery store, </a:t>
            </a:r>
            <a:r>
              <a:rPr lang="en-US" sz="1600" i="1" dirty="0" smtClean="0"/>
              <a:t>Reuter 4</a:t>
            </a:r>
            <a:r>
              <a:rPr lang="en-US" sz="1600" dirty="0" smtClean="0"/>
              <a:t>. </a:t>
            </a:r>
            <a:endParaRPr lang="en-US" sz="1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Services</a:t>
            </a: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sz="4800" dirty="0" smtClean="0"/>
              <a:t>The DNA Facility of the Iowa State University Office of Biotechnology</a:t>
            </a:r>
          </a:p>
          <a:p>
            <a:pPr>
              <a:buNone/>
            </a:pPr>
            <a:r>
              <a:rPr lang="en-US" sz="4800" dirty="0" smtClean="0"/>
              <a:t>	1190 Molecular Biology Building, Ames, IA 50011</a:t>
            </a:r>
          </a:p>
          <a:p>
            <a:pPr>
              <a:buNone/>
            </a:pPr>
            <a:r>
              <a:rPr lang="en-US" sz="4800" dirty="0" smtClean="0"/>
              <a:t>	Available online:  http://</a:t>
            </a:r>
            <a:r>
              <a:rPr lang="en-US" sz="4800" dirty="0" err="1" smtClean="0"/>
              <a:t>www.dna.iastate.edu</a:t>
            </a:r>
            <a:r>
              <a:rPr lang="en-US" sz="4800" dirty="0" smtClean="0"/>
              <a:t>/</a:t>
            </a:r>
          </a:p>
          <a:p>
            <a:pPr>
              <a:buNone/>
            </a:pPr>
            <a:r>
              <a:rPr lang="en-US" sz="4800" dirty="0" smtClean="0"/>
              <a:t>		DNA Sequencing</a:t>
            </a:r>
          </a:p>
          <a:p>
            <a:pPr>
              <a:buNone/>
            </a:pPr>
            <a:r>
              <a:rPr lang="en-US" sz="4800" dirty="0" smtClean="0"/>
              <a:t> </a:t>
            </a:r>
          </a:p>
          <a:p>
            <a:pPr>
              <a:buNone/>
            </a:pPr>
            <a:r>
              <a:rPr lang="en-US" sz="4800" dirty="0" err="1" smtClean="0"/>
              <a:t>Fermentas</a:t>
            </a:r>
            <a:r>
              <a:rPr lang="en-US" sz="4800" dirty="0" smtClean="0"/>
              <a:t> Life Sciences</a:t>
            </a:r>
          </a:p>
          <a:p>
            <a:pPr>
              <a:buNone/>
            </a:pPr>
            <a:r>
              <a:rPr lang="en-US" sz="4800" dirty="0" smtClean="0"/>
              <a:t>	830 Harrington Court, Burlington, Ontario L7N 3N4</a:t>
            </a:r>
          </a:p>
          <a:p>
            <a:pPr>
              <a:buNone/>
            </a:pPr>
            <a:r>
              <a:rPr lang="en-US" sz="4800" dirty="0" smtClean="0"/>
              <a:t>	Available online:  http://</a:t>
            </a:r>
            <a:r>
              <a:rPr lang="en-US" sz="4800" dirty="0" err="1" smtClean="0"/>
              <a:t>fermentas.com</a:t>
            </a:r>
            <a:r>
              <a:rPr lang="en-US" sz="4800" dirty="0" smtClean="0"/>
              <a:t>/en/home</a:t>
            </a:r>
          </a:p>
          <a:p>
            <a:pPr>
              <a:buNone/>
            </a:pPr>
            <a:r>
              <a:rPr lang="en-US" sz="4800" dirty="0" smtClean="0"/>
              <a:t>		</a:t>
            </a:r>
            <a:r>
              <a:rPr lang="en-US" sz="4800" dirty="0" err="1" smtClean="0"/>
              <a:t>GeneJET</a:t>
            </a:r>
            <a:r>
              <a:rPr lang="en-US" sz="4800" dirty="0" smtClean="0"/>
              <a:t> Plasmid Isolation Kit</a:t>
            </a:r>
          </a:p>
          <a:p>
            <a:pPr>
              <a:buNone/>
            </a:pPr>
            <a:r>
              <a:rPr lang="en-US" sz="4800" dirty="0" smtClean="0"/>
              <a:t>		Restriction Enzymes</a:t>
            </a:r>
          </a:p>
          <a:p>
            <a:pPr>
              <a:buNone/>
            </a:pPr>
            <a:r>
              <a:rPr lang="en-US" sz="4800" dirty="0" smtClean="0"/>
              <a:t> </a:t>
            </a:r>
          </a:p>
          <a:p>
            <a:pPr>
              <a:buNone/>
            </a:pPr>
            <a:r>
              <a:rPr lang="en-US" sz="4800" dirty="0" smtClean="0"/>
              <a:t>Fisher Scientific</a:t>
            </a:r>
          </a:p>
          <a:p>
            <a:pPr>
              <a:buNone/>
            </a:pPr>
            <a:r>
              <a:rPr lang="en-US" sz="4800" dirty="0" smtClean="0"/>
              <a:t>	Available online: http://</a:t>
            </a:r>
            <a:r>
              <a:rPr lang="en-US" sz="4800" dirty="0" err="1" smtClean="0"/>
              <a:t>www.fishersci.com/wps/portal/HOME</a:t>
            </a:r>
            <a:endParaRPr lang="en-US" sz="4800" dirty="0" smtClean="0"/>
          </a:p>
          <a:p>
            <a:pPr>
              <a:buNone/>
            </a:pPr>
            <a:r>
              <a:rPr lang="en-US" sz="4800" dirty="0" smtClean="0"/>
              <a:t>		Buffers</a:t>
            </a:r>
          </a:p>
          <a:p>
            <a:pPr>
              <a:buNone/>
            </a:pPr>
            <a:r>
              <a:rPr lang="en-US" sz="4800" dirty="0" smtClean="0"/>
              <a:t>		Chemicals</a:t>
            </a:r>
          </a:p>
          <a:p>
            <a:pPr>
              <a:buNone/>
            </a:pPr>
            <a:r>
              <a:rPr lang="en-US" sz="4800" dirty="0" smtClean="0"/>
              <a:t>		</a:t>
            </a:r>
            <a:r>
              <a:rPr lang="en-US" sz="4800" dirty="0" err="1" smtClean="0"/>
              <a:t>Oligos</a:t>
            </a:r>
            <a:endParaRPr lang="en-US" sz="4800" dirty="0" smtClean="0"/>
          </a:p>
          <a:p>
            <a:pPr>
              <a:buNone/>
            </a:pPr>
            <a:r>
              <a:rPr lang="en-US" sz="4800" dirty="0" smtClean="0"/>
              <a:t> </a:t>
            </a:r>
          </a:p>
          <a:p>
            <a:pPr>
              <a:buNone/>
            </a:pPr>
            <a:r>
              <a:rPr lang="en-US" sz="4800" dirty="0" smtClean="0"/>
              <a:t>Integrated DNA Technologies</a:t>
            </a:r>
          </a:p>
          <a:p>
            <a:pPr>
              <a:buNone/>
            </a:pPr>
            <a:r>
              <a:rPr lang="en-US" sz="4800" dirty="0" smtClean="0"/>
              <a:t>	Available online:  http://</a:t>
            </a:r>
            <a:r>
              <a:rPr lang="en-US" sz="4800" dirty="0" err="1" smtClean="0"/>
              <a:t>idtdna.com/Home/Home.aspx</a:t>
            </a:r>
            <a:endParaRPr lang="en-US" sz="4800" dirty="0" smtClean="0"/>
          </a:p>
          <a:p>
            <a:pPr>
              <a:buNone/>
            </a:pPr>
            <a:r>
              <a:rPr lang="en-US" sz="4800" dirty="0" smtClean="0"/>
              <a:t>		Primers</a:t>
            </a:r>
          </a:p>
          <a:p>
            <a:pPr>
              <a:buNone/>
            </a:pPr>
            <a:r>
              <a:rPr lang="en-US" sz="4800" dirty="0" smtClean="0"/>
              <a:t> </a:t>
            </a:r>
          </a:p>
          <a:p>
            <a:pPr>
              <a:buNone/>
            </a:pPr>
            <a:r>
              <a:rPr lang="en-US" sz="4800" dirty="0" err="1" smtClean="0"/>
              <a:t>Promega</a:t>
            </a:r>
            <a:r>
              <a:rPr lang="en-US" sz="4800" dirty="0" smtClean="0"/>
              <a:t> Corporation</a:t>
            </a:r>
          </a:p>
          <a:p>
            <a:pPr>
              <a:buNone/>
            </a:pPr>
            <a:r>
              <a:rPr lang="en-US" sz="4800" dirty="0" smtClean="0"/>
              <a:t>	2800 Woods Hollow Road, Madison, WI 53711</a:t>
            </a:r>
          </a:p>
          <a:p>
            <a:pPr>
              <a:buNone/>
            </a:pPr>
            <a:r>
              <a:rPr lang="en-US" sz="4800" dirty="0" smtClean="0"/>
              <a:t>	Available online:  http://</a:t>
            </a:r>
            <a:r>
              <a:rPr lang="en-US" sz="4800" dirty="0" err="1" smtClean="0"/>
              <a:t>www.promega.com/Default.asp</a:t>
            </a:r>
            <a:endParaRPr lang="en-US" sz="4800" dirty="0" smtClean="0"/>
          </a:p>
          <a:p>
            <a:pPr>
              <a:buNone/>
            </a:pPr>
            <a:r>
              <a:rPr lang="en-US" sz="4800" dirty="0" smtClean="0"/>
              <a:t>		</a:t>
            </a:r>
            <a:r>
              <a:rPr lang="en-US" sz="4800" dirty="0" err="1" smtClean="0"/>
              <a:t>pGEM</a:t>
            </a:r>
            <a:r>
              <a:rPr lang="en-US" sz="4800" dirty="0" smtClean="0"/>
              <a:t>-T and </a:t>
            </a:r>
            <a:r>
              <a:rPr lang="en-US" sz="4800" dirty="0" err="1" smtClean="0"/>
              <a:t>pGEM</a:t>
            </a:r>
            <a:r>
              <a:rPr lang="en-US" sz="4800" dirty="0" smtClean="0"/>
              <a:t>-T Easy Vector System</a:t>
            </a:r>
          </a:p>
          <a:p>
            <a:pPr>
              <a:buNone/>
            </a:pPr>
            <a:r>
              <a:rPr lang="en-US" sz="4800" dirty="0" smtClean="0"/>
              <a:t> </a:t>
            </a:r>
          </a:p>
          <a:p>
            <a:pPr>
              <a:buNone/>
            </a:pPr>
            <a:r>
              <a:rPr lang="en-US" sz="4800" dirty="0" smtClean="0"/>
              <a:t>QIAGEN Sample and Assay Technologies Inc.  </a:t>
            </a:r>
          </a:p>
          <a:p>
            <a:pPr>
              <a:buNone/>
            </a:pPr>
            <a:r>
              <a:rPr lang="en-US" sz="4800" dirty="0" smtClean="0"/>
              <a:t>	27220 </a:t>
            </a:r>
            <a:r>
              <a:rPr lang="en-US" sz="4800" dirty="0" err="1" smtClean="0"/>
              <a:t>Turnberry</a:t>
            </a:r>
            <a:r>
              <a:rPr lang="en-US" sz="4800" dirty="0" smtClean="0"/>
              <a:t> Lane, Valencia, CA 91355.  </a:t>
            </a:r>
          </a:p>
          <a:p>
            <a:pPr>
              <a:buNone/>
            </a:pPr>
            <a:r>
              <a:rPr lang="en-US" sz="4800" dirty="0" smtClean="0"/>
              <a:t>	Available online:  http://www1.qiagen.com/</a:t>
            </a:r>
          </a:p>
          <a:p>
            <a:pPr>
              <a:buNone/>
            </a:pPr>
            <a:r>
              <a:rPr lang="en-US" sz="4800" dirty="0" smtClean="0"/>
              <a:t>		1-Step RT-PCR Kit</a:t>
            </a:r>
          </a:p>
          <a:p>
            <a:pPr>
              <a:buNone/>
            </a:pPr>
            <a:r>
              <a:rPr lang="en-US" sz="4800" dirty="0" smtClean="0"/>
              <a:t>		</a:t>
            </a:r>
            <a:r>
              <a:rPr lang="en-US" sz="4800" dirty="0" err="1" smtClean="0"/>
              <a:t>AlQuick</a:t>
            </a:r>
            <a:r>
              <a:rPr lang="en-US" sz="4800" dirty="0" smtClean="0"/>
              <a:t> Gel Extraction Kit</a:t>
            </a:r>
          </a:p>
          <a:p>
            <a:pPr>
              <a:buNone/>
            </a:pPr>
            <a:r>
              <a:rPr lang="en-US" sz="4800" dirty="0" smtClean="0"/>
              <a:t>		</a:t>
            </a:r>
            <a:r>
              <a:rPr lang="en-US" sz="4800" dirty="0" err="1" smtClean="0"/>
              <a:t>AlQuick</a:t>
            </a:r>
            <a:r>
              <a:rPr lang="en-US" sz="4800" dirty="0" smtClean="0"/>
              <a:t> PCR </a:t>
            </a:r>
            <a:r>
              <a:rPr lang="en-US" sz="4800" dirty="0" err="1" smtClean="0"/>
              <a:t>Purifiction</a:t>
            </a:r>
            <a:r>
              <a:rPr lang="en-US" sz="4800" dirty="0" smtClean="0"/>
              <a:t> Kit</a:t>
            </a:r>
          </a:p>
          <a:p>
            <a:pPr>
              <a:buNone/>
            </a:pPr>
            <a:r>
              <a:rPr lang="en-US" sz="4800" dirty="0" smtClean="0"/>
              <a:t>		</a:t>
            </a:r>
            <a:r>
              <a:rPr lang="en-US" sz="4800" dirty="0" err="1" smtClean="0"/>
              <a:t>DNeasy</a:t>
            </a:r>
            <a:r>
              <a:rPr lang="en-US" sz="4800" dirty="0" smtClean="0"/>
              <a:t> Plant </a:t>
            </a:r>
            <a:r>
              <a:rPr lang="en-US" sz="4800" dirty="0" err="1" smtClean="0"/>
              <a:t>Minikit</a:t>
            </a:r>
            <a:endParaRPr lang="en-US" sz="4800" dirty="0" smtClean="0"/>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219200"/>
            <a:ext cx="8229600" cy="4906963"/>
          </a:xfrm>
        </p:spPr>
        <p:txBody>
          <a:bodyPr>
            <a:normAutofit fontScale="25000" lnSpcReduction="20000"/>
          </a:bodyPr>
          <a:lstStyle/>
          <a:p>
            <a:pPr>
              <a:buNone/>
            </a:pPr>
            <a:endParaRPr lang="en-US" dirty="0" smtClean="0"/>
          </a:p>
          <a:p>
            <a:pPr>
              <a:buNone/>
            </a:pPr>
            <a:r>
              <a:rPr lang="en-US" sz="5600" dirty="0" err="1" smtClean="0"/>
              <a:t>Aharoni</a:t>
            </a:r>
            <a:r>
              <a:rPr lang="en-US" sz="5600" dirty="0" smtClean="0"/>
              <a:t>, A., A.P. </a:t>
            </a:r>
            <a:r>
              <a:rPr lang="en-US" sz="5600" dirty="0" err="1" smtClean="0"/>
              <a:t>Giri</a:t>
            </a:r>
            <a:r>
              <a:rPr lang="en-US" sz="5600" dirty="0" smtClean="0"/>
              <a:t>, F.W.A. </a:t>
            </a:r>
            <a:r>
              <a:rPr lang="en-US" sz="5600" dirty="0" err="1" smtClean="0"/>
              <a:t>Verstappen</a:t>
            </a:r>
            <a:r>
              <a:rPr lang="en-US" sz="5600" dirty="0" smtClean="0"/>
              <a:t>, C.M. </a:t>
            </a:r>
            <a:r>
              <a:rPr lang="en-US" sz="5600" dirty="0" err="1" smtClean="0"/>
              <a:t>Bertea</a:t>
            </a:r>
            <a:r>
              <a:rPr lang="en-US" sz="5600" dirty="0" smtClean="0"/>
              <a:t>, R. </a:t>
            </a:r>
            <a:r>
              <a:rPr lang="en-US" sz="5600" dirty="0" err="1" smtClean="0"/>
              <a:t>Sevenier</a:t>
            </a:r>
            <a:r>
              <a:rPr lang="en-US" sz="5600" dirty="0" smtClean="0"/>
              <a:t>, Z. Sun, M.A. </a:t>
            </a:r>
            <a:r>
              <a:rPr lang="en-US" sz="5600" dirty="0" err="1" smtClean="0"/>
              <a:t>Jongsma</a:t>
            </a:r>
            <a:r>
              <a:rPr lang="en-US" sz="5600" dirty="0" smtClean="0"/>
              <a:t>, W. Schwab, and H.J. </a:t>
            </a:r>
            <a:r>
              <a:rPr lang="en-US" sz="5600" dirty="0" err="1" smtClean="0"/>
              <a:t>Bouwmeester</a:t>
            </a:r>
            <a:r>
              <a:rPr lang="en-US" sz="5600" dirty="0" smtClean="0"/>
              <a:t>.  2004.  Gain and Loss of Fruit Flavor Compounds Produced by Wild and Cultivated Strawberry Species.  </a:t>
            </a:r>
            <a:r>
              <a:rPr lang="en-US" sz="5600" i="1" dirty="0" smtClean="0"/>
              <a:t>The Plant Cell </a:t>
            </a:r>
            <a:r>
              <a:rPr lang="en-US" sz="5600" dirty="0" smtClean="0"/>
              <a:t>16: 3110-3131.</a:t>
            </a:r>
          </a:p>
          <a:p>
            <a:pPr>
              <a:buNone/>
            </a:pPr>
            <a:r>
              <a:rPr lang="en-US" sz="5600" dirty="0" err="1" smtClean="0"/>
              <a:t>Aharoni</a:t>
            </a:r>
            <a:r>
              <a:rPr lang="en-US" sz="5600" dirty="0" smtClean="0"/>
              <a:t>, A., L.C.P. Keizer, H.J. </a:t>
            </a:r>
            <a:r>
              <a:rPr lang="en-US" sz="5600" dirty="0" err="1" smtClean="0"/>
              <a:t>Bouwmeester</a:t>
            </a:r>
            <a:r>
              <a:rPr lang="en-US" sz="5600" dirty="0" smtClean="0"/>
              <a:t>, Z. Sun, M. Alvarez-Huerta, </a:t>
            </a:r>
            <a:r>
              <a:rPr lang="en-US" sz="5600" dirty="0" err="1" smtClean="0"/>
              <a:t>H.A.Verhoeven</a:t>
            </a:r>
            <a:r>
              <a:rPr lang="en-US" sz="5600" dirty="0" smtClean="0"/>
              <a:t>, J. </a:t>
            </a:r>
            <a:r>
              <a:rPr lang="en-US" sz="5600" dirty="0" err="1" smtClean="0"/>
              <a:t>Blaas</a:t>
            </a:r>
            <a:r>
              <a:rPr lang="en-US" sz="5600" dirty="0" smtClean="0"/>
              <a:t>, A.M.M.L. van </a:t>
            </a:r>
            <a:r>
              <a:rPr lang="en-US" sz="5600" dirty="0" err="1" smtClean="0"/>
              <a:t>Houwelingen</a:t>
            </a:r>
            <a:r>
              <a:rPr lang="en-US" sz="5600" dirty="0" smtClean="0"/>
              <a:t>, R.C.H. De </a:t>
            </a:r>
            <a:r>
              <a:rPr lang="en-US" sz="5600" dirty="0" err="1" smtClean="0"/>
              <a:t>Vos</a:t>
            </a:r>
            <a:r>
              <a:rPr lang="en-US" sz="5600" dirty="0" smtClean="0"/>
              <a:t>, H. van </a:t>
            </a:r>
            <a:r>
              <a:rPr lang="en-US" sz="5600" dirty="0" err="1" smtClean="0"/>
              <a:t>der</a:t>
            </a:r>
            <a:r>
              <a:rPr lang="en-US" sz="5600" dirty="0" smtClean="0"/>
              <a:t> </a:t>
            </a:r>
            <a:r>
              <a:rPr lang="en-US" sz="5600" dirty="0" err="1" smtClean="0"/>
              <a:t>Voet</a:t>
            </a:r>
            <a:r>
              <a:rPr lang="en-US" sz="5600" dirty="0" smtClean="0"/>
              <a:t>, R.C. Jansen, M. </a:t>
            </a:r>
            <a:r>
              <a:rPr lang="en-US" sz="5600" dirty="0" err="1" smtClean="0"/>
              <a:t>Guis</a:t>
            </a:r>
            <a:r>
              <a:rPr lang="en-US" sz="5600" dirty="0" smtClean="0"/>
              <a:t>, J. Mol, R.W. Davis, M. </a:t>
            </a:r>
            <a:r>
              <a:rPr lang="en-US" sz="5600" dirty="0" err="1" smtClean="0"/>
              <a:t>Schena</a:t>
            </a:r>
            <a:r>
              <a:rPr lang="en-US" sz="5600" dirty="0" smtClean="0"/>
              <a:t>, A.J. van </a:t>
            </a:r>
            <a:r>
              <a:rPr lang="en-US" sz="5600" dirty="0" err="1" smtClean="0"/>
              <a:t>Tunen</a:t>
            </a:r>
            <a:r>
              <a:rPr lang="en-US" sz="5600" dirty="0" smtClean="0"/>
              <a:t>, and A.P. O’Connell.  2000a.  </a:t>
            </a:r>
            <a:r>
              <a:rPr lang="en-US" sz="5600" dirty="0" err="1" smtClean="0"/>
              <a:t>Identifiation</a:t>
            </a:r>
            <a:r>
              <a:rPr lang="en-US" sz="5600" dirty="0" smtClean="0"/>
              <a:t> of the SAAT Gene involved in Strawberry Flavor </a:t>
            </a:r>
            <a:r>
              <a:rPr lang="en-US" sz="5600" dirty="0" err="1" smtClean="0"/>
              <a:t>Biogensis</a:t>
            </a:r>
            <a:r>
              <a:rPr lang="en-US" sz="5600" dirty="0" smtClean="0"/>
              <a:t>.  </a:t>
            </a:r>
            <a:r>
              <a:rPr lang="en-US" sz="5600" i="1" dirty="0" smtClean="0"/>
              <a:t>The Plant Cell </a:t>
            </a:r>
            <a:r>
              <a:rPr lang="en-US" sz="5600" dirty="0" smtClean="0"/>
              <a:t>12: 647-661.</a:t>
            </a:r>
          </a:p>
          <a:p>
            <a:pPr>
              <a:buNone/>
            </a:pPr>
            <a:r>
              <a:rPr lang="en-US" sz="5600" dirty="0" err="1" smtClean="0"/>
              <a:t>Beekwilder</a:t>
            </a:r>
            <a:r>
              <a:rPr lang="en-US" sz="5600" dirty="0" smtClean="0"/>
              <a:t>, J., M. Alvarez-Huerta, E. </a:t>
            </a:r>
            <a:r>
              <a:rPr lang="en-US" sz="5600" dirty="0" err="1" smtClean="0"/>
              <a:t>Neef</a:t>
            </a:r>
            <a:r>
              <a:rPr lang="en-US" sz="5600" dirty="0" smtClean="0"/>
              <a:t>, F.W.A. </a:t>
            </a:r>
            <a:r>
              <a:rPr lang="en-US" sz="5600" dirty="0" err="1" smtClean="0"/>
              <a:t>Verstappen</a:t>
            </a:r>
            <a:r>
              <a:rPr lang="en-US" sz="5600" dirty="0" smtClean="0"/>
              <a:t>, H.J. </a:t>
            </a:r>
            <a:r>
              <a:rPr lang="en-US" sz="5600" dirty="0" err="1" smtClean="0"/>
              <a:t>Bouwmeester</a:t>
            </a:r>
            <a:r>
              <a:rPr lang="en-US" sz="5600" dirty="0" smtClean="0"/>
              <a:t>, and A. </a:t>
            </a:r>
            <a:r>
              <a:rPr lang="en-US" sz="5600" dirty="0" err="1" smtClean="0"/>
              <a:t>Aharoni</a:t>
            </a:r>
            <a:r>
              <a:rPr lang="en-US" sz="5600" dirty="0" smtClean="0"/>
              <a:t>.  2004.  Functional Characterization of Enzymes Forming Volatile Esters from Strawberry and Banana.  </a:t>
            </a:r>
            <a:r>
              <a:rPr lang="en-US" sz="5600" i="1" dirty="0" smtClean="0"/>
              <a:t>Plant Physiology </a:t>
            </a:r>
            <a:r>
              <a:rPr lang="en-US" sz="5600" dirty="0" smtClean="0"/>
              <a:t>135: 1865-1878.</a:t>
            </a:r>
          </a:p>
          <a:p>
            <a:pPr>
              <a:buNone/>
            </a:pPr>
            <a:r>
              <a:rPr lang="en-US" sz="5600" dirty="0" smtClean="0"/>
              <a:t>BLAST.  2009.  Basic Local Alignment Search Tool.   Available from http://</a:t>
            </a:r>
            <a:r>
              <a:rPr lang="en-US" sz="5600" dirty="0" err="1" smtClean="0"/>
              <a:t>blast.ncbi.nlm.nih.gov/Blast.cgi</a:t>
            </a:r>
            <a:r>
              <a:rPr lang="en-US" sz="5600" dirty="0" smtClean="0"/>
              <a:t>.  Accessed 10 November 2009.</a:t>
            </a:r>
          </a:p>
          <a:p>
            <a:pPr>
              <a:buNone/>
            </a:pPr>
            <a:r>
              <a:rPr lang="en-US" sz="5600" dirty="0" smtClean="0"/>
              <a:t>The </a:t>
            </a:r>
            <a:r>
              <a:rPr lang="en-US" sz="5600" dirty="0" err="1" smtClean="0"/>
              <a:t>Biobricks</a:t>
            </a:r>
            <a:r>
              <a:rPr lang="en-US" sz="5600" dirty="0" smtClean="0"/>
              <a:t> Foundation.  2009.  Available from http://bbf.openwebware.org/  Accessed 1 September 2009.</a:t>
            </a:r>
          </a:p>
          <a:p>
            <a:pPr>
              <a:buNone/>
            </a:pPr>
            <a:r>
              <a:rPr lang="en-US" sz="5600" dirty="0" err="1" smtClean="0"/>
              <a:t>Genbank</a:t>
            </a:r>
            <a:r>
              <a:rPr lang="en-US" sz="5600" dirty="0" smtClean="0"/>
              <a:t>.  2009.  National Center for Biotechnology Information.  Available from  </a:t>
            </a:r>
            <a:r>
              <a:rPr lang="en-US" sz="5600" dirty="0" err="1" smtClean="0"/>
              <a:t>www.ncbi.nlm.nih.gov</a:t>
            </a:r>
            <a:r>
              <a:rPr lang="en-US" sz="5600" dirty="0" smtClean="0"/>
              <a:t>.  Accessed 15 September 2009.</a:t>
            </a:r>
          </a:p>
          <a:p>
            <a:pPr>
              <a:buNone/>
            </a:pPr>
            <a:r>
              <a:rPr lang="de-DE" sz="5600" dirty="0" smtClean="0"/>
              <a:t>Kiefer, E., W. Heller and D. Ernst.  </a:t>
            </a:r>
            <a:r>
              <a:rPr lang="en-US" sz="5600" dirty="0" smtClean="0"/>
              <a:t>2008.  A Simple and Efficient Protocol for Isolation of Functional RNA from Plant Tissues Rich in Secondary Metabolites.  </a:t>
            </a:r>
            <a:r>
              <a:rPr lang="en-US" sz="5600" i="1" dirty="0" smtClean="0"/>
              <a:t>Plant Molecular Biology Reporter </a:t>
            </a:r>
            <a:r>
              <a:rPr lang="en-US" sz="5600" dirty="0" smtClean="0"/>
              <a:t>18(1): 33-39.</a:t>
            </a:r>
          </a:p>
          <a:p>
            <a:pPr>
              <a:buNone/>
            </a:pPr>
            <a:r>
              <a:rPr lang="de-DE" sz="5600" dirty="0" smtClean="0"/>
              <a:t>Klein, D., B. Fink, B. </a:t>
            </a:r>
            <a:r>
              <a:rPr lang="de-DE" sz="5600" dirty="0" err="1" smtClean="0"/>
              <a:t>Arold</a:t>
            </a:r>
            <a:r>
              <a:rPr lang="de-DE" sz="5600" dirty="0" smtClean="0"/>
              <a:t>, W. Eisenreich, and W. Schwab.  2007.  Functional</a:t>
            </a:r>
            <a:r>
              <a:rPr lang="en-US" sz="5600" dirty="0" smtClean="0"/>
              <a:t> Characterization of </a:t>
            </a:r>
            <a:r>
              <a:rPr lang="en-US" sz="5600" dirty="0" err="1" smtClean="0"/>
              <a:t>Enone</a:t>
            </a:r>
            <a:r>
              <a:rPr lang="en-US" sz="5600" dirty="0" smtClean="0"/>
              <a:t> </a:t>
            </a:r>
            <a:r>
              <a:rPr lang="en-US" sz="5600" dirty="0" err="1" smtClean="0"/>
              <a:t>Reductases</a:t>
            </a:r>
            <a:r>
              <a:rPr lang="en-US" sz="5600" dirty="0" smtClean="0"/>
              <a:t> from Strawberry and Tomato Fruit. </a:t>
            </a:r>
            <a:r>
              <a:rPr lang="en-US" sz="5600" i="1" dirty="0" smtClean="0"/>
              <a:t>Journal of Agricultural and Food Chemistry </a:t>
            </a:r>
            <a:r>
              <a:rPr lang="en-US" sz="5600" dirty="0" smtClean="0"/>
              <a:t>55: 6705-6711.</a:t>
            </a:r>
          </a:p>
          <a:p>
            <a:pPr>
              <a:buNone/>
            </a:pPr>
            <a:r>
              <a:rPr lang="en-US" sz="5600" dirty="0" smtClean="0"/>
              <a:t>Mercado, J.A., I. El </a:t>
            </a:r>
            <a:r>
              <a:rPr lang="en-US" sz="5600" dirty="0" err="1" smtClean="0"/>
              <a:t>Mansouri</a:t>
            </a:r>
            <a:r>
              <a:rPr lang="en-US" sz="5600" dirty="0" smtClean="0"/>
              <a:t>, S. </a:t>
            </a:r>
            <a:r>
              <a:rPr lang="en-US" sz="5600" dirty="0" err="1" smtClean="0"/>
              <a:t>Jiménez-Bermúdez</a:t>
            </a:r>
            <a:r>
              <a:rPr lang="en-US" sz="5600" dirty="0" smtClean="0"/>
              <a:t>, F. </a:t>
            </a:r>
            <a:r>
              <a:rPr lang="en-US" sz="5600" dirty="0" err="1" smtClean="0"/>
              <a:t>Pliego</a:t>
            </a:r>
            <a:r>
              <a:rPr lang="en-US" sz="5600" dirty="0" smtClean="0"/>
              <a:t>-Alfaro, and M.A. </a:t>
            </a:r>
            <a:r>
              <a:rPr lang="en-US" sz="5600" dirty="0" err="1" smtClean="0"/>
              <a:t>Aquesada</a:t>
            </a:r>
            <a:r>
              <a:rPr lang="en-US" sz="5600" dirty="0" smtClean="0"/>
              <a:t>.  1999.  A Convenient Protocol for Extraction and Purification of DNA from </a:t>
            </a:r>
            <a:r>
              <a:rPr lang="en-US" sz="5600" i="1" dirty="0" err="1" smtClean="0"/>
              <a:t>Fragaria</a:t>
            </a:r>
            <a:r>
              <a:rPr lang="en-US" sz="5600" dirty="0" smtClean="0"/>
              <a:t>.  </a:t>
            </a:r>
            <a:r>
              <a:rPr lang="en-US" sz="5600" i="1" dirty="0" smtClean="0"/>
              <a:t>In Vitro Cell Developmental Biology </a:t>
            </a:r>
            <a:r>
              <a:rPr lang="en-US" sz="5600" dirty="0" smtClean="0"/>
              <a:t>35: 152-153.</a:t>
            </a:r>
          </a:p>
          <a:p>
            <a:pPr>
              <a:buNone/>
            </a:pPr>
            <a:r>
              <a:rPr lang="en-US" sz="5600" dirty="0" err="1" smtClean="0"/>
              <a:t>Pitra</a:t>
            </a:r>
            <a:r>
              <a:rPr lang="en-US" sz="5600" dirty="0" smtClean="0"/>
              <a:t>, N.  2008.  SOP-011:  Formaldehyde </a:t>
            </a:r>
            <a:r>
              <a:rPr lang="en-US" sz="5600" dirty="0" err="1" smtClean="0"/>
              <a:t>Agarose</a:t>
            </a:r>
            <a:r>
              <a:rPr lang="en-US" sz="5600" dirty="0" smtClean="0"/>
              <a:t> Gel Electrophoresis for RNA. University of Northern Iowa Graduate Program.</a:t>
            </a:r>
          </a:p>
          <a:p>
            <a:pPr>
              <a:buNone/>
            </a:pPr>
            <a:r>
              <a:rPr lang="en-US" sz="5600" dirty="0" err="1" smtClean="0"/>
              <a:t>Raab</a:t>
            </a:r>
            <a:r>
              <a:rPr lang="en-US" sz="5600" dirty="0" smtClean="0"/>
              <a:t>, R., J.A. Lopez-</a:t>
            </a:r>
            <a:r>
              <a:rPr lang="en-US" sz="5600" dirty="0" err="1" smtClean="0"/>
              <a:t>Raez</a:t>
            </a:r>
            <a:r>
              <a:rPr lang="en-US" sz="5600" dirty="0" smtClean="0"/>
              <a:t>, R. Klein, J.L. Caballero, E. </a:t>
            </a:r>
            <a:r>
              <a:rPr lang="en-US" sz="5600" dirty="0" err="1" smtClean="0"/>
              <a:t>Moyano</a:t>
            </a:r>
            <a:r>
              <a:rPr lang="en-US" sz="5600" dirty="0" smtClean="0"/>
              <a:t>, W. Schwab, and J. Munoz-Blanco.  </a:t>
            </a:r>
            <a:r>
              <a:rPr lang="en-US" sz="5600" i="1" dirty="0" err="1" smtClean="0"/>
              <a:t>FaQR</a:t>
            </a:r>
            <a:r>
              <a:rPr lang="en-US" sz="5600" dirty="0" smtClean="0"/>
              <a:t>, Required for the Biosynthesis of the Strawberry Flavor Compound 4-Hydroxy-2,5-Dimethyl-3(2H)-Furanone, Encodes an </a:t>
            </a:r>
            <a:r>
              <a:rPr lang="en-US" sz="5600" dirty="0" err="1" smtClean="0"/>
              <a:t>Enone</a:t>
            </a:r>
            <a:r>
              <a:rPr lang="en-US" sz="5600" dirty="0" smtClean="0"/>
              <a:t>  </a:t>
            </a:r>
            <a:r>
              <a:rPr lang="en-US" sz="5600" dirty="0" err="1" smtClean="0"/>
              <a:t>Oxidoreductase</a:t>
            </a:r>
            <a:r>
              <a:rPr lang="en-US" sz="5600" dirty="0" smtClean="0"/>
              <a:t>.   </a:t>
            </a:r>
            <a:r>
              <a:rPr lang="en-US" sz="5600" i="1" dirty="0" smtClean="0"/>
              <a:t>The Plant Cell </a:t>
            </a:r>
            <a:r>
              <a:rPr lang="en-US" sz="5600" dirty="0" smtClean="0"/>
              <a:t>18:1023-1037.</a:t>
            </a:r>
          </a:p>
          <a:p>
            <a:pPr>
              <a:buNone/>
            </a:pPr>
            <a:r>
              <a:rPr lang="de-DE" sz="5600" dirty="0" smtClean="0"/>
              <a:t>Ulrich, D., D. </a:t>
            </a:r>
            <a:r>
              <a:rPr lang="de-DE" sz="5600" dirty="0" err="1" smtClean="0"/>
              <a:t>Kmoes</a:t>
            </a:r>
            <a:r>
              <a:rPr lang="de-DE" sz="5600" dirty="0" smtClean="0"/>
              <a:t>, K. </a:t>
            </a:r>
            <a:r>
              <a:rPr lang="de-DE" sz="5600" dirty="0" err="1" smtClean="0"/>
              <a:t>Olbritcht</a:t>
            </a:r>
            <a:r>
              <a:rPr lang="de-DE" sz="5600" dirty="0" smtClean="0"/>
              <a:t>, E. </a:t>
            </a:r>
            <a:r>
              <a:rPr lang="de-DE" sz="5600" dirty="0" err="1" smtClean="0"/>
              <a:t>Hoberg</a:t>
            </a:r>
            <a:r>
              <a:rPr lang="de-DE" sz="5600" dirty="0" smtClean="0"/>
              <a:t>.  </a:t>
            </a:r>
            <a:r>
              <a:rPr lang="en-US" sz="5600" dirty="0" smtClean="0"/>
              <a:t>2006.  Diversity of Aroma Patterns in Wild and Cultivated </a:t>
            </a:r>
            <a:r>
              <a:rPr lang="en-US" sz="5600" i="1" dirty="0" err="1" smtClean="0"/>
              <a:t>Fragaria</a:t>
            </a:r>
            <a:r>
              <a:rPr lang="en-US" sz="5600" i="1" dirty="0" smtClean="0"/>
              <a:t> </a:t>
            </a:r>
            <a:r>
              <a:rPr lang="en-US" sz="5600" dirty="0" smtClean="0"/>
              <a:t>accessions.  </a:t>
            </a:r>
            <a:r>
              <a:rPr lang="en-US" sz="5600" i="1" dirty="0" smtClean="0"/>
              <a:t>Genetic Resource Crop Evolution </a:t>
            </a:r>
            <a:r>
              <a:rPr lang="en-US" sz="5600" dirty="0" smtClean="0"/>
              <a:t>54: 1185-1196. </a:t>
            </a:r>
            <a:endParaRPr lang="en-US" sz="5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FaQR</a:t>
            </a:r>
            <a:r>
              <a:rPr lang="en-US" dirty="0" smtClean="0"/>
              <a:t> Device</a:t>
            </a:r>
            <a:endParaRPr lang="en-US" dirty="0"/>
          </a:p>
        </p:txBody>
      </p:sp>
      <p:sp>
        <p:nvSpPr>
          <p:cNvPr id="3" name="Content Placeholder 2"/>
          <p:cNvSpPr>
            <a:spLocks noGrp="1"/>
          </p:cNvSpPr>
          <p:nvPr>
            <p:ph idx="1"/>
          </p:nvPr>
        </p:nvSpPr>
        <p:spPr/>
        <p:txBody>
          <a:bodyPr/>
          <a:lstStyle/>
          <a:p>
            <a:r>
              <a:rPr lang="en-US" dirty="0" err="1" smtClean="0"/>
              <a:t>FaQR</a:t>
            </a:r>
            <a:r>
              <a:rPr lang="en-US" dirty="0" smtClean="0"/>
              <a:t> fused with a tetracycline </a:t>
            </a:r>
            <a:r>
              <a:rPr lang="en-US" dirty="0" err="1" smtClean="0"/>
              <a:t>promotor</a:t>
            </a:r>
            <a:r>
              <a:rPr lang="en-US" dirty="0" smtClean="0"/>
              <a:t> and GFP</a:t>
            </a:r>
          </a:p>
          <a:p>
            <a:r>
              <a:rPr lang="en-US" dirty="0" smtClean="0"/>
              <a:t>Device put into a plasmid then into E. coli</a:t>
            </a:r>
          </a:p>
          <a:p>
            <a:r>
              <a:rPr lang="en-US" dirty="0" smtClean="0"/>
              <a:t>System tested through use of GFP </a:t>
            </a:r>
            <a:endParaRPr lang="en-US" dirty="0"/>
          </a:p>
        </p:txBody>
      </p:sp>
      <p:sp>
        <p:nvSpPr>
          <p:cNvPr id="13" name="Rectangle 12"/>
          <p:cNvSpPr/>
          <p:nvPr/>
        </p:nvSpPr>
        <p:spPr>
          <a:xfrm>
            <a:off x="304800" y="5311914"/>
            <a:ext cx="16764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ectangle 13"/>
          <p:cNvSpPr/>
          <p:nvPr/>
        </p:nvSpPr>
        <p:spPr>
          <a:xfrm>
            <a:off x="2133600" y="5311914"/>
            <a:ext cx="3505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19800" y="5311914"/>
            <a:ext cx="25146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6" name="Straight Connector 15"/>
          <p:cNvCxnSpPr>
            <a:stCxn id="13" idx="3"/>
            <a:endCxn id="14" idx="1"/>
          </p:cNvCxnSpPr>
          <p:nvPr/>
        </p:nvCxnSpPr>
        <p:spPr>
          <a:xfrm>
            <a:off x="1981200" y="5654814"/>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a:stCxn id="14" idx="3"/>
            <a:endCxn id="15" idx="1"/>
          </p:cNvCxnSpPr>
          <p:nvPr/>
        </p:nvCxnSpPr>
        <p:spPr>
          <a:xfrm>
            <a:off x="5638800" y="5654814"/>
            <a:ext cx="381000" cy="0"/>
          </a:xfrm>
          <a:prstGeom prst="line">
            <a:avLst/>
          </a:prstGeom>
        </p:spPr>
        <p:style>
          <a:lnRef idx="2">
            <a:schemeClr val="dk1"/>
          </a:lnRef>
          <a:fillRef idx="0">
            <a:schemeClr val="dk1"/>
          </a:fillRef>
          <a:effectRef idx="1">
            <a:schemeClr val="dk1"/>
          </a:effectRef>
          <a:fontRef idx="minor">
            <a:schemeClr val="tx1"/>
          </a:fontRef>
        </p:style>
      </p:cxnSp>
      <p:sp>
        <p:nvSpPr>
          <p:cNvPr id="18" name="Rectangle 17"/>
          <p:cNvSpPr/>
          <p:nvPr/>
        </p:nvSpPr>
        <p:spPr>
          <a:xfrm>
            <a:off x="381000" y="5388114"/>
            <a:ext cx="1600200" cy="461665"/>
          </a:xfrm>
          <a:prstGeom prst="rect">
            <a:avLst/>
          </a:prstGeom>
          <a:noFill/>
        </p:spPr>
        <p:txBody>
          <a:bodyPr wrap="square" lIns="91440" tIns="45720" rIns="91440" bIns="45720">
            <a:spAutoFit/>
          </a:bodyPr>
          <a:lstStyle/>
          <a:p>
            <a:pPr algn="ctr"/>
            <a:r>
              <a:rPr lang="en-US" sz="1200" b="1" dirty="0" smtClean="0">
                <a:ln w="10541" cmpd="sng">
                  <a:solidFill>
                    <a:srgbClr val="7D7D7D">
                      <a:tint val="100000"/>
                      <a:shade val="100000"/>
                      <a:satMod val="110000"/>
                    </a:srgbClr>
                  </a:solidFill>
                  <a:prstDash val="solid"/>
                </a:ln>
                <a:solidFill>
                  <a:schemeClr val="bg1">
                    <a:lumMod val="95000"/>
                  </a:schemeClr>
                </a:solidFill>
              </a:rPr>
              <a:t>(R0040) </a:t>
            </a:r>
            <a:r>
              <a:rPr lang="en-US" sz="1200" b="1" dirty="0" err="1" smtClean="0">
                <a:ln w="10541" cmpd="sng">
                  <a:solidFill>
                    <a:srgbClr val="7D7D7D">
                      <a:tint val="100000"/>
                      <a:shade val="100000"/>
                      <a:satMod val="110000"/>
                    </a:srgbClr>
                  </a:solidFill>
                  <a:prstDash val="solid"/>
                </a:ln>
                <a:solidFill>
                  <a:schemeClr val="bg1">
                    <a:lumMod val="95000"/>
                  </a:schemeClr>
                </a:solidFill>
              </a:rPr>
              <a:t>TetR</a:t>
            </a:r>
            <a:r>
              <a:rPr lang="en-US" sz="1200" b="1" dirty="0" smtClean="0">
                <a:ln w="10541" cmpd="sng">
                  <a:solidFill>
                    <a:srgbClr val="7D7D7D">
                      <a:tint val="100000"/>
                      <a:shade val="100000"/>
                      <a:satMod val="110000"/>
                    </a:srgbClr>
                  </a:solidFill>
                  <a:prstDash val="solid"/>
                </a:ln>
                <a:solidFill>
                  <a:schemeClr val="bg1">
                    <a:lumMod val="95000"/>
                  </a:schemeClr>
                </a:solidFill>
              </a:rPr>
              <a:t> </a:t>
            </a:r>
            <a:r>
              <a:rPr lang="en-US" sz="1200" b="1" dirty="0" err="1" smtClean="0">
                <a:ln w="10541" cmpd="sng">
                  <a:solidFill>
                    <a:srgbClr val="7D7D7D">
                      <a:tint val="100000"/>
                      <a:shade val="100000"/>
                      <a:satMod val="110000"/>
                    </a:srgbClr>
                  </a:solidFill>
                  <a:prstDash val="solid"/>
                </a:ln>
                <a:solidFill>
                  <a:schemeClr val="bg1">
                    <a:lumMod val="95000"/>
                  </a:schemeClr>
                </a:solidFill>
              </a:rPr>
              <a:t>Repressable</a:t>
            </a:r>
            <a:r>
              <a:rPr lang="en-US" sz="1200" b="1" dirty="0" smtClean="0">
                <a:ln w="10541" cmpd="sng">
                  <a:solidFill>
                    <a:srgbClr val="7D7D7D">
                      <a:tint val="100000"/>
                      <a:shade val="100000"/>
                      <a:satMod val="110000"/>
                    </a:srgbClr>
                  </a:solidFill>
                  <a:prstDash val="solid"/>
                </a:ln>
                <a:solidFill>
                  <a:schemeClr val="bg1">
                    <a:lumMod val="95000"/>
                  </a:schemeClr>
                </a:solidFill>
              </a:rPr>
              <a:t> </a:t>
            </a:r>
            <a:r>
              <a:rPr lang="en-US" sz="1200" b="1" dirty="0" err="1" smtClean="0">
                <a:ln w="10541" cmpd="sng">
                  <a:solidFill>
                    <a:srgbClr val="7D7D7D">
                      <a:tint val="100000"/>
                      <a:shade val="100000"/>
                      <a:satMod val="110000"/>
                    </a:srgbClr>
                  </a:solidFill>
                  <a:prstDash val="solid"/>
                </a:ln>
                <a:solidFill>
                  <a:schemeClr val="bg1">
                    <a:lumMod val="95000"/>
                  </a:schemeClr>
                </a:solidFill>
              </a:rPr>
              <a:t>Promotor</a:t>
            </a:r>
            <a:endParaRPr lang="en-US" sz="1200" b="1" cap="none" spc="0" dirty="0">
              <a:ln w="10541" cmpd="sng">
                <a:solidFill>
                  <a:srgbClr val="7D7D7D">
                    <a:tint val="100000"/>
                    <a:shade val="100000"/>
                    <a:satMod val="110000"/>
                  </a:srgbClr>
                </a:solidFill>
                <a:prstDash val="solid"/>
              </a:ln>
              <a:solidFill>
                <a:schemeClr val="bg1">
                  <a:lumMod val="95000"/>
                </a:schemeClr>
              </a:solidFill>
              <a:effectLst/>
            </a:endParaRPr>
          </a:p>
        </p:txBody>
      </p:sp>
      <p:sp>
        <p:nvSpPr>
          <p:cNvPr id="19" name="Rectangle 18"/>
          <p:cNvSpPr/>
          <p:nvPr/>
        </p:nvSpPr>
        <p:spPr>
          <a:xfrm>
            <a:off x="2667000" y="5311914"/>
            <a:ext cx="2592761" cy="707886"/>
          </a:xfrm>
          <a:prstGeom prst="rect">
            <a:avLst/>
          </a:prstGeom>
          <a:noFill/>
        </p:spPr>
        <p:txBody>
          <a:bodyPr wrap="none" lIns="91440" tIns="45720" rIns="91440" bIns="45720">
            <a:spAutoFit/>
          </a:bodyPr>
          <a:lstStyle/>
          <a:p>
            <a:pPr algn="ct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FaQR</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Gene</a:t>
            </a:r>
            <a:endParaRPr lang="en-US" sz="40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0" name="Rectangle 19"/>
          <p:cNvSpPr/>
          <p:nvPr/>
        </p:nvSpPr>
        <p:spPr>
          <a:xfrm>
            <a:off x="5715000" y="5311914"/>
            <a:ext cx="3117371" cy="584775"/>
          </a:xfrm>
          <a:prstGeom prst="rect">
            <a:avLst/>
          </a:prstGeom>
          <a:noFill/>
        </p:spPr>
        <p:txBody>
          <a:bodyPr wrap="square" lIns="91440" tIns="45720" rIns="91440" bIns="45720">
            <a:spAutoFit/>
          </a:bodyPr>
          <a:lstStyle/>
          <a:p>
            <a:pPr algn="ct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(E0040) GFP</a:t>
            </a:r>
            <a:endParaRPr lang="en-U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Available</a:t>
            </a:r>
            <a:endParaRPr lang="en-US" dirty="0"/>
          </a:p>
        </p:txBody>
      </p:sp>
      <p:graphicFrame>
        <p:nvGraphicFramePr>
          <p:cNvPr id="4" name="Content Placeholder 3"/>
          <p:cNvGraphicFramePr>
            <a:graphicFrameLocks noGrp="1"/>
          </p:cNvGraphicFramePr>
          <p:nvPr>
            <p:ph idx="1"/>
          </p:nvPr>
        </p:nvGraphicFramePr>
        <p:xfrm>
          <a:off x="457200" y="1981200"/>
          <a:ext cx="8229600" cy="3340100"/>
        </p:xfrm>
        <a:graphic>
          <a:graphicData uri="http://schemas.openxmlformats.org/drawingml/2006/table">
            <a:tbl>
              <a:tblPr firstRow="1" bandRow="1">
                <a:tableStyleId>{9DCAF9ED-07DC-4A11-8D7F-57B35C25682E}</a:tableStyleId>
              </a:tblPr>
              <a:tblGrid>
                <a:gridCol w="4114800"/>
                <a:gridCol w="4114800"/>
              </a:tblGrid>
              <a:tr h="546100">
                <a:tc>
                  <a:txBody>
                    <a:bodyPr/>
                    <a:lstStyle/>
                    <a:p>
                      <a:pPr marL="0" marR="0">
                        <a:spcBef>
                          <a:spcPts val="0"/>
                        </a:spcBef>
                        <a:spcAft>
                          <a:spcPts val="0"/>
                        </a:spcAft>
                      </a:pPr>
                      <a:r>
                        <a:rPr lang="en-US" sz="2000" dirty="0"/>
                        <a:t>Part</a:t>
                      </a:r>
                      <a:endParaRPr lang="en-US" sz="2000" dirty="0">
                        <a:latin typeface="Arial"/>
                        <a:ea typeface="Cambria"/>
                        <a:cs typeface="Arial"/>
                      </a:endParaRPr>
                    </a:p>
                  </a:txBody>
                  <a:tcPr marL="68580" marR="68580" marT="0" marB="0"/>
                </a:tc>
                <a:tc>
                  <a:txBody>
                    <a:bodyPr/>
                    <a:lstStyle/>
                    <a:p>
                      <a:pPr marL="0" marR="0">
                        <a:spcBef>
                          <a:spcPts val="0"/>
                        </a:spcBef>
                        <a:spcAft>
                          <a:spcPts val="0"/>
                        </a:spcAft>
                      </a:pPr>
                      <a:r>
                        <a:rPr lang="en-US" sz="2000" dirty="0"/>
                        <a:t>Accession number</a:t>
                      </a:r>
                      <a:endParaRPr lang="en-US" sz="2000" dirty="0">
                        <a:latin typeface="Arial"/>
                        <a:ea typeface="Cambria"/>
                        <a:cs typeface="Arial"/>
                      </a:endParaRPr>
                    </a:p>
                  </a:txBody>
                  <a:tcPr marL="68580" marR="68580" marT="0" marB="0"/>
                </a:tc>
              </a:tr>
              <a:tr h="546100">
                <a:tc>
                  <a:txBody>
                    <a:bodyPr/>
                    <a:lstStyle/>
                    <a:p>
                      <a:pPr marL="0" marR="0">
                        <a:spcBef>
                          <a:spcPts val="0"/>
                        </a:spcBef>
                        <a:spcAft>
                          <a:spcPts val="0"/>
                        </a:spcAft>
                      </a:pPr>
                      <a:r>
                        <a:rPr lang="en-US" sz="2000"/>
                        <a:t>FaQR gene</a:t>
                      </a:r>
                      <a:endParaRPr lang="en-US" sz="2000">
                        <a:latin typeface="Arial"/>
                        <a:ea typeface="Cambria"/>
                        <a:cs typeface="Arial"/>
                      </a:endParaRPr>
                    </a:p>
                  </a:txBody>
                  <a:tcPr marL="68580" marR="68580" marT="0" marB="0"/>
                </a:tc>
                <a:tc>
                  <a:txBody>
                    <a:bodyPr/>
                    <a:lstStyle/>
                    <a:p>
                      <a:pPr marL="0" marR="0">
                        <a:spcBef>
                          <a:spcPts val="0"/>
                        </a:spcBef>
                        <a:spcAft>
                          <a:spcPts val="0"/>
                        </a:spcAft>
                      </a:pPr>
                      <a:r>
                        <a:rPr lang="en-US" sz="2000"/>
                        <a:t>DNA:  AY048861</a:t>
                      </a:r>
                    </a:p>
                    <a:p>
                      <a:pPr marL="0" marR="0">
                        <a:spcBef>
                          <a:spcPts val="0"/>
                        </a:spcBef>
                        <a:spcAft>
                          <a:spcPts val="0"/>
                        </a:spcAft>
                      </a:pPr>
                      <a:r>
                        <a:rPr lang="en-US" sz="2000"/>
                        <a:t>mRNA:  AY048861</a:t>
                      </a:r>
                      <a:endParaRPr lang="en-US" sz="2000">
                        <a:latin typeface="Arial"/>
                        <a:ea typeface="Cambria"/>
                        <a:cs typeface="Arial"/>
                      </a:endParaRPr>
                    </a:p>
                  </a:txBody>
                  <a:tcPr marL="68580" marR="68580" marT="0" marB="0"/>
                </a:tc>
              </a:tr>
              <a:tr h="546100">
                <a:tc>
                  <a:txBody>
                    <a:bodyPr/>
                    <a:lstStyle/>
                    <a:p>
                      <a:pPr marL="0" marR="0">
                        <a:spcBef>
                          <a:spcPts val="0"/>
                        </a:spcBef>
                        <a:spcAft>
                          <a:spcPts val="0"/>
                        </a:spcAft>
                      </a:pPr>
                      <a:r>
                        <a:rPr lang="en-US" sz="2000"/>
                        <a:t>SAAT mRNA</a:t>
                      </a:r>
                      <a:endParaRPr lang="en-US" sz="2000">
                        <a:latin typeface="Arial"/>
                        <a:ea typeface="Cambria"/>
                        <a:cs typeface="Arial"/>
                      </a:endParaRPr>
                    </a:p>
                  </a:txBody>
                  <a:tcPr marL="68580" marR="68580" marT="0" marB="0"/>
                </a:tc>
                <a:tc>
                  <a:txBody>
                    <a:bodyPr/>
                    <a:lstStyle/>
                    <a:p>
                      <a:pPr marL="0" marR="0">
                        <a:spcBef>
                          <a:spcPts val="0"/>
                        </a:spcBef>
                        <a:spcAft>
                          <a:spcPts val="0"/>
                        </a:spcAft>
                      </a:pPr>
                      <a:r>
                        <a:rPr lang="en-US" sz="2000"/>
                        <a:t>AF193789</a:t>
                      </a:r>
                      <a:endParaRPr lang="en-US" sz="2000">
                        <a:latin typeface="Arial"/>
                        <a:ea typeface="Cambria"/>
                        <a:cs typeface="Arial"/>
                      </a:endParaRPr>
                    </a:p>
                  </a:txBody>
                  <a:tcPr marL="68580" marR="68580" marT="0" marB="0"/>
                </a:tc>
              </a:tr>
              <a:tr h="546100">
                <a:tc>
                  <a:txBody>
                    <a:bodyPr/>
                    <a:lstStyle/>
                    <a:p>
                      <a:pPr marL="0" marR="0">
                        <a:spcBef>
                          <a:spcPts val="0"/>
                        </a:spcBef>
                        <a:spcAft>
                          <a:spcPts val="0"/>
                        </a:spcAft>
                      </a:pPr>
                      <a:r>
                        <a:rPr lang="en-US" sz="2000"/>
                        <a:t>Tetracycline repressible promotor</a:t>
                      </a:r>
                      <a:endParaRPr lang="en-US" sz="2000">
                        <a:latin typeface="Arial"/>
                        <a:ea typeface="Cambria"/>
                        <a:cs typeface="Arial"/>
                      </a:endParaRPr>
                    </a:p>
                  </a:txBody>
                  <a:tcPr marL="68580" marR="68580" marT="0" marB="0"/>
                </a:tc>
                <a:tc>
                  <a:txBody>
                    <a:bodyPr/>
                    <a:lstStyle/>
                    <a:p>
                      <a:pPr marL="0" marR="0">
                        <a:spcBef>
                          <a:spcPts val="0"/>
                        </a:spcBef>
                        <a:spcAft>
                          <a:spcPts val="0"/>
                        </a:spcAft>
                      </a:pPr>
                      <a:r>
                        <a:rPr lang="en-US" sz="2000"/>
                        <a:t>Bba_R0040</a:t>
                      </a:r>
                      <a:endParaRPr lang="en-US" sz="2000">
                        <a:latin typeface="Arial"/>
                        <a:ea typeface="Cambria"/>
                        <a:cs typeface="Arial"/>
                      </a:endParaRPr>
                    </a:p>
                  </a:txBody>
                  <a:tcPr marL="68580" marR="68580" marT="0" marB="0"/>
                </a:tc>
              </a:tr>
              <a:tr h="546100">
                <a:tc>
                  <a:txBody>
                    <a:bodyPr/>
                    <a:lstStyle/>
                    <a:p>
                      <a:pPr marL="0" marR="0">
                        <a:spcBef>
                          <a:spcPts val="0"/>
                        </a:spcBef>
                        <a:spcAft>
                          <a:spcPts val="0"/>
                        </a:spcAft>
                      </a:pPr>
                      <a:r>
                        <a:rPr lang="en-US" sz="2000"/>
                        <a:t>Inducable pBad/araC promotor</a:t>
                      </a:r>
                      <a:endParaRPr lang="en-US" sz="2000">
                        <a:latin typeface="Arial"/>
                        <a:ea typeface="Cambria"/>
                        <a:cs typeface="Arial"/>
                      </a:endParaRPr>
                    </a:p>
                  </a:txBody>
                  <a:tcPr marL="68580" marR="68580" marT="0" marB="0"/>
                </a:tc>
                <a:tc>
                  <a:txBody>
                    <a:bodyPr/>
                    <a:lstStyle/>
                    <a:p>
                      <a:pPr marL="0" marR="0">
                        <a:spcBef>
                          <a:spcPts val="0"/>
                        </a:spcBef>
                        <a:spcAft>
                          <a:spcPts val="0"/>
                        </a:spcAft>
                        <a:tabLst>
                          <a:tab pos="782320" algn="l"/>
                        </a:tabLst>
                      </a:pPr>
                      <a:r>
                        <a:rPr lang="en-US" sz="2000"/>
                        <a:t>Bba_I0500</a:t>
                      </a:r>
                      <a:endParaRPr lang="en-US" sz="2000">
                        <a:latin typeface="Arial"/>
                        <a:ea typeface="Cambria"/>
                        <a:cs typeface="Arial"/>
                      </a:endParaRPr>
                    </a:p>
                  </a:txBody>
                  <a:tcPr marL="68580" marR="68580" marT="0" marB="0"/>
                </a:tc>
              </a:tr>
              <a:tr h="546100">
                <a:tc>
                  <a:txBody>
                    <a:bodyPr/>
                    <a:lstStyle/>
                    <a:p>
                      <a:pPr marL="0" marR="0">
                        <a:spcBef>
                          <a:spcPts val="0"/>
                        </a:spcBef>
                        <a:spcAft>
                          <a:spcPts val="0"/>
                        </a:spcAft>
                      </a:pPr>
                      <a:r>
                        <a:rPr lang="en-US" sz="2000"/>
                        <a:t>Green fluorescent protein</a:t>
                      </a:r>
                      <a:endParaRPr lang="en-US" sz="2000">
                        <a:latin typeface="Arial"/>
                        <a:ea typeface="Cambria"/>
                        <a:cs typeface="Arial"/>
                      </a:endParaRPr>
                    </a:p>
                  </a:txBody>
                  <a:tcPr marL="68580" marR="68580" marT="0" marB="0"/>
                </a:tc>
                <a:tc>
                  <a:txBody>
                    <a:bodyPr/>
                    <a:lstStyle/>
                    <a:p>
                      <a:pPr marL="0" marR="0">
                        <a:spcBef>
                          <a:spcPts val="0"/>
                        </a:spcBef>
                        <a:spcAft>
                          <a:spcPts val="0"/>
                        </a:spcAft>
                      </a:pPr>
                      <a:r>
                        <a:rPr lang="en-US" sz="2000" dirty="0"/>
                        <a:t>Bba_E0040</a:t>
                      </a:r>
                      <a:endParaRPr lang="en-US" sz="2000" dirty="0">
                        <a:latin typeface="Arial"/>
                        <a:ea typeface="Cambria"/>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Methods</a:t>
            </a:r>
            <a:endParaRPr lang="en-US" dirty="0"/>
          </a:p>
        </p:txBody>
      </p:sp>
      <p:sp>
        <p:nvSpPr>
          <p:cNvPr id="3" name="Content Placeholder 2"/>
          <p:cNvSpPr>
            <a:spLocks noGrp="1"/>
          </p:cNvSpPr>
          <p:nvPr>
            <p:ph idx="1"/>
          </p:nvPr>
        </p:nvSpPr>
        <p:spPr/>
        <p:txBody>
          <a:bodyPr>
            <a:normAutofit lnSpcReduction="10000"/>
          </a:bodyPr>
          <a:lstStyle/>
          <a:p>
            <a:pPr marL="514350" indent="-514350"/>
            <a:r>
              <a:rPr lang="en-US" b="1" dirty="0" smtClean="0"/>
              <a:t>Tissue Acquisition</a:t>
            </a:r>
          </a:p>
          <a:p>
            <a:pPr marL="914400" lvl="1" indent="-514350"/>
            <a:r>
              <a:rPr lang="en-US" dirty="0" smtClean="0"/>
              <a:t>(1) </a:t>
            </a:r>
            <a:r>
              <a:rPr lang="en-US" i="1" dirty="0" err="1" smtClean="0"/>
              <a:t>Fragaria</a:t>
            </a:r>
            <a:r>
              <a:rPr lang="en-US" i="1" dirty="0" smtClean="0"/>
              <a:t> </a:t>
            </a:r>
            <a:r>
              <a:rPr lang="en-US" i="1" dirty="0" err="1" smtClean="0"/>
              <a:t>x</a:t>
            </a:r>
            <a:r>
              <a:rPr lang="en-US" i="1" dirty="0" smtClean="0"/>
              <a:t> </a:t>
            </a:r>
            <a:r>
              <a:rPr lang="en-US" i="1" dirty="0" err="1" smtClean="0"/>
              <a:t>ananassa</a:t>
            </a:r>
            <a:r>
              <a:rPr lang="en-US" i="1" dirty="0" smtClean="0"/>
              <a:t> </a:t>
            </a:r>
            <a:r>
              <a:rPr lang="en-US" dirty="0" smtClean="0"/>
              <a:t>var. Jewel</a:t>
            </a:r>
          </a:p>
          <a:p>
            <a:pPr marL="914400" lvl="1" indent="-514350"/>
            <a:r>
              <a:rPr lang="en-US" dirty="0" smtClean="0"/>
              <a:t>(2) </a:t>
            </a:r>
            <a:r>
              <a:rPr lang="en-US" i="1" dirty="0" err="1" smtClean="0"/>
              <a:t>Fragaria</a:t>
            </a:r>
            <a:r>
              <a:rPr lang="en-US" i="1" dirty="0" smtClean="0"/>
              <a:t> </a:t>
            </a:r>
            <a:r>
              <a:rPr lang="en-US" i="1" dirty="0" err="1" smtClean="0"/>
              <a:t>x</a:t>
            </a:r>
            <a:r>
              <a:rPr lang="en-US" i="1" dirty="0" smtClean="0"/>
              <a:t> </a:t>
            </a:r>
            <a:r>
              <a:rPr lang="en-US" i="1" dirty="0" err="1" smtClean="0"/>
              <a:t>ananassa</a:t>
            </a:r>
            <a:r>
              <a:rPr lang="en-US" i="1" dirty="0" smtClean="0"/>
              <a:t> </a:t>
            </a:r>
            <a:r>
              <a:rPr lang="en-US" dirty="0" smtClean="0"/>
              <a:t>var. Jewel </a:t>
            </a:r>
          </a:p>
          <a:p>
            <a:pPr marL="914400" lvl="1" indent="-514350"/>
            <a:r>
              <a:rPr lang="en-US" dirty="0" smtClean="0"/>
              <a:t>(3) </a:t>
            </a:r>
            <a:r>
              <a:rPr lang="en-US" i="1" dirty="0" err="1" smtClean="0"/>
              <a:t>Fragaria</a:t>
            </a:r>
            <a:r>
              <a:rPr lang="en-US" i="1" dirty="0" smtClean="0"/>
              <a:t> </a:t>
            </a:r>
            <a:r>
              <a:rPr lang="en-US" i="1" dirty="0" err="1" smtClean="0"/>
              <a:t>x</a:t>
            </a:r>
            <a:r>
              <a:rPr lang="en-US" i="1" dirty="0" smtClean="0"/>
              <a:t> </a:t>
            </a:r>
            <a:r>
              <a:rPr lang="en-US" i="1" dirty="0" err="1" smtClean="0"/>
              <a:t>ananassa</a:t>
            </a:r>
            <a:r>
              <a:rPr lang="en-US" i="1" dirty="0" smtClean="0"/>
              <a:t> </a:t>
            </a:r>
            <a:r>
              <a:rPr lang="en-US" dirty="0" smtClean="0"/>
              <a:t>var. Cabot</a:t>
            </a:r>
          </a:p>
          <a:p>
            <a:pPr marL="914400" lvl="1" indent="-514350"/>
            <a:r>
              <a:rPr lang="en-US" dirty="0" smtClean="0"/>
              <a:t>(4) </a:t>
            </a:r>
            <a:r>
              <a:rPr lang="en-US" i="1" dirty="0" err="1" smtClean="0"/>
              <a:t>Fragaria</a:t>
            </a:r>
            <a:r>
              <a:rPr lang="en-US" i="1" dirty="0" smtClean="0"/>
              <a:t> </a:t>
            </a:r>
            <a:r>
              <a:rPr lang="en-US" i="1" dirty="0" err="1" smtClean="0"/>
              <a:t>x</a:t>
            </a:r>
            <a:r>
              <a:rPr lang="en-US" i="1" dirty="0" smtClean="0"/>
              <a:t> </a:t>
            </a:r>
            <a:r>
              <a:rPr lang="en-US" i="1" dirty="0" err="1" smtClean="0"/>
              <a:t>ananassa</a:t>
            </a:r>
            <a:r>
              <a:rPr lang="en-US" i="1" dirty="0" smtClean="0"/>
              <a:t> </a:t>
            </a:r>
            <a:r>
              <a:rPr lang="en-US" dirty="0" smtClean="0"/>
              <a:t>var. Mesabi</a:t>
            </a:r>
          </a:p>
          <a:p>
            <a:pPr marL="514350" indent="-514350"/>
            <a:r>
              <a:rPr lang="en-US" b="1" dirty="0" smtClean="0"/>
              <a:t>DNA Extraction</a:t>
            </a:r>
          </a:p>
          <a:p>
            <a:pPr marL="914400" lvl="1" indent="-514350"/>
            <a:r>
              <a:rPr lang="en-US" dirty="0" smtClean="0"/>
              <a:t>Tissues ground with liquid nitrogen and mortar and pestle</a:t>
            </a:r>
          </a:p>
          <a:p>
            <a:pPr marL="914400" lvl="1" indent="-514350"/>
            <a:r>
              <a:rPr lang="en-US" dirty="0" smtClean="0"/>
              <a:t>Protocol of </a:t>
            </a:r>
            <a:r>
              <a:rPr lang="en-US" i="1" dirty="0" smtClean="0"/>
              <a:t>Mercado et al. </a:t>
            </a:r>
            <a:r>
              <a:rPr lang="en-US" dirty="0" smtClean="0"/>
              <a:t>(2009)</a:t>
            </a:r>
          </a:p>
          <a:p>
            <a:pPr lvl="1">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Methods</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r>
              <a:rPr lang="en-US" b="1" dirty="0" smtClean="0"/>
              <a:t>Restriction Enzyme Digest</a:t>
            </a:r>
          </a:p>
          <a:p>
            <a:pPr marL="914400" lvl="1" indent="-514350"/>
            <a:r>
              <a:rPr lang="en-US" dirty="0" smtClean="0"/>
              <a:t>One µ</a:t>
            </a:r>
            <a:r>
              <a:rPr lang="en-US" dirty="0" err="1" smtClean="0"/>
              <a:t>g</a:t>
            </a:r>
            <a:r>
              <a:rPr lang="en-US" dirty="0" smtClean="0"/>
              <a:t> of DNA was digested with </a:t>
            </a:r>
          </a:p>
          <a:p>
            <a:pPr marL="1314450" lvl="2" indent="-514350"/>
            <a:r>
              <a:rPr lang="en-US" dirty="0" smtClean="0"/>
              <a:t>0.1 µ</a:t>
            </a:r>
            <a:r>
              <a:rPr lang="en-US" dirty="0" err="1" smtClean="0"/>
              <a:t>l</a:t>
            </a:r>
            <a:r>
              <a:rPr lang="en-US" dirty="0" smtClean="0"/>
              <a:t> </a:t>
            </a:r>
            <a:r>
              <a:rPr lang="en-US" i="1" dirty="0" smtClean="0"/>
              <a:t>EcoR1 </a:t>
            </a:r>
            <a:r>
              <a:rPr lang="en-US" dirty="0" smtClean="0"/>
              <a:t>(10 unit/µ</a:t>
            </a:r>
            <a:r>
              <a:rPr lang="en-US" dirty="0" err="1" smtClean="0"/>
              <a:t>l</a:t>
            </a:r>
            <a:r>
              <a:rPr lang="en-US" dirty="0" smtClean="0"/>
              <a:t>)</a:t>
            </a:r>
          </a:p>
          <a:p>
            <a:pPr marL="1314450" lvl="2" indent="-514350"/>
            <a:r>
              <a:rPr lang="en-US" dirty="0" smtClean="0"/>
              <a:t>2 µ</a:t>
            </a:r>
            <a:r>
              <a:rPr lang="en-US" dirty="0" err="1" smtClean="0"/>
              <a:t>l</a:t>
            </a:r>
            <a:r>
              <a:rPr lang="en-US" dirty="0" smtClean="0"/>
              <a:t> (10 mg/ml) </a:t>
            </a:r>
            <a:r>
              <a:rPr lang="en-US" dirty="0" err="1" smtClean="0"/>
              <a:t>RNAase</a:t>
            </a:r>
            <a:endParaRPr lang="en-US" dirty="0" smtClean="0"/>
          </a:p>
          <a:p>
            <a:pPr marL="1314450" lvl="2" indent="-514350"/>
            <a:r>
              <a:rPr lang="en-US" dirty="0" smtClean="0"/>
              <a:t>1 µ</a:t>
            </a:r>
            <a:r>
              <a:rPr lang="en-US" dirty="0" err="1" smtClean="0"/>
              <a:t>l</a:t>
            </a:r>
            <a:r>
              <a:rPr lang="en-US" dirty="0" smtClean="0"/>
              <a:t> (10x) buffer</a:t>
            </a:r>
          </a:p>
          <a:p>
            <a:pPr marL="1314450" lvl="2" indent="-514350"/>
            <a:r>
              <a:rPr lang="en-US" dirty="0" smtClean="0"/>
              <a:t>1.9 µ</a:t>
            </a:r>
            <a:r>
              <a:rPr lang="en-US" dirty="0" err="1" smtClean="0"/>
              <a:t>l</a:t>
            </a:r>
            <a:r>
              <a:rPr lang="en-US" dirty="0" smtClean="0"/>
              <a:t> H</a:t>
            </a:r>
            <a:r>
              <a:rPr lang="en-US" baseline="-25000" dirty="0" smtClean="0"/>
              <a:t>2</a:t>
            </a:r>
            <a:r>
              <a:rPr lang="en-US" dirty="0" smtClean="0"/>
              <a:t>0</a:t>
            </a:r>
          </a:p>
          <a:p>
            <a:pPr marL="914400" lvl="1" indent="-514350"/>
            <a:r>
              <a:rPr lang="en-US" dirty="0" smtClean="0"/>
              <a:t>37°C water bath for 15 minutes.</a:t>
            </a:r>
          </a:p>
          <a:p>
            <a:pPr marL="514350" indent="-514350"/>
            <a:r>
              <a:rPr lang="en-US" b="1" dirty="0" smtClean="0"/>
              <a:t>Further Purification</a:t>
            </a:r>
          </a:p>
          <a:p>
            <a:pPr marL="914400" lvl="1" indent="-514350"/>
            <a:r>
              <a:rPr lang="en-US" dirty="0" smtClean="0"/>
              <a:t>QIAGEN </a:t>
            </a:r>
            <a:r>
              <a:rPr lang="en-US" dirty="0" err="1" smtClean="0"/>
              <a:t>AlQuick</a:t>
            </a:r>
            <a:r>
              <a:rPr lang="en-US" dirty="0" smtClean="0"/>
              <a:t> PCR </a:t>
            </a:r>
            <a:r>
              <a:rPr lang="en-US" dirty="0" err="1" smtClean="0"/>
              <a:t>Puficiation</a:t>
            </a:r>
            <a:r>
              <a:rPr lang="en-US" dirty="0" smtClean="0"/>
              <a:t> Kit</a:t>
            </a:r>
          </a:p>
          <a:p>
            <a:pPr marL="914400" lvl="1" indent="-514350"/>
            <a:r>
              <a:rPr lang="en-US" dirty="0" smtClean="0"/>
              <a:t>final product eluted in 800 µ</a:t>
            </a:r>
            <a:r>
              <a:rPr lang="en-US" dirty="0" err="1" smtClean="0"/>
              <a:t>l</a:t>
            </a:r>
            <a:r>
              <a:rPr lang="en-US" dirty="0" smtClean="0"/>
              <a:t> Buffer AE.</a:t>
            </a:r>
          </a:p>
          <a:p>
            <a:pPr marL="914400" lvl="1" indent="-514350"/>
            <a:endParaRPr lang="en-US" dirty="0" smtClean="0"/>
          </a:p>
          <a:p>
            <a:pPr marL="514350" indent="-514350">
              <a:buNone/>
            </a:pPr>
            <a:r>
              <a:rPr lang="en-US" dirty="0" smtClean="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Methods</a:t>
            </a:r>
            <a:endParaRPr lang="en-US" dirty="0"/>
          </a:p>
        </p:txBody>
      </p:sp>
      <p:sp>
        <p:nvSpPr>
          <p:cNvPr id="3" name="Content Placeholder 2"/>
          <p:cNvSpPr>
            <a:spLocks noGrp="1"/>
          </p:cNvSpPr>
          <p:nvPr>
            <p:ph idx="1"/>
          </p:nvPr>
        </p:nvSpPr>
        <p:spPr/>
        <p:txBody>
          <a:bodyPr/>
          <a:lstStyle/>
          <a:p>
            <a:r>
              <a:rPr lang="en-US" b="1" dirty="0" err="1" smtClean="0"/>
              <a:t>Agarose</a:t>
            </a:r>
            <a:r>
              <a:rPr lang="en-US" b="1" dirty="0" smtClean="0"/>
              <a:t> Gel</a:t>
            </a:r>
            <a:endParaRPr lang="en-US" dirty="0" smtClean="0"/>
          </a:p>
          <a:p>
            <a:pPr lvl="1"/>
            <a:r>
              <a:rPr lang="en-US" dirty="0" smtClean="0"/>
              <a:t>1.0 </a:t>
            </a:r>
            <a:r>
              <a:rPr lang="en-US" dirty="0" err="1" smtClean="0"/>
              <a:t>g</a:t>
            </a:r>
            <a:r>
              <a:rPr lang="en-US" dirty="0" smtClean="0"/>
              <a:t> </a:t>
            </a:r>
            <a:r>
              <a:rPr lang="en-US" dirty="0" err="1" smtClean="0"/>
              <a:t>agarose</a:t>
            </a:r>
            <a:r>
              <a:rPr lang="en-US" dirty="0" smtClean="0"/>
              <a:t> boiled in 100 ml (1x) TBE buffer</a:t>
            </a:r>
          </a:p>
          <a:p>
            <a:pPr lvl="1"/>
            <a:r>
              <a:rPr lang="en-US" dirty="0" smtClean="0"/>
              <a:t>Once cooled, 2 µ</a:t>
            </a:r>
            <a:r>
              <a:rPr lang="en-US" dirty="0" err="1" smtClean="0"/>
              <a:t>l</a:t>
            </a:r>
            <a:r>
              <a:rPr lang="en-US" dirty="0" smtClean="0"/>
              <a:t> </a:t>
            </a:r>
            <a:r>
              <a:rPr lang="en-US" dirty="0" err="1" smtClean="0"/>
              <a:t>EtBr</a:t>
            </a:r>
            <a:r>
              <a:rPr lang="en-US" dirty="0" smtClean="0"/>
              <a:t> were swirled to mix</a:t>
            </a:r>
          </a:p>
          <a:p>
            <a:pPr lvl="1"/>
            <a:r>
              <a:rPr lang="en-US" dirty="0" smtClean="0"/>
              <a:t>Mixture was poured into a gel tray and allowed to set</a:t>
            </a:r>
          </a:p>
          <a:p>
            <a:pPr lvl="1"/>
            <a:r>
              <a:rPr lang="en-US" dirty="0" smtClean="0"/>
              <a:t>The chamber was filled with TBE buffer</a:t>
            </a:r>
          </a:p>
          <a:p>
            <a:pPr lvl="1"/>
            <a:r>
              <a:rPr lang="en-US" dirty="0" smtClean="0"/>
              <a:t>Gels were run at 150 volts for 30 minutes. </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TotalTime>
  <Words>3087</Words>
  <Application>Microsoft Office PowerPoint</Application>
  <PresentationFormat>On-screen Show (4:3)</PresentationFormat>
  <Paragraphs>686</Paragraphs>
  <Slides>48</Slides>
  <Notes>17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Project 6:  Strawberry</vt:lpstr>
      <vt:lpstr>Ideas</vt:lpstr>
      <vt:lpstr>Strawberry Scent</vt:lpstr>
      <vt:lpstr>Original Objectives</vt:lpstr>
      <vt:lpstr>FaQR Device</vt:lpstr>
      <vt:lpstr>Parts Available</vt:lpstr>
      <vt:lpstr>Materials and Methods</vt:lpstr>
      <vt:lpstr>Materials and Methods</vt:lpstr>
      <vt:lpstr>Materials and Methods</vt:lpstr>
      <vt:lpstr>Materials and Methods</vt:lpstr>
      <vt:lpstr>Materials and Methods</vt:lpstr>
      <vt:lpstr>Materials and Methods PCR Program “Strawberry”</vt:lpstr>
      <vt:lpstr>Materials and Methods</vt:lpstr>
      <vt:lpstr>Materials and Methods</vt:lpstr>
      <vt:lpstr>Materials and Methods</vt:lpstr>
      <vt:lpstr>Materials and Methods</vt:lpstr>
      <vt:lpstr>Materials and Methods</vt:lpstr>
      <vt:lpstr>Materials and Methods</vt:lpstr>
      <vt:lpstr>Materials and Methods: “StrawberryRTPCR” Program</vt:lpstr>
      <vt:lpstr>Results: DNA Extraction and Digestion</vt:lpstr>
      <vt:lpstr>Results: Further purification</vt:lpstr>
      <vt:lpstr>Results: Further purification</vt:lpstr>
      <vt:lpstr>Results: Temperature Annealing Analysis</vt:lpstr>
      <vt:lpstr>Results: Temperature Annealing Analysis</vt:lpstr>
      <vt:lpstr>Results: Temperature Annealing Analysis</vt:lpstr>
      <vt:lpstr>Results</vt:lpstr>
      <vt:lpstr>Results: PCR Results of FaQR2/FaQR3</vt:lpstr>
      <vt:lpstr>Results: Column Purification of FaQR1/FAQR2 (A and B) gel extraction of FaQR2/FaQR3 (C and D). </vt:lpstr>
      <vt:lpstr>Results: PCR of FaQR2/FaQR3 for 2nd Gel Extraction</vt:lpstr>
      <vt:lpstr>Results: Ligation</vt:lpstr>
      <vt:lpstr>Results: Transformation</vt:lpstr>
      <vt:lpstr>Results: Overnight Cultures, Glycerol Stocks, Plasmid Isolation</vt:lpstr>
      <vt:lpstr>Results: Gel Extraction and Plasmid Isolation</vt:lpstr>
      <vt:lpstr>Results: Plasmid Isolation Digestion</vt:lpstr>
      <vt:lpstr>Results: Plasmid Isolation Digestion</vt:lpstr>
      <vt:lpstr>Results Nucleotide BLAST</vt:lpstr>
      <vt:lpstr>Results: RNA Extraction</vt:lpstr>
      <vt:lpstr>Results: RNA Extraction </vt:lpstr>
      <vt:lpstr>Results: RT-PCR</vt:lpstr>
      <vt:lpstr>Results: RT-PCR</vt:lpstr>
      <vt:lpstr>Discussion Future SAAT Protocol</vt:lpstr>
      <vt:lpstr>Discussion  Future SAAT Protocol</vt:lpstr>
      <vt:lpstr>Discussion Time Constraints</vt:lpstr>
      <vt:lpstr>Discussion Next Steps</vt:lpstr>
      <vt:lpstr>Discussion Useful applications for FaQR</vt:lpstr>
      <vt:lpstr>Appendix I:  Respective Specimens Examined </vt:lpstr>
      <vt:lpstr>Materials and Services</vt:lpstr>
      <vt:lpstr>References</vt:lpstr>
    </vt:vector>
  </TitlesOfParts>
  <Company>University of Northern Iowa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KELSEY LEES</dc:creator>
  <cp:lastModifiedBy>broadben</cp:lastModifiedBy>
  <cp:revision>13</cp:revision>
  <dcterms:created xsi:type="dcterms:W3CDTF">2009-12-04T15:15:30Z</dcterms:created>
  <dcterms:modified xsi:type="dcterms:W3CDTF">2009-12-08T20:48:23Z</dcterms:modified>
</cp:coreProperties>
</file>