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8"/>
  </p:notesMasterIdLst>
  <p:sldIdLst>
    <p:sldId id="256" r:id="rId2"/>
    <p:sldId id="266" r:id="rId3"/>
    <p:sldId id="258" r:id="rId4"/>
    <p:sldId id="259" r:id="rId5"/>
    <p:sldId id="264" r:id="rId6"/>
    <p:sldId id="262" r:id="rId7"/>
    <p:sldId id="288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esProps" Target="presProps.xml"/><Relationship Id="rId4" Type="http://schemas.openxmlformats.org/officeDocument/2006/relationships/slide" Target="slides/slide3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33F31-3808-C14E-B452-744E583FC9C6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5E72B-9781-4944-8297-66DCA13D26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5EFC64-771A-9D4C-AC57-8BD807A564D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C66DA-4920-1A45-AA51-99097495D10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5D693-31D4-DF4F-81C6-D15D645D5890}" type="datetimeFigureOut">
              <a:rPr lang="en-US" smtClean="0"/>
              <a:pPr/>
              <a:t>5/11/10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6C057-CCF9-AF43-8F3A-AF0236557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111" dirty="0" smtClean="0">
                <a:latin typeface="Calibri"/>
                <a:cs typeface="Calibri"/>
              </a:rPr>
              <a:t>A proposal for:</a:t>
            </a:r>
            <a:r>
              <a:rPr lang="en-US" dirty="0" smtClean="0">
                <a:latin typeface="Calibri"/>
                <a:cs typeface="Calibri"/>
              </a:rPr>
              <a:t/>
            </a:r>
            <a:br>
              <a:rPr lang="en-US" dirty="0" smtClean="0">
                <a:latin typeface="Calibri"/>
                <a:cs typeface="Calibri"/>
              </a:rPr>
            </a:br>
            <a:r>
              <a:rPr lang="en-US" dirty="0">
                <a:cs typeface="Calibri"/>
              </a:rPr>
              <a:t>High affinity RNA aptamers </a:t>
            </a:r>
            <a:r>
              <a:rPr lang="en-US" dirty="0" smtClean="0">
                <a:cs typeface="Calibri"/>
              </a:rPr>
              <a:t>as antagonists </a:t>
            </a:r>
            <a:r>
              <a:rPr lang="en-US" dirty="0">
                <a:cs typeface="Calibri"/>
              </a:rPr>
              <a:t>for AT</a:t>
            </a:r>
            <a:r>
              <a:rPr lang="en-US" baseline="-25000" dirty="0">
                <a:cs typeface="Calibri"/>
              </a:rPr>
              <a:t>2</a:t>
            </a:r>
            <a:r>
              <a:rPr lang="en-US" dirty="0">
                <a:cs typeface="Calibri"/>
              </a:rPr>
              <a:t> </a:t>
            </a:r>
            <a:r>
              <a:rPr lang="en-US" dirty="0" smtClean="0">
                <a:cs typeface="Calibri"/>
              </a:rPr>
              <a:t>receptors to decrease </a:t>
            </a:r>
            <a:r>
              <a:rPr lang="en-US" dirty="0" err="1" smtClean="0">
                <a:cs typeface="Calibri"/>
              </a:rPr>
              <a:t>bradykinin</a:t>
            </a:r>
            <a:r>
              <a:rPr lang="en-US" dirty="0" smtClean="0">
                <a:cs typeface="Calibri"/>
              </a:rPr>
              <a:t> production 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962400"/>
            <a:ext cx="58674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alibri"/>
                <a:cs typeface="Calibri"/>
              </a:rPr>
              <a:t>Tina </a:t>
            </a:r>
            <a:r>
              <a:rPr lang="en-US" smtClean="0">
                <a:latin typeface="Calibri"/>
                <a:cs typeface="Calibri"/>
              </a:rPr>
              <a:t>Stutzman</a:t>
            </a:r>
            <a:endParaRPr lang="en-US" dirty="0" smtClean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Nick Swenson</a:t>
            </a:r>
          </a:p>
          <a:p>
            <a:r>
              <a:rPr lang="en-US" dirty="0" smtClean="0">
                <a:latin typeface="Calibri"/>
                <a:cs typeface="Calibri"/>
              </a:rPr>
              <a:t>20.109</a:t>
            </a:r>
          </a:p>
          <a:p>
            <a:r>
              <a:rPr lang="en-US" dirty="0" smtClean="0">
                <a:latin typeface="Calibri"/>
                <a:cs typeface="Calibri"/>
              </a:rPr>
              <a:t>May 12, 2010</a:t>
            </a:r>
          </a:p>
          <a:p>
            <a:endParaRPr lang="en-US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SELEX selection and evaluation </a:t>
            </a:r>
            <a:br>
              <a:rPr lang="en-US" dirty="0" smtClean="0"/>
            </a:br>
            <a:r>
              <a:rPr lang="en-US" dirty="0" smtClean="0"/>
              <a:t>of binding aptamers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36066" y="4742910"/>
            <a:ext cx="23098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 11 rounds of SELEX to select binding RNA aptamers</a:t>
            </a:r>
            <a:endParaRPr lang="en-US" dirty="0"/>
          </a:p>
        </p:txBody>
      </p:sp>
      <p:grpSp>
        <p:nvGrpSpPr>
          <p:cNvPr id="3" name="Group 24"/>
          <p:cNvGrpSpPr/>
          <p:nvPr/>
        </p:nvGrpSpPr>
        <p:grpSpPr>
          <a:xfrm>
            <a:off x="3518874" y="2898308"/>
            <a:ext cx="1642858" cy="1749892"/>
            <a:chOff x="923116" y="4861792"/>
            <a:chExt cx="1642858" cy="174989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rcRect l="29986" r="29918"/>
            <a:stretch>
              <a:fillRect/>
            </a:stretch>
          </p:blipFill>
          <p:spPr>
            <a:xfrm rot="4788283">
              <a:off x="1077713" y="4707195"/>
              <a:ext cx="466587" cy="775782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1072449" y="5185345"/>
              <a:ext cx="1493525" cy="1426339"/>
              <a:chOff x="6966693" y="1913761"/>
              <a:chExt cx="1493525" cy="1426339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7135314" y="3139225"/>
                <a:ext cx="1324904" cy="200875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7628311" y="2985032"/>
                <a:ext cx="39199" cy="244886"/>
              </a:xfrm>
              <a:custGeom>
                <a:avLst/>
                <a:gdLst>
                  <a:gd name="connsiteX0" fmla="*/ 0 w 39199"/>
                  <a:gd name="connsiteY0" fmla="*/ 0 h 244886"/>
                  <a:gd name="connsiteX1" fmla="*/ 7840 w 39199"/>
                  <a:gd name="connsiteY1" fmla="*/ 156799 h 244886"/>
                  <a:gd name="connsiteX2" fmla="*/ 31359 w 39199"/>
                  <a:gd name="connsiteY2" fmla="*/ 243038 h 244886"/>
                  <a:gd name="connsiteX3" fmla="*/ 39199 w 39199"/>
                  <a:gd name="connsiteY3" fmla="*/ 243038 h 244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199" h="244886">
                    <a:moveTo>
                      <a:pt x="0" y="0"/>
                    </a:moveTo>
                    <a:cubicBezTo>
                      <a:pt x="2613" y="52266"/>
                      <a:pt x="4111" y="104600"/>
                      <a:pt x="7840" y="156799"/>
                    </a:cubicBezTo>
                    <a:cubicBezTo>
                      <a:pt x="10337" y="191757"/>
                      <a:pt x="6906" y="218584"/>
                      <a:pt x="31359" y="243038"/>
                    </a:cubicBezTo>
                    <a:cubicBezTo>
                      <a:pt x="33207" y="244886"/>
                      <a:pt x="36586" y="243038"/>
                      <a:pt x="39199" y="243038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7741548" y="2985032"/>
                <a:ext cx="45719" cy="244886"/>
              </a:xfrm>
              <a:custGeom>
                <a:avLst/>
                <a:gdLst>
                  <a:gd name="connsiteX0" fmla="*/ 0 w 39199"/>
                  <a:gd name="connsiteY0" fmla="*/ 0 h 244886"/>
                  <a:gd name="connsiteX1" fmla="*/ 7840 w 39199"/>
                  <a:gd name="connsiteY1" fmla="*/ 156799 h 244886"/>
                  <a:gd name="connsiteX2" fmla="*/ 31359 w 39199"/>
                  <a:gd name="connsiteY2" fmla="*/ 243038 h 244886"/>
                  <a:gd name="connsiteX3" fmla="*/ 39199 w 39199"/>
                  <a:gd name="connsiteY3" fmla="*/ 243038 h 244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199" h="244886">
                    <a:moveTo>
                      <a:pt x="0" y="0"/>
                    </a:moveTo>
                    <a:cubicBezTo>
                      <a:pt x="2613" y="52266"/>
                      <a:pt x="4111" y="104600"/>
                      <a:pt x="7840" y="156799"/>
                    </a:cubicBezTo>
                    <a:cubicBezTo>
                      <a:pt x="10337" y="191757"/>
                      <a:pt x="6906" y="218584"/>
                      <a:pt x="31359" y="243038"/>
                    </a:cubicBezTo>
                    <a:cubicBezTo>
                      <a:pt x="33207" y="244886"/>
                      <a:pt x="36586" y="243038"/>
                      <a:pt x="39199" y="243038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rapezoid 9"/>
              <p:cNvSpPr/>
              <p:nvPr/>
            </p:nvSpPr>
            <p:spPr>
              <a:xfrm rot="10413749">
                <a:off x="7480237" y="2818779"/>
                <a:ext cx="399823" cy="169774"/>
              </a:xfrm>
              <a:prstGeom prst="trapezoid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40"/>
              <p:cNvGrpSpPr/>
              <p:nvPr/>
            </p:nvGrpSpPr>
            <p:grpSpPr>
              <a:xfrm rot="1349422">
                <a:off x="7509252" y="2510489"/>
                <a:ext cx="316499" cy="316521"/>
                <a:chOff x="5448574" y="4131655"/>
                <a:chExt cx="384134" cy="384159"/>
              </a:xfrm>
            </p:grpSpPr>
            <p:grpSp>
              <p:nvGrpSpPr>
                <p:cNvPr id="12" name="Group 33"/>
                <p:cNvGrpSpPr/>
                <p:nvPr/>
              </p:nvGrpSpPr>
              <p:grpSpPr>
                <a:xfrm>
                  <a:off x="5448574" y="4237495"/>
                  <a:ext cx="384134" cy="105840"/>
                  <a:chOff x="5448574" y="4237495"/>
                  <a:chExt cx="384134" cy="105840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5448574" y="4241415"/>
                    <a:ext cx="195987" cy="101920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 flipH="1">
                    <a:off x="5636721" y="4237495"/>
                    <a:ext cx="195987" cy="101920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" name="Group 34"/>
                <p:cNvGrpSpPr/>
                <p:nvPr/>
              </p:nvGrpSpPr>
              <p:grpSpPr>
                <a:xfrm>
                  <a:off x="5448574" y="4131655"/>
                  <a:ext cx="384134" cy="105840"/>
                  <a:chOff x="5448574" y="4237495"/>
                  <a:chExt cx="384134" cy="105840"/>
                </a:xfrm>
              </p:grpSpPr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5448574" y="4241415"/>
                    <a:ext cx="195987" cy="101920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H="1">
                    <a:off x="5636721" y="4237495"/>
                    <a:ext cx="195987" cy="101920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Rectangle 18"/>
                <p:cNvSpPr/>
                <p:nvPr/>
              </p:nvSpPr>
              <p:spPr>
                <a:xfrm>
                  <a:off x="5597521" y="4323735"/>
                  <a:ext cx="92113" cy="1920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5544607" y="4198296"/>
                  <a:ext cx="184227" cy="141119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" name="Group 41"/>
              <p:cNvGrpSpPr/>
              <p:nvPr/>
            </p:nvGrpSpPr>
            <p:grpSpPr>
              <a:xfrm>
                <a:off x="6966693" y="1913761"/>
                <a:ext cx="807491" cy="551203"/>
                <a:chOff x="736931" y="2662856"/>
                <a:chExt cx="807491" cy="551203"/>
              </a:xfrm>
            </p:grpSpPr>
            <p:sp>
              <p:nvSpPr>
                <p:cNvPr id="13" name="Oval 12"/>
                <p:cNvSpPr/>
                <p:nvPr/>
              </p:nvSpPr>
              <p:spPr>
                <a:xfrm>
                  <a:off x="736931" y="2775021"/>
                  <a:ext cx="752609" cy="283882"/>
                </a:xfrm>
                <a:prstGeom prst="ellipse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8" name="Group 14"/>
                <p:cNvGrpSpPr/>
                <p:nvPr/>
              </p:nvGrpSpPr>
              <p:grpSpPr>
                <a:xfrm>
                  <a:off x="791811" y="2662856"/>
                  <a:ext cx="752611" cy="551203"/>
                  <a:chOff x="1003478" y="1909288"/>
                  <a:chExt cx="752611" cy="551203"/>
                </a:xfrm>
              </p:grpSpPr>
              <p:sp>
                <p:nvSpPr>
                  <p:cNvPr id="15" name="Freeform 14"/>
                  <p:cNvSpPr/>
                  <p:nvPr/>
                </p:nvSpPr>
                <p:spPr>
                  <a:xfrm>
                    <a:off x="1003478" y="1909288"/>
                    <a:ext cx="603655" cy="521164"/>
                  </a:xfrm>
                  <a:custGeom>
                    <a:avLst/>
                    <a:gdLst>
                      <a:gd name="connsiteX0" fmla="*/ 62718 w 603655"/>
                      <a:gd name="connsiteY0" fmla="*/ 97740 h 521164"/>
                      <a:gd name="connsiteX1" fmla="*/ 54878 w 603655"/>
                      <a:gd name="connsiteY1" fmla="*/ 27181 h 521164"/>
                      <a:gd name="connsiteX2" fmla="*/ 39199 w 603655"/>
                      <a:gd name="connsiteY2" fmla="*/ 3661 h 521164"/>
                      <a:gd name="connsiteX3" fmla="*/ 0 w 603655"/>
                      <a:gd name="connsiteY3" fmla="*/ 11501 h 521164"/>
                      <a:gd name="connsiteX4" fmla="*/ 7840 w 603655"/>
                      <a:gd name="connsiteY4" fmla="*/ 168300 h 521164"/>
                      <a:gd name="connsiteX5" fmla="*/ 23519 w 603655"/>
                      <a:gd name="connsiteY5" fmla="*/ 191820 h 521164"/>
                      <a:gd name="connsiteX6" fmla="*/ 31359 w 603655"/>
                      <a:gd name="connsiteY6" fmla="*/ 215340 h 521164"/>
                      <a:gd name="connsiteX7" fmla="*/ 47038 w 603655"/>
                      <a:gd name="connsiteY7" fmla="*/ 325099 h 521164"/>
                      <a:gd name="connsiteX8" fmla="*/ 54878 w 603655"/>
                      <a:gd name="connsiteY8" fmla="*/ 348619 h 521164"/>
                      <a:gd name="connsiteX9" fmla="*/ 70557 w 603655"/>
                      <a:gd name="connsiteY9" fmla="*/ 379979 h 521164"/>
                      <a:gd name="connsiteX10" fmla="*/ 94076 w 603655"/>
                      <a:gd name="connsiteY10" fmla="*/ 387819 h 521164"/>
                      <a:gd name="connsiteX11" fmla="*/ 117595 w 603655"/>
                      <a:gd name="connsiteY11" fmla="*/ 379979 h 521164"/>
                      <a:gd name="connsiteX12" fmla="*/ 94076 w 603655"/>
                      <a:gd name="connsiteY12" fmla="*/ 278059 h 521164"/>
                      <a:gd name="connsiteX13" fmla="*/ 78397 w 603655"/>
                      <a:gd name="connsiteY13" fmla="*/ 254539 h 521164"/>
                      <a:gd name="connsiteX14" fmla="*/ 78397 w 603655"/>
                      <a:gd name="connsiteY14" fmla="*/ 144780 h 521164"/>
                      <a:gd name="connsiteX15" fmla="*/ 101916 w 603655"/>
                      <a:gd name="connsiteY15" fmla="*/ 136940 h 521164"/>
                      <a:gd name="connsiteX16" fmla="*/ 164633 w 603655"/>
                      <a:gd name="connsiteY16" fmla="*/ 144780 h 521164"/>
                      <a:gd name="connsiteX17" fmla="*/ 172473 w 603655"/>
                      <a:gd name="connsiteY17" fmla="*/ 168300 h 521164"/>
                      <a:gd name="connsiteX18" fmla="*/ 180313 w 603655"/>
                      <a:gd name="connsiteY18" fmla="*/ 254539 h 521164"/>
                      <a:gd name="connsiteX19" fmla="*/ 211672 w 603655"/>
                      <a:gd name="connsiteY19" fmla="*/ 309419 h 521164"/>
                      <a:gd name="connsiteX20" fmla="*/ 219511 w 603655"/>
                      <a:gd name="connsiteY20" fmla="*/ 332939 h 521164"/>
                      <a:gd name="connsiteX21" fmla="*/ 258710 w 603655"/>
                      <a:gd name="connsiteY21" fmla="*/ 356459 h 521164"/>
                      <a:gd name="connsiteX22" fmla="*/ 243030 w 603655"/>
                      <a:gd name="connsiteY22" fmla="*/ 325099 h 521164"/>
                      <a:gd name="connsiteX23" fmla="*/ 227351 w 603655"/>
                      <a:gd name="connsiteY23" fmla="*/ 278059 h 521164"/>
                      <a:gd name="connsiteX24" fmla="*/ 219511 w 603655"/>
                      <a:gd name="connsiteY24" fmla="*/ 254539 h 521164"/>
                      <a:gd name="connsiteX25" fmla="*/ 203832 w 603655"/>
                      <a:gd name="connsiteY25" fmla="*/ 207500 h 521164"/>
                      <a:gd name="connsiteX26" fmla="*/ 195992 w 603655"/>
                      <a:gd name="connsiteY26" fmla="*/ 183980 h 521164"/>
                      <a:gd name="connsiteX27" fmla="*/ 235191 w 603655"/>
                      <a:gd name="connsiteY27" fmla="*/ 105580 h 521164"/>
                      <a:gd name="connsiteX28" fmla="*/ 282229 w 603655"/>
                      <a:gd name="connsiteY28" fmla="*/ 113420 h 521164"/>
                      <a:gd name="connsiteX29" fmla="*/ 297908 w 603655"/>
                      <a:gd name="connsiteY29" fmla="*/ 136940 h 521164"/>
                      <a:gd name="connsiteX30" fmla="*/ 313587 w 603655"/>
                      <a:gd name="connsiteY30" fmla="*/ 278059 h 521164"/>
                      <a:gd name="connsiteX31" fmla="*/ 329267 w 603655"/>
                      <a:gd name="connsiteY31" fmla="*/ 325099 h 521164"/>
                      <a:gd name="connsiteX32" fmla="*/ 360625 w 603655"/>
                      <a:gd name="connsiteY32" fmla="*/ 356459 h 521164"/>
                      <a:gd name="connsiteX33" fmla="*/ 391984 w 603655"/>
                      <a:gd name="connsiteY33" fmla="*/ 348619 h 521164"/>
                      <a:gd name="connsiteX34" fmla="*/ 399824 w 603655"/>
                      <a:gd name="connsiteY34" fmla="*/ 325099 h 521164"/>
                      <a:gd name="connsiteX35" fmla="*/ 376305 w 603655"/>
                      <a:gd name="connsiteY35" fmla="*/ 270219 h 521164"/>
                      <a:gd name="connsiteX36" fmla="*/ 360625 w 603655"/>
                      <a:gd name="connsiteY36" fmla="*/ 199660 h 521164"/>
                      <a:gd name="connsiteX37" fmla="*/ 376305 w 603655"/>
                      <a:gd name="connsiteY37" fmla="*/ 121260 h 521164"/>
                      <a:gd name="connsiteX38" fmla="*/ 431182 w 603655"/>
                      <a:gd name="connsiteY38" fmla="*/ 129100 h 521164"/>
                      <a:gd name="connsiteX39" fmla="*/ 446862 w 603655"/>
                      <a:gd name="connsiteY39" fmla="*/ 176140 h 521164"/>
                      <a:gd name="connsiteX40" fmla="*/ 454701 w 603655"/>
                      <a:gd name="connsiteY40" fmla="*/ 270219 h 521164"/>
                      <a:gd name="connsiteX41" fmla="*/ 470381 w 603655"/>
                      <a:gd name="connsiteY41" fmla="*/ 317259 h 521164"/>
                      <a:gd name="connsiteX42" fmla="*/ 493900 w 603655"/>
                      <a:gd name="connsiteY42" fmla="*/ 387819 h 521164"/>
                      <a:gd name="connsiteX43" fmla="*/ 509579 w 603655"/>
                      <a:gd name="connsiteY43" fmla="*/ 434858 h 521164"/>
                      <a:gd name="connsiteX44" fmla="*/ 540938 w 603655"/>
                      <a:gd name="connsiteY44" fmla="*/ 481898 h 521164"/>
                      <a:gd name="connsiteX45" fmla="*/ 548777 w 603655"/>
                      <a:gd name="connsiteY45" fmla="*/ 505418 h 521164"/>
                      <a:gd name="connsiteX46" fmla="*/ 603655 w 603655"/>
                      <a:gd name="connsiteY46" fmla="*/ 505418 h 521164"/>
                      <a:gd name="connsiteX47" fmla="*/ 587976 w 603655"/>
                      <a:gd name="connsiteY47" fmla="*/ 442698 h 521164"/>
                      <a:gd name="connsiteX48" fmla="*/ 556617 w 603655"/>
                      <a:gd name="connsiteY48" fmla="*/ 387819 h 521164"/>
                      <a:gd name="connsiteX49" fmla="*/ 548777 w 603655"/>
                      <a:gd name="connsiteY49" fmla="*/ 364299 h 521164"/>
                      <a:gd name="connsiteX50" fmla="*/ 509579 w 603655"/>
                      <a:gd name="connsiteY50" fmla="*/ 317259 h 521164"/>
                      <a:gd name="connsiteX51" fmla="*/ 486060 w 603655"/>
                      <a:gd name="connsiteY51" fmla="*/ 246699 h 521164"/>
                      <a:gd name="connsiteX52" fmla="*/ 501739 w 603655"/>
                      <a:gd name="connsiteY52" fmla="*/ 215340 h 521164"/>
                      <a:gd name="connsiteX53" fmla="*/ 548777 w 603655"/>
                      <a:gd name="connsiteY53" fmla="*/ 199660 h 521164"/>
                      <a:gd name="connsiteX54" fmla="*/ 564457 w 603655"/>
                      <a:gd name="connsiteY54" fmla="*/ 215340 h 521164"/>
                      <a:gd name="connsiteX55" fmla="*/ 572297 w 603655"/>
                      <a:gd name="connsiteY55" fmla="*/ 246699 h 5211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</a:cxnLst>
                    <a:rect l="l" t="t" r="r" b="b"/>
                    <a:pathLst>
                      <a:path w="603655" h="521164">
                        <a:moveTo>
                          <a:pt x="62718" y="97740"/>
                        </a:moveTo>
                        <a:cubicBezTo>
                          <a:pt x="60105" y="74220"/>
                          <a:pt x="60617" y="50139"/>
                          <a:pt x="54878" y="27181"/>
                        </a:cubicBezTo>
                        <a:cubicBezTo>
                          <a:pt x="52593" y="18040"/>
                          <a:pt x="48259" y="6250"/>
                          <a:pt x="39199" y="3661"/>
                        </a:cubicBezTo>
                        <a:cubicBezTo>
                          <a:pt x="26387" y="0"/>
                          <a:pt x="13066" y="8888"/>
                          <a:pt x="0" y="11501"/>
                        </a:cubicBezTo>
                        <a:cubicBezTo>
                          <a:pt x="2613" y="63767"/>
                          <a:pt x="1072" y="116408"/>
                          <a:pt x="7840" y="168300"/>
                        </a:cubicBezTo>
                        <a:cubicBezTo>
                          <a:pt x="9059" y="177643"/>
                          <a:pt x="19305" y="183392"/>
                          <a:pt x="23519" y="191820"/>
                        </a:cubicBezTo>
                        <a:cubicBezTo>
                          <a:pt x="27215" y="199212"/>
                          <a:pt x="28746" y="207500"/>
                          <a:pt x="31359" y="215340"/>
                        </a:cubicBezTo>
                        <a:cubicBezTo>
                          <a:pt x="37606" y="277805"/>
                          <a:pt x="33924" y="279196"/>
                          <a:pt x="47038" y="325099"/>
                        </a:cubicBezTo>
                        <a:cubicBezTo>
                          <a:pt x="49308" y="333045"/>
                          <a:pt x="51623" y="341023"/>
                          <a:pt x="54878" y="348619"/>
                        </a:cubicBezTo>
                        <a:cubicBezTo>
                          <a:pt x="59482" y="359361"/>
                          <a:pt x="62293" y="371715"/>
                          <a:pt x="70557" y="379979"/>
                        </a:cubicBezTo>
                        <a:cubicBezTo>
                          <a:pt x="76400" y="385823"/>
                          <a:pt x="86236" y="385206"/>
                          <a:pt x="94076" y="387819"/>
                        </a:cubicBezTo>
                        <a:cubicBezTo>
                          <a:pt x="101916" y="385206"/>
                          <a:pt x="116236" y="388130"/>
                          <a:pt x="117595" y="379979"/>
                        </a:cubicBezTo>
                        <a:cubicBezTo>
                          <a:pt x="133899" y="282154"/>
                          <a:pt x="123813" y="315231"/>
                          <a:pt x="94076" y="278059"/>
                        </a:cubicBezTo>
                        <a:cubicBezTo>
                          <a:pt x="88190" y="270701"/>
                          <a:pt x="83623" y="262379"/>
                          <a:pt x="78397" y="254539"/>
                        </a:cubicBezTo>
                        <a:cubicBezTo>
                          <a:pt x="68114" y="213408"/>
                          <a:pt x="59913" y="195614"/>
                          <a:pt x="78397" y="144780"/>
                        </a:cubicBezTo>
                        <a:cubicBezTo>
                          <a:pt x="81221" y="137014"/>
                          <a:pt x="94076" y="139553"/>
                          <a:pt x="101916" y="136940"/>
                        </a:cubicBezTo>
                        <a:cubicBezTo>
                          <a:pt x="122822" y="139553"/>
                          <a:pt x="145381" y="136223"/>
                          <a:pt x="164633" y="144780"/>
                        </a:cubicBezTo>
                        <a:cubicBezTo>
                          <a:pt x="172185" y="148136"/>
                          <a:pt x="171304" y="160119"/>
                          <a:pt x="172473" y="168300"/>
                        </a:cubicBezTo>
                        <a:cubicBezTo>
                          <a:pt x="176555" y="196875"/>
                          <a:pt x="174652" y="226235"/>
                          <a:pt x="180313" y="254539"/>
                        </a:cubicBezTo>
                        <a:cubicBezTo>
                          <a:pt x="183155" y="268751"/>
                          <a:pt x="203256" y="296795"/>
                          <a:pt x="211672" y="309419"/>
                        </a:cubicBezTo>
                        <a:cubicBezTo>
                          <a:pt x="214285" y="317259"/>
                          <a:pt x="215259" y="325853"/>
                          <a:pt x="219511" y="332939"/>
                        </a:cubicBezTo>
                        <a:cubicBezTo>
                          <a:pt x="230272" y="350875"/>
                          <a:pt x="240211" y="350292"/>
                          <a:pt x="258710" y="356459"/>
                        </a:cubicBezTo>
                        <a:cubicBezTo>
                          <a:pt x="253483" y="346006"/>
                          <a:pt x="247370" y="335950"/>
                          <a:pt x="243030" y="325099"/>
                        </a:cubicBezTo>
                        <a:cubicBezTo>
                          <a:pt x="236892" y="309753"/>
                          <a:pt x="232577" y="293739"/>
                          <a:pt x="227351" y="278059"/>
                        </a:cubicBezTo>
                        <a:lnTo>
                          <a:pt x="219511" y="254539"/>
                        </a:lnTo>
                        <a:lnTo>
                          <a:pt x="203832" y="207500"/>
                        </a:lnTo>
                        <a:lnTo>
                          <a:pt x="195992" y="183980"/>
                        </a:lnTo>
                        <a:cubicBezTo>
                          <a:pt x="200414" y="166294"/>
                          <a:pt x="199663" y="109528"/>
                          <a:pt x="235191" y="105580"/>
                        </a:cubicBezTo>
                        <a:cubicBezTo>
                          <a:pt x="250989" y="103825"/>
                          <a:pt x="266550" y="110807"/>
                          <a:pt x="282229" y="113420"/>
                        </a:cubicBezTo>
                        <a:cubicBezTo>
                          <a:pt x="287455" y="121260"/>
                          <a:pt x="293694" y="128512"/>
                          <a:pt x="297908" y="136940"/>
                        </a:cubicBezTo>
                        <a:cubicBezTo>
                          <a:pt x="316943" y="175012"/>
                          <a:pt x="311038" y="260217"/>
                          <a:pt x="313587" y="278059"/>
                        </a:cubicBezTo>
                        <a:cubicBezTo>
                          <a:pt x="315924" y="294421"/>
                          <a:pt x="324041" y="309419"/>
                          <a:pt x="329267" y="325099"/>
                        </a:cubicBezTo>
                        <a:cubicBezTo>
                          <a:pt x="339720" y="356459"/>
                          <a:pt x="329265" y="346005"/>
                          <a:pt x="360625" y="356459"/>
                        </a:cubicBezTo>
                        <a:cubicBezTo>
                          <a:pt x="371078" y="353846"/>
                          <a:pt x="383570" y="355350"/>
                          <a:pt x="391984" y="348619"/>
                        </a:cubicBezTo>
                        <a:cubicBezTo>
                          <a:pt x="398437" y="343456"/>
                          <a:pt x="399824" y="333363"/>
                          <a:pt x="399824" y="325099"/>
                        </a:cubicBezTo>
                        <a:cubicBezTo>
                          <a:pt x="399824" y="292467"/>
                          <a:pt x="389107" y="295823"/>
                          <a:pt x="376305" y="270219"/>
                        </a:cubicBezTo>
                        <a:cubicBezTo>
                          <a:pt x="366655" y="250918"/>
                          <a:pt x="363637" y="217729"/>
                          <a:pt x="360625" y="199660"/>
                        </a:cubicBezTo>
                        <a:cubicBezTo>
                          <a:pt x="365852" y="173527"/>
                          <a:pt x="357460" y="140105"/>
                          <a:pt x="376305" y="121260"/>
                        </a:cubicBezTo>
                        <a:cubicBezTo>
                          <a:pt x="389371" y="108194"/>
                          <a:pt x="416597" y="117755"/>
                          <a:pt x="431182" y="129100"/>
                        </a:cubicBezTo>
                        <a:cubicBezTo>
                          <a:pt x="444228" y="139248"/>
                          <a:pt x="446862" y="176140"/>
                          <a:pt x="446862" y="176140"/>
                        </a:cubicBezTo>
                        <a:cubicBezTo>
                          <a:pt x="449475" y="207500"/>
                          <a:pt x="449528" y="239179"/>
                          <a:pt x="454701" y="270219"/>
                        </a:cubicBezTo>
                        <a:cubicBezTo>
                          <a:pt x="457418" y="286522"/>
                          <a:pt x="465155" y="301579"/>
                          <a:pt x="470381" y="317259"/>
                        </a:cubicBezTo>
                        <a:lnTo>
                          <a:pt x="493900" y="387819"/>
                        </a:lnTo>
                        <a:cubicBezTo>
                          <a:pt x="493901" y="387823"/>
                          <a:pt x="509577" y="434855"/>
                          <a:pt x="509579" y="434858"/>
                        </a:cubicBezTo>
                        <a:lnTo>
                          <a:pt x="540938" y="481898"/>
                        </a:lnTo>
                        <a:cubicBezTo>
                          <a:pt x="543551" y="489738"/>
                          <a:pt x="542934" y="499574"/>
                          <a:pt x="548777" y="505418"/>
                        </a:cubicBezTo>
                        <a:cubicBezTo>
                          <a:pt x="564523" y="521164"/>
                          <a:pt x="587742" y="509397"/>
                          <a:pt x="603655" y="505418"/>
                        </a:cubicBezTo>
                        <a:cubicBezTo>
                          <a:pt x="599053" y="482404"/>
                          <a:pt x="597017" y="463796"/>
                          <a:pt x="587976" y="442698"/>
                        </a:cubicBezTo>
                        <a:cubicBezTo>
                          <a:pt x="576038" y="414842"/>
                          <a:pt x="572367" y="411443"/>
                          <a:pt x="556617" y="387819"/>
                        </a:cubicBezTo>
                        <a:cubicBezTo>
                          <a:pt x="554004" y="379979"/>
                          <a:pt x="552473" y="371691"/>
                          <a:pt x="548777" y="364299"/>
                        </a:cubicBezTo>
                        <a:cubicBezTo>
                          <a:pt x="537862" y="342468"/>
                          <a:pt x="526918" y="334599"/>
                          <a:pt x="509579" y="317259"/>
                        </a:cubicBezTo>
                        <a:cubicBezTo>
                          <a:pt x="506695" y="310049"/>
                          <a:pt x="484453" y="259559"/>
                          <a:pt x="486060" y="246699"/>
                        </a:cubicBezTo>
                        <a:cubicBezTo>
                          <a:pt x="487509" y="235102"/>
                          <a:pt x="492390" y="222352"/>
                          <a:pt x="501739" y="215340"/>
                        </a:cubicBezTo>
                        <a:cubicBezTo>
                          <a:pt x="514961" y="205423"/>
                          <a:pt x="548777" y="199660"/>
                          <a:pt x="548777" y="199660"/>
                        </a:cubicBezTo>
                        <a:cubicBezTo>
                          <a:pt x="554004" y="204887"/>
                          <a:pt x="560654" y="209002"/>
                          <a:pt x="564457" y="215340"/>
                        </a:cubicBezTo>
                        <a:cubicBezTo>
                          <a:pt x="573123" y="229784"/>
                          <a:pt x="572297" y="234249"/>
                          <a:pt x="572297" y="246699"/>
                        </a:cubicBezTo>
                      </a:path>
                    </a:pathLst>
                  </a:cu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1544418" y="2414772"/>
                    <a:ext cx="211671" cy="45719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26" name="TextBox 25"/>
          <p:cNvSpPr txBox="1"/>
          <p:nvPr/>
        </p:nvSpPr>
        <p:spPr>
          <a:xfrm>
            <a:off x="4343400" y="1981200"/>
            <a:ext cx="11430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RT-PCR </a:t>
            </a:r>
          </a:p>
          <a:p>
            <a:pPr algn="ctr"/>
            <a:r>
              <a:rPr lang="en-US" dirty="0" smtClean="0"/>
              <a:t>to </a:t>
            </a:r>
            <a:r>
              <a:rPr lang="en-US" dirty="0" err="1" smtClean="0"/>
              <a:t>cDNA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019800" y="1966168"/>
            <a:ext cx="302529" cy="754407"/>
          </a:xfrm>
          <a:prstGeom prst="rect">
            <a:avLst/>
          </a:prstGeom>
        </p:spPr>
      </p:pic>
      <p:sp>
        <p:nvSpPr>
          <p:cNvPr id="29" name="Right Arrow 28"/>
          <p:cNvSpPr/>
          <p:nvPr/>
        </p:nvSpPr>
        <p:spPr>
          <a:xfrm>
            <a:off x="5562600" y="2200387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20146249">
            <a:off x="6450465" y="2112451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68812" y="1831055"/>
            <a:ext cx="1894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Clone into vector</a:t>
            </a:r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 rot="5400000">
            <a:off x="7850887" y="2481782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356460" y="2844051"/>
            <a:ext cx="1243678" cy="3772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Sequence</a:t>
            </a:r>
            <a:endParaRPr lang="en-US" dirty="0"/>
          </a:p>
        </p:txBody>
      </p:sp>
      <p:sp>
        <p:nvSpPr>
          <p:cNvPr id="34" name="Right Arrow 33"/>
          <p:cNvSpPr/>
          <p:nvPr/>
        </p:nvSpPr>
        <p:spPr>
          <a:xfrm rot="5400000">
            <a:off x="7850887" y="3444299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7356460" y="5257800"/>
            <a:ext cx="1243678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Mfold</a:t>
            </a:r>
            <a:r>
              <a:rPr lang="en-US" dirty="0" smtClean="0"/>
              <a:t> analysis for structure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356460" y="3748745"/>
            <a:ext cx="1243678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Isolate unique aptamers</a:t>
            </a:r>
            <a:endParaRPr lang="en-US" dirty="0"/>
          </a:p>
        </p:txBody>
      </p:sp>
      <p:sp>
        <p:nvSpPr>
          <p:cNvPr id="40" name="Right Arrow 39"/>
          <p:cNvSpPr/>
          <p:nvPr/>
        </p:nvSpPr>
        <p:spPr>
          <a:xfrm rot="5400000">
            <a:off x="7850887" y="480798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 rot="7865374">
            <a:off x="6792927" y="4481857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675981" y="4980801"/>
            <a:ext cx="1292696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Expected Results: </a:t>
            </a:r>
            <a:r>
              <a:rPr lang="en-US" dirty="0" smtClean="0"/>
              <a:t>Aptamers A1, A2, A3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50287" y="5996464"/>
            <a:ext cx="3185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region = 40 nucleotides</a:t>
            </a:r>
            <a:endParaRPr lang="en-US" dirty="0"/>
          </a:p>
        </p:txBody>
      </p:sp>
      <p:grpSp>
        <p:nvGrpSpPr>
          <p:cNvPr id="25" name="Group 63"/>
          <p:cNvGrpSpPr/>
          <p:nvPr/>
        </p:nvGrpSpPr>
        <p:grpSpPr>
          <a:xfrm>
            <a:off x="990600" y="3581400"/>
            <a:ext cx="1324904" cy="829611"/>
            <a:chOff x="1235421" y="3776744"/>
            <a:chExt cx="1324904" cy="829611"/>
          </a:xfrm>
        </p:grpSpPr>
        <p:sp>
          <p:nvSpPr>
            <p:cNvPr id="46" name="Oval 45"/>
            <p:cNvSpPr/>
            <p:nvPr/>
          </p:nvSpPr>
          <p:spPr>
            <a:xfrm>
              <a:off x="1235421" y="4405480"/>
              <a:ext cx="1324904" cy="2008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1728418" y="4251287"/>
              <a:ext cx="39199" cy="244886"/>
            </a:xfrm>
            <a:custGeom>
              <a:avLst/>
              <a:gdLst>
                <a:gd name="connsiteX0" fmla="*/ 0 w 39199"/>
                <a:gd name="connsiteY0" fmla="*/ 0 h 244886"/>
                <a:gd name="connsiteX1" fmla="*/ 7840 w 39199"/>
                <a:gd name="connsiteY1" fmla="*/ 156799 h 244886"/>
                <a:gd name="connsiteX2" fmla="*/ 31359 w 39199"/>
                <a:gd name="connsiteY2" fmla="*/ 243038 h 244886"/>
                <a:gd name="connsiteX3" fmla="*/ 39199 w 39199"/>
                <a:gd name="connsiteY3" fmla="*/ 243038 h 244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199" h="244886">
                  <a:moveTo>
                    <a:pt x="0" y="0"/>
                  </a:moveTo>
                  <a:cubicBezTo>
                    <a:pt x="2613" y="52266"/>
                    <a:pt x="4111" y="104600"/>
                    <a:pt x="7840" y="156799"/>
                  </a:cubicBezTo>
                  <a:cubicBezTo>
                    <a:pt x="10337" y="191757"/>
                    <a:pt x="6906" y="218584"/>
                    <a:pt x="31359" y="243038"/>
                  </a:cubicBezTo>
                  <a:cubicBezTo>
                    <a:pt x="33207" y="244886"/>
                    <a:pt x="36586" y="243038"/>
                    <a:pt x="39199" y="243038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841655" y="4251287"/>
              <a:ext cx="45719" cy="244886"/>
            </a:xfrm>
            <a:custGeom>
              <a:avLst/>
              <a:gdLst>
                <a:gd name="connsiteX0" fmla="*/ 0 w 39199"/>
                <a:gd name="connsiteY0" fmla="*/ 0 h 244886"/>
                <a:gd name="connsiteX1" fmla="*/ 7840 w 39199"/>
                <a:gd name="connsiteY1" fmla="*/ 156799 h 244886"/>
                <a:gd name="connsiteX2" fmla="*/ 31359 w 39199"/>
                <a:gd name="connsiteY2" fmla="*/ 243038 h 244886"/>
                <a:gd name="connsiteX3" fmla="*/ 39199 w 39199"/>
                <a:gd name="connsiteY3" fmla="*/ 243038 h 244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199" h="244886">
                  <a:moveTo>
                    <a:pt x="0" y="0"/>
                  </a:moveTo>
                  <a:cubicBezTo>
                    <a:pt x="2613" y="52266"/>
                    <a:pt x="4111" y="104600"/>
                    <a:pt x="7840" y="156799"/>
                  </a:cubicBezTo>
                  <a:cubicBezTo>
                    <a:pt x="10337" y="191757"/>
                    <a:pt x="6906" y="218584"/>
                    <a:pt x="31359" y="243038"/>
                  </a:cubicBezTo>
                  <a:cubicBezTo>
                    <a:pt x="33207" y="244886"/>
                    <a:pt x="36586" y="243038"/>
                    <a:pt x="39199" y="243038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rapezoid 48"/>
            <p:cNvSpPr/>
            <p:nvPr/>
          </p:nvSpPr>
          <p:spPr>
            <a:xfrm rot="10413749">
              <a:off x="1580344" y="4085034"/>
              <a:ext cx="399823" cy="169774"/>
            </a:xfrm>
            <a:prstGeom prst="trapezoid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40"/>
            <p:cNvGrpSpPr/>
            <p:nvPr/>
          </p:nvGrpSpPr>
          <p:grpSpPr>
            <a:xfrm rot="1349422">
              <a:off x="1609355" y="3776744"/>
              <a:ext cx="316499" cy="316521"/>
              <a:chOff x="5448574" y="4131655"/>
              <a:chExt cx="384134" cy="384159"/>
            </a:xfrm>
          </p:grpSpPr>
          <p:grpSp>
            <p:nvGrpSpPr>
              <p:cNvPr id="37" name="Group 33"/>
              <p:cNvGrpSpPr/>
              <p:nvPr/>
            </p:nvGrpSpPr>
            <p:grpSpPr>
              <a:xfrm>
                <a:off x="5448574" y="4237495"/>
                <a:ext cx="384134" cy="105840"/>
                <a:chOff x="5448574" y="4237495"/>
                <a:chExt cx="384134" cy="105840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5448574" y="424141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5636721" y="423749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4"/>
              <p:cNvGrpSpPr/>
              <p:nvPr/>
            </p:nvGrpSpPr>
            <p:grpSpPr>
              <a:xfrm>
                <a:off x="5448574" y="4131655"/>
                <a:ext cx="384134" cy="105840"/>
                <a:chOff x="5448574" y="4237495"/>
                <a:chExt cx="384134" cy="105840"/>
              </a:xfrm>
            </p:grpSpPr>
            <p:cxnSp>
              <p:nvCxnSpPr>
                <p:cNvPr id="60" name="Straight Connector 59"/>
                <p:cNvCxnSpPr/>
                <p:nvPr/>
              </p:nvCxnSpPr>
              <p:spPr>
                <a:xfrm>
                  <a:off x="5448574" y="424141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H="1">
                  <a:off x="5636721" y="423749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" name="Rectangle 57"/>
              <p:cNvSpPr/>
              <p:nvPr/>
            </p:nvSpPr>
            <p:spPr>
              <a:xfrm>
                <a:off x="5597521" y="4323735"/>
                <a:ext cx="92113" cy="19207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544607" y="4198296"/>
                <a:ext cx="184227" cy="141119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6" name="TextBox 65"/>
          <p:cNvSpPr txBox="1"/>
          <p:nvPr/>
        </p:nvSpPr>
        <p:spPr>
          <a:xfrm>
            <a:off x="564942" y="4742910"/>
            <a:ext cx="2129032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selection on bead, </a:t>
            </a:r>
            <a:r>
              <a:rPr lang="en-US" dirty="0" err="1" smtClean="0"/>
              <a:t>strepavidin</a:t>
            </a:r>
            <a:r>
              <a:rPr lang="en-US" dirty="0" smtClean="0"/>
              <a:t>, BSA-biotin, antibody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381000" y="2863044"/>
            <a:ext cx="2495199" cy="292815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3028599" y="2863044"/>
            <a:ext cx="2495199" cy="292815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>
            <a:off x="2743200" y="4049322"/>
            <a:ext cx="406485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18000000">
            <a:off x="4470334" y="2875245"/>
            <a:ext cx="406485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Dot-blot analysis to determine aptamer binding AT</a:t>
            </a:r>
            <a:r>
              <a:rPr lang="en-US" baseline="-25000" dirty="0" smtClean="0"/>
              <a:t>2 </a:t>
            </a:r>
            <a:r>
              <a:rPr lang="en-US" dirty="0" smtClean="0"/>
              <a:t>receptor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d</a:t>
            </a:r>
            <a:endParaRPr lang="en-US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609814" y="2514600"/>
            <a:ext cx="3657386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3" descr="Picture 6.png"/>
          <p:cNvPicPr>
            <a:picLocks noGrp="1" noChangeAspect="1"/>
          </p:cNvPicPr>
          <p:nvPr>
            <p:ph idx="1"/>
          </p:nvPr>
        </p:nvPicPr>
        <p:blipFill>
          <a:blip r:embed="rId2"/>
          <a:srcRect l="5883" t="-2744" r="8820" b="-2744"/>
          <a:stretch>
            <a:fillRect/>
          </a:stretch>
        </p:blipFill>
        <p:spPr>
          <a:xfrm>
            <a:off x="4572000" y="2057400"/>
            <a:ext cx="4419600" cy="2849563"/>
          </a:xfrm>
        </p:spPr>
      </p:pic>
      <p:sp>
        <p:nvSpPr>
          <p:cNvPr id="6" name="Rectangle 5"/>
          <p:cNvSpPr/>
          <p:nvPr/>
        </p:nvSpPr>
        <p:spPr>
          <a:xfrm>
            <a:off x="609814" y="3200400"/>
            <a:ext cx="3657386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814" y="3886200"/>
            <a:ext cx="3657386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8177" y="2602468"/>
            <a:ext cx="43522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8177" y="3276600"/>
            <a:ext cx="43522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8177" y="3962400"/>
            <a:ext cx="43522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1423" y="2133600"/>
            <a:ext cx="3755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10       25      50       75     100      250      500</a:t>
            </a:r>
            <a:endParaRPr lang="en-US" sz="1600" dirty="0"/>
          </a:p>
        </p:txBody>
      </p:sp>
      <p:sp>
        <p:nvSpPr>
          <p:cNvPr id="13" name="Oval 12"/>
          <p:cNvSpPr/>
          <p:nvPr/>
        </p:nvSpPr>
        <p:spPr>
          <a:xfrm>
            <a:off x="762000" y="2667000"/>
            <a:ext cx="152400" cy="140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43000" y="26670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600200" y="26670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133600" y="26670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667000" y="2667000"/>
            <a:ext cx="152400" cy="14073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00400" y="2667000"/>
            <a:ext cx="152400" cy="1407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810000" y="2667000"/>
            <a:ext cx="152400" cy="14073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62000" y="3352800"/>
            <a:ext cx="152400" cy="140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43000" y="33528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600200" y="33528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133600" y="33528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667000" y="3352800"/>
            <a:ext cx="152400" cy="14073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00400" y="3352800"/>
            <a:ext cx="152400" cy="1407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810000" y="3352800"/>
            <a:ext cx="152400" cy="14073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62000" y="4038600"/>
            <a:ext cx="152400" cy="140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143000" y="4038600"/>
            <a:ext cx="152400" cy="140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600200" y="4038600"/>
            <a:ext cx="152400" cy="140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133600" y="4038600"/>
            <a:ext cx="152400" cy="14073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667000" y="4038600"/>
            <a:ext cx="152400" cy="14073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200400" y="4038600"/>
            <a:ext cx="152400" cy="14073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810000" y="4038600"/>
            <a:ext cx="152400" cy="14073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98177" y="1828800"/>
            <a:ext cx="104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</a:t>
            </a:r>
            <a:r>
              <a:rPr lang="en-US" baseline="-25000" dirty="0" smtClean="0"/>
              <a:t>2</a:t>
            </a:r>
            <a:r>
              <a:rPr lang="en-US" dirty="0" smtClean="0"/>
              <a:t> (</a:t>
            </a:r>
            <a:r>
              <a:rPr lang="en-US" dirty="0" err="1" smtClean="0"/>
              <a:t>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732553" y="4722297"/>
            <a:ext cx="441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Y. </a:t>
            </a:r>
            <a:r>
              <a:rPr lang="en-US" dirty="0" err="1" smtClean="0"/>
              <a:t>Jian</a:t>
            </a:r>
            <a:r>
              <a:rPr lang="en-US" dirty="0" smtClean="0"/>
              <a:t> </a:t>
            </a:r>
            <a:r>
              <a:rPr lang="en-US" i="1" dirty="0" smtClean="0"/>
              <a:t>et al. </a:t>
            </a:r>
            <a:r>
              <a:rPr lang="en-US" b="1" i="1" dirty="0" err="1" smtClean="0"/>
              <a:t>Oncogene</a:t>
            </a:r>
            <a:r>
              <a:rPr lang="en-US" b="1" dirty="0" smtClean="0"/>
              <a:t> 28, 4201–4211 (2009)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57200" y="4800600"/>
            <a:ext cx="38100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Expected Results: </a:t>
            </a:r>
            <a:r>
              <a:rPr lang="en-US" dirty="0" smtClean="0"/>
              <a:t>Aptamers A1 and A2 show stronger binding to AT</a:t>
            </a:r>
            <a:r>
              <a:rPr lang="en-US" baseline="-25000" dirty="0" smtClean="0"/>
              <a:t>2</a:t>
            </a:r>
            <a:r>
              <a:rPr lang="en-US" dirty="0" smtClean="0"/>
              <a:t> than aptamer A3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953000" y="2514600"/>
            <a:ext cx="38862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953000" y="3657600"/>
            <a:ext cx="38862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6200" y="3276600"/>
            <a:ext cx="40005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6200" y="2617232"/>
            <a:ext cx="40005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Bradykinin</a:t>
            </a:r>
            <a:r>
              <a:rPr lang="en-US" dirty="0" smtClean="0"/>
              <a:t> production assay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Sandwich ELISA to evaluate </a:t>
            </a:r>
            <a:r>
              <a:rPr lang="en-US" dirty="0" err="1" smtClean="0"/>
              <a:t>bradykinin</a:t>
            </a:r>
            <a:r>
              <a:rPr lang="en-US" dirty="0" smtClean="0"/>
              <a:t> levels in vascular smooth muscle cells </a:t>
            </a:r>
            <a:r>
              <a:rPr lang="en-US" i="1" dirty="0" smtClean="0"/>
              <a:t>in vitro </a:t>
            </a:r>
            <a:r>
              <a:rPr lang="en-US" dirty="0" smtClean="0"/>
              <a:t>incubated with known </a:t>
            </a:r>
            <a:r>
              <a:rPr lang="en-US" dirty="0" err="1" smtClean="0"/>
              <a:t>Angiotensin</a:t>
            </a:r>
            <a:r>
              <a:rPr lang="en-US" dirty="0" smtClean="0"/>
              <a:t> II concentrations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47673" y="29718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086600" y="29718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ARB + A2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105400" y="29718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ARB + A1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5400000">
            <a:off x="5497526" y="41798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>
            <a:off x="3516326" y="41798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>
            <a:off x="1763726" y="41798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4495800"/>
            <a:ext cx="6781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Measure </a:t>
            </a:r>
            <a:r>
              <a:rPr lang="en-US" dirty="0" err="1" smtClean="0"/>
              <a:t>Bradykinin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560443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Expected: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1371600" y="29718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ARB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478726" y="4179263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484811" y="2590800"/>
            <a:ext cx="87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5334000"/>
            <a:ext cx="1219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Baseline </a:t>
            </a:r>
            <a:r>
              <a:rPr lang="en-US" dirty="0" err="1" smtClean="0"/>
              <a:t>Bradykinin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0" y="5334000"/>
            <a:ext cx="1219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Increased </a:t>
            </a:r>
            <a:r>
              <a:rPr lang="en-US" dirty="0" err="1" smtClean="0"/>
              <a:t>Bradykinin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029200" y="5334000"/>
            <a:ext cx="1219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Baseline </a:t>
            </a:r>
            <a:r>
              <a:rPr lang="en-US" dirty="0" err="1" smtClean="0"/>
              <a:t>Bradykinin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10400" y="5334000"/>
            <a:ext cx="1219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Baseline </a:t>
            </a:r>
            <a:r>
              <a:rPr lang="en-US" dirty="0" err="1" smtClean="0"/>
              <a:t>Bradykinin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648200" y="2819400"/>
            <a:ext cx="4038600" cy="36576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5400000">
            <a:off x="1740253" y="50180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3516326" y="50180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>
            <a:off x="5497526" y="50180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5400000">
            <a:off x="7478727" y="50180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production assay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Spectrophotometry</a:t>
            </a:r>
            <a:r>
              <a:rPr lang="en-US" dirty="0" smtClean="0"/>
              <a:t> evaluation at 550 nm of NO with </a:t>
            </a:r>
            <a:r>
              <a:rPr lang="en-US" dirty="0" err="1" smtClean="0"/>
              <a:t>Greiss</a:t>
            </a:r>
            <a:r>
              <a:rPr lang="en-US" dirty="0" smtClean="0"/>
              <a:t> reagent in vascular smooth muscle cells </a:t>
            </a:r>
            <a:r>
              <a:rPr lang="en-US" i="1" dirty="0" smtClean="0"/>
              <a:t>in vitro </a:t>
            </a:r>
            <a:r>
              <a:rPr lang="en-US" dirty="0" smtClean="0"/>
              <a:t>incubated with known </a:t>
            </a:r>
            <a:r>
              <a:rPr lang="en-US" dirty="0" err="1" smtClean="0"/>
              <a:t>Angiotensin</a:t>
            </a:r>
            <a:r>
              <a:rPr lang="en-US" dirty="0" smtClean="0"/>
              <a:t> II concentrations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47673" y="31242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086600" y="31242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ARB + A2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105400" y="31242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ARB + A1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5400000">
            <a:off x="5497526" y="43322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>
            <a:off x="3516326" y="43322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>
            <a:off x="1763726" y="43322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4648200"/>
            <a:ext cx="6781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Measure </a:t>
            </a:r>
            <a:r>
              <a:rPr lang="en-US" dirty="0" err="1" smtClean="0"/>
              <a:t>Bradykinin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55742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Expected: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1371600" y="3124200"/>
            <a:ext cx="1066800" cy="9906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ARB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478726" y="4331663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484811" y="2743200"/>
            <a:ext cx="87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95400" y="5486400"/>
            <a:ext cx="1219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Baseline NO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629400" y="2971800"/>
            <a:ext cx="2057400" cy="36576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5400000">
            <a:off x="1740253" y="51704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3516326" y="51704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>
            <a:off x="5497526" y="51704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5400000">
            <a:off x="7478727" y="5170474"/>
            <a:ext cx="306021" cy="17587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048000" y="5479832"/>
            <a:ext cx="1219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Increased NO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029200" y="5486400"/>
            <a:ext cx="1219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Baseline NO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10400" y="5486400"/>
            <a:ext cx="1219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Increased NO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</a:t>
            </a:r>
            <a:r>
              <a:rPr lang="en-US" dirty="0" smtClean="0"/>
              <a:t> levels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441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Expected </a:t>
            </a:r>
            <a:r>
              <a:rPr lang="en-US" dirty="0" err="1" smtClean="0"/>
              <a:t>bradykinin</a:t>
            </a:r>
            <a:r>
              <a:rPr lang="en-US" dirty="0" smtClean="0"/>
              <a:t> ELISA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4114800" cy="1143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High affinity aptamers A1 and A2 reduce </a:t>
            </a:r>
            <a:r>
              <a:rPr lang="en-US" dirty="0" err="1" smtClean="0"/>
              <a:t>bradykinin</a:t>
            </a:r>
            <a:r>
              <a:rPr lang="en-US" dirty="0" smtClean="0"/>
              <a:t> production in the presence of ARB</a:t>
            </a:r>
            <a:endParaRPr lang="en-US" dirty="0"/>
          </a:p>
        </p:txBody>
      </p:sp>
      <p:grpSp>
        <p:nvGrpSpPr>
          <p:cNvPr id="4" name="Group 23"/>
          <p:cNvGrpSpPr/>
          <p:nvPr/>
        </p:nvGrpSpPr>
        <p:grpSpPr>
          <a:xfrm>
            <a:off x="212502" y="3083936"/>
            <a:ext cx="3902298" cy="3469264"/>
            <a:chOff x="1926029" y="2896907"/>
            <a:chExt cx="4292028" cy="3469265"/>
          </a:xfrm>
        </p:grpSpPr>
        <p:sp>
          <p:nvSpPr>
            <p:cNvPr id="17" name="TextBox 16"/>
            <p:cNvSpPr txBox="1"/>
            <p:nvPr/>
          </p:nvSpPr>
          <p:spPr>
            <a:xfrm>
              <a:off x="2820988" y="5671067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</a:t>
              </a:r>
            </a:p>
            <a:p>
              <a:r>
                <a:rPr lang="en-US" dirty="0" smtClean="0"/>
                <a:t>No ARB</a:t>
              </a:r>
              <a:endParaRPr lang="en-US" dirty="0"/>
            </a:p>
          </p:txBody>
        </p:sp>
        <p:grpSp>
          <p:nvGrpSpPr>
            <p:cNvPr id="6" name="Group 21"/>
            <p:cNvGrpSpPr/>
            <p:nvPr/>
          </p:nvGrpSpPr>
          <p:grpSpPr>
            <a:xfrm>
              <a:off x="2345080" y="2896907"/>
              <a:ext cx="3789165" cy="2743481"/>
              <a:chOff x="2345080" y="2896907"/>
              <a:chExt cx="3789165" cy="2743481"/>
            </a:xfrm>
          </p:grpSpPr>
          <p:sp>
            <p:nvSpPr>
              <p:cNvPr id="12" name="TextBox 11"/>
              <p:cNvSpPr txBox="1"/>
              <p:nvPr/>
            </p:nvSpPr>
            <p:spPr>
              <a:xfrm rot="16200000">
                <a:off x="2212430" y="3029557"/>
                <a:ext cx="671518" cy="406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2000</a:t>
                </a:r>
                <a:endParaRPr lang="en-US" dirty="0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2819399" y="3048000"/>
                <a:ext cx="3314846" cy="2592388"/>
                <a:chOff x="1370805" y="3277394"/>
                <a:chExt cx="4161925" cy="2592388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5400000">
                  <a:off x="76200" y="4572000"/>
                  <a:ext cx="25908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1370805" y="5868194"/>
                  <a:ext cx="4161925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" name="TextBox 8"/>
            <p:cNvSpPr txBox="1"/>
            <p:nvPr/>
          </p:nvSpPr>
          <p:spPr>
            <a:xfrm rot="16200000">
              <a:off x="1330219" y="4135640"/>
              <a:ext cx="159783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Bradykinin</a:t>
              </a:r>
              <a:r>
                <a:rPr lang="en-US" dirty="0" smtClean="0"/>
                <a:t> (pg)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rot="16200000">
              <a:off x="2171657" y="5096219"/>
              <a:ext cx="76208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 rot="16200000">
              <a:off x="2154312" y="4029418"/>
              <a:ext cx="76208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1500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71800" y="4191000"/>
              <a:ext cx="533400" cy="1447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810292" y="3200400"/>
              <a:ext cx="533400" cy="24384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00846" y="4038600"/>
              <a:ext cx="533400" cy="160019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78933" y="4038600"/>
              <a:ext cx="533400" cy="1600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94779" y="5791200"/>
              <a:ext cx="8003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ARB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49267" y="5719841"/>
              <a:ext cx="7163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ARB </a:t>
              </a:r>
            </a:p>
            <a:p>
              <a:pPr algn="ctr"/>
              <a:r>
                <a:rPr lang="en-US" dirty="0" smtClean="0"/>
                <a:t>+ A1 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517036" y="5719841"/>
              <a:ext cx="701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ARB </a:t>
              </a:r>
            </a:p>
            <a:p>
              <a:r>
                <a:rPr lang="en-US" dirty="0" smtClean="0"/>
                <a:t>+ A2 </a:t>
              </a:r>
              <a:endParaRPr lang="en-US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76200" y="76200"/>
            <a:ext cx="4495799" cy="66294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571998" y="76200"/>
            <a:ext cx="4495801" cy="66294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571999" y="304800"/>
            <a:ext cx="441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Expected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</a:t>
            </a: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1" name="Group 28"/>
          <p:cNvGrpSpPr/>
          <p:nvPr/>
        </p:nvGrpSpPr>
        <p:grpSpPr>
          <a:xfrm>
            <a:off x="4800600" y="3187562"/>
            <a:ext cx="3902298" cy="3469264"/>
            <a:chOff x="1926029" y="2896907"/>
            <a:chExt cx="4292028" cy="3469265"/>
          </a:xfrm>
        </p:grpSpPr>
        <p:sp>
          <p:nvSpPr>
            <p:cNvPr id="30" name="TextBox 29"/>
            <p:cNvSpPr txBox="1"/>
            <p:nvPr/>
          </p:nvSpPr>
          <p:spPr>
            <a:xfrm>
              <a:off x="2820988" y="5671067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</a:t>
              </a:r>
            </a:p>
            <a:p>
              <a:r>
                <a:rPr lang="en-US" dirty="0" smtClean="0"/>
                <a:t>No ARB</a:t>
              </a:r>
              <a:endParaRPr lang="en-US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2345080" y="2896907"/>
              <a:ext cx="3789884" cy="2743481"/>
              <a:chOff x="2345080" y="2896907"/>
              <a:chExt cx="3789884" cy="2743481"/>
            </a:xfrm>
          </p:grpSpPr>
          <p:sp>
            <p:nvSpPr>
              <p:cNvPr id="42" name="TextBox 41"/>
              <p:cNvSpPr txBox="1"/>
              <p:nvPr/>
            </p:nvSpPr>
            <p:spPr>
              <a:xfrm rot="16200000">
                <a:off x="2212430" y="3029557"/>
                <a:ext cx="671518" cy="406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2000</a:t>
                </a:r>
                <a:endParaRPr lang="en-US" dirty="0"/>
              </a:p>
            </p:txBody>
          </p:sp>
          <p:grpSp>
            <p:nvGrpSpPr>
              <p:cNvPr id="23" name="Group 7"/>
              <p:cNvGrpSpPr/>
              <p:nvPr/>
            </p:nvGrpSpPr>
            <p:grpSpPr>
              <a:xfrm>
                <a:off x="2819577" y="3048000"/>
                <a:ext cx="3315387" cy="2592388"/>
                <a:chOff x="1370805" y="3277394"/>
                <a:chExt cx="4161925" cy="2592388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 rot="5400000">
                  <a:off x="76200" y="4572000"/>
                  <a:ext cx="25908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1370805" y="5868194"/>
                  <a:ext cx="4161925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" name="TextBox 31"/>
            <p:cNvSpPr txBox="1"/>
            <p:nvPr/>
          </p:nvSpPr>
          <p:spPr>
            <a:xfrm rot="16200000">
              <a:off x="1330219" y="3886556"/>
              <a:ext cx="159783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</a:t>
              </a:r>
              <a:r>
                <a:rPr lang="en-US" baseline="30000" dirty="0" smtClean="0"/>
                <a:t>-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(µM)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2171657" y="5096219"/>
              <a:ext cx="76208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1000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 rot="16200000">
              <a:off x="2154312" y="4029418"/>
              <a:ext cx="762088" cy="406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1500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71800" y="4191000"/>
              <a:ext cx="533400" cy="14478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810292" y="3200400"/>
              <a:ext cx="533400" cy="2438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600846" y="3200400"/>
              <a:ext cx="533400" cy="2438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78933" y="4038600"/>
              <a:ext cx="533400" cy="1600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794779" y="5791200"/>
              <a:ext cx="8003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ARB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49267" y="5719841"/>
              <a:ext cx="7163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ARB </a:t>
              </a:r>
            </a:p>
            <a:p>
              <a:pPr algn="ctr"/>
              <a:r>
                <a:rPr lang="en-US" dirty="0" smtClean="0"/>
                <a:t>+ A1 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517036" y="5719841"/>
              <a:ext cx="701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ARB </a:t>
              </a:r>
            </a:p>
            <a:p>
              <a:r>
                <a:rPr lang="en-US" dirty="0" smtClean="0"/>
                <a:t>+ A2 </a:t>
              </a:r>
              <a:endParaRPr lang="en-US" dirty="0"/>
            </a:p>
          </p:txBody>
        </p:sp>
      </p:grpSp>
      <p:sp>
        <p:nvSpPr>
          <p:cNvPr id="46" name="Content Placeholder 2"/>
          <p:cNvSpPr txBox="1">
            <a:spLocks/>
          </p:cNvSpPr>
          <p:nvPr/>
        </p:nvSpPr>
        <p:spPr>
          <a:xfrm>
            <a:off x="4800600" y="1600200"/>
            <a:ext cx="4114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A1 aptamer blocks NO production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bradykinin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aseline="0" dirty="0" smtClean="0"/>
              <a:t>A2</a:t>
            </a:r>
            <a:r>
              <a:rPr lang="en-US" sz="3200" dirty="0" smtClean="0"/>
              <a:t> aptamer blocks </a:t>
            </a:r>
            <a:r>
              <a:rPr lang="en-US" sz="3200" dirty="0" err="1" smtClean="0"/>
              <a:t>bradykinin</a:t>
            </a:r>
            <a:r>
              <a:rPr lang="en-US" sz="3200" dirty="0" smtClean="0"/>
              <a:t> production but not NO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97542" y="3387429"/>
            <a:ext cx="1517258" cy="251944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924800" y="3338654"/>
            <a:ext cx="819788" cy="260494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Resources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2159000"/>
          <a:ext cx="8229600" cy="334776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9554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SELEX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Dot</a:t>
                      </a:r>
                      <a:r>
                        <a:rPr lang="en-US" baseline="0" dirty="0" smtClean="0"/>
                        <a:t> Blot Analysis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Detection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Sandwich</a:t>
                      </a:r>
                      <a:r>
                        <a:rPr lang="en-US" baseline="0" dirty="0" smtClean="0"/>
                        <a:t> ELISA</a:t>
                      </a:r>
                      <a:endParaRPr lang="en-US" dirty="0"/>
                    </a:p>
                  </a:txBody>
                  <a:tcPr/>
                </a:tc>
              </a:tr>
              <a:tr h="16861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Reagents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RNA Library with variable region of 40 </a:t>
                      </a:r>
                      <a:r>
                        <a:rPr lang="en-US" dirty="0" err="1" smtClean="0"/>
                        <a:t>NTs</a:t>
                      </a:r>
                      <a:r>
                        <a:rPr lang="en-US" dirty="0" smtClean="0"/>
                        <a:t>, detergent</a:t>
                      </a:r>
                      <a:r>
                        <a:rPr lang="en-US" baseline="0" dirty="0" smtClean="0"/>
                        <a:t>, BSA-biotin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Nitrocellulose membrane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Sodium</a:t>
                      </a:r>
                      <a:r>
                        <a:rPr lang="en-US" baseline="0" dirty="0" smtClean="0"/>
                        <a:t> Nitrite Standards, </a:t>
                      </a:r>
                      <a:r>
                        <a:rPr lang="en-US" baseline="0" dirty="0" err="1" smtClean="0"/>
                        <a:t>Greiss</a:t>
                      </a:r>
                      <a:r>
                        <a:rPr lang="en-US" baseline="0" dirty="0" smtClean="0"/>
                        <a:t> Reagent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1˚</a:t>
                      </a:r>
                      <a:r>
                        <a:rPr lang="en-US" baseline="0" dirty="0" smtClean="0"/>
                        <a:t> antibody for </a:t>
                      </a:r>
                      <a:r>
                        <a:rPr lang="en-US" baseline="0" dirty="0" err="1" smtClean="0"/>
                        <a:t>bradykinin</a:t>
                      </a:r>
                      <a:r>
                        <a:rPr lang="en-US" baseline="0" dirty="0" smtClean="0"/>
                        <a:t>, 2˚ antibody </a:t>
                      </a:r>
                      <a:endParaRPr lang="en-US" dirty="0"/>
                    </a:p>
                  </a:txBody>
                  <a:tcPr/>
                </a:tc>
              </a:tr>
              <a:tr h="7061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Equipment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Thermocycler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reader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Plate Reader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Absorbance</a:t>
                      </a:r>
                      <a:r>
                        <a:rPr lang="en-US" baseline="0" dirty="0" smtClean="0"/>
                        <a:t> Reader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Societal Impact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1270337"/>
            <a:ext cx="1905000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RNA Aptamer can be used as a scientific tool to: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3096161"/>
            <a:ext cx="1752600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Learn about the AT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receptor </a:t>
            </a:r>
            <a:r>
              <a:rPr lang="en-US" sz="2000" b="1" u="sng" dirty="0" smtClean="0"/>
              <a:t>function</a:t>
            </a:r>
            <a:endParaRPr lang="en-US" sz="20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57800" y="1143000"/>
            <a:ext cx="1752600" cy="13234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Learn about the AT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receptor </a:t>
            </a:r>
            <a:r>
              <a:rPr lang="en-US" sz="2000" b="1" u="sng" dirty="0" smtClean="0"/>
              <a:t>structure</a:t>
            </a:r>
            <a:endParaRPr lang="en-US" sz="20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3251537"/>
            <a:ext cx="19812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Build a small molecule drug for clinical use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1" y="4879538"/>
            <a:ext cx="4876800" cy="12926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Possible decrease in frequency of coughing and </a:t>
            </a:r>
            <a:r>
              <a:rPr lang="en-US" sz="2600" dirty="0" err="1" smtClean="0"/>
              <a:t>angioedema</a:t>
            </a:r>
            <a:r>
              <a:rPr lang="en-US" sz="2600" dirty="0" smtClean="0"/>
              <a:t> with hypertensive drugs</a:t>
            </a:r>
            <a:endParaRPr lang="en-US" sz="2600" dirty="0"/>
          </a:p>
        </p:txBody>
      </p:sp>
      <p:sp>
        <p:nvSpPr>
          <p:cNvPr id="14" name="Right Arrow 13"/>
          <p:cNvSpPr/>
          <p:nvPr/>
        </p:nvSpPr>
        <p:spPr>
          <a:xfrm rot="5400000">
            <a:off x="6083651" y="2730852"/>
            <a:ext cx="306021" cy="328274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4495800" y="3581400"/>
            <a:ext cx="306021" cy="3048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4495800" y="1524000"/>
            <a:ext cx="306021" cy="3048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5400000">
            <a:off x="3059127" y="2502253"/>
            <a:ext cx="306021" cy="328274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>
            <a:off x="6083651" y="4407252"/>
            <a:ext cx="306021" cy="328274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Hypertension is related to renal and cardiac </a:t>
            </a:r>
            <a:r>
              <a:rPr lang="en-US" dirty="0"/>
              <a:t>f</a:t>
            </a:r>
            <a:r>
              <a:rPr lang="en-US" dirty="0" smtClean="0"/>
              <a:t>ailure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1626154"/>
            <a:ext cx="25146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Hypertension (high blood pressure)</a:t>
            </a:r>
            <a:endParaRPr lang="en-US" dirty="0"/>
          </a:p>
        </p:txBody>
      </p:sp>
      <p:sp>
        <p:nvSpPr>
          <p:cNvPr id="6" name="Bent Arrow 5"/>
          <p:cNvSpPr/>
          <p:nvPr/>
        </p:nvSpPr>
        <p:spPr>
          <a:xfrm rot="5400000">
            <a:off x="6019800" y="1752600"/>
            <a:ext cx="685800" cy="990600"/>
          </a:xfrm>
          <a:prstGeom prst="ben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5400000" flipV="1">
            <a:off x="2095500" y="1714500"/>
            <a:ext cx="685800" cy="1066800"/>
          </a:xfrm>
          <a:prstGeom prst="ben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648200" y="2743200"/>
            <a:ext cx="3733800" cy="1733729"/>
            <a:chOff x="4648200" y="2743200"/>
            <a:chExt cx="3733800" cy="1733729"/>
          </a:xfrm>
        </p:grpSpPr>
        <p:sp>
          <p:nvSpPr>
            <p:cNvPr id="9" name="TextBox 8"/>
            <p:cNvSpPr txBox="1"/>
            <p:nvPr/>
          </p:nvSpPr>
          <p:spPr>
            <a:xfrm>
              <a:off x="6019800" y="2743200"/>
              <a:ext cx="1219200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Treated by: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8200" y="3276600"/>
              <a:ext cx="1828800" cy="120032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Angiotensin</a:t>
              </a:r>
              <a:r>
                <a:rPr lang="en-US" dirty="0" smtClean="0"/>
                <a:t> Converting Enzyme (ACE) Inhibitors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34200" y="3276600"/>
              <a:ext cx="1447800" cy="120032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Angiotensin</a:t>
              </a:r>
              <a:r>
                <a:rPr lang="en-US" dirty="0" smtClean="0"/>
                <a:t> II Type I (AT</a:t>
              </a:r>
              <a:r>
                <a:rPr lang="en-US" baseline="-25000" dirty="0" smtClean="0"/>
                <a:t>1</a:t>
              </a:r>
              <a:r>
                <a:rPr lang="en-US" dirty="0" smtClean="0"/>
                <a:t>) receptor (ARB) blocker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62600" y="4648200"/>
            <a:ext cx="2286000" cy="1809929"/>
            <a:chOff x="5562600" y="4648200"/>
            <a:chExt cx="2286000" cy="1809929"/>
          </a:xfrm>
        </p:grpSpPr>
        <p:sp>
          <p:nvSpPr>
            <p:cNvPr id="16" name="Down Arrow 15"/>
            <p:cNvSpPr/>
            <p:nvPr/>
          </p:nvSpPr>
          <p:spPr>
            <a:xfrm>
              <a:off x="6400800" y="4648200"/>
              <a:ext cx="533400" cy="457200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62600" y="5257800"/>
              <a:ext cx="2286000" cy="120032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Side effects include coughing (12%) and </a:t>
              </a:r>
              <a:r>
                <a:rPr lang="en-US" dirty="0" err="1" smtClean="0"/>
                <a:t>angioedema</a:t>
              </a:r>
              <a:r>
                <a:rPr lang="en-US" dirty="0" smtClean="0"/>
                <a:t> (inflammation)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0" y="2743200"/>
            <a:ext cx="2743200" cy="2198132"/>
            <a:chOff x="762000" y="2743200"/>
            <a:chExt cx="2743200" cy="2198132"/>
          </a:xfrm>
        </p:grpSpPr>
        <p:sp>
          <p:nvSpPr>
            <p:cNvPr id="8" name="TextBox 7"/>
            <p:cNvSpPr txBox="1"/>
            <p:nvPr/>
          </p:nvSpPr>
          <p:spPr>
            <a:xfrm>
              <a:off x="1524000" y="2743200"/>
              <a:ext cx="1219200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U</a:t>
              </a:r>
              <a:r>
                <a:rPr lang="en-US" dirty="0" smtClean="0"/>
                <a:t>ntreated leads to: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0" y="3657600"/>
              <a:ext cx="1066800" cy="6463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Kidney Disease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38400" y="3657600"/>
              <a:ext cx="1066800" cy="6463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Cardiac Disease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76400" y="4572000"/>
              <a:ext cx="914400" cy="3693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Stroke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Calibri"/>
                <a:cs typeface="Calibri"/>
              </a:rPr>
              <a:t>Renin-Angiotensin</a:t>
            </a:r>
            <a:r>
              <a:rPr lang="en-US" sz="3600" dirty="0" smtClean="0">
                <a:latin typeface="Calibri"/>
                <a:cs typeface="Calibri"/>
              </a:rPr>
              <a:t> System (RAS) involved in regulation of blood pressure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429000" y="1981200"/>
            <a:ext cx="1524000" cy="577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Calibri"/>
                <a:cs typeface="Calibri"/>
              </a:rPr>
              <a:t>Angiotensin</a:t>
            </a:r>
            <a:r>
              <a:rPr lang="en-US" sz="1400" dirty="0" smtClean="0">
                <a:latin typeface="Calibri"/>
                <a:cs typeface="Calibri"/>
              </a:rPr>
              <a:t> I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48400" y="1981200"/>
            <a:ext cx="1524000" cy="57745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Calibri"/>
                <a:cs typeface="Calibri"/>
              </a:rPr>
              <a:t>Angiotensin</a:t>
            </a:r>
            <a:r>
              <a:rPr lang="en-US" sz="1400" dirty="0" smtClean="0">
                <a:latin typeface="Calibri"/>
                <a:cs typeface="Calibri"/>
              </a:rPr>
              <a:t> II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845112" y="4063229"/>
            <a:ext cx="1510176" cy="960992"/>
          </a:xfrm>
          <a:custGeom>
            <a:avLst/>
            <a:gdLst>
              <a:gd name="connsiteX0" fmla="*/ 388985 w 1510176"/>
              <a:gd name="connsiteY0" fmla="*/ 726562 h 741818"/>
              <a:gd name="connsiteX1" fmla="*/ 1441532 w 1510176"/>
              <a:gd name="connsiteY1" fmla="*/ 623585 h 741818"/>
              <a:gd name="connsiteX2" fmla="*/ 800851 w 1510176"/>
              <a:gd name="connsiteY2" fmla="*/ 17163 h 741818"/>
              <a:gd name="connsiteX3" fmla="*/ 57204 w 1510176"/>
              <a:gd name="connsiteY3" fmla="*/ 520607 h 741818"/>
              <a:gd name="connsiteX4" fmla="*/ 457629 w 1510176"/>
              <a:gd name="connsiteY4" fmla="*/ 715120 h 74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0176" h="741818">
                <a:moveTo>
                  <a:pt x="388985" y="726562"/>
                </a:moveTo>
                <a:cubicBezTo>
                  <a:pt x="880936" y="734190"/>
                  <a:pt x="1372888" y="741818"/>
                  <a:pt x="1441532" y="623585"/>
                </a:cubicBezTo>
                <a:cubicBezTo>
                  <a:pt x="1510176" y="505352"/>
                  <a:pt x="1031572" y="34326"/>
                  <a:pt x="800851" y="17163"/>
                </a:cubicBezTo>
                <a:cubicBezTo>
                  <a:pt x="570130" y="0"/>
                  <a:pt x="114408" y="404281"/>
                  <a:pt x="57204" y="520607"/>
                </a:cubicBezTo>
                <a:cubicBezTo>
                  <a:pt x="0" y="636933"/>
                  <a:pt x="400425" y="682701"/>
                  <a:pt x="457629" y="715120"/>
                </a:cubicBezTo>
              </a:path>
            </a:pathLst>
          </a:cu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Liver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2514600" y="2199085"/>
            <a:ext cx="838200" cy="1657674"/>
            <a:chOff x="2514600" y="2199085"/>
            <a:chExt cx="838200" cy="1657674"/>
          </a:xfrm>
        </p:grpSpPr>
        <p:sp>
          <p:nvSpPr>
            <p:cNvPr id="18" name="Plaque 17"/>
            <p:cNvSpPr/>
            <p:nvPr/>
          </p:nvSpPr>
          <p:spPr>
            <a:xfrm>
              <a:off x="2514600" y="3067050"/>
              <a:ext cx="838200" cy="789709"/>
            </a:xfrm>
            <a:prstGeom prst="plaqu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Calibri"/>
                  <a:cs typeface="Calibri"/>
                </a:rPr>
                <a:t>Renin</a:t>
              </a:r>
              <a:endParaRPr lang="en-US" sz="1600" dirty="0">
                <a:latin typeface="Calibri"/>
                <a:cs typeface="Calibri"/>
              </a:endParaRPr>
            </a:p>
          </p:txBody>
        </p:sp>
        <p:sp>
          <p:nvSpPr>
            <p:cNvPr id="89" name="Right Arrow 88"/>
            <p:cNvSpPr/>
            <p:nvPr/>
          </p:nvSpPr>
          <p:spPr>
            <a:xfrm>
              <a:off x="2514600" y="2199085"/>
              <a:ext cx="838200" cy="152400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Up Arrow 90"/>
            <p:cNvSpPr/>
            <p:nvPr/>
          </p:nvSpPr>
          <p:spPr>
            <a:xfrm>
              <a:off x="2842282" y="2433434"/>
              <a:ext cx="152401" cy="462166"/>
            </a:xfrm>
            <a:prstGeom prst="up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066109" y="2199085"/>
            <a:ext cx="989806" cy="1657674"/>
            <a:chOff x="5066109" y="2199085"/>
            <a:chExt cx="989806" cy="1657674"/>
          </a:xfrm>
        </p:grpSpPr>
        <p:sp>
          <p:nvSpPr>
            <p:cNvPr id="55" name="Plaque 54"/>
            <p:cNvSpPr/>
            <p:nvPr/>
          </p:nvSpPr>
          <p:spPr>
            <a:xfrm>
              <a:off x="5066109" y="3020825"/>
              <a:ext cx="989806" cy="835934"/>
            </a:xfrm>
            <a:prstGeom prst="plaqu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alibri"/>
                  <a:cs typeface="Calibri"/>
                </a:rPr>
                <a:t>ACE</a:t>
              </a:r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92" name="Right Arrow 91"/>
            <p:cNvSpPr/>
            <p:nvPr/>
          </p:nvSpPr>
          <p:spPr>
            <a:xfrm>
              <a:off x="5166382" y="2199085"/>
              <a:ext cx="838200" cy="152400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Up Arrow 92"/>
            <p:cNvSpPr/>
            <p:nvPr/>
          </p:nvSpPr>
          <p:spPr>
            <a:xfrm>
              <a:off x="5494064" y="2433434"/>
              <a:ext cx="152401" cy="462166"/>
            </a:xfrm>
            <a:prstGeom prst="up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553200" y="2732355"/>
            <a:ext cx="1229677" cy="2446514"/>
            <a:chOff x="6553200" y="2732355"/>
            <a:chExt cx="1229677" cy="2446514"/>
          </a:xfrm>
        </p:grpSpPr>
        <p:grpSp>
          <p:nvGrpSpPr>
            <p:cNvPr id="74" name="Group 73"/>
            <p:cNvGrpSpPr/>
            <p:nvPr/>
          </p:nvGrpSpPr>
          <p:grpSpPr>
            <a:xfrm>
              <a:off x="6553200" y="3657600"/>
              <a:ext cx="1229677" cy="1521269"/>
              <a:chOff x="6858126" y="3662804"/>
              <a:chExt cx="1229677" cy="1521269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7010526" y="3662804"/>
                <a:ext cx="1077277" cy="1204856"/>
              </a:xfrm>
              <a:custGeom>
                <a:avLst/>
                <a:gdLst>
                  <a:gd name="connsiteX0" fmla="*/ 62718 w 603655"/>
                  <a:gd name="connsiteY0" fmla="*/ 97740 h 521164"/>
                  <a:gd name="connsiteX1" fmla="*/ 54878 w 603655"/>
                  <a:gd name="connsiteY1" fmla="*/ 27181 h 521164"/>
                  <a:gd name="connsiteX2" fmla="*/ 39199 w 603655"/>
                  <a:gd name="connsiteY2" fmla="*/ 3661 h 521164"/>
                  <a:gd name="connsiteX3" fmla="*/ 0 w 603655"/>
                  <a:gd name="connsiteY3" fmla="*/ 11501 h 521164"/>
                  <a:gd name="connsiteX4" fmla="*/ 7840 w 603655"/>
                  <a:gd name="connsiteY4" fmla="*/ 168300 h 521164"/>
                  <a:gd name="connsiteX5" fmla="*/ 23519 w 603655"/>
                  <a:gd name="connsiteY5" fmla="*/ 191820 h 521164"/>
                  <a:gd name="connsiteX6" fmla="*/ 31359 w 603655"/>
                  <a:gd name="connsiteY6" fmla="*/ 215340 h 521164"/>
                  <a:gd name="connsiteX7" fmla="*/ 47038 w 603655"/>
                  <a:gd name="connsiteY7" fmla="*/ 325099 h 521164"/>
                  <a:gd name="connsiteX8" fmla="*/ 54878 w 603655"/>
                  <a:gd name="connsiteY8" fmla="*/ 348619 h 521164"/>
                  <a:gd name="connsiteX9" fmla="*/ 70557 w 603655"/>
                  <a:gd name="connsiteY9" fmla="*/ 379979 h 521164"/>
                  <a:gd name="connsiteX10" fmla="*/ 94076 w 603655"/>
                  <a:gd name="connsiteY10" fmla="*/ 387819 h 521164"/>
                  <a:gd name="connsiteX11" fmla="*/ 117595 w 603655"/>
                  <a:gd name="connsiteY11" fmla="*/ 379979 h 521164"/>
                  <a:gd name="connsiteX12" fmla="*/ 94076 w 603655"/>
                  <a:gd name="connsiteY12" fmla="*/ 278059 h 521164"/>
                  <a:gd name="connsiteX13" fmla="*/ 78397 w 603655"/>
                  <a:gd name="connsiteY13" fmla="*/ 254539 h 521164"/>
                  <a:gd name="connsiteX14" fmla="*/ 78397 w 603655"/>
                  <a:gd name="connsiteY14" fmla="*/ 144780 h 521164"/>
                  <a:gd name="connsiteX15" fmla="*/ 101916 w 603655"/>
                  <a:gd name="connsiteY15" fmla="*/ 136940 h 521164"/>
                  <a:gd name="connsiteX16" fmla="*/ 164633 w 603655"/>
                  <a:gd name="connsiteY16" fmla="*/ 144780 h 521164"/>
                  <a:gd name="connsiteX17" fmla="*/ 172473 w 603655"/>
                  <a:gd name="connsiteY17" fmla="*/ 168300 h 521164"/>
                  <a:gd name="connsiteX18" fmla="*/ 180313 w 603655"/>
                  <a:gd name="connsiteY18" fmla="*/ 254539 h 521164"/>
                  <a:gd name="connsiteX19" fmla="*/ 211672 w 603655"/>
                  <a:gd name="connsiteY19" fmla="*/ 309419 h 521164"/>
                  <a:gd name="connsiteX20" fmla="*/ 219511 w 603655"/>
                  <a:gd name="connsiteY20" fmla="*/ 332939 h 521164"/>
                  <a:gd name="connsiteX21" fmla="*/ 258710 w 603655"/>
                  <a:gd name="connsiteY21" fmla="*/ 356459 h 521164"/>
                  <a:gd name="connsiteX22" fmla="*/ 243030 w 603655"/>
                  <a:gd name="connsiteY22" fmla="*/ 325099 h 521164"/>
                  <a:gd name="connsiteX23" fmla="*/ 227351 w 603655"/>
                  <a:gd name="connsiteY23" fmla="*/ 278059 h 521164"/>
                  <a:gd name="connsiteX24" fmla="*/ 219511 w 603655"/>
                  <a:gd name="connsiteY24" fmla="*/ 254539 h 521164"/>
                  <a:gd name="connsiteX25" fmla="*/ 203832 w 603655"/>
                  <a:gd name="connsiteY25" fmla="*/ 207500 h 521164"/>
                  <a:gd name="connsiteX26" fmla="*/ 195992 w 603655"/>
                  <a:gd name="connsiteY26" fmla="*/ 183980 h 521164"/>
                  <a:gd name="connsiteX27" fmla="*/ 235191 w 603655"/>
                  <a:gd name="connsiteY27" fmla="*/ 105580 h 521164"/>
                  <a:gd name="connsiteX28" fmla="*/ 282229 w 603655"/>
                  <a:gd name="connsiteY28" fmla="*/ 113420 h 521164"/>
                  <a:gd name="connsiteX29" fmla="*/ 297908 w 603655"/>
                  <a:gd name="connsiteY29" fmla="*/ 136940 h 521164"/>
                  <a:gd name="connsiteX30" fmla="*/ 313587 w 603655"/>
                  <a:gd name="connsiteY30" fmla="*/ 278059 h 521164"/>
                  <a:gd name="connsiteX31" fmla="*/ 329267 w 603655"/>
                  <a:gd name="connsiteY31" fmla="*/ 325099 h 521164"/>
                  <a:gd name="connsiteX32" fmla="*/ 360625 w 603655"/>
                  <a:gd name="connsiteY32" fmla="*/ 356459 h 521164"/>
                  <a:gd name="connsiteX33" fmla="*/ 391984 w 603655"/>
                  <a:gd name="connsiteY33" fmla="*/ 348619 h 521164"/>
                  <a:gd name="connsiteX34" fmla="*/ 399824 w 603655"/>
                  <a:gd name="connsiteY34" fmla="*/ 325099 h 521164"/>
                  <a:gd name="connsiteX35" fmla="*/ 376305 w 603655"/>
                  <a:gd name="connsiteY35" fmla="*/ 270219 h 521164"/>
                  <a:gd name="connsiteX36" fmla="*/ 360625 w 603655"/>
                  <a:gd name="connsiteY36" fmla="*/ 199660 h 521164"/>
                  <a:gd name="connsiteX37" fmla="*/ 376305 w 603655"/>
                  <a:gd name="connsiteY37" fmla="*/ 121260 h 521164"/>
                  <a:gd name="connsiteX38" fmla="*/ 431182 w 603655"/>
                  <a:gd name="connsiteY38" fmla="*/ 129100 h 521164"/>
                  <a:gd name="connsiteX39" fmla="*/ 446862 w 603655"/>
                  <a:gd name="connsiteY39" fmla="*/ 176140 h 521164"/>
                  <a:gd name="connsiteX40" fmla="*/ 454701 w 603655"/>
                  <a:gd name="connsiteY40" fmla="*/ 270219 h 521164"/>
                  <a:gd name="connsiteX41" fmla="*/ 470381 w 603655"/>
                  <a:gd name="connsiteY41" fmla="*/ 317259 h 521164"/>
                  <a:gd name="connsiteX42" fmla="*/ 493900 w 603655"/>
                  <a:gd name="connsiteY42" fmla="*/ 387819 h 521164"/>
                  <a:gd name="connsiteX43" fmla="*/ 509579 w 603655"/>
                  <a:gd name="connsiteY43" fmla="*/ 434858 h 521164"/>
                  <a:gd name="connsiteX44" fmla="*/ 540938 w 603655"/>
                  <a:gd name="connsiteY44" fmla="*/ 481898 h 521164"/>
                  <a:gd name="connsiteX45" fmla="*/ 548777 w 603655"/>
                  <a:gd name="connsiteY45" fmla="*/ 505418 h 521164"/>
                  <a:gd name="connsiteX46" fmla="*/ 603655 w 603655"/>
                  <a:gd name="connsiteY46" fmla="*/ 505418 h 521164"/>
                  <a:gd name="connsiteX47" fmla="*/ 587976 w 603655"/>
                  <a:gd name="connsiteY47" fmla="*/ 442698 h 521164"/>
                  <a:gd name="connsiteX48" fmla="*/ 556617 w 603655"/>
                  <a:gd name="connsiteY48" fmla="*/ 387819 h 521164"/>
                  <a:gd name="connsiteX49" fmla="*/ 548777 w 603655"/>
                  <a:gd name="connsiteY49" fmla="*/ 364299 h 521164"/>
                  <a:gd name="connsiteX50" fmla="*/ 509579 w 603655"/>
                  <a:gd name="connsiteY50" fmla="*/ 317259 h 521164"/>
                  <a:gd name="connsiteX51" fmla="*/ 486060 w 603655"/>
                  <a:gd name="connsiteY51" fmla="*/ 246699 h 521164"/>
                  <a:gd name="connsiteX52" fmla="*/ 501739 w 603655"/>
                  <a:gd name="connsiteY52" fmla="*/ 215340 h 521164"/>
                  <a:gd name="connsiteX53" fmla="*/ 548777 w 603655"/>
                  <a:gd name="connsiteY53" fmla="*/ 199660 h 521164"/>
                  <a:gd name="connsiteX54" fmla="*/ 564457 w 603655"/>
                  <a:gd name="connsiteY54" fmla="*/ 215340 h 521164"/>
                  <a:gd name="connsiteX55" fmla="*/ 572297 w 603655"/>
                  <a:gd name="connsiteY55" fmla="*/ 246699 h 52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603655" h="521164">
                    <a:moveTo>
                      <a:pt x="62718" y="97740"/>
                    </a:moveTo>
                    <a:cubicBezTo>
                      <a:pt x="60105" y="74220"/>
                      <a:pt x="60617" y="50139"/>
                      <a:pt x="54878" y="27181"/>
                    </a:cubicBezTo>
                    <a:cubicBezTo>
                      <a:pt x="52593" y="18040"/>
                      <a:pt x="48259" y="6250"/>
                      <a:pt x="39199" y="3661"/>
                    </a:cubicBezTo>
                    <a:cubicBezTo>
                      <a:pt x="26387" y="0"/>
                      <a:pt x="13066" y="8888"/>
                      <a:pt x="0" y="11501"/>
                    </a:cubicBezTo>
                    <a:cubicBezTo>
                      <a:pt x="2613" y="63767"/>
                      <a:pt x="1072" y="116408"/>
                      <a:pt x="7840" y="168300"/>
                    </a:cubicBezTo>
                    <a:cubicBezTo>
                      <a:pt x="9059" y="177643"/>
                      <a:pt x="19305" y="183392"/>
                      <a:pt x="23519" y="191820"/>
                    </a:cubicBezTo>
                    <a:cubicBezTo>
                      <a:pt x="27215" y="199212"/>
                      <a:pt x="28746" y="207500"/>
                      <a:pt x="31359" y="215340"/>
                    </a:cubicBezTo>
                    <a:cubicBezTo>
                      <a:pt x="37606" y="277805"/>
                      <a:pt x="33924" y="279196"/>
                      <a:pt x="47038" y="325099"/>
                    </a:cubicBezTo>
                    <a:cubicBezTo>
                      <a:pt x="49308" y="333045"/>
                      <a:pt x="51623" y="341023"/>
                      <a:pt x="54878" y="348619"/>
                    </a:cubicBezTo>
                    <a:cubicBezTo>
                      <a:pt x="59482" y="359361"/>
                      <a:pt x="62293" y="371715"/>
                      <a:pt x="70557" y="379979"/>
                    </a:cubicBezTo>
                    <a:cubicBezTo>
                      <a:pt x="76400" y="385823"/>
                      <a:pt x="86236" y="385206"/>
                      <a:pt x="94076" y="387819"/>
                    </a:cubicBezTo>
                    <a:cubicBezTo>
                      <a:pt x="101916" y="385206"/>
                      <a:pt x="116236" y="388130"/>
                      <a:pt x="117595" y="379979"/>
                    </a:cubicBezTo>
                    <a:cubicBezTo>
                      <a:pt x="133899" y="282154"/>
                      <a:pt x="123813" y="315231"/>
                      <a:pt x="94076" y="278059"/>
                    </a:cubicBezTo>
                    <a:cubicBezTo>
                      <a:pt x="88190" y="270701"/>
                      <a:pt x="83623" y="262379"/>
                      <a:pt x="78397" y="254539"/>
                    </a:cubicBezTo>
                    <a:cubicBezTo>
                      <a:pt x="68114" y="213408"/>
                      <a:pt x="59913" y="195614"/>
                      <a:pt x="78397" y="144780"/>
                    </a:cubicBezTo>
                    <a:cubicBezTo>
                      <a:pt x="81221" y="137014"/>
                      <a:pt x="94076" y="139553"/>
                      <a:pt x="101916" y="136940"/>
                    </a:cubicBezTo>
                    <a:cubicBezTo>
                      <a:pt x="122822" y="139553"/>
                      <a:pt x="145381" y="136223"/>
                      <a:pt x="164633" y="144780"/>
                    </a:cubicBezTo>
                    <a:cubicBezTo>
                      <a:pt x="172185" y="148136"/>
                      <a:pt x="171304" y="160119"/>
                      <a:pt x="172473" y="168300"/>
                    </a:cubicBezTo>
                    <a:cubicBezTo>
                      <a:pt x="176555" y="196875"/>
                      <a:pt x="174652" y="226235"/>
                      <a:pt x="180313" y="254539"/>
                    </a:cubicBezTo>
                    <a:cubicBezTo>
                      <a:pt x="183155" y="268751"/>
                      <a:pt x="203256" y="296795"/>
                      <a:pt x="211672" y="309419"/>
                    </a:cubicBezTo>
                    <a:cubicBezTo>
                      <a:pt x="214285" y="317259"/>
                      <a:pt x="215259" y="325853"/>
                      <a:pt x="219511" y="332939"/>
                    </a:cubicBezTo>
                    <a:cubicBezTo>
                      <a:pt x="230272" y="350875"/>
                      <a:pt x="240211" y="350292"/>
                      <a:pt x="258710" y="356459"/>
                    </a:cubicBezTo>
                    <a:cubicBezTo>
                      <a:pt x="253483" y="346006"/>
                      <a:pt x="247370" y="335950"/>
                      <a:pt x="243030" y="325099"/>
                    </a:cubicBezTo>
                    <a:cubicBezTo>
                      <a:pt x="236892" y="309753"/>
                      <a:pt x="232577" y="293739"/>
                      <a:pt x="227351" y="278059"/>
                    </a:cubicBezTo>
                    <a:lnTo>
                      <a:pt x="219511" y="254539"/>
                    </a:lnTo>
                    <a:lnTo>
                      <a:pt x="203832" y="207500"/>
                    </a:lnTo>
                    <a:lnTo>
                      <a:pt x="195992" y="183980"/>
                    </a:lnTo>
                    <a:cubicBezTo>
                      <a:pt x="200414" y="166294"/>
                      <a:pt x="199663" y="109528"/>
                      <a:pt x="235191" y="105580"/>
                    </a:cubicBezTo>
                    <a:cubicBezTo>
                      <a:pt x="250989" y="103825"/>
                      <a:pt x="266550" y="110807"/>
                      <a:pt x="282229" y="113420"/>
                    </a:cubicBezTo>
                    <a:cubicBezTo>
                      <a:pt x="287455" y="121260"/>
                      <a:pt x="293694" y="128512"/>
                      <a:pt x="297908" y="136940"/>
                    </a:cubicBezTo>
                    <a:cubicBezTo>
                      <a:pt x="316943" y="175012"/>
                      <a:pt x="311038" y="260217"/>
                      <a:pt x="313587" y="278059"/>
                    </a:cubicBezTo>
                    <a:cubicBezTo>
                      <a:pt x="315924" y="294421"/>
                      <a:pt x="324041" y="309419"/>
                      <a:pt x="329267" y="325099"/>
                    </a:cubicBezTo>
                    <a:cubicBezTo>
                      <a:pt x="339720" y="356459"/>
                      <a:pt x="329265" y="346005"/>
                      <a:pt x="360625" y="356459"/>
                    </a:cubicBezTo>
                    <a:cubicBezTo>
                      <a:pt x="371078" y="353846"/>
                      <a:pt x="383570" y="355350"/>
                      <a:pt x="391984" y="348619"/>
                    </a:cubicBezTo>
                    <a:cubicBezTo>
                      <a:pt x="398437" y="343456"/>
                      <a:pt x="399824" y="333363"/>
                      <a:pt x="399824" y="325099"/>
                    </a:cubicBezTo>
                    <a:cubicBezTo>
                      <a:pt x="399824" y="292467"/>
                      <a:pt x="389107" y="295823"/>
                      <a:pt x="376305" y="270219"/>
                    </a:cubicBezTo>
                    <a:cubicBezTo>
                      <a:pt x="366655" y="250918"/>
                      <a:pt x="363637" y="217729"/>
                      <a:pt x="360625" y="199660"/>
                    </a:cubicBezTo>
                    <a:cubicBezTo>
                      <a:pt x="365852" y="173527"/>
                      <a:pt x="357460" y="140105"/>
                      <a:pt x="376305" y="121260"/>
                    </a:cubicBezTo>
                    <a:cubicBezTo>
                      <a:pt x="389371" y="108194"/>
                      <a:pt x="416597" y="117755"/>
                      <a:pt x="431182" y="129100"/>
                    </a:cubicBezTo>
                    <a:cubicBezTo>
                      <a:pt x="444228" y="139248"/>
                      <a:pt x="446862" y="176140"/>
                      <a:pt x="446862" y="176140"/>
                    </a:cubicBezTo>
                    <a:cubicBezTo>
                      <a:pt x="449475" y="207500"/>
                      <a:pt x="449528" y="239179"/>
                      <a:pt x="454701" y="270219"/>
                    </a:cubicBezTo>
                    <a:cubicBezTo>
                      <a:pt x="457418" y="286522"/>
                      <a:pt x="465155" y="301579"/>
                      <a:pt x="470381" y="317259"/>
                    </a:cubicBezTo>
                    <a:lnTo>
                      <a:pt x="493900" y="387819"/>
                    </a:lnTo>
                    <a:cubicBezTo>
                      <a:pt x="493901" y="387823"/>
                      <a:pt x="509577" y="434855"/>
                      <a:pt x="509579" y="434858"/>
                    </a:cubicBezTo>
                    <a:lnTo>
                      <a:pt x="540938" y="481898"/>
                    </a:lnTo>
                    <a:cubicBezTo>
                      <a:pt x="543551" y="489738"/>
                      <a:pt x="542934" y="499574"/>
                      <a:pt x="548777" y="505418"/>
                    </a:cubicBezTo>
                    <a:cubicBezTo>
                      <a:pt x="564523" y="521164"/>
                      <a:pt x="587742" y="509397"/>
                      <a:pt x="603655" y="505418"/>
                    </a:cubicBezTo>
                    <a:cubicBezTo>
                      <a:pt x="599053" y="482404"/>
                      <a:pt x="597017" y="463796"/>
                      <a:pt x="587976" y="442698"/>
                    </a:cubicBezTo>
                    <a:cubicBezTo>
                      <a:pt x="576038" y="414842"/>
                      <a:pt x="572367" y="411443"/>
                      <a:pt x="556617" y="387819"/>
                    </a:cubicBezTo>
                    <a:cubicBezTo>
                      <a:pt x="554004" y="379979"/>
                      <a:pt x="552473" y="371691"/>
                      <a:pt x="548777" y="364299"/>
                    </a:cubicBezTo>
                    <a:cubicBezTo>
                      <a:pt x="537862" y="342468"/>
                      <a:pt x="526918" y="334599"/>
                      <a:pt x="509579" y="317259"/>
                    </a:cubicBezTo>
                    <a:cubicBezTo>
                      <a:pt x="506695" y="310049"/>
                      <a:pt x="484453" y="259559"/>
                      <a:pt x="486060" y="246699"/>
                    </a:cubicBezTo>
                    <a:cubicBezTo>
                      <a:pt x="487509" y="235102"/>
                      <a:pt x="492390" y="222352"/>
                      <a:pt x="501739" y="215340"/>
                    </a:cubicBezTo>
                    <a:cubicBezTo>
                      <a:pt x="514961" y="205423"/>
                      <a:pt x="548777" y="199660"/>
                      <a:pt x="548777" y="199660"/>
                    </a:cubicBezTo>
                    <a:cubicBezTo>
                      <a:pt x="554004" y="204887"/>
                      <a:pt x="560654" y="209002"/>
                      <a:pt x="564457" y="215340"/>
                    </a:cubicBezTo>
                    <a:cubicBezTo>
                      <a:pt x="573123" y="229784"/>
                      <a:pt x="572297" y="234249"/>
                      <a:pt x="572297" y="246699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libri"/>
                  <a:cs typeface="Calibri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858126" y="4537742"/>
                <a:ext cx="10772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latin typeface="Calibri"/>
                    <a:cs typeface="Calibri"/>
                  </a:rPr>
                  <a:t>Angiotensin</a:t>
                </a:r>
                <a:r>
                  <a:rPr lang="en-US" sz="1200" dirty="0" smtClean="0">
                    <a:latin typeface="Calibri"/>
                    <a:cs typeface="Calibri"/>
                  </a:rPr>
                  <a:t> II Type I Receptor (AT</a:t>
                </a:r>
                <a:r>
                  <a:rPr lang="en-US" sz="1200" baseline="-25000" dirty="0" smtClean="0">
                    <a:latin typeface="Calibri"/>
                    <a:cs typeface="Calibri"/>
                  </a:rPr>
                  <a:t>1</a:t>
                </a:r>
                <a:r>
                  <a:rPr lang="en-US" sz="1200" dirty="0" smtClean="0">
                    <a:latin typeface="Calibri"/>
                    <a:cs typeface="Calibri"/>
                  </a:rPr>
                  <a:t>)</a:t>
                </a:r>
                <a:endParaRPr lang="en-US" sz="120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94" name="Down Arrow 93"/>
            <p:cNvSpPr/>
            <p:nvPr/>
          </p:nvSpPr>
          <p:spPr>
            <a:xfrm>
              <a:off x="7010400" y="2732355"/>
              <a:ext cx="152400" cy="772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048001" y="4639601"/>
            <a:ext cx="4037073" cy="1951245"/>
            <a:chOff x="3048001" y="4639601"/>
            <a:chExt cx="4037073" cy="1951245"/>
          </a:xfrm>
        </p:grpSpPr>
        <p:sp>
          <p:nvSpPr>
            <p:cNvPr id="77" name="Explosion 1 76"/>
            <p:cNvSpPr/>
            <p:nvPr/>
          </p:nvSpPr>
          <p:spPr>
            <a:xfrm>
              <a:off x="3048001" y="4639601"/>
              <a:ext cx="2721856" cy="1951245"/>
            </a:xfrm>
            <a:prstGeom prst="irregularSeal1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alibri"/>
                  <a:cs typeface="Calibri"/>
                </a:rPr>
                <a:t>Increased Blood Pressure</a:t>
              </a:r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95" name="Bent Arrow 94"/>
            <p:cNvSpPr/>
            <p:nvPr/>
          </p:nvSpPr>
          <p:spPr>
            <a:xfrm rot="10800000">
              <a:off x="6019801" y="5410200"/>
              <a:ext cx="1065273" cy="304800"/>
            </a:xfrm>
            <a:prstGeom prst="ben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838123" y="2199087"/>
            <a:ext cx="1077277" cy="2119489"/>
            <a:chOff x="7838123" y="2199087"/>
            <a:chExt cx="1077277" cy="2119489"/>
          </a:xfrm>
        </p:grpSpPr>
        <p:grpSp>
          <p:nvGrpSpPr>
            <p:cNvPr id="86" name="Group 85"/>
            <p:cNvGrpSpPr/>
            <p:nvPr/>
          </p:nvGrpSpPr>
          <p:grpSpPr>
            <a:xfrm>
              <a:off x="7838123" y="3127961"/>
              <a:ext cx="1077277" cy="1190615"/>
              <a:chOff x="7838123" y="3127961"/>
              <a:chExt cx="1077277" cy="1190615"/>
            </a:xfrm>
          </p:grpSpPr>
          <p:sp>
            <p:nvSpPr>
              <p:cNvPr id="79" name="Freeform 78"/>
              <p:cNvSpPr/>
              <p:nvPr/>
            </p:nvSpPr>
            <p:spPr>
              <a:xfrm>
                <a:off x="8163878" y="3127961"/>
                <a:ext cx="454410" cy="691273"/>
              </a:xfrm>
              <a:custGeom>
                <a:avLst/>
                <a:gdLst>
                  <a:gd name="connsiteX0" fmla="*/ 62718 w 603655"/>
                  <a:gd name="connsiteY0" fmla="*/ 97740 h 521164"/>
                  <a:gd name="connsiteX1" fmla="*/ 54878 w 603655"/>
                  <a:gd name="connsiteY1" fmla="*/ 27181 h 521164"/>
                  <a:gd name="connsiteX2" fmla="*/ 39199 w 603655"/>
                  <a:gd name="connsiteY2" fmla="*/ 3661 h 521164"/>
                  <a:gd name="connsiteX3" fmla="*/ 0 w 603655"/>
                  <a:gd name="connsiteY3" fmla="*/ 11501 h 521164"/>
                  <a:gd name="connsiteX4" fmla="*/ 7840 w 603655"/>
                  <a:gd name="connsiteY4" fmla="*/ 168300 h 521164"/>
                  <a:gd name="connsiteX5" fmla="*/ 23519 w 603655"/>
                  <a:gd name="connsiteY5" fmla="*/ 191820 h 521164"/>
                  <a:gd name="connsiteX6" fmla="*/ 31359 w 603655"/>
                  <a:gd name="connsiteY6" fmla="*/ 215340 h 521164"/>
                  <a:gd name="connsiteX7" fmla="*/ 47038 w 603655"/>
                  <a:gd name="connsiteY7" fmla="*/ 325099 h 521164"/>
                  <a:gd name="connsiteX8" fmla="*/ 54878 w 603655"/>
                  <a:gd name="connsiteY8" fmla="*/ 348619 h 521164"/>
                  <a:gd name="connsiteX9" fmla="*/ 70557 w 603655"/>
                  <a:gd name="connsiteY9" fmla="*/ 379979 h 521164"/>
                  <a:gd name="connsiteX10" fmla="*/ 94076 w 603655"/>
                  <a:gd name="connsiteY10" fmla="*/ 387819 h 521164"/>
                  <a:gd name="connsiteX11" fmla="*/ 117595 w 603655"/>
                  <a:gd name="connsiteY11" fmla="*/ 379979 h 521164"/>
                  <a:gd name="connsiteX12" fmla="*/ 94076 w 603655"/>
                  <a:gd name="connsiteY12" fmla="*/ 278059 h 521164"/>
                  <a:gd name="connsiteX13" fmla="*/ 78397 w 603655"/>
                  <a:gd name="connsiteY13" fmla="*/ 254539 h 521164"/>
                  <a:gd name="connsiteX14" fmla="*/ 78397 w 603655"/>
                  <a:gd name="connsiteY14" fmla="*/ 144780 h 521164"/>
                  <a:gd name="connsiteX15" fmla="*/ 101916 w 603655"/>
                  <a:gd name="connsiteY15" fmla="*/ 136940 h 521164"/>
                  <a:gd name="connsiteX16" fmla="*/ 164633 w 603655"/>
                  <a:gd name="connsiteY16" fmla="*/ 144780 h 521164"/>
                  <a:gd name="connsiteX17" fmla="*/ 172473 w 603655"/>
                  <a:gd name="connsiteY17" fmla="*/ 168300 h 521164"/>
                  <a:gd name="connsiteX18" fmla="*/ 180313 w 603655"/>
                  <a:gd name="connsiteY18" fmla="*/ 254539 h 521164"/>
                  <a:gd name="connsiteX19" fmla="*/ 211672 w 603655"/>
                  <a:gd name="connsiteY19" fmla="*/ 309419 h 521164"/>
                  <a:gd name="connsiteX20" fmla="*/ 219511 w 603655"/>
                  <a:gd name="connsiteY20" fmla="*/ 332939 h 521164"/>
                  <a:gd name="connsiteX21" fmla="*/ 258710 w 603655"/>
                  <a:gd name="connsiteY21" fmla="*/ 356459 h 521164"/>
                  <a:gd name="connsiteX22" fmla="*/ 243030 w 603655"/>
                  <a:gd name="connsiteY22" fmla="*/ 325099 h 521164"/>
                  <a:gd name="connsiteX23" fmla="*/ 227351 w 603655"/>
                  <a:gd name="connsiteY23" fmla="*/ 278059 h 521164"/>
                  <a:gd name="connsiteX24" fmla="*/ 219511 w 603655"/>
                  <a:gd name="connsiteY24" fmla="*/ 254539 h 521164"/>
                  <a:gd name="connsiteX25" fmla="*/ 203832 w 603655"/>
                  <a:gd name="connsiteY25" fmla="*/ 207500 h 521164"/>
                  <a:gd name="connsiteX26" fmla="*/ 195992 w 603655"/>
                  <a:gd name="connsiteY26" fmla="*/ 183980 h 521164"/>
                  <a:gd name="connsiteX27" fmla="*/ 235191 w 603655"/>
                  <a:gd name="connsiteY27" fmla="*/ 105580 h 521164"/>
                  <a:gd name="connsiteX28" fmla="*/ 282229 w 603655"/>
                  <a:gd name="connsiteY28" fmla="*/ 113420 h 521164"/>
                  <a:gd name="connsiteX29" fmla="*/ 297908 w 603655"/>
                  <a:gd name="connsiteY29" fmla="*/ 136940 h 521164"/>
                  <a:gd name="connsiteX30" fmla="*/ 313587 w 603655"/>
                  <a:gd name="connsiteY30" fmla="*/ 278059 h 521164"/>
                  <a:gd name="connsiteX31" fmla="*/ 329267 w 603655"/>
                  <a:gd name="connsiteY31" fmla="*/ 325099 h 521164"/>
                  <a:gd name="connsiteX32" fmla="*/ 360625 w 603655"/>
                  <a:gd name="connsiteY32" fmla="*/ 356459 h 521164"/>
                  <a:gd name="connsiteX33" fmla="*/ 391984 w 603655"/>
                  <a:gd name="connsiteY33" fmla="*/ 348619 h 521164"/>
                  <a:gd name="connsiteX34" fmla="*/ 399824 w 603655"/>
                  <a:gd name="connsiteY34" fmla="*/ 325099 h 521164"/>
                  <a:gd name="connsiteX35" fmla="*/ 376305 w 603655"/>
                  <a:gd name="connsiteY35" fmla="*/ 270219 h 521164"/>
                  <a:gd name="connsiteX36" fmla="*/ 360625 w 603655"/>
                  <a:gd name="connsiteY36" fmla="*/ 199660 h 521164"/>
                  <a:gd name="connsiteX37" fmla="*/ 376305 w 603655"/>
                  <a:gd name="connsiteY37" fmla="*/ 121260 h 521164"/>
                  <a:gd name="connsiteX38" fmla="*/ 431182 w 603655"/>
                  <a:gd name="connsiteY38" fmla="*/ 129100 h 521164"/>
                  <a:gd name="connsiteX39" fmla="*/ 446862 w 603655"/>
                  <a:gd name="connsiteY39" fmla="*/ 176140 h 521164"/>
                  <a:gd name="connsiteX40" fmla="*/ 454701 w 603655"/>
                  <a:gd name="connsiteY40" fmla="*/ 270219 h 521164"/>
                  <a:gd name="connsiteX41" fmla="*/ 470381 w 603655"/>
                  <a:gd name="connsiteY41" fmla="*/ 317259 h 521164"/>
                  <a:gd name="connsiteX42" fmla="*/ 493900 w 603655"/>
                  <a:gd name="connsiteY42" fmla="*/ 387819 h 521164"/>
                  <a:gd name="connsiteX43" fmla="*/ 509579 w 603655"/>
                  <a:gd name="connsiteY43" fmla="*/ 434858 h 521164"/>
                  <a:gd name="connsiteX44" fmla="*/ 540938 w 603655"/>
                  <a:gd name="connsiteY44" fmla="*/ 481898 h 521164"/>
                  <a:gd name="connsiteX45" fmla="*/ 548777 w 603655"/>
                  <a:gd name="connsiteY45" fmla="*/ 505418 h 521164"/>
                  <a:gd name="connsiteX46" fmla="*/ 603655 w 603655"/>
                  <a:gd name="connsiteY46" fmla="*/ 505418 h 521164"/>
                  <a:gd name="connsiteX47" fmla="*/ 587976 w 603655"/>
                  <a:gd name="connsiteY47" fmla="*/ 442698 h 521164"/>
                  <a:gd name="connsiteX48" fmla="*/ 556617 w 603655"/>
                  <a:gd name="connsiteY48" fmla="*/ 387819 h 521164"/>
                  <a:gd name="connsiteX49" fmla="*/ 548777 w 603655"/>
                  <a:gd name="connsiteY49" fmla="*/ 364299 h 521164"/>
                  <a:gd name="connsiteX50" fmla="*/ 509579 w 603655"/>
                  <a:gd name="connsiteY50" fmla="*/ 317259 h 521164"/>
                  <a:gd name="connsiteX51" fmla="*/ 486060 w 603655"/>
                  <a:gd name="connsiteY51" fmla="*/ 246699 h 521164"/>
                  <a:gd name="connsiteX52" fmla="*/ 501739 w 603655"/>
                  <a:gd name="connsiteY52" fmla="*/ 215340 h 521164"/>
                  <a:gd name="connsiteX53" fmla="*/ 548777 w 603655"/>
                  <a:gd name="connsiteY53" fmla="*/ 199660 h 521164"/>
                  <a:gd name="connsiteX54" fmla="*/ 564457 w 603655"/>
                  <a:gd name="connsiteY54" fmla="*/ 215340 h 521164"/>
                  <a:gd name="connsiteX55" fmla="*/ 572297 w 603655"/>
                  <a:gd name="connsiteY55" fmla="*/ 246699 h 52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603655" h="521164">
                    <a:moveTo>
                      <a:pt x="62718" y="97740"/>
                    </a:moveTo>
                    <a:cubicBezTo>
                      <a:pt x="60105" y="74220"/>
                      <a:pt x="60617" y="50139"/>
                      <a:pt x="54878" y="27181"/>
                    </a:cubicBezTo>
                    <a:cubicBezTo>
                      <a:pt x="52593" y="18040"/>
                      <a:pt x="48259" y="6250"/>
                      <a:pt x="39199" y="3661"/>
                    </a:cubicBezTo>
                    <a:cubicBezTo>
                      <a:pt x="26387" y="0"/>
                      <a:pt x="13066" y="8888"/>
                      <a:pt x="0" y="11501"/>
                    </a:cubicBezTo>
                    <a:cubicBezTo>
                      <a:pt x="2613" y="63767"/>
                      <a:pt x="1072" y="116408"/>
                      <a:pt x="7840" y="168300"/>
                    </a:cubicBezTo>
                    <a:cubicBezTo>
                      <a:pt x="9059" y="177643"/>
                      <a:pt x="19305" y="183392"/>
                      <a:pt x="23519" y="191820"/>
                    </a:cubicBezTo>
                    <a:cubicBezTo>
                      <a:pt x="27215" y="199212"/>
                      <a:pt x="28746" y="207500"/>
                      <a:pt x="31359" y="215340"/>
                    </a:cubicBezTo>
                    <a:cubicBezTo>
                      <a:pt x="37606" y="277805"/>
                      <a:pt x="33924" y="279196"/>
                      <a:pt x="47038" y="325099"/>
                    </a:cubicBezTo>
                    <a:cubicBezTo>
                      <a:pt x="49308" y="333045"/>
                      <a:pt x="51623" y="341023"/>
                      <a:pt x="54878" y="348619"/>
                    </a:cubicBezTo>
                    <a:cubicBezTo>
                      <a:pt x="59482" y="359361"/>
                      <a:pt x="62293" y="371715"/>
                      <a:pt x="70557" y="379979"/>
                    </a:cubicBezTo>
                    <a:cubicBezTo>
                      <a:pt x="76400" y="385823"/>
                      <a:pt x="86236" y="385206"/>
                      <a:pt x="94076" y="387819"/>
                    </a:cubicBezTo>
                    <a:cubicBezTo>
                      <a:pt x="101916" y="385206"/>
                      <a:pt x="116236" y="388130"/>
                      <a:pt x="117595" y="379979"/>
                    </a:cubicBezTo>
                    <a:cubicBezTo>
                      <a:pt x="133899" y="282154"/>
                      <a:pt x="123813" y="315231"/>
                      <a:pt x="94076" y="278059"/>
                    </a:cubicBezTo>
                    <a:cubicBezTo>
                      <a:pt x="88190" y="270701"/>
                      <a:pt x="83623" y="262379"/>
                      <a:pt x="78397" y="254539"/>
                    </a:cubicBezTo>
                    <a:cubicBezTo>
                      <a:pt x="68114" y="213408"/>
                      <a:pt x="59913" y="195614"/>
                      <a:pt x="78397" y="144780"/>
                    </a:cubicBezTo>
                    <a:cubicBezTo>
                      <a:pt x="81221" y="137014"/>
                      <a:pt x="94076" y="139553"/>
                      <a:pt x="101916" y="136940"/>
                    </a:cubicBezTo>
                    <a:cubicBezTo>
                      <a:pt x="122822" y="139553"/>
                      <a:pt x="145381" y="136223"/>
                      <a:pt x="164633" y="144780"/>
                    </a:cubicBezTo>
                    <a:cubicBezTo>
                      <a:pt x="172185" y="148136"/>
                      <a:pt x="171304" y="160119"/>
                      <a:pt x="172473" y="168300"/>
                    </a:cubicBezTo>
                    <a:cubicBezTo>
                      <a:pt x="176555" y="196875"/>
                      <a:pt x="174652" y="226235"/>
                      <a:pt x="180313" y="254539"/>
                    </a:cubicBezTo>
                    <a:cubicBezTo>
                      <a:pt x="183155" y="268751"/>
                      <a:pt x="203256" y="296795"/>
                      <a:pt x="211672" y="309419"/>
                    </a:cubicBezTo>
                    <a:cubicBezTo>
                      <a:pt x="214285" y="317259"/>
                      <a:pt x="215259" y="325853"/>
                      <a:pt x="219511" y="332939"/>
                    </a:cubicBezTo>
                    <a:cubicBezTo>
                      <a:pt x="230272" y="350875"/>
                      <a:pt x="240211" y="350292"/>
                      <a:pt x="258710" y="356459"/>
                    </a:cubicBezTo>
                    <a:cubicBezTo>
                      <a:pt x="253483" y="346006"/>
                      <a:pt x="247370" y="335950"/>
                      <a:pt x="243030" y="325099"/>
                    </a:cubicBezTo>
                    <a:cubicBezTo>
                      <a:pt x="236892" y="309753"/>
                      <a:pt x="232577" y="293739"/>
                      <a:pt x="227351" y="278059"/>
                    </a:cubicBezTo>
                    <a:lnTo>
                      <a:pt x="219511" y="254539"/>
                    </a:lnTo>
                    <a:lnTo>
                      <a:pt x="203832" y="207500"/>
                    </a:lnTo>
                    <a:lnTo>
                      <a:pt x="195992" y="183980"/>
                    </a:lnTo>
                    <a:cubicBezTo>
                      <a:pt x="200414" y="166294"/>
                      <a:pt x="199663" y="109528"/>
                      <a:pt x="235191" y="105580"/>
                    </a:cubicBezTo>
                    <a:cubicBezTo>
                      <a:pt x="250989" y="103825"/>
                      <a:pt x="266550" y="110807"/>
                      <a:pt x="282229" y="113420"/>
                    </a:cubicBezTo>
                    <a:cubicBezTo>
                      <a:pt x="287455" y="121260"/>
                      <a:pt x="293694" y="128512"/>
                      <a:pt x="297908" y="136940"/>
                    </a:cubicBezTo>
                    <a:cubicBezTo>
                      <a:pt x="316943" y="175012"/>
                      <a:pt x="311038" y="260217"/>
                      <a:pt x="313587" y="278059"/>
                    </a:cubicBezTo>
                    <a:cubicBezTo>
                      <a:pt x="315924" y="294421"/>
                      <a:pt x="324041" y="309419"/>
                      <a:pt x="329267" y="325099"/>
                    </a:cubicBezTo>
                    <a:cubicBezTo>
                      <a:pt x="339720" y="356459"/>
                      <a:pt x="329265" y="346005"/>
                      <a:pt x="360625" y="356459"/>
                    </a:cubicBezTo>
                    <a:cubicBezTo>
                      <a:pt x="371078" y="353846"/>
                      <a:pt x="383570" y="355350"/>
                      <a:pt x="391984" y="348619"/>
                    </a:cubicBezTo>
                    <a:cubicBezTo>
                      <a:pt x="398437" y="343456"/>
                      <a:pt x="399824" y="333363"/>
                      <a:pt x="399824" y="325099"/>
                    </a:cubicBezTo>
                    <a:cubicBezTo>
                      <a:pt x="399824" y="292467"/>
                      <a:pt x="389107" y="295823"/>
                      <a:pt x="376305" y="270219"/>
                    </a:cubicBezTo>
                    <a:cubicBezTo>
                      <a:pt x="366655" y="250918"/>
                      <a:pt x="363637" y="217729"/>
                      <a:pt x="360625" y="199660"/>
                    </a:cubicBezTo>
                    <a:cubicBezTo>
                      <a:pt x="365852" y="173527"/>
                      <a:pt x="357460" y="140105"/>
                      <a:pt x="376305" y="121260"/>
                    </a:cubicBezTo>
                    <a:cubicBezTo>
                      <a:pt x="389371" y="108194"/>
                      <a:pt x="416597" y="117755"/>
                      <a:pt x="431182" y="129100"/>
                    </a:cubicBezTo>
                    <a:cubicBezTo>
                      <a:pt x="444228" y="139248"/>
                      <a:pt x="446862" y="176140"/>
                      <a:pt x="446862" y="176140"/>
                    </a:cubicBezTo>
                    <a:cubicBezTo>
                      <a:pt x="449475" y="207500"/>
                      <a:pt x="449528" y="239179"/>
                      <a:pt x="454701" y="270219"/>
                    </a:cubicBezTo>
                    <a:cubicBezTo>
                      <a:pt x="457418" y="286522"/>
                      <a:pt x="465155" y="301579"/>
                      <a:pt x="470381" y="317259"/>
                    </a:cubicBezTo>
                    <a:lnTo>
                      <a:pt x="493900" y="387819"/>
                    </a:lnTo>
                    <a:cubicBezTo>
                      <a:pt x="493901" y="387823"/>
                      <a:pt x="509577" y="434855"/>
                      <a:pt x="509579" y="434858"/>
                    </a:cubicBezTo>
                    <a:lnTo>
                      <a:pt x="540938" y="481898"/>
                    </a:lnTo>
                    <a:cubicBezTo>
                      <a:pt x="543551" y="489738"/>
                      <a:pt x="542934" y="499574"/>
                      <a:pt x="548777" y="505418"/>
                    </a:cubicBezTo>
                    <a:cubicBezTo>
                      <a:pt x="564523" y="521164"/>
                      <a:pt x="587742" y="509397"/>
                      <a:pt x="603655" y="505418"/>
                    </a:cubicBezTo>
                    <a:cubicBezTo>
                      <a:pt x="599053" y="482404"/>
                      <a:pt x="597017" y="463796"/>
                      <a:pt x="587976" y="442698"/>
                    </a:cubicBezTo>
                    <a:cubicBezTo>
                      <a:pt x="576038" y="414842"/>
                      <a:pt x="572367" y="411443"/>
                      <a:pt x="556617" y="387819"/>
                    </a:cubicBezTo>
                    <a:cubicBezTo>
                      <a:pt x="554004" y="379979"/>
                      <a:pt x="552473" y="371691"/>
                      <a:pt x="548777" y="364299"/>
                    </a:cubicBezTo>
                    <a:cubicBezTo>
                      <a:pt x="537862" y="342468"/>
                      <a:pt x="526918" y="334599"/>
                      <a:pt x="509579" y="317259"/>
                    </a:cubicBezTo>
                    <a:cubicBezTo>
                      <a:pt x="506695" y="310049"/>
                      <a:pt x="484453" y="259559"/>
                      <a:pt x="486060" y="246699"/>
                    </a:cubicBezTo>
                    <a:cubicBezTo>
                      <a:pt x="487509" y="235102"/>
                      <a:pt x="492390" y="222352"/>
                      <a:pt x="501739" y="215340"/>
                    </a:cubicBezTo>
                    <a:cubicBezTo>
                      <a:pt x="514961" y="205423"/>
                      <a:pt x="548777" y="199660"/>
                      <a:pt x="548777" y="199660"/>
                    </a:cubicBezTo>
                    <a:cubicBezTo>
                      <a:pt x="554004" y="204887"/>
                      <a:pt x="560654" y="209002"/>
                      <a:pt x="564457" y="215340"/>
                    </a:cubicBezTo>
                    <a:cubicBezTo>
                      <a:pt x="573123" y="229784"/>
                      <a:pt x="572297" y="234249"/>
                      <a:pt x="572297" y="246699"/>
                    </a:cubicBezTo>
                  </a:path>
                </a:pathLst>
              </a:custGeom>
              <a:ln>
                <a:solidFill>
                  <a:srgbClr val="FF66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libri"/>
                  <a:cs typeface="Calibri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7838123" y="3733800"/>
                <a:ext cx="107727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>
                    <a:latin typeface="Calibri"/>
                    <a:cs typeface="Calibri"/>
                  </a:rPr>
                  <a:t>Angiotensin</a:t>
                </a:r>
                <a:r>
                  <a:rPr lang="en-US" sz="1000" dirty="0" smtClean="0">
                    <a:latin typeface="Calibri"/>
                    <a:cs typeface="Calibri"/>
                  </a:rPr>
                  <a:t> II Type 2 Receptor (AT</a:t>
                </a:r>
                <a:r>
                  <a:rPr lang="en-US" sz="1000" baseline="-25000" dirty="0">
                    <a:latin typeface="Calibri"/>
                    <a:cs typeface="Calibri"/>
                  </a:rPr>
                  <a:t>2</a:t>
                </a:r>
                <a:r>
                  <a:rPr lang="en-US" sz="1200" dirty="0" smtClean="0">
                    <a:latin typeface="Calibri"/>
                    <a:cs typeface="Calibri"/>
                  </a:rPr>
                  <a:t>)</a:t>
                </a:r>
                <a:endParaRPr lang="en-US" sz="120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96" name="Bent Arrow 95"/>
            <p:cNvSpPr/>
            <p:nvPr/>
          </p:nvSpPr>
          <p:spPr>
            <a:xfrm rot="5400000">
              <a:off x="7685605" y="2351605"/>
              <a:ext cx="848913" cy="543877"/>
            </a:xfrm>
            <a:prstGeom prst="bentArrow">
              <a:avLst>
                <a:gd name="adj1" fmla="val 6311"/>
                <a:gd name="adj2" fmla="val 10276"/>
                <a:gd name="adj3" fmla="val 18444"/>
                <a:gd name="adj4" fmla="val 52165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62000" y="1981200"/>
            <a:ext cx="1600200" cy="1952964"/>
            <a:chOff x="762000" y="1981200"/>
            <a:chExt cx="1600200" cy="1952964"/>
          </a:xfrm>
        </p:grpSpPr>
        <p:sp>
          <p:nvSpPr>
            <p:cNvPr id="4" name="Rounded Rectangle 3"/>
            <p:cNvSpPr/>
            <p:nvPr/>
          </p:nvSpPr>
          <p:spPr>
            <a:xfrm>
              <a:off x="762000" y="1981200"/>
              <a:ext cx="1600200" cy="59228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latin typeface="Calibri"/>
                  <a:cs typeface="Calibri"/>
                </a:rPr>
                <a:t>Angiotenisinogen</a:t>
              </a:r>
              <a:endParaRPr lang="en-US" sz="1400" dirty="0">
                <a:latin typeface="Calibri"/>
                <a:cs typeface="Calibri"/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554435" y="2743200"/>
              <a:ext cx="152401" cy="1190964"/>
            </a:xfrm>
            <a:prstGeom prst="up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Bent Arrow 98"/>
          <p:cNvSpPr/>
          <p:nvPr/>
        </p:nvSpPr>
        <p:spPr>
          <a:xfrm rot="16200000">
            <a:off x="2362964" y="4418837"/>
            <a:ext cx="1065273" cy="304800"/>
          </a:xfrm>
          <a:prstGeom prst="bentArrow">
            <a:avLst>
              <a:gd name="adj1" fmla="val 25000"/>
              <a:gd name="adj2" fmla="val 50000"/>
              <a:gd name="adj3" fmla="val 0"/>
              <a:gd name="adj4" fmla="val 4375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3657600" y="3200400"/>
            <a:ext cx="1295400" cy="1439201"/>
            <a:chOff x="3657600" y="3200400"/>
            <a:chExt cx="1295400" cy="1439201"/>
          </a:xfrm>
        </p:grpSpPr>
        <p:sp>
          <p:nvSpPr>
            <p:cNvPr id="106" name="TextBox 105"/>
            <p:cNvSpPr txBox="1"/>
            <p:nvPr/>
          </p:nvSpPr>
          <p:spPr>
            <a:xfrm>
              <a:off x="3657600" y="3597625"/>
              <a:ext cx="998265" cy="10419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rmAutofit fontScale="70000" lnSpcReduction="20000"/>
            </a:bodyPr>
            <a:lstStyle/>
            <a:p>
              <a:pPr algn="ctr"/>
              <a:r>
                <a:rPr lang="en-US" dirty="0" err="1" smtClean="0"/>
                <a:t>Angiotensin</a:t>
              </a:r>
              <a:r>
                <a:rPr lang="en-US" dirty="0" smtClean="0"/>
                <a:t> Converting Enzyme (ACE) Inhibitors</a:t>
              </a:r>
              <a:endParaRPr lang="en-US" dirty="0"/>
            </a:p>
          </p:txBody>
        </p:sp>
        <p:sp>
          <p:nvSpPr>
            <p:cNvPr id="107" name="Bent Arrow 106"/>
            <p:cNvSpPr/>
            <p:nvPr/>
          </p:nvSpPr>
          <p:spPr>
            <a:xfrm>
              <a:off x="4191765" y="3200400"/>
              <a:ext cx="761235" cy="304800"/>
            </a:xfrm>
            <a:prstGeom prst="bentArrow">
              <a:avLst>
                <a:gd name="adj1" fmla="val 25000"/>
                <a:gd name="adj2" fmla="val 50000"/>
                <a:gd name="adj3" fmla="val 0"/>
                <a:gd name="adj4" fmla="val 4375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549039" y="4282242"/>
            <a:ext cx="1229678" cy="2308604"/>
            <a:chOff x="7549039" y="4282242"/>
            <a:chExt cx="1229678" cy="2308604"/>
          </a:xfrm>
        </p:grpSpPr>
        <p:sp>
          <p:nvSpPr>
            <p:cNvPr id="109" name="Bent Arrow 108"/>
            <p:cNvSpPr/>
            <p:nvPr/>
          </p:nvSpPr>
          <p:spPr>
            <a:xfrm rot="10800000" flipV="1">
              <a:off x="7980622" y="4282242"/>
              <a:ext cx="401377" cy="1127958"/>
            </a:xfrm>
            <a:prstGeom prst="bentArrow">
              <a:avLst>
                <a:gd name="adj1" fmla="val 25000"/>
                <a:gd name="adj2" fmla="val 50000"/>
                <a:gd name="adj3" fmla="val 0"/>
                <a:gd name="adj4" fmla="val 4375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7549039" y="5548870"/>
              <a:ext cx="1229678" cy="10419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normAutofit fontScale="85000" lnSpcReduction="10000"/>
            </a:bodyPr>
            <a:lstStyle/>
            <a:p>
              <a:pPr algn="ctr"/>
              <a:r>
                <a:rPr lang="en-US" dirty="0" err="1" smtClean="0"/>
                <a:t>Angiotensin</a:t>
              </a:r>
              <a:r>
                <a:rPr lang="en-US" dirty="0" smtClean="0"/>
                <a:t> II Type I (AT</a:t>
              </a:r>
              <a:r>
                <a:rPr lang="en-US" baseline="-25000" dirty="0" smtClean="0"/>
                <a:t>1</a:t>
              </a:r>
              <a:r>
                <a:rPr lang="en-US" dirty="0" smtClean="0"/>
                <a:t>) receptor (ARB) blocker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/>
                <a:cs typeface="Calibri"/>
              </a:rPr>
              <a:t>ARB drugs inhibit AT</a:t>
            </a:r>
            <a:r>
              <a:rPr lang="en-US" baseline="-25000" dirty="0" smtClean="0">
                <a:latin typeface="Calibri"/>
                <a:cs typeface="Calibri"/>
              </a:rPr>
              <a:t>1</a:t>
            </a:r>
            <a:r>
              <a:rPr lang="en-US" dirty="0" smtClean="0">
                <a:latin typeface="Calibri"/>
                <a:cs typeface="Calibri"/>
              </a:rPr>
              <a:t> receptors and decrease blood pressure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55851" y="1600200"/>
            <a:ext cx="1524000" cy="5774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Calibri"/>
                <a:cs typeface="Calibri"/>
              </a:rPr>
              <a:t>Angiotensin</a:t>
            </a:r>
            <a:r>
              <a:rPr lang="en-US" sz="1400" dirty="0" smtClean="0">
                <a:latin typeface="Calibri"/>
                <a:cs typeface="Calibri"/>
              </a:rPr>
              <a:t> II</a:t>
            </a:r>
            <a:endParaRPr lang="en-US" sz="1400" dirty="0">
              <a:latin typeface="Calibri"/>
              <a:cs typeface="Calibri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-76200" y="2182727"/>
            <a:ext cx="2109833" cy="2070129"/>
            <a:chOff x="-76200" y="2182727"/>
            <a:chExt cx="2109833" cy="2070129"/>
          </a:xfrm>
        </p:grpSpPr>
        <p:sp>
          <p:nvSpPr>
            <p:cNvPr id="41" name="Down Arrow 40"/>
            <p:cNvSpPr/>
            <p:nvPr/>
          </p:nvSpPr>
          <p:spPr>
            <a:xfrm rot="2444743">
              <a:off x="1501095" y="2182727"/>
              <a:ext cx="532538" cy="808127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-76200" y="3048000"/>
              <a:ext cx="2067877" cy="1204856"/>
              <a:chOff x="6335074" y="3060408"/>
              <a:chExt cx="2067877" cy="1204856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7325674" y="3060408"/>
                <a:ext cx="1077277" cy="1204856"/>
              </a:xfrm>
              <a:custGeom>
                <a:avLst/>
                <a:gdLst>
                  <a:gd name="connsiteX0" fmla="*/ 62718 w 603655"/>
                  <a:gd name="connsiteY0" fmla="*/ 97740 h 521164"/>
                  <a:gd name="connsiteX1" fmla="*/ 54878 w 603655"/>
                  <a:gd name="connsiteY1" fmla="*/ 27181 h 521164"/>
                  <a:gd name="connsiteX2" fmla="*/ 39199 w 603655"/>
                  <a:gd name="connsiteY2" fmla="*/ 3661 h 521164"/>
                  <a:gd name="connsiteX3" fmla="*/ 0 w 603655"/>
                  <a:gd name="connsiteY3" fmla="*/ 11501 h 521164"/>
                  <a:gd name="connsiteX4" fmla="*/ 7840 w 603655"/>
                  <a:gd name="connsiteY4" fmla="*/ 168300 h 521164"/>
                  <a:gd name="connsiteX5" fmla="*/ 23519 w 603655"/>
                  <a:gd name="connsiteY5" fmla="*/ 191820 h 521164"/>
                  <a:gd name="connsiteX6" fmla="*/ 31359 w 603655"/>
                  <a:gd name="connsiteY6" fmla="*/ 215340 h 521164"/>
                  <a:gd name="connsiteX7" fmla="*/ 47038 w 603655"/>
                  <a:gd name="connsiteY7" fmla="*/ 325099 h 521164"/>
                  <a:gd name="connsiteX8" fmla="*/ 54878 w 603655"/>
                  <a:gd name="connsiteY8" fmla="*/ 348619 h 521164"/>
                  <a:gd name="connsiteX9" fmla="*/ 70557 w 603655"/>
                  <a:gd name="connsiteY9" fmla="*/ 379979 h 521164"/>
                  <a:gd name="connsiteX10" fmla="*/ 94076 w 603655"/>
                  <a:gd name="connsiteY10" fmla="*/ 387819 h 521164"/>
                  <a:gd name="connsiteX11" fmla="*/ 117595 w 603655"/>
                  <a:gd name="connsiteY11" fmla="*/ 379979 h 521164"/>
                  <a:gd name="connsiteX12" fmla="*/ 94076 w 603655"/>
                  <a:gd name="connsiteY12" fmla="*/ 278059 h 521164"/>
                  <a:gd name="connsiteX13" fmla="*/ 78397 w 603655"/>
                  <a:gd name="connsiteY13" fmla="*/ 254539 h 521164"/>
                  <a:gd name="connsiteX14" fmla="*/ 78397 w 603655"/>
                  <a:gd name="connsiteY14" fmla="*/ 144780 h 521164"/>
                  <a:gd name="connsiteX15" fmla="*/ 101916 w 603655"/>
                  <a:gd name="connsiteY15" fmla="*/ 136940 h 521164"/>
                  <a:gd name="connsiteX16" fmla="*/ 164633 w 603655"/>
                  <a:gd name="connsiteY16" fmla="*/ 144780 h 521164"/>
                  <a:gd name="connsiteX17" fmla="*/ 172473 w 603655"/>
                  <a:gd name="connsiteY17" fmla="*/ 168300 h 521164"/>
                  <a:gd name="connsiteX18" fmla="*/ 180313 w 603655"/>
                  <a:gd name="connsiteY18" fmla="*/ 254539 h 521164"/>
                  <a:gd name="connsiteX19" fmla="*/ 211672 w 603655"/>
                  <a:gd name="connsiteY19" fmla="*/ 309419 h 521164"/>
                  <a:gd name="connsiteX20" fmla="*/ 219511 w 603655"/>
                  <a:gd name="connsiteY20" fmla="*/ 332939 h 521164"/>
                  <a:gd name="connsiteX21" fmla="*/ 258710 w 603655"/>
                  <a:gd name="connsiteY21" fmla="*/ 356459 h 521164"/>
                  <a:gd name="connsiteX22" fmla="*/ 243030 w 603655"/>
                  <a:gd name="connsiteY22" fmla="*/ 325099 h 521164"/>
                  <a:gd name="connsiteX23" fmla="*/ 227351 w 603655"/>
                  <a:gd name="connsiteY23" fmla="*/ 278059 h 521164"/>
                  <a:gd name="connsiteX24" fmla="*/ 219511 w 603655"/>
                  <a:gd name="connsiteY24" fmla="*/ 254539 h 521164"/>
                  <a:gd name="connsiteX25" fmla="*/ 203832 w 603655"/>
                  <a:gd name="connsiteY25" fmla="*/ 207500 h 521164"/>
                  <a:gd name="connsiteX26" fmla="*/ 195992 w 603655"/>
                  <a:gd name="connsiteY26" fmla="*/ 183980 h 521164"/>
                  <a:gd name="connsiteX27" fmla="*/ 235191 w 603655"/>
                  <a:gd name="connsiteY27" fmla="*/ 105580 h 521164"/>
                  <a:gd name="connsiteX28" fmla="*/ 282229 w 603655"/>
                  <a:gd name="connsiteY28" fmla="*/ 113420 h 521164"/>
                  <a:gd name="connsiteX29" fmla="*/ 297908 w 603655"/>
                  <a:gd name="connsiteY29" fmla="*/ 136940 h 521164"/>
                  <a:gd name="connsiteX30" fmla="*/ 313587 w 603655"/>
                  <a:gd name="connsiteY30" fmla="*/ 278059 h 521164"/>
                  <a:gd name="connsiteX31" fmla="*/ 329267 w 603655"/>
                  <a:gd name="connsiteY31" fmla="*/ 325099 h 521164"/>
                  <a:gd name="connsiteX32" fmla="*/ 360625 w 603655"/>
                  <a:gd name="connsiteY32" fmla="*/ 356459 h 521164"/>
                  <a:gd name="connsiteX33" fmla="*/ 391984 w 603655"/>
                  <a:gd name="connsiteY33" fmla="*/ 348619 h 521164"/>
                  <a:gd name="connsiteX34" fmla="*/ 399824 w 603655"/>
                  <a:gd name="connsiteY34" fmla="*/ 325099 h 521164"/>
                  <a:gd name="connsiteX35" fmla="*/ 376305 w 603655"/>
                  <a:gd name="connsiteY35" fmla="*/ 270219 h 521164"/>
                  <a:gd name="connsiteX36" fmla="*/ 360625 w 603655"/>
                  <a:gd name="connsiteY36" fmla="*/ 199660 h 521164"/>
                  <a:gd name="connsiteX37" fmla="*/ 376305 w 603655"/>
                  <a:gd name="connsiteY37" fmla="*/ 121260 h 521164"/>
                  <a:gd name="connsiteX38" fmla="*/ 431182 w 603655"/>
                  <a:gd name="connsiteY38" fmla="*/ 129100 h 521164"/>
                  <a:gd name="connsiteX39" fmla="*/ 446862 w 603655"/>
                  <a:gd name="connsiteY39" fmla="*/ 176140 h 521164"/>
                  <a:gd name="connsiteX40" fmla="*/ 454701 w 603655"/>
                  <a:gd name="connsiteY40" fmla="*/ 270219 h 521164"/>
                  <a:gd name="connsiteX41" fmla="*/ 470381 w 603655"/>
                  <a:gd name="connsiteY41" fmla="*/ 317259 h 521164"/>
                  <a:gd name="connsiteX42" fmla="*/ 493900 w 603655"/>
                  <a:gd name="connsiteY42" fmla="*/ 387819 h 521164"/>
                  <a:gd name="connsiteX43" fmla="*/ 509579 w 603655"/>
                  <a:gd name="connsiteY43" fmla="*/ 434858 h 521164"/>
                  <a:gd name="connsiteX44" fmla="*/ 540938 w 603655"/>
                  <a:gd name="connsiteY44" fmla="*/ 481898 h 521164"/>
                  <a:gd name="connsiteX45" fmla="*/ 548777 w 603655"/>
                  <a:gd name="connsiteY45" fmla="*/ 505418 h 521164"/>
                  <a:gd name="connsiteX46" fmla="*/ 603655 w 603655"/>
                  <a:gd name="connsiteY46" fmla="*/ 505418 h 521164"/>
                  <a:gd name="connsiteX47" fmla="*/ 587976 w 603655"/>
                  <a:gd name="connsiteY47" fmla="*/ 442698 h 521164"/>
                  <a:gd name="connsiteX48" fmla="*/ 556617 w 603655"/>
                  <a:gd name="connsiteY48" fmla="*/ 387819 h 521164"/>
                  <a:gd name="connsiteX49" fmla="*/ 548777 w 603655"/>
                  <a:gd name="connsiteY49" fmla="*/ 364299 h 521164"/>
                  <a:gd name="connsiteX50" fmla="*/ 509579 w 603655"/>
                  <a:gd name="connsiteY50" fmla="*/ 317259 h 521164"/>
                  <a:gd name="connsiteX51" fmla="*/ 486060 w 603655"/>
                  <a:gd name="connsiteY51" fmla="*/ 246699 h 521164"/>
                  <a:gd name="connsiteX52" fmla="*/ 501739 w 603655"/>
                  <a:gd name="connsiteY52" fmla="*/ 215340 h 521164"/>
                  <a:gd name="connsiteX53" fmla="*/ 548777 w 603655"/>
                  <a:gd name="connsiteY53" fmla="*/ 199660 h 521164"/>
                  <a:gd name="connsiteX54" fmla="*/ 564457 w 603655"/>
                  <a:gd name="connsiteY54" fmla="*/ 215340 h 521164"/>
                  <a:gd name="connsiteX55" fmla="*/ 572297 w 603655"/>
                  <a:gd name="connsiteY55" fmla="*/ 246699 h 52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603655" h="521164">
                    <a:moveTo>
                      <a:pt x="62718" y="97740"/>
                    </a:moveTo>
                    <a:cubicBezTo>
                      <a:pt x="60105" y="74220"/>
                      <a:pt x="60617" y="50139"/>
                      <a:pt x="54878" y="27181"/>
                    </a:cubicBezTo>
                    <a:cubicBezTo>
                      <a:pt x="52593" y="18040"/>
                      <a:pt x="48259" y="6250"/>
                      <a:pt x="39199" y="3661"/>
                    </a:cubicBezTo>
                    <a:cubicBezTo>
                      <a:pt x="26387" y="0"/>
                      <a:pt x="13066" y="8888"/>
                      <a:pt x="0" y="11501"/>
                    </a:cubicBezTo>
                    <a:cubicBezTo>
                      <a:pt x="2613" y="63767"/>
                      <a:pt x="1072" y="116408"/>
                      <a:pt x="7840" y="168300"/>
                    </a:cubicBezTo>
                    <a:cubicBezTo>
                      <a:pt x="9059" y="177643"/>
                      <a:pt x="19305" y="183392"/>
                      <a:pt x="23519" y="191820"/>
                    </a:cubicBezTo>
                    <a:cubicBezTo>
                      <a:pt x="27215" y="199212"/>
                      <a:pt x="28746" y="207500"/>
                      <a:pt x="31359" y="215340"/>
                    </a:cubicBezTo>
                    <a:cubicBezTo>
                      <a:pt x="37606" y="277805"/>
                      <a:pt x="33924" y="279196"/>
                      <a:pt x="47038" y="325099"/>
                    </a:cubicBezTo>
                    <a:cubicBezTo>
                      <a:pt x="49308" y="333045"/>
                      <a:pt x="51623" y="341023"/>
                      <a:pt x="54878" y="348619"/>
                    </a:cubicBezTo>
                    <a:cubicBezTo>
                      <a:pt x="59482" y="359361"/>
                      <a:pt x="62293" y="371715"/>
                      <a:pt x="70557" y="379979"/>
                    </a:cubicBezTo>
                    <a:cubicBezTo>
                      <a:pt x="76400" y="385823"/>
                      <a:pt x="86236" y="385206"/>
                      <a:pt x="94076" y="387819"/>
                    </a:cubicBezTo>
                    <a:cubicBezTo>
                      <a:pt x="101916" y="385206"/>
                      <a:pt x="116236" y="388130"/>
                      <a:pt x="117595" y="379979"/>
                    </a:cubicBezTo>
                    <a:cubicBezTo>
                      <a:pt x="133899" y="282154"/>
                      <a:pt x="123813" y="315231"/>
                      <a:pt x="94076" y="278059"/>
                    </a:cubicBezTo>
                    <a:cubicBezTo>
                      <a:pt x="88190" y="270701"/>
                      <a:pt x="83623" y="262379"/>
                      <a:pt x="78397" y="254539"/>
                    </a:cubicBezTo>
                    <a:cubicBezTo>
                      <a:pt x="68114" y="213408"/>
                      <a:pt x="59913" y="195614"/>
                      <a:pt x="78397" y="144780"/>
                    </a:cubicBezTo>
                    <a:cubicBezTo>
                      <a:pt x="81221" y="137014"/>
                      <a:pt x="94076" y="139553"/>
                      <a:pt x="101916" y="136940"/>
                    </a:cubicBezTo>
                    <a:cubicBezTo>
                      <a:pt x="122822" y="139553"/>
                      <a:pt x="145381" y="136223"/>
                      <a:pt x="164633" y="144780"/>
                    </a:cubicBezTo>
                    <a:cubicBezTo>
                      <a:pt x="172185" y="148136"/>
                      <a:pt x="171304" y="160119"/>
                      <a:pt x="172473" y="168300"/>
                    </a:cubicBezTo>
                    <a:cubicBezTo>
                      <a:pt x="176555" y="196875"/>
                      <a:pt x="174652" y="226235"/>
                      <a:pt x="180313" y="254539"/>
                    </a:cubicBezTo>
                    <a:cubicBezTo>
                      <a:pt x="183155" y="268751"/>
                      <a:pt x="203256" y="296795"/>
                      <a:pt x="211672" y="309419"/>
                    </a:cubicBezTo>
                    <a:cubicBezTo>
                      <a:pt x="214285" y="317259"/>
                      <a:pt x="215259" y="325853"/>
                      <a:pt x="219511" y="332939"/>
                    </a:cubicBezTo>
                    <a:cubicBezTo>
                      <a:pt x="230272" y="350875"/>
                      <a:pt x="240211" y="350292"/>
                      <a:pt x="258710" y="356459"/>
                    </a:cubicBezTo>
                    <a:cubicBezTo>
                      <a:pt x="253483" y="346006"/>
                      <a:pt x="247370" y="335950"/>
                      <a:pt x="243030" y="325099"/>
                    </a:cubicBezTo>
                    <a:cubicBezTo>
                      <a:pt x="236892" y="309753"/>
                      <a:pt x="232577" y="293739"/>
                      <a:pt x="227351" y="278059"/>
                    </a:cubicBezTo>
                    <a:lnTo>
                      <a:pt x="219511" y="254539"/>
                    </a:lnTo>
                    <a:lnTo>
                      <a:pt x="203832" y="207500"/>
                    </a:lnTo>
                    <a:lnTo>
                      <a:pt x="195992" y="183980"/>
                    </a:lnTo>
                    <a:cubicBezTo>
                      <a:pt x="200414" y="166294"/>
                      <a:pt x="199663" y="109528"/>
                      <a:pt x="235191" y="105580"/>
                    </a:cubicBezTo>
                    <a:cubicBezTo>
                      <a:pt x="250989" y="103825"/>
                      <a:pt x="266550" y="110807"/>
                      <a:pt x="282229" y="113420"/>
                    </a:cubicBezTo>
                    <a:cubicBezTo>
                      <a:pt x="287455" y="121260"/>
                      <a:pt x="293694" y="128512"/>
                      <a:pt x="297908" y="136940"/>
                    </a:cubicBezTo>
                    <a:cubicBezTo>
                      <a:pt x="316943" y="175012"/>
                      <a:pt x="311038" y="260217"/>
                      <a:pt x="313587" y="278059"/>
                    </a:cubicBezTo>
                    <a:cubicBezTo>
                      <a:pt x="315924" y="294421"/>
                      <a:pt x="324041" y="309419"/>
                      <a:pt x="329267" y="325099"/>
                    </a:cubicBezTo>
                    <a:cubicBezTo>
                      <a:pt x="339720" y="356459"/>
                      <a:pt x="329265" y="346005"/>
                      <a:pt x="360625" y="356459"/>
                    </a:cubicBezTo>
                    <a:cubicBezTo>
                      <a:pt x="371078" y="353846"/>
                      <a:pt x="383570" y="355350"/>
                      <a:pt x="391984" y="348619"/>
                    </a:cubicBezTo>
                    <a:cubicBezTo>
                      <a:pt x="398437" y="343456"/>
                      <a:pt x="399824" y="333363"/>
                      <a:pt x="399824" y="325099"/>
                    </a:cubicBezTo>
                    <a:cubicBezTo>
                      <a:pt x="399824" y="292467"/>
                      <a:pt x="389107" y="295823"/>
                      <a:pt x="376305" y="270219"/>
                    </a:cubicBezTo>
                    <a:cubicBezTo>
                      <a:pt x="366655" y="250918"/>
                      <a:pt x="363637" y="217729"/>
                      <a:pt x="360625" y="199660"/>
                    </a:cubicBezTo>
                    <a:cubicBezTo>
                      <a:pt x="365852" y="173527"/>
                      <a:pt x="357460" y="140105"/>
                      <a:pt x="376305" y="121260"/>
                    </a:cubicBezTo>
                    <a:cubicBezTo>
                      <a:pt x="389371" y="108194"/>
                      <a:pt x="416597" y="117755"/>
                      <a:pt x="431182" y="129100"/>
                    </a:cubicBezTo>
                    <a:cubicBezTo>
                      <a:pt x="444228" y="139248"/>
                      <a:pt x="446862" y="176140"/>
                      <a:pt x="446862" y="176140"/>
                    </a:cubicBezTo>
                    <a:cubicBezTo>
                      <a:pt x="449475" y="207500"/>
                      <a:pt x="449528" y="239179"/>
                      <a:pt x="454701" y="270219"/>
                    </a:cubicBezTo>
                    <a:cubicBezTo>
                      <a:pt x="457418" y="286522"/>
                      <a:pt x="465155" y="301579"/>
                      <a:pt x="470381" y="317259"/>
                    </a:cubicBezTo>
                    <a:lnTo>
                      <a:pt x="493900" y="387819"/>
                    </a:lnTo>
                    <a:cubicBezTo>
                      <a:pt x="493901" y="387823"/>
                      <a:pt x="509577" y="434855"/>
                      <a:pt x="509579" y="434858"/>
                    </a:cubicBezTo>
                    <a:lnTo>
                      <a:pt x="540938" y="481898"/>
                    </a:lnTo>
                    <a:cubicBezTo>
                      <a:pt x="543551" y="489738"/>
                      <a:pt x="542934" y="499574"/>
                      <a:pt x="548777" y="505418"/>
                    </a:cubicBezTo>
                    <a:cubicBezTo>
                      <a:pt x="564523" y="521164"/>
                      <a:pt x="587742" y="509397"/>
                      <a:pt x="603655" y="505418"/>
                    </a:cubicBezTo>
                    <a:cubicBezTo>
                      <a:pt x="599053" y="482404"/>
                      <a:pt x="597017" y="463796"/>
                      <a:pt x="587976" y="442698"/>
                    </a:cubicBezTo>
                    <a:cubicBezTo>
                      <a:pt x="576038" y="414842"/>
                      <a:pt x="572367" y="411443"/>
                      <a:pt x="556617" y="387819"/>
                    </a:cubicBezTo>
                    <a:cubicBezTo>
                      <a:pt x="554004" y="379979"/>
                      <a:pt x="552473" y="371691"/>
                      <a:pt x="548777" y="364299"/>
                    </a:cubicBezTo>
                    <a:cubicBezTo>
                      <a:pt x="537862" y="342468"/>
                      <a:pt x="526918" y="334599"/>
                      <a:pt x="509579" y="317259"/>
                    </a:cubicBezTo>
                    <a:cubicBezTo>
                      <a:pt x="506695" y="310049"/>
                      <a:pt x="484453" y="259559"/>
                      <a:pt x="486060" y="246699"/>
                    </a:cubicBezTo>
                    <a:cubicBezTo>
                      <a:pt x="487509" y="235102"/>
                      <a:pt x="492390" y="222352"/>
                      <a:pt x="501739" y="215340"/>
                    </a:cubicBezTo>
                    <a:cubicBezTo>
                      <a:pt x="514961" y="205423"/>
                      <a:pt x="548777" y="199660"/>
                      <a:pt x="548777" y="199660"/>
                    </a:cubicBezTo>
                    <a:cubicBezTo>
                      <a:pt x="554004" y="204887"/>
                      <a:pt x="560654" y="209002"/>
                      <a:pt x="564457" y="215340"/>
                    </a:cubicBezTo>
                    <a:cubicBezTo>
                      <a:pt x="573123" y="229784"/>
                      <a:pt x="572297" y="234249"/>
                      <a:pt x="572297" y="246699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libri"/>
                  <a:cs typeface="Calibri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335074" y="3060408"/>
                <a:ext cx="10772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latin typeface="Calibri"/>
                    <a:cs typeface="Calibri"/>
                  </a:rPr>
                  <a:t>Angiotensin</a:t>
                </a:r>
                <a:r>
                  <a:rPr lang="en-US" sz="1200" dirty="0" smtClean="0">
                    <a:latin typeface="Calibri"/>
                    <a:cs typeface="Calibri"/>
                  </a:rPr>
                  <a:t> II Type I (AT</a:t>
                </a:r>
                <a:r>
                  <a:rPr lang="en-US" sz="1200" baseline="-25000" dirty="0" smtClean="0">
                    <a:latin typeface="Calibri"/>
                    <a:cs typeface="Calibri"/>
                  </a:rPr>
                  <a:t>1</a:t>
                </a:r>
                <a:r>
                  <a:rPr lang="en-US" sz="1200" dirty="0" smtClean="0">
                    <a:latin typeface="Calibri"/>
                    <a:cs typeface="Calibri"/>
                  </a:rPr>
                  <a:t>) Receptor</a:t>
                </a:r>
                <a:endParaRPr lang="en-US" sz="1200" dirty="0">
                  <a:latin typeface="Calibri"/>
                  <a:cs typeface="Calibri"/>
                </a:endParaRPr>
              </a:p>
            </p:txBody>
          </p:sp>
        </p:grpSp>
      </p:grpSp>
      <p:sp>
        <p:nvSpPr>
          <p:cNvPr id="22" name="Multiply 21"/>
          <p:cNvSpPr/>
          <p:nvPr/>
        </p:nvSpPr>
        <p:spPr>
          <a:xfrm>
            <a:off x="1327469" y="2094361"/>
            <a:ext cx="914400" cy="88022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23" name="Pentagon 22"/>
          <p:cNvSpPr/>
          <p:nvPr/>
        </p:nvSpPr>
        <p:spPr>
          <a:xfrm flipH="1">
            <a:off x="1034734" y="2974587"/>
            <a:ext cx="826135" cy="332482"/>
          </a:xfrm>
          <a:prstGeom prst="homePlat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ARB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6200" y="4038600"/>
            <a:ext cx="2895600" cy="2684914"/>
            <a:chOff x="76200" y="4038600"/>
            <a:chExt cx="2895600" cy="2684914"/>
          </a:xfrm>
        </p:grpSpPr>
        <p:sp>
          <p:nvSpPr>
            <p:cNvPr id="11" name="Explosion 1 10"/>
            <p:cNvSpPr/>
            <p:nvPr/>
          </p:nvSpPr>
          <p:spPr>
            <a:xfrm>
              <a:off x="76200" y="4665206"/>
              <a:ext cx="2895600" cy="2058308"/>
            </a:xfrm>
            <a:prstGeom prst="irregularSeal1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alibri"/>
                  <a:cs typeface="Calibri"/>
                </a:rPr>
                <a:t>Increased Blood Pressure</a:t>
              </a:r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1219200" y="4038600"/>
              <a:ext cx="565469" cy="772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852427" y="2184730"/>
            <a:ext cx="1948173" cy="1853870"/>
            <a:chOff x="2852427" y="2184730"/>
            <a:chExt cx="1948173" cy="1853870"/>
          </a:xfrm>
        </p:grpSpPr>
        <p:grpSp>
          <p:nvGrpSpPr>
            <p:cNvPr id="28" name="Group 27"/>
            <p:cNvGrpSpPr/>
            <p:nvPr/>
          </p:nvGrpSpPr>
          <p:grpSpPr>
            <a:xfrm>
              <a:off x="2895601" y="2986422"/>
              <a:ext cx="1904999" cy="1052178"/>
              <a:chOff x="7760493" y="3204819"/>
              <a:chExt cx="1904999" cy="1052178"/>
            </a:xfrm>
          </p:grpSpPr>
          <p:sp>
            <p:nvSpPr>
              <p:cNvPr id="29" name="Freeform 28"/>
              <p:cNvSpPr/>
              <p:nvPr/>
            </p:nvSpPr>
            <p:spPr>
              <a:xfrm>
                <a:off x="7760493" y="3204819"/>
                <a:ext cx="990600" cy="1052178"/>
              </a:xfrm>
              <a:custGeom>
                <a:avLst/>
                <a:gdLst>
                  <a:gd name="connsiteX0" fmla="*/ 62718 w 603655"/>
                  <a:gd name="connsiteY0" fmla="*/ 97740 h 521164"/>
                  <a:gd name="connsiteX1" fmla="*/ 54878 w 603655"/>
                  <a:gd name="connsiteY1" fmla="*/ 27181 h 521164"/>
                  <a:gd name="connsiteX2" fmla="*/ 39199 w 603655"/>
                  <a:gd name="connsiteY2" fmla="*/ 3661 h 521164"/>
                  <a:gd name="connsiteX3" fmla="*/ 0 w 603655"/>
                  <a:gd name="connsiteY3" fmla="*/ 11501 h 521164"/>
                  <a:gd name="connsiteX4" fmla="*/ 7840 w 603655"/>
                  <a:gd name="connsiteY4" fmla="*/ 168300 h 521164"/>
                  <a:gd name="connsiteX5" fmla="*/ 23519 w 603655"/>
                  <a:gd name="connsiteY5" fmla="*/ 191820 h 521164"/>
                  <a:gd name="connsiteX6" fmla="*/ 31359 w 603655"/>
                  <a:gd name="connsiteY6" fmla="*/ 215340 h 521164"/>
                  <a:gd name="connsiteX7" fmla="*/ 47038 w 603655"/>
                  <a:gd name="connsiteY7" fmla="*/ 325099 h 521164"/>
                  <a:gd name="connsiteX8" fmla="*/ 54878 w 603655"/>
                  <a:gd name="connsiteY8" fmla="*/ 348619 h 521164"/>
                  <a:gd name="connsiteX9" fmla="*/ 70557 w 603655"/>
                  <a:gd name="connsiteY9" fmla="*/ 379979 h 521164"/>
                  <a:gd name="connsiteX10" fmla="*/ 94076 w 603655"/>
                  <a:gd name="connsiteY10" fmla="*/ 387819 h 521164"/>
                  <a:gd name="connsiteX11" fmla="*/ 117595 w 603655"/>
                  <a:gd name="connsiteY11" fmla="*/ 379979 h 521164"/>
                  <a:gd name="connsiteX12" fmla="*/ 94076 w 603655"/>
                  <a:gd name="connsiteY12" fmla="*/ 278059 h 521164"/>
                  <a:gd name="connsiteX13" fmla="*/ 78397 w 603655"/>
                  <a:gd name="connsiteY13" fmla="*/ 254539 h 521164"/>
                  <a:gd name="connsiteX14" fmla="*/ 78397 w 603655"/>
                  <a:gd name="connsiteY14" fmla="*/ 144780 h 521164"/>
                  <a:gd name="connsiteX15" fmla="*/ 101916 w 603655"/>
                  <a:gd name="connsiteY15" fmla="*/ 136940 h 521164"/>
                  <a:gd name="connsiteX16" fmla="*/ 164633 w 603655"/>
                  <a:gd name="connsiteY16" fmla="*/ 144780 h 521164"/>
                  <a:gd name="connsiteX17" fmla="*/ 172473 w 603655"/>
                  <a:gd name="connsiteY17" fmla="*/ 168300 h 521164"/>
                  <a:gd name="connsiteX18" fmla="*/ 180313 w 603655"/>
                  <a:gd name="connsiteY18" fmla="*/ 254539 h 521164"/>
                  <a:gd name="connsiteX19" fmla="*/ 211672 w 603655"/>
                  <a:gd name="connsiteY19" fmla="*/ 309419 h 521164"/>
                  <a:gd name="connsiteX20" fmla="*/ 219511 w 603655"/>
                  <a:gd name="connsiteY20" fmla="*/ 332939 h 521164"/>
                  <a:gd name="connsiteX21" fmla="*/ 258710 w 603655"/>
                  <a:gd name="connsiteY21" fmla="*/ 356459 h 521164"/>
                  <a:gd name="connsiteX22" fmla="*/ 243030 w 603655"/>
                  <a:gd name="connsiteY22" fmla="*/ 325099 h 521164"/>
                  <a:gd name="connsiteX23" fmla="*/ 227351 w 603655"/>
                  <a:gd name="connsiteY23" fmla="*/ 278059 h 521164"/>
                  <a:gd name="connsiteX24" fmla="*/ 219511 w 603655"/>
                  <a:gd name="connsiteY24" fmla="*/ 254539 h 521164"/>
                  <a:gd name="connsiteX25" fmla="*/ 203832 w 603655"/>
                  <a:gd name="connsiteY25" fmla="*/ 207500 h 521164"/>
                  <a:gd name="connsiteX26" fmla="*/ 195992 w 603655"/>
                  <a:gd name="connsiteY26" fmla="*/ 183980 h 521164"/>
                  <a:gd name="connsiteX27" fmla="*/ 235191 w 603655"/>
                  <a:gd name="connsiteY27" fmla="*/ 105580 h 521164"/>
                  <a:gd name="connsiteX28" fmla="*/ 282229 w 603655"/>
                  <a:gd name="connsiteY28" fmla="*/ 113420 h 521164"/>
                  <a:gd name="connsiteX29" fmla="*/ 297908 w 603655"/>
                  <a:gd name="connsiteY29" fmla="*/ 136940 h 521164"/>
                  <a:gd name="connsiteX30" fmla="*/ 313587 w 603655"/>
                  <a:gd name="connsiteY30" fmla="*/ 278059 h 521164"/>
                  <a:gd name="connsiteX31" fmla="*/ 329267 w 603655"/>
                  <a:gd name="connsiteY31" fmla="*/ 325099 h 521164"/>
                  <a:gd name="connsiteX32" fmla="*/ 360625 w 603655"/>
                  <a:gd name="connsiteY32" fmla="*/ 356459 h 521164"/>
                  <a:gd name="connsiteX33" fmla="*/ 391984 w 603655"/>
                  <a:gd name="connsiteY33" fmla="*/ 348619 h 521164"/>
                  <a:gd name="connsiteX34" fmla="*/ 399824 w 603655"/>
                  <a:gd name="connsiteY34" fmla="*/ 325099 h 521164"/>
                  <a:gd name="connsiteX35" fmla="*/ 376305 w 603655"/>
                  <a:gd name="connsiteY35" fmla="*/ 270219 h 521164"/>
                  <a:gd name="connsiteX36" fmla="*/ 360625 w 603655"/>
                  <a:gd name="connsiteY36" fmla="*/ 199660 h 521164"/>
                  <a:gd name="connsiteX37" fmla="*/ 376305 w 603655"/>
                  <a:gd name="connsiteY37" fmla="*/ 121260 h 521164"/>
                  <a:gd name="connsiteX38" fmla="*/ 431182 w 603655"/>
                  <a:gd name="connsiteY38" fmla="*/ 129100 h 521164"/>
                  <a:gd name="connsiteX39" fmla="*/ 446862 w 603655"/>
                  <a:gd name="connsiteY39" fmla="*/ 176140 h 521164"/>
                  <a:gd name="connsiteX40" fmla="*/ 454701 w 603655"/>
                  <a:gd name="connsiteY40" fmla="*/ 270219 h 521164"/>
                  <a:gd name="connsiteX41" fmla="*/ 470381 w 603655"/>
                  <a:gd name="connsiteY41" fmla="*/ 317259 h 521164"/>
                  <a:gd name="connsiteX42" fmla="*/ 493900 w 603655"/>
                  <a:gd name="connsiteY42" fmla="*/ 387819 h 521164"/>
                  <a:gd name="connsiteX43" fmla="*/ 509579 w 603655"/>
                  <a:gd name="connsiteY43" fmla="*/ 434858 h 521164"/>
                  <a:gd name="connsiteX44" fmla="*/ 540938 w 603655"/>
                  <a:gd name="connsiteY44" fmla="*/ 481898 h 521164"/>
                  <a:gd name="connsiteX45" fmla="*/ 548777 w 603655"/>
                  <a:gd name="connsiteY45" fmla="*/ 505418 h 521164"/>
                  <a:gd name="connsiteX46" fmla="*/ 603655 w 603655"/>
                  <a:gd name="connsiteY46" fmla="*/ 505418 h 521164"/>
                  <a:gd name="connsiteX47" fmla="*/ 587976 w 603655"/>
                  <a:gd name="connsiteY47" fmla="*/ 442698 h 521164"/>
                  <a:gd name="connsiteX48" fmla="*/ 556617 w 603655"/>
                  <a:gd name="connsiteY48" fmla="*/ 387819 h 521164"/>
                  <a:gd name="connsiteX49" fmla="*/ 548777 w 603655"/>
                  <a:gd name="connsiteY49" fmla="*/ 364299 h 521164"/>
                  <a:gd name="connsiteX50" fmla="*/ 509579 w 603655"/>
                  <a:gd name="connsiteY50" fmla="*/ 317259 h 521164"/>
                  <a:gd name="connsiteX51" fmla="*/ 486060 w 603655"/>
                  <a:gd name="connsiteY51" fmla="*/ 246699 h 521164"/>
                  <a:gd name="connsiteX52" fmla="*/ 501739 w 603655"/>
                  <a:gd name="connsiteY52" fmla="*/ 215340 h 521164"/>
                  <a:gd name="connsiteX53" fmla="*/ 548777 w 603655"/>
                  <a:gd name="connsiteY53" fmla="*/ 199660 h 521164"/>
                  <a:gd name="connsiteX54" fmla="*/ 564457 w 603655"/>
                  <a:gd name="connsiteY54" fmla="*/ 215340 h 521164"/>
                  <a:gd name="connsiteX55" fmla="*/ 572297 w 603655"/>
                  <a:gd name="connsiteY55" fmla="*/ 246699 h 52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603655" h="521164">
                    <a:moveTo>
                      <a:pt x="62718" y="97740"/>
                    </a:moveTo>
                    <a:cubicBezTo>
                      <a:pt x="60105" y="74220"/>
                      <a:pt x="60617" y="50139"/>
                      <a:pt x="54878" y="27181"/>
                    </a:cubicBezTo>
                    <a:cubicBezTo>
                      <a:pt x="52593" y="18040"/>
                      <a:pt x="48259" y="6250"/>
                      <a:pt x="39199" y="3661"/>
                    </a:cubicBezTo>
                    <a:cubicBezTo>
                      <a:pt x="26387" y="0"/>
                      <a:pt x="13066" y="8888"/>
                      <a:pt x="0" y="11501"/>
                    </a:cubicBezTo>
                    <a:cubicBezTo>
                      <a:pt x="2613" y="63767"/>
                      <a:pt x="1072" y="116408"/>
                      <a:pt x="7840" y="168300"/>
                    </a:cubicBezTo>
                    <a:cubicBezTo>
                      <a:pt x="9059" y="177643"/>
                      <a:pt x="19305" y="183392"/>
                      <a:pt x="23519" y="191820"/>
                    </a:cubicBezTo>
                    <a:cubicBezTo>
                      <a:pt x="27215" y="199212"/>
                      <a:pt x="28746" y="207500"/>
                      <a:pt x="31359" y="215340"/>
                    </a:cubicBezTo>
                    <a:cubicBezTo>
                      <a:pt x="37606" y="277805"/>
                      <a:pt x="33924" y="279196"/>
                      <a:pt x="47038" y="325099"/>
                    </a:cubicBezTo>
                    <a:cubicBezTo>
                      <a:pt x="49308" y="333045"/>
                      <a:pt x="51623" y="341023"/>
                      <a:pt x="54878" y="348619"/>
                    </a:cubicBezTo>
                    <a:cubicBezTo>
                      <a:pt x="59482" y="359361"/>
                      <a:pt x="62293" y="371715"/>
                      <a:pt x="70557" y="379979"/>
                    </a:cubicBezTo>
                    <a:cubicBezTo>
                      <a:pt x="76400" y="385823"/>
                      <a:pt x="86236" y="385206"/>
                      <a:pt x="94076" y="387819"/>
                    </a:cubicBezTo>
                    <a:cubicBezTo>
                      <a:pt x="101916" y="385206"/>
                      <a:pt x="116236" y="388130"/>
                      <a:pt x="117595" y="379979"/>
                    </a:cubicBezTo>
                    <a:cubicBezTo>
                      <a:pt x="133899" y="282154"/>
                      <a:pt x="123813" y="315231"/>
                      <a:pt x="94076" y="278059"/>
                    </a:cubicBezTo>
                    <a:cubicBezTo>
                      <a:pt x="88190" y="270701"/>
                      <a:pt x="83623" y="262379"/>
                      <a:pt x="78397" y="254539"/>
                    </a:cubicBezTo>
                    <a:cubicBezTo>
                      <a:pt x="68114" y="213408"/>
                      <a:pt x="59913" y="195614"/>
                      <a:pt x="78397" y="144780"/>
                    </a:cubicBezTo>
                    <a:cubicBezTo>
                      <a:pt x="81221" y="137014"/>
                      <a:pt x="94076" y="139553"/>
                      <a:pt x="101916" y="136940"/>
                    </a:cubicBezTo>
                    <a:cubicBezTo>
                      <a:pt x="122822" y="139553"/>
                      <a:pt x="145381" y="136223"/>
                      <a:pt x="164633" y="144780"/>
                    </a:cubicBezTo>
                    <a:cubicBezTo>
                      <a:pt x="172185" y="148136"/>
                      <a:pt x="171304" y="160119"/>
                      <a:pt x="172473" y="168300"/>
                    </a:cubicBezTo>
                    <a:cubicBezTo>
                      <a:pt x="176555" y="196875"/>
                      <a:pt x="174652" y="226235"/>
                      <a:pt x="180313" y="254539"/>
                    </a:cubicBezTo>
                    <a:cubicBezTo>
                      <a:pt x="183155" y="268751"/>
                      <a:pt x="203256" y="296795"/>
                      <a:pt x="211672" y="309419"/>
                    </a:cubicBezTo>
                    <a:cubicBezTo>
                      <a:pt x="214285" y="317259"/>
                      <a:pt x="215259" y="325853"/>
                      <a:pt x="219511" y="332939"/>
                    </a:cubicBezTo>
                    <a:cubicBezTo>
                      <a:pt x="230272" y="350875"/>
                      <a:pt x="240211" y="350292"/>
                      <a:pt x="258710" y="356459"/>
                    </a:cubicBezTo>
                    <a:cubicBezTo>
                      <a:pt x="253483" y="346006"/>
                      <a:pt x="247370" y="335950"/>
                      <a:pt x="243030" y="325099"/>
                    </a:cubicBezTo>
                    <a:cubicBezTo>
                      <a:pt x="236892" y="309753"/>
                      <a:pt x="232577" y="293739"/>
                      <a:pt x="227351" y="278059"/>
                    </a:cubicBezTo>
                    <a:lnTo>
                      <a:pt x="219511" y="254539"/>
                    </a:lnTo>
                    <a:lnTo>
                      <a:pt x="203832" y="207500"/>
                    </a:lnTo>
                    <a:lnTo>
                      <a:pt x="195992" y="183980"/>
                    </a:lnTo>
                    <a:cubicBezTo>
                      <a:pt x="200414" y="166294"/>
                      <a:pt x="199663" y="109528"/>
                      <a:pt x="235191" y="105580"/>
                    </a:cubicBezTo>
                    <a:cubicBezTo>
                      <a:pt x="250989" y="103825"/>
                      <a:pt x="266550" y="110807"/>
                      <a:pt x="282229" y="113420"/>
                    </a:cubicBezTo>
                    <a:cubicBezTo>
                      <a:pt x="287455" y="121260"/>
                      <a:pt x="293694" y="128512"/>
                      <a:pt x="297908" y="136940"/>
                    </a:cubicBezTo>
                    <a:cubicBezTo>
                      <a:pt x="316943" y="175012"/>
                      <a:pt x="311038" y="260217"/>
                      <a:pt x="313587" y="278059"/>
                    </a:cubicBezTo>
                    <a:cubicBezTo>
                      <a:pt x="315924" y="294421"/>
                      <a:pt x="324041" y="309419"/>
                      <a:pt x="329267" y="325099"/>
                    </a:cubicBezTo>
                    <a:cubicBezTo>
                      <a:pt x="339720" y="356459"/>
                      <a:pt x="329265" y="346005"/>
                      <a:pt x="360625" y="356459"/>
                    </a:cubicBezTo>
                    <a:cubicBezTo>
                      <a:pt x="371078" y="353846"/>
                      <a:pt x="383570" y="355350"/>
                      <a:pt x="391984" y="348619"/>
                    </a:cubicBezTo>
                    <a:cubicBezTo>
                      <a:pt x="398437" y="343456"/>
                      <a:pt x="399824" y="333363"/>
                      <a:pt x="399824" y="325099"/>
                    </a:cubicBezTo>
                    <a:cubicBezTo>
                      <a:pt x="399824" y="292467"/>
                      <a:pt x="389107" y="295823"/>
                      <a:pt x="376305" y="270219"/>
                    </a:cubicBezTo>
                    <a:cubicBezTo>
                      <a:pt x="366655" y="250918"/>
                      <a:pt x="363637" y="217729"/>
                      <a:pt x="360625" y="199660"/>
                    </a:cubicBezTo>
                    <a:cubicBezTo>
                      <a:pt x="365852" y="173527"/>
                      <a:pt x="357460" y="140105"/>
                      <a:pt x="376305" y="121260"/>
                    </a:cubicBezTo>
                    <a:cubicBezTo>
                      <a:pt x="389371" y="108194"/>
                      <a:pt x="416597" y="117755"/>
                      <a:pt x="431182" y="129100"/>
                    </a:cubicBezTo>
                    <a:cubicBezTo>
                      <a:pt x="444228" y="139248"/>
                      <a:pt x="446862" y="176140"/>
                      <a:pt x="446862" y="176140"/>
                    </a:cubicBezTo>
                    <a:cubicBezTo>
                      <a:pt x="449475" y="207500"/>
                      <a:pt x="449528" y="239179"/>
                      <a:pt x="454701" y="270219"/>
                    </a:cubicBezTo>
                    <a:cubicBezTo>
                      <a:pt x="457418" y="286522"/>
                      <a:pt x="465155" y="301579"/>
                      <a:pt x="470381" y="317259"/>
                    </a:cubicBezTo>
                    <a:lnTo>
                      <a:pt x="493900" y="387819"/>
                    </a:lnTo>
                    <a:cubicBezTo>
                      <a:pt x="493901" y="387823"/>
                      <a:pt x="509577" y="434855"/>
                      <a:pt x="509579" y="434858"/>
                    </a:cubicBezTo>
                    <a:lnTo>
                      <a:pt x="540938" y="481898"/>
                    </a:lnTo>
                    <a:cubicBezTo>
                      <a:pt x="543551" y="489738"/>
                      <a:pt x="542934" y="499574"/>
                      <a:pt x="548777" y="505418"/>
                    </a:cubicBezTo>
                    <a:cubicBezTo>
                      <a:pt x="564523" y="521164"/>
                      <a:pt x="587742" y="509397"/>
                      <a:pt x="603655" y="505418"/>
                    </a:cubicBezTo>
                    <a:cubicBezTo>
                      <a:pt x="599053" y="482404"/>
                      <a:pt x="597017" y="463796"/>
                      <a:pt x="587976" y="442698"/>
                    </a:cubicBezTo>
                    <a:cubicBezTo>
                      <a:pt x="576038" y="414842"/>
                      <a:pt x="572367" y="411443"/>
                      <a:pt x="556617" y="387819"/>
                    </a:cubicBezTo>
                    <a:cubicBezTo>
                      <a:pt x="554004" y="379979"/>
                      <a:pt x="552473" y="371691"/>
                      <a:pt x="548777" y="364299"/>
                    </a:cubicBezTo>
                    <a:cubicBezTo>
                      <a:pt x="537862" y="342468"/>
                      <a:pt x="526918" y="334599"/>
                      <a:pt x="509579" y="317259"/>
                    </a:cubicBezTo>
                    <a:cubicBezTo>
                      <a:pt x="506695" y="310049"/>
                      <a:pt x="484453" y="259559"/>
                      <a:pt x="486060" y="246699"/>
                    </a:cubicBezTo>
                    <a:cubicBezTo>
                      <a:pt x="487509" y="235102"/>
                      <a:pt x="492390" y="222352"/>
                      <a:pt x="501739" y="215340"/>
                    </a:cubicBezTo>
                    <a:cubicBezTo>
                      <a:pt x="514961" y="205423"/>
                      <a:pt x="548777" y="199660"/>
                      <a:pt x="548777" y="199660"/>
                    </a:cubicBezTo>
                    <a:cubicBezTo>
                      <a:pt x="554004" y="204887"/>
                      <a:pt x="560654" y="209002"/>
                      <a:pt x="564457" y="215340"/>
                    </a:cubicBezTo>
                    <a:cubicBezTo>
                      <a:pt x="573123" y="229784"/>
                      <a:pt x="572297" y="234249"/>
                      <a:pt x="572297" y="246699"/>
                    </a:cubicBezTo>
                  </a:path>
                </a:pathLst>
              </a:custGeom>
              <a:ln>
                <a:solidFill>
                  <a:srgbClr val="FF66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libri"/>
                  <a:cs typeface="Calibri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588215" y="3266397"/>
                <a:ext cx="10772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latin typeface="Calibri"/>
                    <a:cs typeface="Calibri"/>
                  </a:rPr>
                  <a:t>Angiotensin</a:t>
                </a:r>
                <a:r>
                  <a:rPr lang="en-US" sz="1200" dirty="0" smtClean="0">
                    <a:latin typeface="Calibri"/>
                    <a:cs typeface="Calibri"/>
                  </a:rPr>
                  <a:t> II Type 2 Receptor (AT</a:t>
                </a:r>
                <a:r>
                  <a:rPr lang="en-US" sz="1200" baseline="-25000" dirty="0">
                    <a:latin typeface="Calibri"/>
                    <a:cs typeface="Calibri"/>
                  </a:rPr>
                  <a:t>2</a:t>
                </a:r>
                <a:r>
                  <a:rPr lang="en-US" sz="1200" dirty="0" smtClean="0">
                    <a:latin typeface="Calibri"/>
                    <a:cs typeface="Calibri"/>
                  </a:rPr>
                  <a:t>)</a:t>
                </a:r>
                <a:endParaRPr lang="en-US" sz="120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42" name="Down Arrow 41"/>
            <p:cNvSpPr/>
            <p:nvPr/>
          </p:nvSpPr>
          <p:spPr>
            <a:xfrm rot="19196298">
              <a:off x="2852427" y="2184730"/>
              <a:ext cx="89180" cy="772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Content Placeholder 2"/>
          <p:cNvSpPr txBox="1">
            <a:spLocks/>
          </p:cNvSpPr>
          <p:nvPr/>
        </p:nvSpPr>
        <p:spPr>
          <a:xfrm>
            <a:off x="4800600" y="1600200"/>
            <a:ext cx="3886200" cy="51701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714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Angiotensin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II type I (AT</a:t>
            </a:r>
            <a:r>
              <a:rPr kumimoji="0" lang="en-US" sz="3714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 receptor blocking (ARB) drugs prevent </a:t>
            </a:r>
            <a:r>
              <a:rPr kumimoji="0" lang="en-US" sz="3714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AngII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from activating vascular smooth muscle cells to constrict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Current ARB drugs include </a:t>
            </a:r>
            <a:r>
              <a:rPr kumimoji="0" lang="en-US" sz="3714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losartan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 and </a:t>
            </a:r>
            <a:r>
              <a:rPr kumimoji="0" lang="en-US" sz="3714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valsartan</a:t>
            </a:r>
            <a:endParaRPr kumimoji="0" lang="en-US" sz="3714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Mimic the structure of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angiotensin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 II to bind to active site of receptor</a:t>
            </a:r>
            <a:endParaRPr kumimoji="0" lang="en-US" sz="3714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714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Angiotensin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II bound to AT</a:t>
            </a:r>
            <a:r>
              <a:rPr kumimoji="0" lang="en-US" sz="3714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</a:t>
            </a:r>
            <a:r>
              <a:rPr kumimoji="0" lang="en-US" sz="3714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increases with bound ARB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810000" y="4052826"/>
            <a:ext cx="1219200" cy="1204974"/>
            <a:chOff x="3810000" y="4052826"/>
            <a:chExt cx="1219200" cy="1204974"/>
          </a:xfrm>
        </p:grpSpPr>
        <p:sp>
          <p:nvSpPr>
            <p:cNvPr id="36" name="Oval 35"/>
            <p:cNvSpPr/>
            <p:nvPr/>
          </p:nvSpPr>
          <p:spPr>
            <a:xfrm>
              <a:off x="3810000" y="4876800"/>
              <a:ext cx="1219200" cy="381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Bradykinin</a:t>
              </a:r>
              <a:endParaRPr lang="en-US" sz="1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0" name="Down Arrow 29"/>
            <p:cNvSpPr/>
            <p:nvPr/>
          </p:nvSpPr>
          <p:spPr>
            <a:xfrm rot="19196298">
              <a:off x="4124445" y="4052826"/>
              <a:ext cx="89180" cy="772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186104" y="3733910"/>
            <a:ext cx="1219200" cy="952390"/>
            <a:chOff x="2186104" y="3733910"/>
            <a:chExt cx="1219200" cy="952390"/>
          </a:xfrm>
        </p:grpSpPr>
        <p:sp>
          <p:nvSpPr>
            <p:cNvPr id="33" name="Oval 32"/>
            <p:cNvSpPr/>
            <p:nvPr/>
          </p:nvSpPr>
          <p:spPr>
            <a:xfrm>
              <a:off x="2186104" y="4305300"/>
              <a:ext cx="1219200" cy="381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  <a:latin typeface="Calibri"/>
                  <a:cs typeface="Calibri"/>
                </a:rPr>
                <a:t>Nitric Oxide</a:t>
              </a:r>
              <a:endParaRPr lang="en-US" sz="10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4" name="Down Arrow 33"/>
            <p:cNvSpPr/>
            <p:nvPr/>
          </p:nvSpPr>
          <p:spPr>
            <a:xfrm rot="2566438">
              <a:off x="2986449" y="3733910"/>
              <a:ext cx="115865" cy="524200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wn Arrow 45"/>
          <p:cNvSpPr/>
          <p:nvPr/>
        </p:nvSpPr>
        <p:spPr>
          <a:xfrm rot="2566438">
            <a:off x="2986449" y="3733910"/>
            <a:ext cx="115865" cy="5242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 rot="2444743">
            <a:off x="1501095" y="2182727"/>
            <a:ext cx="532538" cy="808127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/>
                <a:cs typeface="Calibri"/>
              </a:rPr>
              <a:t>ARB drugs inhibit AT</a:t>
            </a:r>
            <a:r>
              <a:rPr lang="en-US" baseline="-25000" dirty="0" smtClean="0">
                <a:latin typeface="Calibri"/>
                <a:cs typeface="Calibri"/>
              </a:rPr>
              <a:t>1</a:t>
            </a:r>
            <a:r>
              <a:rPr lang="en-US" dirty="0" smtClean="0">
                <a:latin typeface="Calibri"/>
                <a:cs typeface="Calibri"/>
              </a:rPr>
              <a:t> receptors and decrease blood pressure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55851" y="1600200"/>
            <a:ext cx="1524000" cy="5774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Calibri"/>
                <a:cs typeface="Calibri"/>
              </a:rPr>
              <a:t>Angiotensin</a:t>
            </a:r>
            <a:r>
              <a:rPr lang="en-US" sz="1400" dirty="0" smtClean="0">
                <a:latin typeface="Calibri"/>
                <a:cs typeface="Calibri"/>
              </a:rPr>
              <a:t> II</a:t>
            </a:r>
            <a:endParaRPr lang="en-US" sz="1400" dirty="0">
              <a:latin typeface="Calibri"/>
              <a:cs typeface="Calibri"/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-76200" y="3048000"/>
            <a:ext cx="2067877" cy="1204856"/>
            <a:chOff x="6335074" y="3060408"/>
            <a:chExt cx="2067877" cy="1204856"/>
          </a:xfrm>
        </p:grpSpPr>
        <p:sp>
          <p:nvSpPr>
            <p:cNvPr id="6" name="Freeform 5"/>
            <p:cNvSpPr/>
            <p:nvPr/>
          </p:nvSpPr>
          <p:spPr>
            <a:xfrm>
              <a:off x="7325674" y="3060408"/>
              <a:ext cx="1077277" cy="1204856"/>
            </a:xfrm>
            <a:custGeom>
              <a:avLst/>
              <a:gdLst>
                <a:gd name="connsiteX0" fmla="*/ 62718 w 603655"/>
                <a:gd name="connsiteY0" fmla="*/ 97740 h 521164"/>
                <a:gd name="connsiteX1" fmla="*/ 54878 w 603655"/>
                <a:gd name="connsiteY1" fmla="*/ 27181 h 521164"/>
                <a:gd name="connsiteX2" fmla="*/ 39199 w 603655"/>
                <a:gd name="connsiteY2" fmla="*/ 3661 h 521164"/>
                <a:gd name="connsiteX3" fmla="*/ 0 w 603655"/>
                <a:gd name="connsiteY3" fmla="*/ 11501 h 521164"/>
                <a:gd name="connsiteX4" fmla="*/ 7840 w 603655"/>
                <a:gd name="connsiteY4" fmla="*/ 168300 h 521164"/>
                <a:gd name="connsiteX5" fmla="*/ 23519 w 603655"/>
                <a:gd name="connsiteY5" fmla="*/ 191820 h 521164"/>
                <a:gd name="connsiteX6" fmla="*/ 31359 w 603655"/>
                <a:gd name="connsiteY6" fmla="*/ 215340 h 521164"/>
                <a:gd name="connsiteX7" fmla="*/ 47038 w 603655"/>
                <a:gd name="connsiteY7" fmla="*/ 325099 h 521164"/>
                <a:gd name="connsiteX8" fmla="*/ 54878 w 603655"/>
                <a:gd name="connsiteY8" fmla="*/ 348619 h 521164"/>
                <a:gd name="connsiteX9" fmla="*/ 70557 w 603655"/>
                <a:gd name="connsiteY9" fmla="*/ 379979 h 521164"/>
                <a:gd name="connsiteX10" fmla="*/ 94076 w 603655"/>
                <a:gd name="connsiteY10" fmla="*/ 387819 h 521164"/>
                <a:gd name="connsiteX11" fmla="*/ 117595 w 603655"/>
                <a:gd name="connsiteY11" fmla="*/ 379979 h 521164"/>
                <a:gd name="connsiteX12" fmla="*/ 94076 w 603655"/>
                <a:gd name="connsiteY12" fmla="*/ 278059 h 521164"/>
                <a:gd name="connsiteX13" fmla="*/ 78397 w 603655"/>
                <a:gd name="connsiteY13" fmla="*/ 254539 h 521164"/>
                <a:gd name="connsiteX14" fmla="*/ 78397 w 603655"/>
                <a:gd name="connsiteY14" fmla="*/ 144780 h 521164"/>
                <a:gd name="connsiteX15" fmla="*/ 101916 w 603655"/>
                <a:gd name="connsiteY15" fmla="*/ 136940 h 521164"/>
                <a:gd name="connsiteX16" fmla="*/ 164633 w 603655"/>
                <a:gd name="connsiteY16" fmla="*/ 144780 h 521164"/>
                <a:gd name="connsiteX17" fmla="*/ 172473 w 603655"/>
                <a:gd name="connsiteY17" fmla="*/ 168300 h 521164"/>
                <a:gd name="connsiteX18" fmla="*/ 180313 w 603655"/>
                <a:gd name="connsiteY18" fmla="*/ 254539 h 521164"/>
                <a:gd name="connsiteX19" fmla="*/ 211672 w 603655"/>
                <a:gd name="connsiteY19" fmla="*/ 309419 h 521164"/>
                <a:gd name="connsiteX20" fmla="*/ 219511 w 603655"/>
                <a:gd name="connsiteY20" fmla="*/ 332939 h 521164"/>
                <a:gd name="connsiteX21" fmla="*/ 258710 w 603655"/>
                <a:gd name="connsiteY21" fmla="*/ 356459 h 521164"/>
                <a:gd name="connsiteX22" fmla="*/ 243030 w 603655"/>
                <a:gd name="connsiteY22" fmla="*/ 325099 h 521164"/>
                <a:gd name="connsiteX23" fmla="*/ 227351 w 603655"/>
                <a:gd name="connsiteY23" fmla="*/ 278059 h 521164"/>
                <a:gd name="connsiteX24" fmla="*/ 219511 w 603655"/>
                <a:gd name="connsiteY24" fmla="*/ 254539 h 521164"/>
                <a:gd name="connsiteX25" fmla="*/ 203832 w 603655"/>
                <a:gd name="connsiteY25" fmla="*/ 207500 h 521164"/>
                <a:gd name="connsiteX26" fmla="*/ 195992 w 603655"/>
                <a:gd name="connsiteY26" fmla="*/ 183980 h 521164"/>
                <a:gd name="connsiteX27" fmla="*/ 235191 w 603655"/>
                <a:gd name="connsiteY27" fmla="*/ 105580 h 521164"/>
                <a:gd name="connsiteX28" fmla="*/ 282229 w 603655"/>
                <a:gd name="connsiteY28" fmla="*/ 113420 h 521164"/>
                <a:gd name="connsiteX29" fmla="*/ 297908 w 603655"/>
                <a:gd name="connsiteY29" fmla="*/ 136940 h 521164"/>
                <a:gd name="connsiteX30" fmla="*/ 313587 w 603655"/>
                <a:gd name="connsiteY30" fmla="*/ 278059 h 521164"/>
                <a:gd name="connsiteX31" fmla="*/ 329267 w 603655"/>
                <a:gd name="connsiteY31" fmla="*/ 325099 h 521164"/>
                <a:gd name="connsiteX32" fmla="*/ 360625 w 603655"/>
                <a:gd name="connsiteY32" fmla="*/ 356459 h 521164"/>
                <a:gd name="connsiteX33" fmla="*/ 391984 w 603655"/>
                <a:gd name="connsiteY33" fmla="*/ 348619 h 521164"/>
                <a:gd name="connsiteX34" fmla="*/ 399824 w 603655"/>
                <a:gd name="connsiteY34" fmla="*/ 325099 h 521164"/>
                <a:gd name="connsiteX35" fmla="*/ 376305 w 603655"/>
                <a:gd name="connsiteY35" fmla="*/ 270219 h 521164"/>
                <a:gd name="connsiteX36" fmla="*/ 360625 w 603655"/>
                <a:gd name="connsiteY36" fmla="*/ 199660 h 521164"/>
                <a:gd name="connsiteX37" fmla="*/ 376305 w 603655"/>
                <a:gd name="connsiteY37" fmla="*/ 121260 h 521164"/>
                <a:gd name="connsiteX38" fmla="*/ 431182 w 603655"/>
                <a:gd name="connsiteY38" fmla="*/ 129100 h 521164"/>
                <a:gd name="connsiteX39" fmla="*/ 446862 w 603655"/>
                <a:gd name="connsiteY39" fmla="*/ 176140 h 521164"/>
                <a:gd name="connsiteX40" fmla="*/ 454701 w 603655"/>
                <a:gd name="connsiteY40" fmla="*/ 270219 h 521164"/>
                <a:gd name="connsiteX41" fmla="*/ 470381 w 603655"/>
                <a:gd name="connsiteY41" fmla="*/ 317259 h 521164"/>
                <a:gd name="connsiteX42" fmla="*/ 493900 w 603655"/>
                <a:gd name="connsiteY42" fmla="*/ 387819 h 521164"/>
                <a:gd name="connsiteX43" fmla="*/ 509579 w 603655"/>
                <a:gd name="connsiteY43" fmla="*/ 434858 h 521164"/>
                <a:gd name="connsiteX44" fmla="*/ 540938 w 603655"/>
                <a:gd name="connsiteY44" fmla="*/ 481898 h 521164"/>
                <a:gd name="connsiteX45" fmla="*/ 548777 w 603655"/>
                <a:gd name="connsiteY45" fmla="*/ 505418 h 521164"/>
                <a:gd name="connsiteX46" fmla="*/ 603655 w 603655"/>
                <a:gd name="connsiteY46" fmla="*/ 505418 h 521164"/>
                <a:gd name="connsiteX47" fmla="*/ 587976 w 603655"/>
                <a:gd name="connsiteY47" fmla="*/ 442698 h 521164"/>
                <a:gd name="connsiteX48" fmla="*/ 556617 w 603655"/>
                <a:gd name="connsiteY48" fmla="*/ 387819 h 521164"/>
                <a:gd name="connsiteX49" fmla="*/ 548777 w 603655"/>
                <a:gd name="connsiteY49" fmla="*/ 364299 h 521164"/>
                <a:gd name="connsiteX50" fmla="*/ 509579 w 603655"/>
                <a:gd name="connsiteY50" fmla="*/ 317259 h 521164"/>
                <a:gd name="connsiteX51" fmla="*/ 486060 w 603655"/>
                <a:gd name="connsiteY51" fmla="*/ 246699 h 521164"/>
                <a:gd name="connsiteX52" fmla="*/ 501739 w 603655"/>
                <a:gd name="connsiteY52" fmla="*/ 215340 h 521164"/>
                <a:gd name="connsiteX53" fmla="*/ 548777 w 603655"/>
                <a:gd name="connsiteY53" fmla="*/ 199660 h 521164"/>
                <a:gd name="connsiteX54" fmla="*/ 564457 w 603655"/>
                <a:gd name="connsiteY54" fmla="*/ 215340 h 521164"/>
                <a:gd name="connsiteX55" fmla="*/ 572297 w 603655"/>
                <a:gd name="connsiteY55" fmla="*/ 246699 h 5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603655" h="521164">
                  <a:moveTo>
                    <a:pt x="62718" y="97740"/>
                  </a:moveTo>
                  <a:cubicBezTo>
                    <a:pt x="60105" y="74220"/>
                    <a:pt x="60617" y="50139"/>
                    <a:pt x="54878" y="27181"/>
                  </a:cubicBezTo>
                  <a:cubicBezTo>
                    <a:pt x="52593" y="18040"/>
                    <a:pt x="48259" y="6250"/>
                    <a:pt x="39199" y="3661"/>
                  </a:cubicBezTo>
                  <a:cubicBezTo>
                    <a:pt x="26387" y="0"/>
                    <a:pt x="13066" y="8888"/>
                    <a:pt x="0" y="11501"/>
                  </a:cubicBezTo>
                  <a:cubicBezTo>
                    <a:pt x="2613" y="63767"/>
                    <a:pt x="1072" y="116408"/>
                    <a:pt x="7840" y="168300"/>
                  </a:cubicBezTo>
                  <a:cubicBezTo>
                    <a:pt x="9059" y="177643"/>
                    <a:pt x="19305" y="183392"/>
                    <a:pt x="23519" y="191820"/>
                  </a:cubicBezTo>
                  <a:cubicBezTo>
                    <a:pt x="27215" y="199212"/>
                    <a:pt x="28746" y="207500"/>
                    <a:pt x="31359" y="215340"/>
                  </a:cubicBezTo>
                  <a:cubicBezTo>
                    <a:pt x="37606" y="277805"/>
                    <a:pt x="33924" y="279196"/>
                    <a:pt x="47038" y="325099"/>
                  </a:cubicBezTo>
                  <a:cubicBezTo>
                    <a:pt x="49308" y="333045"/>
                    <a:pt x="51623" y="341023"/>
                    <a:pt x="54878" y="348619"/>
                  </a:cubicBezTo>
                  <a:cubicBezTo>
                    <a:pt x="59482" y="359361"/>
                    <a:pt x="62293" y="371715"/>
                    <a:pt x="70557" y="379979"/>
                  </a:cubicBezTo>
                  <a:cubicBezTo>
                    <a:pt x="76400" y="385823"/>
                    <a:pt x="86236" y="385206"/>
                    <a:pt x="94076" y="387819"/>
                  </a:cubicBezTo>
                  <a:cubicBezTo>
                    <a:pt x="101916" y="385206"/>
                    <a:pt x="116236" y="388130"/>
                    <a:pt x="117595" y="379979"/>
                  </a:cubicBezTo>
                  <a:cubicBezTo>
                    <a:pt x="133899" y="282154"/>
                    <a:pt x="123813" y="315231"/>
                    <a:pt x="94076" y="278059"/>
                  </a:cubicBezTo>
                  <a:cubicBezTo>
                    <a:pt x="88190" y="270701"/>
                    <a:pt x="83623" y="262379"/>
                    <a:pt x="78397" y="254539"/>
                  </a:cubicBezTo>
                  <a:cubicBezTo>
                    <a:pt x="68114" y="213408"/>
                    <a:pt x="59913" y="195614"/>
                    <a:pt x="78397" y="144780"/>
                  </a:cubicBezTo>
                  <a:cubicBezTo>
                    <a:pt x="81221" y="137014"/>
                    <a:pt x="94076" y="139553"/>
                    <a:pt x="101916" y="136940"/>
                  </a:cubicBezTo>
                  <a:cubicBezTo>
                    <a:pt x="122822" y="139553"/>
                    <a:pt x="145381" y="136223"/>
                    <a:pt x="164633" y="144780"/>
                  </a:cubicBezTo>
                  <a:cubicBezTo>
                    <a:pt x="172185" y="148136"/>
                    <a:pt x="171304" y="160119"/>
                    <a:pt x="172473" y="168300"/>
                  </a:cubicBezTo>
                  <a:cubicBezTo>
                    <a:pt x="176555" y="196875"/>
                    <a:pt x="174652" y="226235"/>
                    <a:pt x="180313" y="254539"/>
                  </a:cubicBezTo>
                  <a:cubicBezTo>
                    <a:pt x="183155" y="268751"/>
                    <a:pt x="203256" y="296795"/>
                    <a:pt x="211672" y="309419"/>
                  </a:cubicBezTo>
                  <a:cubicBezTo>
                    <a:pt x="214285" y="317259"/>
                    <a:pt x="215259" y="325853"/>
                    <a:pt x="219511" y="332939"/>
                  </a:cubicBezTo>
                  <a:cubicBezTo>
                    <a:pt x="230272" y="350875"/>
                    <a:pt x="240211" y="350292"/>
                    <a:pt x="258710" y="356459"/>
                  </a:cubicBezTo>
                  <a:cubicBezTo>
                    <a:pt x="253483" y="346006"/>
                    <a:pt x="247370" y="335950"/>
                    <a:pt x="243030" y="325099"/>
                  </a:cubicBezTo>
                  <a:cubicBezTo>
                    <a:pt x="236892" y="309753"/>
                    <a:pt x="232577" y="293739"/>
                    <a:pt x="227351" y="278059"/>
                  </a:cubicBezTo>
                  <a:lnTo>
                    <a:pt x="219511" y="254539"/>
                  </a:lnTo>
                  <a:lnTo>
                    <a:pt x="203832" y="207500"/>
                  </a:lnTo>
                  <a:lnTo>
                    <a:pt x="195992" y="183980"/>
                  </a:lnTo>
                  <a:cubicBezTo>
                    <a:pt x="200414" y="166294"/>
                    <a:pt x="199663" y="109528"/>
                    <a:pt x="235191" y="105580"/>
                  </a:cubicBezTo>
                  <a:cubicBezTo>
                    <a:pt x="250989" y="103825"/>
                    <a:pt x="266550" y="110807"/>
                    <a:pt x="282229" y="113420"/>
                  </a:cubicBezTo>
                  <a:cubicBezTo>
                    <a:pt x="287455" y="121260"/>
                    <a:pt x="293694" y="128512"/>
                    <a:pt x="297908" y="136940"/>
                  </a:cubicBezTo>
                  <a:cubicBezTo>
                    <a:pt x="316943" y="175012"/>
                    <a:pt x="311038" y="260217"/>
                    <a:pt x="313587" y="278059"/>
                  </a:cubicBezTo>
                  <a:cubicBezTo>
                    <a:pt x="315924" y="294421"/>
                    <a:pt x="324041" y="309419"/>
                    <a:pt x="329267" y="325099"/>
                  </a:cubicBezTo>
                  <a:cubicBezTo>
                    <a:pt x="339720" y="356459"/>
                    <a:pt x="329265" y="346005"/>
                    <a:pt x="360625" y="356459"/>
                  </a:cubicBezTo>
                  <a:cubicBezTo>
                    <a:pt x="371078" y="353846"/>
                    <a:pt x="383570" y="355350"/>
                    <a:pt x="391984" y="348619"/>
                  </a:cubicBezTo>
                  <a:cubicBezTo>
                    <a:pt x="398437" y="343456"/>
                    <a:pt x="399824" y="333363"/>
                    <a:pt x="399824" y="325099"/>
                  </a:cubicBezTo>
                  <a:cubicBezTo>
                    <a:pt x="399824" y="292467"/>
                    <a:pt x="389107" y="295823"/>
                    <a:pt x="376305" y="270219"/>
                  </a:cubicBezTo>
                  <a:cubicBezTo>
                    <a:pt x="366655" y="250918"/>
                    <a:pt x="363637" y="217729"/>
                    <a:pt x="360625" y="199660"/>
                  </a:cubicBezTo>
                  <a:cubicBezTo>
                    <a:pt x="365852" y="173527"/>
                    <a:pt x="357460" y="140105"/>
                    <a:pt x="376305" y="121260"/>
                  </a:cubicBezTo>
                  <a:cubicBezTo>
                    <a:pt x="389371" y="108194"/>
                    <a:pt x="416597" y="117755"/>
                    <a:pt x="431182" y="129100"/>
                  </a:cubicBezTo>
                  <a:cubicBezTo>
                    <a:pt x="444228" y="139248"/>
                    <a:pt x="446862" y="176140"/>
                    <a:pt x="446862" y="176140"/>
                  </a:cubicBezTo>
                  <a:cubicBezTo>
                    <a:pt x="449475" y="207500"/>
                    <a:pt x="449528" y="239179"/>
                    <a:pt x="454701" y="270219"/>
                  </a:cubicBezTo>
                  <a:cubicBezTo>
                    <a:pt x="457418" y="286522"/>
                    <a:pt x="465155" y="301579"/>
                    <a:pt x="470381" y="317259"/>
                  </a:cubicBezTo>
                  <a:lnTo>
                    <a:pt x="493900" y="387819"/>
                  </a:lnTo>
                  <a:cubicBezTo>
                    <a:pt x="493901" y="387823"/>
                    <a:pt x="509577" y="434855"/>
                    <a:pt x="509579" y="434858"/>
                  </a:cubicBezTo>
                  <a:lnTo>
                    <a:pt x="540938" y="481898"/>
                  </a:lnTo>
                  <a:cubicBezTo>
                    <a:pt x="543551" y="489738"/>
                    <a:pt x="542934" y="499574"/>
                    <a:pt x="548777" y="505418"/>
                  </a:cubicBezTo>
                  <a:cubicBezTo>
                    <a:pt x="564523" y="521164"/>
                    <a:pt x="587742" y="509397"/>
                    <a:pt x="603655" y="505418"/>
                  </a:cubicBezTo>
                  <a:cubicBezTo>
                    <a:pt x="599053" y="482404"/>
                    <a:pt x="597017" y="463796"/>
                    <a:pt x="587976" y="442698"/>
                  </a:cubicBezTo>
                  <a:cubicBezTo>
                    <a:pt x="576038" y="414842"/>
                    <a:pt x="572367" y="411443"/>
                    <a:pt x="556617" y="387819"/>
                  </a:cubicBezTo>
                  <a:cubicBezTo>
                    <a:pt x="554004" y="379979"/>
                    <a:pt x="552473" y="371691"/>
                    <a:pt x="548777" y="364299"/>
                  </a:cubicBezTo>
                  <a:cubicBezTo>
                    <a:pt x="537862" y="342468"/>
                    <a:pt x="526918" y="334599"/>
                    <a:pt x="509579" y="317259"/>
                  </a:cubicBezTo>
                  <a:cubicBezTo>
                    <a:pt x="506695" y="310049"/>
                    <a:pt x="484453" y="259559"/>
                    <a:pt x="486060" y="246699"/>
                  </a:cubicBezTo>
                  <a:cubicBezTo>
                    <a:pt x="487509" y="235102"/>
                    <a:pt x="492390" y="222352"/>
                    <a:pt x="501739" y="215340"/>
                  </a:cubicBezTo>
                  <a:cubicBezTo>
                    <a:pt x="514961" y="205423"/>
                    <a:pt x="548777" y="199660"/>
                    <a:pt x="548777" y="199660"/>
                  </a:cubicBezTo>
                  <a:cubicBezTo>
                    <a:pt x="554004" y="204887"/>
                    <a:pt x="560654" y="209002"/>
                    <a:pt x="564457" y="215340"/>
                  </a:cubicBezTo>
                  <a:cubicBezTo>
                    <a:pt x="573123" y="229784"/>
                    <a:pt x="572297" y="234249"/>
                    <a:pt x="572297" y="246699"/>
                  </a:cubicBez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335074" y="3060408"/>
              <a:ext cx="10772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alibri"/>
                  <a:cs typeface="Calibri"/>
                </a:rPr>
                <a:t>Angiotensin</a:t>
              </a:r>
              <a:r>
                <a:rPr lang="en-US" sz="1200" dirty="0" smtClean="0">
                  <a:latin typeface="Calibri"/>
                  <a:cs typeface="Calibri"/>
                </a:rPr>
                <a:t> II Type I (AT</a:t>
              </a:r>
              <a:r>
                <a:rPr lang="en-US" sz="1200" baseline="-25000" dirty="0" smtClean="0">
                  <a:latin typeface="Calibri"/>
                  <a:cs typeface="Calibri"/>
                </a:rPr>
                <a:t>1</a:t>
              </a:r>
              <a:r>
                <a:rPr lang="en-US" sz="1200" dirty="0" smtClean="0">
                  <a:latin typeface="Calibri"/>
                  <a:cs typeface="Calibri"/>
                </a:rPr>
                <a:t>) Receptor</a:t>
              </a:r>
              <a:endParaRPr lang="en-US" sz="1200" dirty="0">
                <a:latin typeface="Calibri"/>
                <a:cs typeface="Calibri"/>
              </a:endParaRPr>
            </a:p>
          </p:txBody>
        </p:sp>
      </p:grpSp>
      <p:sp>
        <p:nvSpPr>
          <p:cNvPr id="22" name="Multiply 21"/>
          <p:cNvSpPr/>
          <p:nvPr/>
        </p:nvSpPr>
        <p:spPr>
          <a:xfrm>
            <a:off x="1327469" y="2094361"/>
            <a:ext cx="914400" cy="88022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23" name="Pentagon 22"/>
          <p:cNvSpPr/>
          <p:nvPr/>
        </p:nvSpPr>
        <p:spPr>
          <a:xfrm flipH="1">
            <a:off x="1034734" y="2974587"/>
            <a:ext cx="826135" cy="332482"/>
          </a:xfrm>
          <a:prstGeom prst="homePlat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ARB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5181600" y="1535442"/>
            <a:ext cx="3886200" cy="5170158"/>
          </a:xfrm>
        </p:spPr>
        <p:txBody>
          <a:bodyPr>
            <a:normAutofit fontScale="70000" lnSpcReduction="20000"/>
          </a:bodyPr>
          <a:lstStyle/>
          <a:p>
            <a:r>
              <a:rPr lang="en-US" sz="3714" dirty="0" err="1" smtClean="0">
                <a:latin typeface="Calibri"/>
                <a:cs typeface="Calibri"/>
              </a:rPr>
              <a:t>Angiotensin</a:t>
            </a:r>
            <a:r>
              <a:rPr lang="en-US" sz="3714" dirty="0" smtClean="0">
                <a:latin typeface="Calibri"/>
                <a:cs typeface="Calibri"/>
              </a:rPr>
              <a:t> II type I (AT</a:t>
            </a:r>
            <a:r>
              <a:rPr lang="en-US" sz="3714" baseline="-25000" dirty="0" smtClean="0">
                <a:latin typeface="Calibri"/>
                <a:cs typeface="Calibri"/>
              </a:rPr>
              <a:t>1</a:t>
            </a:r>
            <a:r>
              <a:rPr lang="en-US" sz="3714" dirty="0" smtClean="0">
                <a:latin typeface="Calibri"/>
                <a:cs typeface="Calibri"/>
              </a:rPr>
              <a:t>) receptor blocking (ARB) drugs prevent </a:t>
            </a:r>
            <a:r>
              <a:rPr lang="en-US" sz="3714" dirty="0" err="1" smtClean="0">
                <a:latin typeface="Calibri"/>
                <a:cs typeface="Calibri"/>
              </a:rPr>
              <a:t>AngII</a:t>
            </a:r>
            <a:r>
              <a:rPr lang="en-US" sz="3714" dirty="0" smtClean="0">
                <a:latin typeface="Calibri"/>
                <a:cs typeface="Calibri"/>
              </a:rPr>
              <a:t> from activating vascular smooth muscle cells to constrict</a:t>
            </a:r>
          </a:p>
          <a:p>
            <a:r>
              <a:rPr lang="en-US" sz="3714" dirty="0">
                <a:cs typeface="Calibri"/>
              </a:rPr>
              <a:t>Current ARB drugs include </a:t>
            </a:r>
            <a:r>
              <a:rPr lang="en-US" sz="3714" dirty="0" err="1">
                <a:cs typeface="Calibri"/>
              </a:rPr>
              <a:t>losartan</a:t>
            </a:r>
            <a:r>
              <a:rPr lang="en-US" sz="3714" dirty="0">
                <a:cs typeface="Calibri"/>
              </a:rPr>
              <a:t> and </a:t>
            </a:r>
            <a:r>
              <a:rPr lang="en-US" sz="3714" dirty="0" err="1">
                <a:cs typeface="Calibri"/>
              </a:rPr>
              <a:t>valsartan</a:t>
            </a:r>
            <a:endParaRPr lang="en-US" sz="3714" dirty="0"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Mimic the structure of </a:t>
            </a:r>
            <a:r>
              <a:rPr lang="en-US" dirty="0" err="1">
                <a:cs typeface="Calibri"/>
              </a:rPr>
              <a:t>angiotensin</a:t>
            </a:r>
            <a:r>
              <a:rPr lang="en-US" dirty="0">
                <a:cs typeface="Calibri"/>
              </a:rPr>
              <a:t> II to bind to active site of </a:t>
            </a:r>
            <a:r>
              <a:rPr lang="en-US" dirty="0" smtClean="0">
                <a:cs typeface="Calibri"/>
              </a:rPr>
              <a:t>receptor</a:t>
            </a:r>
            <a:endParaRPr lang="en-US" sz="3714" dirty="0" smtClean="0">
              <a:latin typeface="Calibri"/>
              <a:cs typeface="Calibri"/>
            </a:endParaRPr>
          </a:p>
          <a:p>
            <a:r>
              <a:rPr lang="en-US" sz="3714" dirty="0" err="1" smtClean="0">
                <a:latin typeface="Calibri"/>
                <a:cs typeface="Calibri"/>
              </a:rPr>
              <a:t>Angiotensin</a:t>
            </a:r>
            <a:r>
              <a:rPr lang="en-US" sz="3714" dirty="0" smtClean="0">
                <a:latin typeface="Calibri"/>
                <a:cs typeface="Calibri"/>
              </a:rPr>
              <a:t> II bound to AT</a:t>
            </a:r>
            <a:r>
              <a:rPr lang="en-US" sz="3714" baseline="-25000" dirty="0" smtClean="0">
                <a:latin typeface="Calibri"/>
                <a:cs typeface="Calibri"/>
              </a:rPr>
              <a:t>2</a:t>
            </a:r>
            <a:r>
              <a:rPr lang="en-US" sz="3714" dirty="0" smtClean="0">
                <a:latin typeface="Calibri"/>
                <a:cs typeface="Calibri"/>
              </a:rPr>
              <a:t> increases with bound ARB</a:t>
            </a:r>
          </a:p>
        </p:txBody>
      </p:sp>
      <p:grpSp>
        <p:nvGrpSpPr>
          <p:cNvPr id="5" name="Group 27"/>
          <p:cNvGrpSpPr/>
          <p:nvPr/>
        </p:nvGrpSpPr>
        <p:grpSpPr>
          <a:xfrm>
            <a:off x="2895601" y="2986422"/>
            <a:ext cx="1904999" cy="1052178"/>
            <a:chOff x="7760493" y="3204819"/>
            <a:chExt cx="1904999" cy="1052178"/>
          </a:xfrm>
        </p:grpSpPr>
        <p:sp>
          <p:nvSpPr>
            <p:cNvPr id="29" name="Freeform 28"/>
            <p:cNvSpPr/>
            <p:nvPr/>
          </p:nvSpPr>
          <p:spPr>
            <a:xfrm>
              <a:off x="7760493" y="3204819"/>
              <a:ext cx="990600" cy="1052178"/>
            </a:xfrm>
            <a:custGeom>
              <a:avLst/>
              <a:gdLst>
                <a:gd name="connsiteX0" fmla="*/ 62718 w 603655"/>
                <a:gd name="connsiteY0" fmla="*/ 97740 h 521164"/>
                <a:gd name="connsiteX1" fmla="*/ 54878 w 603655"/>
                <a:gd name="connsiteY1" fmla="*/ 27181 h 521164"/>
                <a:gd name="connsiteX2" fmla="*/ 39199 w 603655"/>
                <a:gd name="connsiteY2" fmla="*/ 3661 h 521164"/>
                <a:gd name="connsiteX3" fmla="*/ 0 w 603655"/>
                <a:gd name="connsiteY3" fmla="*/ 11501 h 521164"/>
                <a:gd name="connsiteX4" fmla="*/ 7840 w 603655"/>
                <a:gd name="connsiteY4" fmla="*/ 168300 h 521164"/>
                <a:gd name="connsiteX5" fmla="*/ 23519 w 603655"/>
                <a:gd name="connsiteY5" fmla="*/ 191820 h 521164"/>
                <a:gd name="connsiteX6" fmla="*/ 31359 w 603655"/>
                <a:gd name="connsiteY6" fmla="*/ 215340 h 521164"/>
                <a:gd name="connsiteX7" fmla="*/ 47038 w 603655"/>
                <a:gd name="connsiteY7" fmla="*/ 325099 h 521164"/>
                <a:gd name="connsiteX8" fmla="*/ 54878 w 603655"/>
                <a:gd name="connsiteY8" fmla="*/ 348619 h 521164"/>
                <a:gd name="connsiteX9" fmla="*/ 70557 w 603655"/>
                <a:gd name="connsiteY9" fmla="*/ 379979 h 521164"/>
                <a:gd name="connsiteX10" fmla="*/ 94076 w 603655"/>
                <a:gd name="connsiteY10" fmla="*/ 387819 h 521164"/>
                <a:gd name="connsiteX11" fmla="*/ 117595 w 603655"/>
                <a:gd name="connsiteY11" fmla="*/ 379979 h 521164"/>
                <a:gd name="connsiteX12" fmla="*/ 94076 w 603655"/>
                <a:gd name="connsiteY12" fmla="*/ 278059 h 521164"/>
                <a:gd name="connsiteX13" fmla="*/ 78397 w 603655"/>
                <a:gd name="connsiteY13" fmla="*/ 254539 h 521164"/>
                <a:gd name="connsiteX14" fmla="*/ 78397 w 603655"/>
                <a:gd name="connsiteY14" fmla="*/ 144780 h 521164"/>
                <a:gd name="connsiteX15" fmla="*/ 101916 w 603655"/>
                <a:gd name="connsiteY15" fmla="*/ 136940 h 521164"/>
                <a:gd name="connsiteX16" fmla="*/ 164633 w 603655"/>
                <a:gd name="connsiteY16" fmla="*/ 144780 h 521164"/>
                <a:gd name="connsiteX17" fmla="*/ 172473 w 603655"/>
                <a:gd name="connsiteY17" fmla="*/ 168300 h 521164"/>
                <a:gd name="connsiteX18" fmla="*/ 180313 w 603655"/>
                <a:gd name="connsiteY18" fmla="*/ 254539 h 521164"/>
                <a:gd name="connsiteX19" fmla="*/ 211672 w 603655"/>
                <a:gd name="connsiteY19" fmla="*/ 309419 h 521164"/>
                <a:gd name="connsiteX20" fmla="*/ 219511 w 603655"/>
                <a:gd name="connsiteY20" fmla="*/ 332939 h 521164"/>
                <a:gd name="connsiteX21" fmla="*/ 258710 w 603655"/>
                <a:gd name="connsiteY21" fmla="*/ 356459 h 521164"/>
                <a:gd name="connsiteX22" fmla="*/ 243030 w 603655"/>
                <a:gd name="connsiteY22" fmla="*/ 325099 h 521164"/>
                <a:gd name="connsiteX23" fmla="*/ 227351 w 603655"/>
                <a:gd name="connsiteY23" fmla="*/ 278059 h 521164"/>
                <a:gd name="connsiteX24" fmla="*/ 219511 w 603655"/>
                <a:gd name="connsiteY24" fmla="*/ 254539 h 521164"/>
                <a:gd name="connsiteX25" fmla="*/ 203832 w 603655"/>
                <a:gd name="connsiteY25" fmla="*/ 207500 h 521164"/>
                <a:gd name="connsiteX26" fmla="*/ 195992 w 603655"/>
                <a:gd name="connsiteY26" fmla="*/ 183980 h 521164"/>
                <a:gd name="connsiteX27" fmla="*/ 235191 w 603655"/>
                <a:gd name="connsiteY27" fmla="*/ 105580 h 521164"/>
                <a:gd name="connsiteX28" fmla="*/ 282229 w 603655"/>
                <a:gd name="connsiteY28" fmla="*/ 113420 h 521164"/>
                <a:gd name="connsiteX29" fmla="*/ 297908 w 603655"/>
                <a:gd name="connsiteY29" fmla="*/ 136940 h 521164"/>
                <a:gd name="connsiteX30" fmla="*/ 313587 w 603655"/>
                <a:gd name="connsiteY30" fmla="*/ 278059 h 521164"/>
                <a:gd name="connsiteX31" fmla="*/ 329267 w 603655"/>
                <a:gd name="connsiteY31" fmla="*/ 325099 h 521164"/>
                <a:gd name="connsiteX32" fmla="*/ 360625 w 603655"/>
                <a:gd name="connsiteY32" fmla="*/ 356459 h 521164"/>
                <a:gd name="connsiteX33" fmla="*/ 391984 w 603655"/>
                <a:gd name="connsiteY33" fmla="*/ 348619 h 521164"/>
                <a:gd name="connsiteX34" fmla="*/ 399824 w 603655"/>
                <a:gd name="connsiteY34" fmla="*/ 325099 h 521164"/>
                <a:gd name="connsiteX35" fmla="*/ 376305 w 603655"/>
                <a:gd name="connsiteY35" fmla="*/ 270219 h 521164"/>
                <a:gd name="connsiteX36" fmla="*/ 360625 w 603655"/>
                <a:gd name="connsiteY36" fmla="*/ 199660 h 521164"/>
                <a:gd name="connsiteX37" fmla="*/ 376305 w 603655"/>
                <a:gd name="connsiteY37" fmla="*/ 121260 h 521164"/>
                <a:gd name="connsiteX38" fmla="*/ 431182 w 603655"/>
                <a:gd name="connsiteY38" fmla="*/ 129100 h 521164"/>
                <a:gd name="connsiteX39" fmla="*/ 446862 w 603655"/>
                <a:gd name="connsiteY39" fmla="*/ 176140 h 521164"/>
                <a:gd name="connsiteX40" fmla="*/ 454701 w 603655"/>
                <a:gd name="connsiteY40" fmla="*/ 270219 h 521164"/>
                <a:gd name="connsiteX41" fmla="*/ 470381 w 603655"/>
                <a:gd name="connsiteY41" fmla="*/ 317259 h 521164"/>
                <a:gd name="connsiteX42" fmla="*/ 493900 w 603655"/>
                <a:gd name="connsiteY42" fmla="*/ 387819 h 521164"/>
                <a:gd name="connsiteX43" fmla="*/ 509579 w 603655"/>
                <a:gd name="connsiteY43" fmla="*/ 434858 h 521164"/>
                <a:gd name="connsiteX44" fmla="*/ 540938 w 603655"/>
                <a:gd name="connsiteY44" fmla="*/ 481898 h 521164"/>
                <a:gd name="connsiteX45" fmla="*/ 548777 w 603655"/>
                <a:gd name="connsiteY45" fmla="*/ 505418 h 521164"/>
                <a:gd name="connsiteX46" fmla="*/ 603655 w 603655"/>
                <a:gd name="connsiteY46" fmla="*/ 505418 h 521164"/>
                <a:gd name="connsiteX47" fmla="*/ 587976 w 603655"/>
                <a:gd name="connsiteY47" fmla="*/ 442698 h 521164"/>
                <a:gd name="connsiteX48" fmla="*/ 556617 w 603655"/>
                <a:gd name="connsiteY48" fmla="*/ 387819 h 521164"/>
                <a:gd name="connsiteX49" fmla="*/ 548777 w 603655"/>
                <a:gd name="connsiteY49" fmla="*/ 364299 h 521164"/>
                <a:gd name="connsiteX50" fmla="*/ 509579 w 603655"/>
                <a:gd name="connsiteY50" fmla="*/ 317259 h 521164"/>
                <a:gd name="connsiteX51" fmla="*/ 486060 w 603655"/>
                <a:gd name="connsiteY51" fmla="*/ 246699 h 521164"/>
                <a:gd name="connsiteX52" fmla="*/ 501739 w 603655"/>
                <a:gd name="connsiteY52" fmla="*/ 215340 h 521164"/>
                <a:gd name="connsiteX53" fmla="*/ 548777 w 603655"/>
                <a:gd name="connsiteY53" fmla="*/ 199660 h 521164"/>
                <a:gd name="connsiteX54" fmla="*/ 564457 w 603655"/>
                <a:gd name="connsiteY54" fmla="*/ 215340 h 521164"/>
                <a:gd name="connsiteX55" fmla="*/ 572297 w 603655"/>
                <a:gd name="connsiteY55" fmla="*/ 246699 h 5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603655" h="521164">
                  <a:moveTo>
                    <a:pt x="62718" y="97740"/>
                  </a:moveTo>
                  <a:cubicBezTo>
                    <a:pt x="60105" y="74220"/>
                    <a:pt x="60617" y="50139"/>
                    <a:pt x="54878" y="27181"/>
                  </a:cubicBezTo>
                  <a:cubicBezTo>
                    <a:pt x="52593" y="18040"/>
                    <a:pt x="48259" y="6250"/>
                    <a:pt x="39199" y="3661"/>
                  </a:cubicBezTo>
                  <a:cubicBezTo>
                    <a:pt x="26387" y="0"/>
                    <a:pt x="13066" y="8888"/>
                    <a:pt x="0" y="11501"/>
                  </a:cubicBezTo>
                  <a:cubicBezTo>
                    <a:pt x="2613" y="63767"/>
                    <a:pt x="1072" y="116408"/>
                    <a:pt x="7840" y="168300"/>
                  </a:cubicBezTo>
                  <a:cubicBezTo>
                    <a:pt x="9059" y="177643"/>
                    <a:pt x="19305" y="183392"/>
                    <a:pt x="23519" y="191820"/>
                  </a:cubicBezTo>
                  <a:cubicBezTo>
                    <a:pt x="27215" y="199212"/>
                    <a:pt x="28746" y="207500"/>
                    <a:pt x="31359" y="215340"/>
                  </a:cubicBezTo>
                  <a:cubicBezTo>
                    <a:pt x="37606" y="277805"/>
                    <a:pt x="33924" y="279196"/>
                    <a:pt x="47038" y="325099"/>
                  </a:cubicBezTo>
                  <a:cubicBezTo>
                    <a:pt x="49308" y="333045"/>
                    <a:pt x="51623" y="341023"/>
                    <a:pt x="54878" y="348619"/>
                  </a:cubicBezTo>
                  <a:cubicBezTo>
                    <a:pt x="59482" y="359361"/>
                    <a:pt x="62293" y="371715"/>
                    <a:pt x="70557" y="379979"/>
                  </a:cubicBezTo>
                  <a:cubicBezTo>
                    <a:pt x="76400" y="385823"/>
                    <a:pt x="86236" y="385206"/>
                    <a:pt x="94076" y="387819"/>
                  </a:cubicBezTo>
                  <a:cubicBezTo>
                    <a:pt x="101916" y="385206"/>
                    <a:pt x="116236" y="388130"/>
                    <a:pt x="117595" y="379979"/>
                  </a:cubicBezTo>
                  <a:cubicBezTo>
                    <a:pt x="133899" y="282154"/>
                    <a:pt x="123813" y="315231"/>
                    <a:pt x="94076" y="278059"/>
                  </a:cubicBezTo>
                  <a:cubicBezTo>
                    <a:pt x="88190" y="270701"/>
                    <a:pt x="83623" y="262379"/>
                    <a:pt x="78397" y="254539"/>
                  </a:cubicBezTo>
                  <a:cubicBezTo>
                    <a:pt x="68114" y="213408"/>
                    <a:pt x="59913" y="195614"/>
                    <a:pt x="78397" y="144780"/>
                  </a:cubicBezTo>
                  <a:cubicBezTo>
                    <a:pt x="81221" y="137014"/>
                    <a:pt x="94076" y="139553"/>
                    <a:pt x="101916" y="136940"/>
                  </a:cubicBezTo>
                  <a:cubicBezTo>
                    <a:pt x="122822" y="139553"/>
                    <a:pt x="145381" y="136223"/>
                    <a:pt x="164633" y="144780"/>
                  </a:cubicBezTo>
                  <a:cubicBezTo>
                    <a:pt x="172185" y="148136"/>
                    <a:pt x="171304" y="160119"/>
                    <a:pt x="172473" y="168300"/>
                  </a:cubicBezTo>
                  <a:cubicBezTo>
                    <a:pt x="176555" y="196875"/>
                    <a:pt x="174652" y="226235"/>
                    <a:pt x="180313" y="254539"/>
                  </a:cubicBezTo>
                  <a:cubicBezTo>
                    <a:pt x="183155" y="268751"/>
                    <a:pt x="203256" y="296795"/>
                    <a:pt x="211672" y="309419"/>
                  </a:cubicBezTo>
                  <a:cubicBezTo>
                    <a:pt x="214285" y="317259"/>
                    <a:pt x="215259" y="325853"/>
                    <a:pt x="219511" y="332939"/>
                  </a:cubicBezTo>
                  <a:cubicBezTo>
                    <a:pt x="230272" y="350875"/>
                    <a:pt x="240211" y="350292"/>
                    <a:pt x="258710" y="356459"/>
                  </a:cubicBezTo>
                  <a:cubicBezTo>
                    <a:pt x="253483" y="346006"/>
                    <a:pt x="247370" y="335950"/>
                    <a:pt x="243030" y="325099"/>
                  </a:cubicBezTo>
                  <a:cubicBezTo>
                    <a:pt x="236892" y="309753"/>
                    <a:pt x="232577" y="293739"/>
                    <a:pt x="227351" y="278059"/>
                  </a:cubicBezTo>
                  <a:lnTo>
                    <a:pt x="219511" y="254539"/>
                  </a:lnTo>
                  <a:lnTo>
                    <a:pt x="203832" y="207500"/>
                  </a:lnTo>
                  <a:lnTo>
                    <a:pt x="195992" y="183980"/>
                  </a:lnTo>
                  <a:cubicBezTo>
                    <a:pt x="200414" y="166294"/>
                    <a:pt x="199663" y="109528"/>
                    <a:pt x="235191" y="105580"/>
                  </a:cubicBezTo>
                  <a:cubicBezTo>
                    <a:pt x="250989" y="103825"/>
                    <a:pt x="266550" y="110807"/>
                    <a:pt x="282229" y="113420"/>
                  </a:cubicBezTo>
                  <a:cubicBezTo>
                    <a:pt x="287455" y="121260"/>
                    <a:pt x="293694" y="128512"/>
                    <a:pt x="297908" y="136940"/>
                  </a:cubicBezTo>
                  <a:cubicBezTo>
                    <a:pt x="316943" y="175012"/>
                    <a:pt x="311038" y="260217"/>
                    <a:pt x="313587" y="278059"/>
                  </a:cubicBezTo>
                  <a:cubicBezTo>
                    <a:pt x="315924" y="294421"/>
                    <a:pt x="324041" y="309419"/>
                    <a:pt x="329267" y="325099"/>
                  </a:cubicBezTo>
                  <a:cubicBezTo>
                    <a:pt x="339720" y="356459"/>
                    <a:pt x="329265" y="346005"/>
                    <a:pt x="360625" y="356459"/>
                  </a:cubicBezTo>
                  <a:cubicBezTo>
                    <a:pt x="371078" y="353846"/>
                    <a:pt x="383570" y="355350"/>
                    <a:pt x="391984" y="348619"/>
                  </a:cubicBezTo>
                  <a:cubicBezTo>
                    <a:pt x="398437" y="343456"/>
                    <a:pt x="399824" y="333363"/>
                    <a:pt x="399824" y="325099"/>
                  </a:cubicBezTo>
                  <a:cubicBezTo>
                    <a:pt x="399824" y="292467"/>
                    <a:pt x="389107" y="295823"/>
                    <a:pt x="376305" y="270219"/>
                  </a:cubicBezTo>
                  <a:cubicBezTo>
                    <a:pt x="366655" y="250918"/>
                    <a:pt x="363637" y="217729"/>
                    <a:pt x="360625" y="199660"/>
                  </a:cubicBezTo>
                  <a:cubicBezTo>
                    <a:pt x="365852" y="173527"/>
                    <a:pt x="357460" y="140105"/>
                    <a:pt x="376305" y="121260"/>
                  </a:cubicBezTo>
                  <a:cubicBezTo>
                    <a:pt x="389371" y="108194"/>
                    <a:pt x="416597" y="117755"/>
                    <a:pt x="431182" y="129100"/>
                  </a:cubicBezTo>
                  <a:cubicBezTo>
                    <a:pt x="444228" y="139248"/>
                    <a:pt x="446862" y="176140"/>
                    <a:pt x="446862" y="176140"/>
                  </a:cubicBezTo>
                  <a:cubicBezTo>
                    <a:pt x="449475" y="207500"/>
                    <a:pt x="449528" y="239179"/>
                    <a:pt x="454701" y="270219"/>
                  </a:cubicBezTo>
                  <a:cubicBezTo>
                    <a:pt x="457418" y="286522"/>
                    <a:pt x="465155" y="301579"/>
                    <a:pt x="470381" y="317259"/>
                  </a:cubicBezTo>
                  <a:lnTo>
                    <a:pt x="493900" y="387819"/>
                  </a:lnTo>
                  <a:cubicBezTo>
                    <a:pt x="493901" y="387823"/>
                    <a:pt x="509577" y="434855"/>
                    <a:pt x="509579" y="434858"/>
                  </a:cubicBezTo>
                  <a:lnTo>
                    <a:pt x="540938" y="481898"/>
                  </a:lnTo>
                  <a:cubicBezTo>
                    <a:pt x="543551" y="489738"/>
                    <a:pt x="542934" y="499574"/>
                    <a:pt x="548777" y="505418"/>
                  </a:cubicBezTo>
                  <a:cubicBezTo>
                    <a:pt x="564523" y="521164"/>
                    <a:pt x="587742" y="509397"/>
                    <a:pt x="603655" y="505418"/>
                  </a:cubicBezTo>
                  <a:cubicBezTo>
                    <a:pt x="599053" y="482404"/>
                    <a:pt x="597017" y="463796"/>
                    <a:pt x="587976" y="442698"/>
                  </a:cubicBezTo>
                  <a:cubicBezTo>
                    <a:pt x="576038" y="414842"/>
                    <a:pt x="572367" y="411443"/>
                    <a:pt x="556617" y="387819"/>
                  </a:cubicBezTo>
                  <a:cubicBezTo>
                    <a:pt x="554004" y="379979"/>
                    <a:pt x="552473" y="371691"/>
                    <a:pt x="548777" y="364299"/>
                  </a:cubicBezTo>
                  <a:cubicBezTo>
                    <a:pt x="537862" y="342468"/>
                    <a:pt x="526918" y="334599"/>
                    <a:pt x="509579" y="317259"/>
                  </a:cubicBezTo>
                  <a:cubicBezTo>
                    <a:pt x="506695" y="310049"/>
                    <a:pt x="484453" y="259559"/>
                    <a:pt x="486060" y="246699"/>
                  </a:cubicBezTo>
                  <a:cubicBezTo>
                    <a:pt x="487509" y="235102"/>
                    <a:pt x="492390" y="222352"/>
                    <a:pt x="501739" y="215340"/>
                  </a:cubicBezTo>
                  <a:cubicBezTo>
                    <a:pt x="514961" y="205423"/>
                    <a:pt x="548777" y="199660"/>
                    <a:pt x="548777" y="199660"/>
                  </a:cubicBezTo>
                  <a:cubicBezTo>
                    <a:pt x="554004" y="204887"/>
                    <a:pt x="560654" y="209002"/>
                    <a:pt x="564457" y="215340"/>
                  </a:cubicBezTo>
                  <a:cubicBezTo>
                    <a:pt x="573123" y="229784"/>
                    <a:pt x="572297" y="234249"/>
                    <a:pt x="572297" y="246699"/>
                  </a:cubicBezTo>
                </a:path>
              </a:pathLst>
            </a:custGeom>
            <a:ln>
              <a:solidFill>
                <a:srgbClr val="FF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588215" y="3266397"/>
              <a:ext cx="10772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alibri"/>
                  <a:cs typeface="Calibri"/>
                </a:rPr>
                <a:t>Angiotensin</a:t>
              </a:r>
              <a:r>
                <a:rPr lang="en-US" sz="1200" dirty="0" smtClean="0">
                  <a:latin typeface="Calibri"/>
                  <a:cs typeface="Calibri"/>
                </a:rPr>
                <a:t> II Type 2 Receptor (AT</a:t>
              </a:r>
              <a:r>
                <a:rPr lang="en-US" sz="1200" baseline="-25000" dirty="0">
                  <a:latin typeface="Calibri"/>
                  <a:cs typeface="Calibri"/>
                </a:rPr>
                <a:t>2</a:t>
              </a:r>
              <a:r>
                <a:rPr lang="en-US" sz="1200" dirty="0" smtClean="0">
                  <a:latin typeface="Calibri"/>
                  <a:cs typeface="Calibri"/>
                </a:rPr>
                <a:t>)</a:t>
              </a:r>
              <a:endParaRPr lang="en-US" sz="1200" dirty="0">
                <a:latin typeface="Calibri"/>
                <a:cs typeface="Calibri"/>
              </a:endParaRPr>
            </a:p>
          </p:txBody>
        </p:sp>
      </p:grpSp>
      <p:sp>
        <p:nvSpPr>
          <p:cNvPr id="40" name="Down Arrow 39"/>
          <p:cNvSpPr/>
          <p:nvPr/>
        </p:nvSpPr>
        <p:spPr>
          <a:xfrm>
            <a:off x="1371600" y="4038600"/>
            <a:ext cx="228600" cy="772845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 rot="19196298">
            <a:off x="2852427" y="2184730"/>
            <a:ext cx="89180" cy="772845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loud 18"/>
          <p:cNvSpPr/>
          <p:nvPr/>
        </p:nvSpPr>
        <p:spPr>
          <a:xfrm>
            <a:off x="685800" y="4987544"/>
            <a:ext cx="1600200" cy="133705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alibri"/>
                <a:cs typeface="Calibri"/>
              </a:rPr>
              <a:t>Decreased Blood Pressure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30" name="Down Arrow 29"/>
          <p:cNvSpPr/>
          <p:nvPr/>
        </p:nvSpPr>
        <p:spPr>
          <a:xfrm rot="19215508">
            <a:off x="2612865" y="2181988"/>
            <a:ext cx="565469" cy="9144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3200395" y="5814084"/>
            <a:ext cx="2057405" cy="956274"/>
            <a:chOff x="2853723" y="5814084"/>
            <a:chExt cx="2057405" cy="956274"/>
          </a:xfrm>
        </p:grpSpPr>
        <p:sp>
          <p:nvSpPr>
            <p:cNvPr id="27" name="24-Point Star 26"/>
            <p:cNvSpPr/>
            <p:nvPr/>
          </p:nvSpPr>
          <p:spPr>
            <a:xfrm>
              <a:off x="2853723" y="6275058"/>
              <a:ext cx="2057405" cy="495300"/>
            </a:xfrm>
            <a:prstGeom prst="star24">
              <a:avLst>
                <a:gd name="adj" fmla="val 4250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Cough, </a:t>
              </a:r>
              <a:r>
                <a:rPr lang="en-US" sz="1200" dirty="0" err="1" smtClean="0"/>
                <a:t>Angioedema</a:t>
              </a:r>
              <a:endParaRPr lang="en-US" sz="1200" dirty="0"/>
            </a:p>
          </p:txBody>
        </p:sp>
        <p:sp>
          <p:nvSpPr>
            <p:cNvPr id="32" name="Down Arrow 31"/>
            <p:cNvSpPr/>
            <p:nvPr/>
          </p:nvSpPr>
          <p:spPr>
            <a:xfrm>
              <a:off x="3886201" y="5814084"/>
              <a:ext cx="200976" cy="391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Oval 25"/>
          <p:cNvSpPr/>
          <p:nvPr/>
        </p:nvSpPr>
        <p:spPr>
          <a:xfrm>
            <a:off x="3810000" y="4876800"/>
            <a:ext cx="1219200" cy="381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rgbClr val="000000"/>
                </a:solidFill>
                <a:latin typeface="Calibri"/>
                <a:cs typeface="Calibri"/>
              </a:rPr>
              <a:t>Bradykinin</a:t>
            </a:r>
            <a:endParaRPr lang="en-US" sz="1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186104" y="4305300"/>
            <a:ext cx="1219200" cy="381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  <a:latin typeface="Calibri"/>
                <a:cs typeface="Calibri"/>
              </a:rPr>
              <a:t>Nitric Oxide</a:t>
            </a:r>
            <a:endParaRPr lang="en-US" sz="1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4" name="Down Arrow 33"/>
          <p:cNvSpPr/>
          <p:nvPr/>
        </p:nvSpPr>
        <p:spPr>
          <a:xfrm rot="2566438">
            <a:off x="2900999" y="3724118"/>
            <a:ext cx="318591" cy="589493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9196298">
            <a:off x="4124445" y="4052826"/>
            <a:ext cx="89180" cy="772845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9339926">
            <a:off x="3862275" y="3961121"/>
            <a:ext cx="565469" cy="9144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/>
        </p:nvSpPr>
        <p:spPr>
          <a:xfrm rot="2566438">
            <a:off x="2222636" y="4715109"/>
            <a:ext cx="326518" cy="442096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276600" y="4876800"/>
            <a:ext cx="2057400" cy="76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</a:rPr>
              <a:t>Bradykinin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4" grpId="0" animBg="1"/>
      <p:bldP spid="28" grpId="0" animBg="1"/>
      <p:bldP spid="3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Aptamer bound to AT</a:t>
            </a:r>
            <a:r>
              <a:rPr lang="en-US" baseline="-25000" dirty="0" smtClean="0"/>
              <a:t>2</a:t>
            </a:r>
            <a:r>
              <a:rPr lang="en-US" dirty="0" smtClean="0"/>
              <a:t> may decrease the production of </a:t>
            </a:r>
            <a:r>
              <a:rPr lang="en-US" dirty="0" err="1"/>
              <a:t>b</a:t>
            </a:r>
            <a:r>
              <a:rPr lang="en-US" dirty="0" err="1" smtClean="0"/>
              <a:t>radykinin</a:t>
            </a:r>
            <a:endParaRPr lang="en-US" dirty="0"/>
          </a:p>
        </p:txBody>
      </p:sp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>
          <a:xfrm>
            <a:off x="4038600" y="1600200"/>
            <a:ext cx="46482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RNA aptamer selected for the AT</a:t>
            </a:r>
            <a:r>
              <a:rPr lang="en-US" baseline="-25000" dirty="0" smtClean="0"/>
              <a:t>2</a:t>
            </a:r>
            <a:r>
              <a:rPr lang="en-US" dirty="0" smtClean="0"/>
              <a:t> receptor will inhibit </a:t>
            </a:r>
            <a:r>
              <a:rPr lang="en-US" dirty="0" err="1" smtClean="0"/>
              <a:t>bradykinin</a:t>
            </a:r>
            <a:r>
              <a:rPr lang="en-US" dirty="0" smtClean="0"/>
              <a:t> activation function with decreased affect on NO production</a:t>
            </a:r>
          </a:p>
          <a:p>
            <a:r>
              <a:rPr lang="en-US" dirty="0" smtClean="0"/>
              <a:t>Frequency of cough and </a:t>
            </a:r>
            <a:r>
              <a:rPr lang="en-US" dirty="0" err="1" smtClean="0"/>
              <a:t>angioedema</a:t>
            </a:r>
            <a:r>
              <a:rPr lang="en-US" dirty="0" smtClean="0"/>
              <a:t> could decrease with little affect on the blood pressure regulation 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1458277" y="1600200"/>
            <a:ext cx="1524000" cy="5774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Calibri"/>
                <a:cs typeface="Calibri"/>
              </a:rPr>
              <a:t>Angiotensin</a:t>
            </a:r>
            <a:r>
              <a:rPr lang="en-US" sz="1400" dirty="0" smtClean="0">
                <a:latin typeface="Calibri"/>
                <a:cs typeface="Calibri"/>
              </a:rPr>
              <a:t> II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987231" y="2258748"/>
            <a:ext cx="233046" cy="450126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27"/>
          <p:cNvGrpSpPr/>
          <p:nvPr/>
        </p:nvGrpSpPr>
        <p:grpSpPr>
          <a:xfrm>
            <a:off x="1600200" y="2667000"/>
            <a:ext cx="1904999" cy="1052178"/>
            <a:chOff x="7760493" y="3204819"/>
            <a:chExt cx="1904999" cy="1052178"/>
          </a:xfrm>
        </p:grpSpPr>
        <p:sp>
          <p:nvSpPr>
            <p:cNvPr id="24" name="Freeform 23"/>
            <p:cNvSpPr/>
            <p:nvPr/>
          </p:nvSpPr>
          <p:spPr>
            <a:xfrm>
              <a:off x="7760493" y="3204819"/>
              <a:ext cx="990600" cy="1052178"/>
            </a:xfrm>
            <a:custGeom>
              <a:avLst/>
              <a:gdLst>
                <a:gd name="connsiteX0" fmla="*/ 62718 w 603655"/>
                <a:gd name="connsiteY0" fmla="*/ 97740 h 521164"/>
                <a:gd name="connsiteX1" fmla="*/ 54878 w 603655"/>
                <a:gd name="connsiteY1" fmla="*/ 27181 h 521164"/>
                <a:gd name="connsiteX2" fmla="*/ 39199 w 603655"/>
                <a:gd name="connsiteY2" fmla="*/ 3661 h 521164"/>
                <a:gd name="connsiteX3" fmla="*/ 0 w 603655"/>
                <a:gd name="connsiteY3" fmla="*/ 11501 h 521164"/>
                <a:gd name="connsiteX4" fmla="*/ 7840 w 603655"/>
                <a:gd name="connsiteY4" fmla="*/ 168300 h 521164"/>
                <a:gd name="connsiteX5" fmla="*/ 23519 w 603655"/>
                <a:gd name="connsiteY5" fmla="*/ 191820 h 521164"/>
                <a:gd name="connsiteX6" fmla="*/ 31359 w 603655"/>
                <a:gd name="connsiteY6" fmla="*/ 215340 h 521164"/>
                <a:gd name="connsiteX7" fmla="*/ 47038 w 603655"/>
                <a:gd name="connsiteY7" fmla="*/ 325099 h 521164"/>
                <a:gd name="connsiteX8" fmla="*/ 54878 w 603655"/>
                <a:gd name="connsiteY8" fmla="*/ 348619 h 521164"/>
                <a:gd name="connsiteX9" fmla="*/ 70557 w 603655"/>
                <a:gd name="connsiteY9" fmla="*/ 379979 h 521164"/>
                <a:gd name="connsiteX10" fmla="*/ 94076 w 603655"/>
                <a:gd name="connsiteY10" fmla="*/ 387819 h 521164"/>
                <a:gd name="connsiteX11" fmla="*/ 117595 w 603655"/>
                <a:gd name="connsiteY11" fmla="*/ 379979 h 521164"/>
                <a:gd name="connsiteX12" fmla="*/ 94076 w 603655"/>
                <a:gd name="connsiteY12" fmla="*/ 278059 h 521164"/>
                <a:gd name="connsiteX13" fmla="*/ 78397 w 603655"/>
                <a:gd name="connsiteY13" fmla="*/ 254539 h 521164"/>
                <a:gd name="connsiteX14" fmla="*/ 78397 w 603655"/>
                <a:gd name="connsiteY14" fmla="*/ 144780 h 521164"/>
                <a:gd name="connsiteX15" fmla="*/ 101916 w 603655"/>
                <a:gd name="connsiteY15" fmla="*/ 136940 h 521164"/>
                <a:gd name="connsiteX16" fmla="*/ 164633 w 603655"/>
                <a:gd name="connsiteY16" fmla="*/ 144780 h 521164"/>
                <a:gd name="connsiteX17" fmla="*/ 172473 w 603655"/>
                <a:gd name="connsiteY17" fmla="*/ 168300 h 521164"/>
                <a:gd name="connsiteX18" fmla="*/ 180313 w 603655"/>
                <a:gd name="connsiteY18" fmla="*/ 254539 h 521164"/>
                <a:gd name="connsiteX19" fmla="*/ 211672 w 603655"/>
                <a:gd name="connsiteY19" fmla="*/ 309419 h 521164"/>
                <a:gd name="connsiteX20" fmla="*/ 219511 w 603655"/>
                <a:gd name="connsiteY20" fmla="*/ 332939 h 521164"/>
                <a:gd name="connsiteX21" fmla="*/ 258710 w 603655"/>
                <a:gd name="connsiteY21" fmla="*/ 356459 h 521164"/>
                <a:gd name="connsiteX22" fmla="*/ 243030 w 603655"/>
                <a:gd name="connsiteY22" fmla="*/ 325099 h 521164"/>
                <a:gd name="connsiteX23" fmla="*/ 227351 w 603655"/>
                <a:gd name="connsiteY23" fmla="*/ 278059 h 521164"/>
                <a:gd name="connsiteX24" fmla="*/ 219511 w 603655"/>
                <a:gd name="connsiteY24" fmla="*/ 254539 h 521164"/>
                <a:gd name="connsiteX25" fmla="*/ 203832 w 603655"/>
                <a:gd name="connsiteY25" fmla="*/ 207500 h 521164"/>
                <a:gd name="connsiteX26" fmla="*/ 195992 w 603655"/>
                <a:gd name="connsiteY26" fmla="*/ 183980 h 521164"/>
                <a:gd name="connsiteX27" fmla="*/ 235191 w 603655"/>
                <a:gd name="connsiteY27" fmla="*/ 105580 h 521164"/>
                <a:gd name="connsiteX28" fmla="*/ 282229 w 603655"/>
                <a:gd name="connsiteY28" fmla="*/ 113420 h 521164"/>
                <a:gd name="connsiteX29" fmla="*/ 297908 w 603655"/>
                <a:gd name="connsiteY29" fmla="*/ 136940 h 521164"/>
                <a:gd name="connsiteX30" fmla="*/ 313587 w 603655"/>
                <a:gd name="connsiteY30" fmla="*/ 278059 h 521164"/>
                <a:gd name="connsiteX31" fmla="*/ 329267 w 603655"/>
                <a:gd name="connsiteY31" fmla="*/ 325099 h 521164"/>
                <a:gd name="connsiteX32" fmla="*/ 360625 w 603655"/>
                <a:gd name="connsiteY32" fmla="*/ 356459 h 521164"/>
                <a:gd name="connsiteX33" fmla="*/ 391984 w 603655"/>
                <a:gd name="connsiteY33" fmla="*/ 348619 h 521164"/>
                <a:gd name="connsiteX34" fmla="*/ 399824 w 603655"/>
                <a:gd name="connsiteY34" fmla="*/ 325099 h 521164"/>
                <a:gd name="connsiteX35" fmla="*/ 376305 w 603655"/>
                <a:gd name="connsiteY35" fmla="*/ 270219 h 521164"/>
                <a:gd name="connsiteX36" fmla="*/ 360625 w 603655"/>
                <a:gd name="connsiteY36" fmla="*/ 199660 h 521164"/>
                <a:gd name="connsiteX37" fmla="*/ 376305 w 603655"/>
                <a:gd name="connsiteY37" fmla="*/ 121260 h 521164"/>
                <a:gd name="connsiteX38" fmla="*/ 431182 w 603655"/>
                <a:gd name="connsiteY38" fmla="*/ 129100 h 521164"/>
                <a:gd name="connsiteX39" fmla="*/ 446862 w 603655"/>
                <a:gd name="connsiteY39" fmla="*/ 176140 h 521164"/>
                <a:gd name="connsiteX40" fmla="*/ 454701 w 603655"/>
                <a:gd name="connsiteY40" fmla="*/ 270219 h 521164"/>
                <a:gd name="connsiteX41" fmla="*/ 470381 w 603655"/>
                <a:gd name="connsiteY41" fmla="*/ 317259 h 521164"/>
                <a:gd name="connsiteX42" fmla="*/ 493900 w 603655"/>
                <a:gd name="connsiteY42" fmla="*/ 387819 h 521164"/>
                <a:gd name="connsiteX43" fmla="*/ 509579 w 603655"/>
                <a:gd name="connsiteY43" fmla="*/ 434858 h 521164"/>
                <a:gd name="connsiteX44" fmla="*/ 540938 w 603655"/>
                <a:gd name="connsiteY44" fmla="*/ 481898 h 521164"/>
                <a:gd name="connsiteX45" fmla="*/ 548777 w 603655"/>
                <a:gd name="connsiteY45" fmla="*/ 505418 h 521164"/>
                <a:gd name="connsiteX46" fmla="*/ 603655 w 603655"/>
                <a:gd name="connsiteY46" fmla="*/ 505418 h 521164"/>
                <a:gd name="connsiteX47" fmla="*/ 587976 w 603655"/>
                <a:gd name="connsiteY47" fmla="*/ 442698 h 521164"/>
                <a:gd name="connsiteX48" fmla="*/ 556617 w 603655"/>
                <a:gd name="connsiteY48" fmla="*/ 387819 h 521164"/>
                <a:gd name="connsiteX49" fmla="*/ 548777 w 603655"/>
                <a:gd name="connsiteY49" fmla="*/ 364299 h 521164"/>
                <a:gd name="connsiteX50" fmla="*/ 509579 w 603655"/>
                <a:gd name="connsiteY50" fmla="*/ 317259 h 521164"/>
                <a:gd name="connsiteX51" fmla="*/ 486060 w 603655"/>
                <a:gd name="connsiteY51" fmla="*/ 246699 h 521164"/>
                <a:gd name="connsiteX52" fmla="*/ 501739 w 603655"/>
                <a:gd name="connsiteY52" fmla="*/ 215340 h 521164"/>
                <a:gd name="connsiteX53" fmla="*/ 548777 w 603655"/>
                <a:gd name="connsiteY53" fmla="*/ 199660 h 521164"/>
                <a:gd name="connsiteX54" fmla="*/ 564457 w 603655"/>
                <a:gd name="connsiteY54" fmla="*/ 215340 h 521164"/>
                <a:gd name="connsiteX55" fmla="*/ 572297 w 603655"/>
                <a:gd name="connsiteY55" fmla="*/ 246699 h 5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603655" h="521164">
                  <a:moveTo>
                    <a:pt x="62718" y="97740"/>
                  </a:moveTo>
                  <a:cubicBezTo>
                    <a:pt x="60105" y="74220"/>
                    <a:pt x="60617" y="50139"/>
                    <a:pt x="54878" y="27181"/>
                  </a:cubicBezTo>
                  <a:cubicBezTo>
                    <a:pt x="52593" y="18040"/>
                    <a:pt x="48259" y="6250"/>
                    <a:pt x="39199" y="3661"/>
                  </a:cubicBezTo>
                  <a:cubicBezTo>
                    <a:pt x="26387" y="0"/>
                    <a:pt x="13066" y="8888"/>
                    <a:pt x="0" y="11501"/>
                  </a:cubicBezTo>
                  <a:cubicBezTo>
                    <a:pt x="2613" y="63767"/>
                    <a:pt x="1072" y="116408"/>
                    <a:pt x="7840" y="168300"/>
                  </a:cubicBezTo>
                  <a:cubicBezTo>
                    <a:pt x="9059" y="177643"/>
                    <a:pt x="19305" y="183392"/>
                    <a:pt x="23519" y="191820"/>
                  </a:cubicBezTo>
                  <a:cubicBezTo>
                    <a:pt x="27215" y="199212"/>
                    <a:pt x="28746" y="207500"/>
                    <a:pt x="31359" y="215340"/>
                  </a:cubicBezTo>
                  <a:cubicBezTo>
                    <a:pt x="37606" y="277805"/>
                    <a:pt x="33924" y="279196"/>
                    <a:pt x="47038" y="325099"/>
                  </a:cubicBezTo>
                  <a:cubicBezTo>
                    <a:pt x="49308" y="333045"/>
                    <a:pt x="51623" y="341023"/>
                    <a:pt x="54878" y="348619"/>
                  </a:cubicBezTo>
                  <a:cubicBezTo>
                    <a:pt x="59482" y="359361"/>
                    <a:pt x="62293" y="371715"/>
                    <a:pt x="70557" y="379979"/>
                  </a:cubicBezTo>
                  <a:cubicBezTo>
                    <a:pt x="76400" y="385823"/>
                    <a:pt x="86236" y="385206"/>
                    <a:pt x="94076" y="387819"/>
                  </a:cubicBezTo>
                  <a:cubicBezTo>
                    <a:pt x="101916" y="385206"/>
                    <a:pt x="116236" y="388130"/>
                    <a:pt x="117595" y="379979"/>
                  </a:cubicBezTo>
                  <a:cubicBezTo>
                    <a:pt x="133899" y="282154"/>
                    <a:pt x="123813" y="315231"/>
                    <a:pt x="94076" y="278059"/>
                  </a:cubicBezTo>
                  <a:cubicBezTo>
                    <a:pt x="88190" y="270701"/>
                    <a:pt x="83623" y="262379"/>
                    <a:pt x="78397" y="254539"/>
                  </a:cubicBezTo>
                  <a:cubicBezTo>
                    <a:pt x="68114" y="213408"/>
                    <a:pt x="59913" y="195614"/>
                    <a:pt x="78397" y="144780"/>
                  </a:cubicBezTo>
                  <a:cubicBezTo>
                    <a:pt x="81221" y="137014"/>
                    <a:pt x="94076" y="139553"/>
                    <a:pt x="101916" y="136940"/>
                  </a:cubicBezTo>
                  <a:cubicBezTo>
                    <a:pt x="122822" y="139553"/>
                    <a:pt x="145381" y="136223"/>
                    <a:pt x="164633" y="144780"/>
                  </a:cubicBezTo>
                  <a:cubicBezTo>
                    <a:pt x="172185" y="148136"/>
                    <a:pt x="171304" y="160119"/>
                    <a:pt x="172473" y="168300"/>
                  </a:cubicBezTo>
                  <a:cubicBezTo>
                    <a:pt x="176555" y="196875"/>
                    <a:pt x="174652" y="226235"/>
                    <a:pt x="180313" y="254539"/>
                  </a:cubicBezTo>
                  <a:cubicBezTo>
                    <a:pt x="183155" y="268751"/>
                    <a:pt x="203256" y="296795"/>
                    <a:pt x="211672" y="309419"/>
                  </a:cubicBezTo>
                  <a:cubicBezTo>
                    <a:pt x="214285" y="317259"/>
                    <a:pt x="215259" y="325853"/>
                    <a:pt x="219511" y="332939"/>
                  </a:cubicBezTo>
                  <a:cubicBezTo>
                    <a:pt x="230272" y="350875"/>
                    <a:pt x="240211" y="350292"/>
                    <a:pt x="258710" y="356459"/>
                  </a:cubicBezTo>
                  <a:cubicBezTo>
                    <a:pt x="253483" y="346006"/>
                    <a:pt x="247370" y="335950"/>
                    <a:pt x="243030" y="325099"/>
                  </a:cubicBezTo>
                  <a:cubicBezTo>
                    <a:pt x="236892" y="309753"/>
                    <a:pt x="232577" y="293739"/>
                    <a:pt x="227351" y="278059"/>
                  </a:cubicBezTo>
                  <a:lnTo>
                    <a:pt x="219511" y="254539"/>
                  </a:lnTo>
                  <a:lnTo>
                    <a:pt x="203832" y="207500"/>
                  </a:lnTo>
                  <a:lnTo>
                    <a:pt x="195992" y="183980"/>
                  </a:lnTo>
                  <a:cubicBezTo>
                    <a:pt x="200414" y="166294"/>
                    <a:pt x="199663" y="109528"/>
                    <a:pt x="235191" y="105580"/>
                  </a:cubicBezTo>
                  <a:cubicBezTo>
                    <a:pt x="250989" y="103825"/>
                    <a:pt x="266550" y="110807"/>
                    <a:pt x="282229" y="113420"/>
                  </a:cubicBezTo>
                  <a:cubicBezTo>
                    <a:pt x="287455" y="121260"/>
                    <a:pt x="293694" y="128512"/>
                    <a:pt x="297908" y="136940"/>
                  </a:cubicBezTo>
                  <a:cubicBezTo>
                    <a:pt x="316943" y="175012"/>
                    <a:pt x="311038" y="260217"/>
                    <a:pt x="313587" y="278059"/>
                  </a:cubicBezTo>
                  <a:cubicBezTo>
                    <a:pt x="315924" y="294421"/>
                    <a:pt x="324041" y="309419"/>
                    <a:pt x="329267" y="325099"/>
                  </a:cubicBezTo>
                  <a:cubicBezTo>
                    <a:pt x="339720" y="356459"/>
                    <a:pt x="329265" y="346005"/>
                    <a:pt x="360625" y="356459"/>
                  </a:cubicBezTo>
                  <a:cubicBezTo>
                    <a:pt x="371078" y="353846"/>
                    <a:pt x="383570" y="355350"/>
                    <a:pt x="391984" y="348619"/>
                  </a:cubicBezTo>
                  <a:cubicBezTo>
                    <a:pt x="398437" y="343456"/>
                    <a:pt x="399824" y="333363"/>
                    <a:pt x="399824" y="325099"/>
                  </a:cubicBezTo>
                  <a:cubicBezTo>
                    <a:pt x="399824" y="292467"/>
                    <a:pt x="389107" y="295823"/>
                    <a:pt x="376305" y="270219"/>
                  </a:cubicBezTo>
                  <a:cubicBezTo>
                    <a:pt x="366655" y="250918"/>
                    <a:pt x="363637" y="217729"/>
                    <a:pt x="360625" y="199660"/>
                  </a:cubicBezTo>
                  <a:cubicBezTo>
                    <a:pt x="365852" y="173527"/>
                    <a:pt x="357460" y="140105"/>
                    <a:pt x="376305" y="121260"/>
                  </a:cubicBezTo>
                  <a:cubicBezTo>
                    <a:pt x="389371" y="108194"/>
                    <a:pt x="416597" y="117755"/>
                    <a:pt x="431182" y="129100"/>
                  </a:cubicBezTo>
                  <a:cubicBezTo>
                    <a:pt x="444228" y="139248"/>
                    <a:pt x="446862" y="176140"/>
                    <a:pt x="446862" y="176140"/>
                  </a:cubicBezTo>
                  <a:cubicBezTo>
                    <a:pt x="449475" y="207500"/>
                    <a:pt x="449528" y="239179"/>
                    <a:pt x="454701" y="270219"/>
                  </a:cubicBezTo>
                  <a:cubicBezTo>
                    <a:pt x="457418" y="286522"/>
                    <a:pt x="465155" y="301579"/>
                    <a:pt x="470381" y="317259"/>
                  </a:cubicBezTo>
                  <a:lnTo>
                    <a:pt x="493900" y="387819"/>
                  </a:lnTo>
                  <a:cubicBezTo>
                    <a:pt x="493901" y="387823"/>
                    <a:pt x="509577" y="434855"/>
                    <a:pt x="509579" y="434858"/>
                  </a:cubicBezTo>
                  <a:lnTo>
                    <a:pt x="540938" y="481898"/>
                  </a:lnTo>
                  <a:cubicBezTo>
                    <a:pt x="543551" y="489738"/>
                    <a:pt x="542934" y="499574"/>
                    <a:pt x="548777" y="505418"/>
                  </a:cubicBezTo>
                  <a:cubicBezTo>
                    <a:pt x="564523" y="521164"/>
                    <a:pt x="587742" y="509397"/>
                    <a:pt x="603655" y="505418"/>
                  </a:cubicBezTo>
                  <a:cubicBezTo>
                    <a:pt x="599053" y="482404"/>
                    <a:pt x="597017" y="463796"/>
                    <a:pt x="587976" y="442698"/>
                  </a:cubicBezTo>
                  <a:cubicBezTo>
                    <a:pt x="576038" y="414842"/>
                    <a:pt x="572367" y="411443"/>
                    <a:pt x="556617" y="387819"/>
                  </a:cubicBezTo>
                  <a:cubicBezTo>
                    <a:pt x="554004" y="379979"/>
                    <a:pt x="552473" y="371691"/>
                    <a:pt x="548777" y="364299"/>
                  </a:cubicBezTo>
                  <a:cubicBezTo>
                    <a:pt x="537862" y="342468"/>
                    <a:pt x="526918" y="334599"/>
                    <a:pt x="509579" y="317259"/>
                  </a:cubicBezTo>
                  <a:cubicBezTo>
                    <a:pt x="506695" y="310049"/>
                    <a:pt x="484453" y="259559"/>
                    <a:pt x="486060" y="246699"/>
                  </a:cubicBezTo>
                  <a:cubicBezTo>
                    <a:pt x="487509" y="235102"/>
                    <a:pt x="492390" y="222352"/>
                    <a:pt x="501739" y="215340"/>
                  </a:cubicBezTo>
                  <a:cubicBezTo>
                    <a:pt x="514961" y="205423"/>
                    <a:pt x="548777" y="199660"/>
                    <a:pt x="548777" y="199660"/>
                  </a:cubicBezTo>
                  <a:cubicBezTo>
                    <a:pt x="554004" y="204887"/>
                    <a:pt x="560654" y="209002"/>
                    <a:pt x="564457" y="215340"/>
                  </a:cubicBezTo>
                  <a:cubicBezTo>
                    <a:pt x="573123" y="229784"/>
                    <a:pt x="572297" y="234249"/>
                    <a:pt x="572297" y="246699"/>
                  </a:cubicBezTo>
                </a:path>
              </a:pathLst>
            </a:custGeom>
            <a:ln>
              <a:solidFill>
                <a:srgbClr val="FF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"/>
                <a:cs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88215" y="3266397"/>
              <a:ext cx="10772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alibri"/>
                  <a:cs typeface="Calibri"/>
                </a:rPr>
                <a:t>Angiotensin</a:t>
              </a:r>
              <a:r>
                <a:rPr lang="en-US" sz="1200" dirty="0" smtClean="0">
                  <a:latin typeface="Calibri"/>
                  <a:cs typeface="Calibri"/>
                </a:rPr>
                <a:t> II Type 2 Receptor (AT</a:t>
              </a:r>
              <a:r>
                <a:rPr lang="en-US" sz="1200" baseline="-25000" dirty="0">
                  <a:latin typeface="Calibri"/>
                  <a:cs typeface="Calibri"/>
                </a:rPr>
                <a:t>2</a:t>
              </a:r>
              <a:r>
                <a:rPr lang="en-US" sz="1200" dirty="0" smtClean="0">
                  <a:latin typeface="Calibri"/>
                  <a:cs typeface="Calibri"/>
                </a:rPr>
                <a:t>)</a:t>
              </a:r>
              <a:endParaRPr lang="en-US" sz="1200" dirty="0">
                <a:latin typeface="Calibri"/>
                <a:cs typeface="Calibri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190500" y="5063744"/>
            <a:ext cx="1600200" cy="1337056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alibri"/>
                <a:cs typeface="Calibri"/>
              </a:rPr>
              <a:t>Decreased Blood Pressure</a:t>
            </a:r>
            <a:endParaRPr lang="en-US" sz="1600" dirty="0">
              <a:latin typeface="Calibri"/>
              <a:cs typeface="Calibri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209795" y="5570862"/>
            <a:ext cx="2057405" cy="1134738"/>
            <a:chOff x="2853723" y="5814084"/>
            <a:chExt cx="2057405" cy="1134738"/>
          </a:xfrm>
        </p:grpSpPr>
        <p:sp>
          <p:nvSpPr>
            <p:cNvPr id="28" name="24-Point Star 27"/>
            <p:cNvSpPr/>
            <p:nvPr/>
          </p:nvSpPr>
          <p:spPr>
            <a:xfrm>
              <a:off x="2853723" y="6275058"/>
              <a:ext cx="2057405" cy="673764"/>
            </a:xfrm>
            <a:prstGeom prst="star24">
              <a:avLst>
                <a:gd name="adj" fmla="val 42505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Cough, </a:t>
              </a:r>
              <a:r>
                <a:rPr lang="en-US" sz="1200" dirty="0" err="1" smtClean="0"/>
                <a:t>Angioedema</a:t>
              </a:r>
              <a:endParaRPr lang="en-US" sz="1200" dirty="0"/>
            </a:p>
          </p:txBody>
        </p:sp>
        <p:sp>
          <p:nvSpPr>
            <p:cNvPr id="29" name="Down Arrow 28"/>
            <p:cNvSpPr/>
            <p:nvPr/>
          </p:nvSpPr>
          <p:spPr>
            <a:xfrm>
              <a:off x="3886201" y="5814084"/>
              <a:ext cx="200976" cy="391845"/>
            </a:xfrm>
            <a:prstGeom prst="down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Oval 29"/>
          <p:cNvSpPr/>
          <p:nvPr/>
        </p:nvSpPr>
        <p:spPr>
          <a:xfrm>
            <a:off x="914400" y="4091916"/>
            <a:ext cx="1219200" cy="381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  <a:latin typeface="Calibri"/>
                <a:cs typeface="Calibri"/>
              </a:rPr>
              <a:t>Nitric Oxide</a:t>
            </a:r>
            <a:endParaRPr lang="en-US" sz="1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Down Arrow 30"/>
          <p:cNvSpPr/>
          <p:nvPr/>
        </p:nvSpPr>
        <p:spPr>
          <a:xfrm rot="1966595">
            <a:off x="1734404" y="3480896"/>
            <a:ext cx="318591" cy="589493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 rot="19339926">
            <a:off x="2811256" y="3658879"/>
            <a:ext cx="565469" cy="914400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 rot="1821911">
            <a:off x="1166987" y="4569568"/>
            <a:ext cx="326518" cy="442096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286000" y="4633578"/>
            <a:ext cx="2057400" cy="76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</a:rPr>
              <a:t>Bradykinin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grpSp>
        <p:nvGrpSpPr>
          <p:cNvPr id="44" name="Group 43"/>
          <p:cNvGrpSpPr/>
          <p:nvPr/>
        </p:nvGrpSpPr>
        <p:grpSpPr>
          <a:xfrm rot="7820803">
            <a:off x="1880520" y="2454719"/>
            <a:ext cx="445117" cy="869585"/>
            <a:chOff x="354662" y="1189960"/>
            <a:chExt cx="445117" cy="869585"/>
          </a:xfrm>
        </p:grpSpPr>
        <p:sp>
          <p:nvSpPr>
            <p:cNvPr id="35" name="Freeform 34"/>
            <p:cNvSpPr/>
            <p:nvPr/>
          </p:nvSpPr>
          <p:spPr>
            <a:xfrm>
              <a:off x="354662" y="1189960"/>
              <a:ext cx="343222" cy="869585"/>
            </a:xfrm>
            <a:custGeom>
              <a:avLst/>
              <a:gdLst>
                <a:gd name="connsiteX0" fmla="*/ 125848 w 343222"/>
                <a:gd name="connsiteY0" fmla="*/ 0 h 869585"/>
                <a:gd name="connsiteX1" fmla="*/ 80086 w 343222"/>
                <a:gd name="connsiteY1" fmla="*/ 34325 h 869585"/>
                <a:gd name="connsiteX2" fmla="*/ 45763 w 343222"/>
                <a:gd name="connsiteY2" fmla="*/ 57209 h 869585"/>
                <a:gd name="connsiteX3" fmla="*/ 22882 w 343222"/>
                <a:gd name="connsiteY3" fmla="*/ 137303 h 869585"/>
                <a:gd name="connsiteX4" fmla="*/ 0 w 343222"/>
                <a:gd name="connsiteY4" fmla="*/ 205954 h 869585"/>
                <a:gd name="connsiteX5" fmla="*/ 11441 w 343222"/>
                <a:gd name="connsiteY5" fmla="*/ 320373 h 869585"/>
                <a:gd name="connsiteX6" fmla="*/ 22882 w 343222"/>
                <a:gd name="connsiteY6" fmla="*/ 366141 h 869585"/>
                <a:gd name="connsiteX7" fmla="*/ 171611 w 343222"/>
                <a:gd name="connsiteY7" fmla="*/ 400467 h 869585"/>
                <a:gd name="connsiteX8" fmla="*/ 205934 w 343222"/>
                <a:gd name="connsiteY8" fmla="*/ 411909 h 869585"/>
                <a:gd name="connsiteX9" fmla="*/ 251696 w 343222"/>
                <a:gd name="connsiteY9" fmla="*/ 423351 h 869585"/>
                <a:gd name="connsiteX10" fmla="*/ 297459 w 343222"/>
                <a:gd name="connsiteY10" fmla="*/ 457676 h 869585"/>
                <a:gd name="connsiteX11" fmla="*/ 320341 w 343222"/>
                <a:gd name="connsiteY11" fmla="*/ 503444 h 869585"/>
                <a:gd name="connsiteX12" fmla="*/ 343222 w 343222"/>
                <a:gd name="connsiteY12" fmla="*/ 572095 h 869585"/>
                <a:gd name="connsiteX13" fmla="*/ 331782 w 343222"/>
                <a:gd name="connsiteY13" fmla="*/ 869585 h 869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3222" h="869585">
                  <a:moveTo>
                    <a:pt x="125848" y="0"/>
                  </a:moveTo>
                  <a:cubicBezTo>
                    <a:pt x="110594" y="11442"/>
                    <a:pt x="95602" y="23241"/>
                    <a:pt x="80086" y="34325"/>
                  </a:cubicBezTo>
                  <a:cubicBezTo>
                    <a:pt x="68897" y="42318"/>
                    <a:pt x="54352" y="46471"/>
                    <a:pt x="45763" y="57209"/>
                  </a:cubicBezTo>
                  <a:cubicBezTo>
                    <a:pt x="39613" y="64897"/>
                    <a:pt x="23867" y="134018"/>
                    <a:pt x="22882" y="137303"/>
                  </a:cubicBezTo>
                  <a:cubicBezTo>
                    <a:pt x="15951" y="160407"/>
                    <a:pt x="0" y="205954"/>
                    <a:pt x="0" y="205954"/>
                  </a:cubicBezTo>
                  <a:cubicBezTo>
                    <a:pt x="3814" y="244094"/>
                    <a:pt x="6021" y="282428"/>
                    <a:pt x="11441" y="320373"/>
                  </a:cubicBezTo>
                  <a:cubicBezTo>
                    <a:pt x="13665" y="335940"/>
                    <a:pt x="10943" y="355906"/>
                    <a:pt x="22882" y="366141"/>
                  </a:cubicBezTo>
                  <a:cubicBezTo>
                    <a:pt x="48009" y="387681"/>
                    <a:pt x="144904" y="396651"/>
                    <a:pt x="171611" y="400467"/>
                  </a:cubicBezTo>
                  <a:cubicBezTo>
                    <a:pt x="183052" y="404281"/>
                    <a:pt x="194338" y="408596"/>
                    <a:pt x="205934" y="411909"/>
                  </a:cubicBezTo>
                  <a:cubicBezTo>
                    <a:pt x="221052" y="416229"/>
                    <a:pt x="237633" y="416319"/>
                    <a:pt x="251696" y="423351"/>
                  </a:cubicBezTo>
                  <a:cubicBezTo>
                    <a:pt x="268751" y="431879"/>
                    <a:pt x="282205" y="446234"/>
                    <a:pt x="297459" y="457676"/>
                  </a:cubicBezTo>
                  <a:cubicBezTo>
                    <a:pt x="305086" y="472932"/>
                    <a:pt x="314007" y="487607"/>
                    <a:pt x="320341" y="503444"/>
                  </a:cubicBezTo>
                  <a:cubicBezTo>
                    <a:pt x="329299" y="525840"/>
                    <a:pt x="343222" y="572095"/>
                    <a:pt x="343222" y="572095"/>
                  </a:cubicBezTo>
                  <a:lnTo>
                    <a:pt x="331782" y="869585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V="1">
              <a:off x="381000" y="1443906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490356" y="1500976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677080" y="1607607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609600" y="1527894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693354" y="1764042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697241" y="1905000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360839" y="1302808"/>
              <a:ext cx="102538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Multiply 44"/>
          <p:cNvSpPr/>
          <p:nvPr/>
        </p:nvSpPr>
        <p:spPr>
          <a:xfrm>
            <a:off x="2590800" y="3669586"/>
            <a:ext cx="914400" cy="88022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46" name="Multiply 45"/>
          <p:cNvSpPr/>
          <p:nvPr/>
        </p:nvSpPr>
        <p:spPr>
          <a:xfrm>
            <a:off x="2853719" y="5292600"/>
            <a:ext cx="914400" cy="88022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 animBg="1"/>
      <p:bldP spid="4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Calibri"/>
              </a:rPr>
              <a:t>High affinity RNA aptamers as an antagonist for AT</a:t>
            </a:r>
            <a:r>
              <a:rPr lang="en-US" baseline="-25000" dirty="0" smtClean="0">
                <a:cs typeface="Calibri"/>
              </a:rPr>
              <a:t>2</a:t>
            </a:r>
            <a:r>
              <a:rPr lang="en-US" dirty="0" smtClean="0">
                <a:cs typeface="Calibri"/>
              </a:rPr>
              <a:t> receptors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Problem: </a:t>
            </a:r>
            <a:r>
              <a:rPr lang="en-US" dirty="0" smtClean="0"/>
              <a:t>ARB hypertensive drugs are associated with a dry cough and </a:t>
            </a:r>
            <a:r>
              <a:rPr lang="en-US" dirty="0" err="1" smtClean="0"/>
              <a:t>angioedema</a:t>
            </a:r>
            <a:r>
              <a:rPr lang="en-US" dirty="0" smtClean="0"/>
              <a:t> due to increased </a:t>
            </a:r>
            <a:r>
              <a:rPr lang="en-US" dirty="0" err="1" smtClean="0"/>
              <a:t>bradykinin</a:t>
            </a:r>
            <a:r>
              <a:rPr lang="en-US" dirty="0" smtClean="0"/>
              <a:t> production</a:t>
            </a:r>
          </a:p>
          <a:p>
            <a:r>
              <a:rPr lang="en-US" b="1" dirty="0" smtClean="0"/>
              <a:t>Goal:</a:t>
            </a:r>
            <a:r>
              <a:rPr lang="en-US" dirty="0" smtClean="0"/>
              <a:t> Select an aptamer that decreases </a:t>
            </a:r>
            <a:r>
              <a:rPr lang="en-US" dirty="0" err="1" smtClean="0"/>
              <a:t>bradykinin</a:t>
            </a:r>
            <a:r>
              <a:rPr lang="en-US" dirty="0" smtClean="0"/>
              <a:t> production in combination with ARB drugs</a:t>
            </a:r>
          </a:p>
          <a:p>
            <a:r>
              <a:rPr lang="en-US" b="1" dirty="0" smtClean="0"/>
              <a:t>Applications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  <a:r>
              <a:rPr lang="en-US" dirty="0" smtClean="0"/>
              <a:t>Selected aptamer can be used as tool to elucidate AT</a:t>
            </a:r>
            <a:r>
              <a:rPr lang="en-US" baseline="-25000" dirty="0" smtClean="0">
                <a:cs typeface="Calibri"/>
              </a:rPr>
              <a:t>2</a:t>
            </a:r>
            <a:r>
              <a:rPr lang="en-US" dirty="0" smtClean="0">
                <a:cs typeface="Calibri"/>
              </a:rPr>
              <a:t> function and structure</a:t>
            </a:r>
            <a:r>
              <a:rPr lang="en-US" dirty="0" smtClean="0"/>
              <a:t>  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Experimental plan for aptamer selection and effect on AT</a:t>
            </a:r>
            <a:r>
              <a:rPr lang="en-US" baseline="-25000" dirty="0" smtClean="0"/>
              <a:t>2</a:t>
            </a:r>
            <a:r>
              <a:rPr lang="en-US" dirty="0" smtClean="0"/>
              <a:t> receptor activity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1828800"/>
            <a:ext cx="2819400" cy="1905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Isolating and immobilize AT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receptor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4400" y="1828800"/>
            <a:ext cx="2743200" cy="1905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SELEX to select aptamers that bind AT</a:t>
            </a:r>
            <a:r>
              <a:rPr lang="en-US" baseline="-25000" dirty="0"/>
              <a:t>2</a:t>
            </a:r>
            <a:r>
              <a:rPr lang="en-US" dirty="0" smtClean="0"/>
              <a:t> receptor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2819400" cy="1828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Assay effect on </a:t>
            </a:r>
            <a:r>
              <a:rPr lang="en-US" dirty="0" err="1" smtClean="0"/>
              <a:t>bradykinin</a:t>
            </a:r>
            <a:r>
              <a:rPr lang="en-US" dirty="0" smtClean="0"/>
              <a:t>  production with ELISA and NO production with </a:t>
            </a:r>
          </a:p>
          <a:p>
            <a:pPr algn="ctr"/>
            <a:r>
              <a:rPr lang="en-US" dirty="0" err="1" smtClean="0"/>
              <a:t>Greiss</a:t>
            </a:r>
            <a:r>
              <a:rPr lang="en-US" dirty="0" smtClean="0"/>
              <a:t> reagent and </a:t>
            </a:r>
            <a:r>
              <a:rPr lang="en-US" dirty="0" err="1" smtClean="0"/>
              <a:t>spectrophotometry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724400" y="4114800"/>
            <a:ext cx="2743200" cy="1828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</a:t>
            </a:r>
            <a:r>
              <a:rPr lang="en-US" dirty="0" err="1" smtClean="0"/>
              <a:t>Kd</a:t>
            </a:r>
            <a:r>
              <a:rPr lang="en-US" dirty="0" smtClean="0"/>
              <a:t> with dot-blot analysis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191000" y="2590800"/>
            <a:ext cx="533400" cy="457200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5400000">
            <a:off x="5791200" y="3695700"/>
            <a:ext cx="533400" cy="457200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4191000" y="4800600"/>
            <a:ext cx="533400" cy="457200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97642" y="515406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44318" y="2372563"/>
            <a:ext cx="1262187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Express AT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 </a:t>
            </a:r>
            <a:r>
              <a:rPr lang="en-US" dirty="0" smtClean="0"/>
              <a:t>Receptors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7243148" y="1172120"/>
            <a:ext cx="603655" cy="521164"/>
          </a:xfrm>
          <a:custGeom>
            <a:avLst/>
            <a:gdLst>
              <a:gd name="connsiteX0" fmla="*/ 62718 w 603655"/>
              <a:gd name="connsiteY0" fmla="*/ 97740 h 521164"/>
              <a:gd name="connsiteX1" fmla="*/ 54878 w 603655"/>
              <a:gd name="connsiteY1" fmla="*/ 27181 h 521164"/>
              <a:gd name="connsiteX2" fmla="*/ 39199 w 603655"/>
              <a:gd name="connsiteY2" fmla="*/ 3661 h 521164"/>
              <a:gd name="connsiteX3" fmla="*/ 0 w 603655"/>
              <a:gd name="connsiteY3" fmla="*/ 11501 h 521164"/>
              <a:gd name="connsiteX4" fmla="*/ 7840 w 603655"/>
              <a:gd name="connsiteY4" fmla="*/ 168300 h 521164"/>
              <a:gd name="connsiteX5" fmla="*/ 23519 w 603655"/>
              <a:gd name="connsiteY5" fmla="*/ 191820 h 521164"/>
              <a:gd name="connsiteX6" fmla="*/ 31359 w 603655"/>
              <a:gd name="connsiteY6" fmla="*/ 215340 h 521164"/>
              <a:gd name="connsiteX7" fmla="*/ 47038 w 603655"/>
              <a:gd name="connsiteY7" fmla="*/ 325099 h 521164"/>
              <a:gd name="connsiteX8" fmla="*/ 54878 w 603655"/>
              <a:gd name="connsiteY8" fmla="*/ 348619 h 521164"/>
              <a:gd name="connsiteX9" fmla="*/ 70557 w 603655"/>
              <a:gd name="connsiteY9" fmla="*/ 379979 h 521164"/>
              <a:gd name="connsiteX10" fmla="*/ 94076 w 603655"/>
              <a:gd name="connsiteY10" fmla="*/ 387819 h 521164"/>
              <a:gd name="connsiteX11" fmla="*/ 117595 w 603655"/>
              <a:gd name="connsiteY11" fmla="*/ 379979 h 521164"/>
              <a:gd name="connsiteX12" fmla="*/ 94076 w 603655"/>
              <a:gd name="connsiteY12" fmla="*/ 278059 h 521164"/>
              <a:gd name="connsiteX13" fmla="*/ 78397 w 603655"/>
              <a:gd name="connsiteY13" fmla="*/ 254539 h 521164"/>
              <a:gd name="connsiteX14" fmla="*/ 78397 w 603655"/>
              <a:gd name="connsiteY14" fmla="*/ 144780 h 521164"/>
              <a:gd name="connsiteX15" fmla="*/ 101916 w 603655"/>
              <a:gd name="connsiteY15" fmla="*/ 136940 h 521164"/>
              <a:gd name="connsiteX16" fmla="*/ 164633 w 603655"/>
              <a:gd name="connsiteY16" fmla="*/ 144780 h 521164"/>
              <a:gd name="connsiteX17" fmla="*/ 172473 w 603655"/>
              <a:gd name="connsiteY17" fmla="*/ 168300 h 521164"/>
              <a:gd name="connsiteX18" fmla="*/ 180313 w 603655"/>
              <a:gd name="connsiteY18" fmla="*/ 254539 h 521164"/>
              <a:gd name="connsiteX19" fmla="*/ 211672 w 603655"/>
              <a:gd name="connsiteY19" fmla="*/ 309419 h 521164"/>
              <a:gd name="connsiteX20" fmla="*/ 219511 w 603655"/>
              <a:gd name="connsiteY20" fmla="*/ 332939 h 521164"/>
              <a:gd name="connsiteX21" fmla="*/ 258710 w 603655"/>
              <a:gd name="connsiteY21" fmla="*/ 356459 h 521164"/>
              <a:gd name="connsiteX22" fmla="*/ 243030 w 603655"/>
              <a:gd name="connsiteY22" fmla="*/ 325099 h 521164"/>
              <a:gd name="connsiteX23" fmla="*/ 227351 w 603655"/>
              <a:gd name="connsiteY23" fmla="*/ 278059 h 521164"/>
              <a:gd name="connsiteX24" fmla="*/ 219511 w 603655"/>
              <a:gd name="connsiteY24" fmla="*/ 254539 h 521164"/>
              <a:gd name="connsiteX25" fmla="*/ 203832 w 603655"/>
              <a:gd name="connsiteY25" fmla="*/ 207500 h 521164"/>
              <a:gd name="connsiteX26" fmla="*/ 195992 w 603655"/>
              <a:gd name="connsiteY26" fmla="*/ 183980 h 521164"/>
              <a:gd name="connsiteX27" fmla="*/ 235191 w 603655"/>
              <a:gd name="connsiteY27" fmla="*/ 105580 h 521164"/>
              <a:gd name="connsiteX28" fmla="*/ 282229 w 603655"/>
              <a:gd name="connsiteY28" fmla="*/ 113420 h 521164"/>
              <a:gd name="connsiteX29" fmla="*/ 297908 w 603655"/>
              <a:gd name="connsiteY29" fmla="*/ 136940 h 521164"/>
              <a:gd name="connsiteX30" fmla="*/ 313587 w 603655"/>
              <a:gd name="connsiteY30" fmla="*/ 278059 h 521164"/>
              <a:gd name="connsiteX31" fmla="*/ 329267 w 603655"/>
              <a:gd name="connsiteY31" fmla="*/ 325099 h 521164"/>
              <a:gd name="connsiteX32" fmla="*/ 360625 w 603655"/>
              <a:gd name="connsiteY32" fmla="*/ 356459 h 521164"/>
              <a:gd name="connsiteX33" fmla="*/ 391984 w 603655"/>
              <a:gd name="connsiteY33" fmla="*/ 348619 h 521164"/>
              <a:gd name="connsiteX34" fmla="*/ 399824 w 603655"/>
              <a:gd name="connsiteY34" fmla="*/ 325099 h 521164"/>
              <a:gd name="connsiteX35" fmla="*/ 376305 w 603655"/>
              <a:gd name="connsiteY35" fmla="*/ 270219 h 521164"/>
              <a:gd name="connsiteX36" fmla="*/ 360625 w 603655"/>
              <a:gd name="connsiteY36" fmla="*/ 199660 h 521164"/>
              <a:gd name="connsiteX37" fmla="*/ 376305 w 603655"/>
              <a:gd name="connsiteY37" fmla="*/ 121260 h 521164"/>
              <a:gd name="connsiteX38" fmla="*/ 431182 w 603655"/>
              <a:gd name="connsiteY38" fmla="*/ 129100 h 521164"/>
              <a:gd name="connsiteX39" fmla="*/ 446862 w 603655"/>
              <a:gd name="connsiteY39" fmla="*/ 176140 h 521164"/>
              <a:gd name="connsiteX40" fmla="*/ 454701 w 603655"/>
              <a:gd name="connsiteY40" fmla="*/ 270219 h 521164"/>
              <a:gd name="connsiteX41" fmla="*/ 470381 w 603655"/>
              <a:gd name="connsiteY41" fmla="*/ 317259 h 521164"/>
              <a:gd name="connsiteX42" fmla="*/ 493900 w 603655"/>
              <a:gd name="connsiteY42" fmla="*/ 387819 h 521164"/>
              <a:gd name="connsiteX43" fmla="*/ 509579 w 603655"/>
              <a:gd name="connsiteY43" fmla="*/ 434858 h 521164"/>
              <a:gd name="connsiteX44" fmla="*/ 540938 w 603655"/>
              <a:gd name="connsiteY44" fmla="*/ 481898 h 521164"/>
              <a:gd name="connsiteX45" fmla="*/ 548777 w 603655"/>
              <a:gd name="connsiteY45" fmla="*/ 505418 h 521164"/>
              <a:gd name="connsiteX46" fmla="*/ 603655 w 603655"/>
              <a:gd name="connsiteY46" fmla="*/ 505418 h 521164"/>
              <a:gd name="connsiteX47" fmla="*/ 587976 w 603655"/>
              <a:gd name="connsiteY47" fmla="*/ 442698 h 521164"/>
              <a:gd name="connsiteX48" fmla="*/ 556617 w 603655"/>
              <a:gd name="connsiteY48" fmla="*/ 387819 h 521164"/>
              <a:gd name="connsiteX49" fmla="*/ 548777 w 603655"/>
              <a:gd name="connsiteY49" fmla="*/ 364299 h 521164"/>
              <a:gd name="connsiteX50" fmla="*/ 509579 w 603655"/>
              <a:gd name="connsiteY50" fmla="*/ 317259 h 521164"/>
              <a:gd name="connsiteX51" fmla="*/ 486060 w 603655"/>
              <a:gd name="connsiteY51" fmla="*/ 246699 h 521164"/>
              <a:gd name="connsiteX52" fmla="*/ 501739 w 603655"/>
              <a:gd name="connsiteY52" fmla="*/ 215340 h 521164"/>
              <a:gd name="connsiteX53" fmla="*/ 548777 w 603655"/>
              <a:gd name="connsiteY53" fmla="*/ 199660 h 521164"/>
              <a:gd name="connsiteX54" fmla="*/ 564457 w 603655"/>
              <a:gd name="connsiteY54" fmla="*/ 215340 h 521164"/>
              <a:gd name="connsiteX55" fmla="*/ 572297 w 603655"/>
              <a:gd name="connsiteY55" fmla="*/ 246699 h 521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603655" h="521164">
                <a:moveTo>
                  <a:pt x="62718" y="97740"/>
                </a:moveTo>
                <a:cubicBezTo>
                  <a:pt x="60105" y="74220"/>
                  <a:pt x="60617" y="50139"/>
                  <a:pt x="54878" y="27181"/>
                </a:cubicBezTo>
                <a:cubicBezTo>
                  <a:pt x="52593" y="18040"/>
                  <a:pt x="48259" y="6250"/>
                  <a:pt x="39199" y="3661"/>
                </a:cubicBezTo>
                <a:cubicBezTo>
                  <a:pt x="26387" y="0"/>
                  <a:pt x="13066" y="8888"/>
                  <a:pt x="0" y="11501"/>
                </a:cubicBezTo>
                <a:cubicBezTo>
                  <a:pt x="2613" y="63767"/>
                  <a:pt x="1072" y="116408"/>
                  <a:pt x="7840" y="168300"/>
                </a:cubicBezTo>
                <a:cubicBezTo>
                  <a:pt x="9059" y="177643"/>
                  <a:pt x="19305" y="183392"/>
                  <a:pt x="23519" y="191820"/>
                </a:cubicBezTo>
                <a:cubicBezTo>
                  <a:pt x="27215" y="199212"/>
                  <a:pt x="28746" y="207500"/>
                  <a:pt x="31359" y="215340"/>
                </a:cubicBezTo>
                <a:cubicBezTo>
                  <a:pt x="37606" y="277805"/>
                  <a:pt x="33924" y="279196"/>
                  <a:pt x="47038" y="325099"/>
                </a:cubicBezTo>
                <a:cubicBezTo>
                  <a:pt x="49308" y="333045"/>
                  <a:pt x="51623" y="341023"/>
                  <a:pt x="54878" y="348619"/>
                </a:cubicBezTo>
                <a:cubicBezTo>
                  <a:pt x="59482" y="359361"/>
                  <a:pt x="62293" y="371715"/>
                  <a:pt x="70557" y="379979"/>
                </a:cubicBezTo>
                <a:cubicBezTo>
                  <a:pt x="76400" y="385823"/>
                  <a:pt x="86236" y="385206"/>
                  <a:pt x="94076" y="387819"/>
                </a:cubicBezTo>
                <a:cubicBezTo>
                  <a:pt x="101916" y="385206"/>
                  <a:pt x="116236" y="388130"/>
                  <a:pt x="117595" y="379979"/>
                </a:cubicBezTo>
                <a:cubicBezTo>
                  <a:pt x="133899" y="282154"/>
                  <a:pt x="123813" y="315231"/>
                  <a:pt x="94076" y="278059"/>
                </a:cubicBezTo>
                <a:cubicBezTo>
                  <a:pt x="88190" y="270701"/>
                  <a:pt x="83623" y="262379"/>
                  <a:pt x="78397" y="254539"/>
                </a:cubicBezTo>
                <a:cubicBezTo>
                  <a:pt x="68114" y="213408"/>
                  <a:pt x="59913" y="195614"/>
                  <a:pt x="78397" y="144780"/>
                </a:cubicBezTo>
                <a:cubicBezTo>
                  <a:pt x="81221" y="137014"/>
                  <a:pt x="94076" y="139553"/>
                  <a:pt x="101916" y="136940"/>
                </a:cubicBezTo>
                <a:cubicBezTo>
                  <a:pt x="122822" y="139553"/>
                  <a:pt x="145381" y="136223"/>
                  <a:pt x="164633" y="144780"/>
                </a:cubicBezTo>
                <a:cubicBezTo>
                  <a:pt x="172185" y="148136"/>
                  <a:pt x="171304" y="160119"/>
                  <a:pt x="172473" y="168300"/>
                </a:cubicBezTo>
                <a:cubicBezTo>
                  <a:pt x="176555" y="196875"/>
                  <a:pt x="174652" y="226235"/>
                  <a:pt x="180313" y="254539"/>
                </a:cubicBezTo>
                <a:cubicBezTo>
                  <a:pt x="183155" y="268751"/>
                  <a:pt x="203256" y="296795"/>
                  <a:pt x="211672" y="309419"/>
                </a:cubicBezTo>
                <a:cubicBezTo>
                  <a:pt x="214285" y="317259"/>
                  <a:pt x="215259" y="325853"/>
                  <a:pt x="219511" y="332939"/>
                </a:cubicBezTo>
                <a:cubicBezTo>
                  <a:pt x="230272" y="350875"/>
                  <a:pt x="240211" y="350292"/>
                  <a:pt x="258710" y="356459"/>
                </a:cubicBezTo>
                <a:cubicBezTo>
                  <a:pt x="253483" y="346006"/>
                  <a:pt x="247370" y="335950"/>
                  <a:pt x="243030" y="325099"/>
                </a:cubicBezTo>
                <a:cubicBezTo>
                  <a:pt x="236892" y="309753"/>
                  <a:pt x="232577" y="293739"/>
                  <a:pt x="227351" y="278059"/>
                </a:cubicBezTo>
                <a:lnTo>
                  <a:pt x="219511" y="254539"/>
                </a:lnTo>
                <a:lnTo>
                  <a:pt x="203832" y="207500"/>
                </a:lnTo>
                <a:lnTo>
                  <a:pt x="195992" y="183980"/>
                </a:lnTo>
                <a:cubicBezTo>
                  <a:pt x="200414" y="166294"/>
                  <a:pt x="199663" y="109528"/>
                  <a:pt x="235191" y="105580"/>
                </a:cubicBezTo>
                <a:cubicBezTo>
                  <a:pt x="250989" y="103825"/>
                  <a:pt x="266550" y="110807"/>
                  <a:pt x="282229" y="113420"/>
                </a:cubicBezTo>
                <a:cubicBezTo>
                  <a:pt x="287455" y="121260"/>
                  <a:pt x="293694" y="128512"/>
                  <a:pt x="297908" y="136940"/>
                </a:cubicBezTo>
                <a:cubicBezTo>
                  <a:pt x="316943" y="175012"/>
                  <a:pt x="311038" y="260217"/>
                  <a:pt x="313587" y="278059"/>
                </a:cubicBezTo>
                <a:cubicBezTo>
                  <a:pt x="315924" y="294421"/>
                  <a:pt x="324041" y="309419"/>
                  <a:pt x="329267" y="325099"/>
                </a:cubicBezTo>
                <a:cubicBezTo>
                  <a:pt x="339720" y="356459"/>
                  <a:pt x="329265" y="346005"/>
                  <a:pt x="360625" y="356459"/>
                </a:cubicBezTo>
                <a:cubicBezTo>
                  <a:pt x="371078" y="353846"/>
                  <a:pt x="383570" y="355350"/>
                  <a:pt x="391984" y="348619"/>
                </a:cubicBezTo>
                <a:cubicBezTo>
                  <a:pt x="398437" y="343456"/>
                  <a:pt x="399824" y="333363"/>
                  <a:pt x="399824" y="325099"/>
                </a:cubicBezTo>
                <a:cubicBezTo>
                  <a:pt x="399824" y="292467"/>
                  <a:pt x="389107" y="295823"/>
                  <a:pt x="376305" y="270219"/>
                </a:cubicBezTo>
                <a:cubicBezTo>
                  <a:pt x="366655" y="250918"/>
                  <a:pt x="363637" y="217729"/>
                  <a:pt x="360625" y="199660"/>
                </a:cubicBezTo>
                <a:cubicBezTo>
                  <a:pt x="365852" y="173527"/>
                  <a:pt x="357460" y="140105"/>
                  <a:pt x="376305" y="121260"/>
                </a:cubicBezTo>
                <a:cubicBezTo>
                  <a:pt x="389371" y="108194"/>
                  <a:pt x="416597" y="117755"/>
                  <a:pt x="431182" y="129100"/>
                </a:cubicBezTo>
                <a:cubicBezTo>
                  <a:pt x="444228" y="139248"/>
                  <a:pt x="446862" y="176140"/>
                  <a:pt x="446862" y="176140"/>
                </a:cubicBezTo>
                <a:cubicBezTo>
                  <a:pt x="449475" y="207500"/>
                  <a:pt x="449528" y="239179"/>
                  <a:pt x="454701" y="270219"/>
                </a:cubicBezTo>
                <a:cubicBezTo>
                  <a:pt x="457418" y="286522"/>
                  <a:pt x="465155" y="301579"/>
                  <a:pt x="470381" y="317259"/>
                </a:cubicBezTo>
                <a:lnTo>
                  <a:pt x="493900" y="387819"/>
                </a:lnTo>
                <a:cubicBezTo>
                  <a:pt x="493901" y="387823"/>
                  <a:pt x="509577" y="434855"/>
                  <a:pt x="509579" y="434858"/>
                </a:cubicBezTo>
                <a:lnTo>
                  <a:pt x="540938" y="481898"/>
                </a:lnTo>
                <a:cubicBezTo>
                  <a:pt x="543551" y="489738"/>
                  <a:pt x="542934" y="499574"/>
                  <a:pt x="548777" y="505418"/>
                </a:cubicBezTo>
                <a:cubicBezTo>
                  <a:pt x="564523" y="521164"/>
                  <a:pt x="587742" y="509397"/>
                  <a:pt x="603655" y="505418"/>
                </a:cubicBezTo>
                <a:cubicBezTo>
                  <a:pt x="599053" y="482404"/>
                  <a:pt x="597017" y="463796"/>
                  <a:pt x="587976" y="442698"/>
                </a:cubicBezTo>
                <a:cubicBezTo>
                  <a:pt x="576038" y="414842"/>
                  <a:pt x="572367" y="411443"/>
                  <a:pt x="556617" y="387819"/>
                </a:cubicBezTo>
                <a:cubicBezTo>
                  <a:pt x="554004" y="379979"/>
                  <a:pt x="552473" y="371691"/>
                  <a:pt x="548777" y="364299"/>
                </a:cubicBezTo>
                <a:cubicBezTo>
                  <a:pt x="537862" y="342468"/>
                  <a:pt x="526918" y="334599"/>
                  <a:pt x="509579" y="317259"/>
                </a:cubicBezTo>
                <a:cubicBezTo>
                  <a:pt x="506695" y="310049"/>
                  <a:pt x="484453" y="259559"/>
                  <a:pt x="486060" y="246699"/>
                </a:cubicBezTo>
                <a:cubicBezTo>
                  <a:pt x="487509" y="235102"/>
                  <a:pt x="492390" y="222352"/>
                  <a:pt x="501739" y="215340"/>
                </a:cubicBezTo>
                <a:cubicBezTo>
                  <a:pt x="514961" y="205423"/>
                  <a:pt x="548777" y="199660"/>
                  <a:pt x="548777" y="199660"/>
                </a:cubicBezTo>
                <a:cubicBezTo>
                  <a:pt x="554004" y="204887"/>
                  <a:pt x="560654" y="209002"/>
                  <a:pt x="564457" y="215340"/>
                </a:cubicBezTo>
                <a:cubicBezTo>
                  <a:pt x="573123" y="229784"/>
                  <a:pt x="572297" y="234249"/>
                  <a:pt x="572297" y="246699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0"/>
          <p:cNvGrpSpPr/>
          <p:nvPr/>
        </p:nvGrpSpPr>
        <p:grpSpPr>
          <a:xfrm>
            <a:off x="7210512" y="3999815"/>
            <a:ext cx="807491" cy="551203"/>
            <a:chOff x="736931" y="2662856"/>
            <a:chExt cx="807491" cy="551203"/>
          </a:xfrm>
        </p:grpSpPr>
        <p:sp>
          <p:nvSpPr>
            <p:cNvPr id="16" name="Oval 15"/>
            <p:cNvSpPr/>
            <p:nvPr/>
          </p:nvSpPr>
          <p:spPr>
            <a:xfrm>
              <a:off x="736931" y="2775021"/>
              <a:ext cx="752609" cy="28388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14"/>
            <p:cNvGrpSpPr/>
            <p:nvPr/>
          </p:nvGrpSpPr>
          <p:grpSpPr>
            <a:xfrm>
              <a:off x="791811" y="2662856"/>
              <a:ext cx="752611" cy="551203"/>
              <a:chOff x="1003478" y="1909288"/>
              <a:chExt cx="752611" cy="551203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1003478" y="1909288"/>
                <a:ext cx="603655" cy="521164"/>
              </a:xfrm>
              <a:custGeom>
                <a:avLst/>
                <a:gdLst>
                  <a:gd name="connsiteX0" fmla="*/ 62718 w 603655"/>
                  <a:gd name="connsiteY0" fmla="*/ 97740 h 521164"/>
                  <a:gd name="connsiteX1" fmla="*/ 54878 w 603655"/>
                  <a:gd name="connsiteY1" fmla="*/ 27181 h 521164"/>
                  <a:gd name="connsiteX2" fmla="*/ 39199 w 603655"/>
                  <a:gd name="connsiteY2" fmla="*/ 3661 h 521164"/>
                  <a:gd name="connsiteX3" fmla="*/ 0 w 603655"/>
                  <a:gd name="connsiteY3" fmla="*/ 11501 h 521164"/>
                  <a:gd name="connsiteX4" fmla="*/ 7840 w 603655"/>
                  <a:gd name="connsiteY4" fmla="*/ 168300 h 521164"/>
                  <a:gd name="connsiteX5" fmla="*/ 23519 w 603655"/>
                  <a:gd name="connsiteY5" fmla="*/ 191820 h 521164"/>
                  <a:gd name="connsiteX6" fmla="*/ 31359 w 603655"/>
                  <a:gd name="connsiteY6" fmla="*/ 215340 h 521164"/>
                  <a:gd name="connsiteX7" fmla="*/ 47038 w 603655"/>
                  <a:gd name="connsiteY7" fmla="*/ 325099 h 521164"/>
                  <a:gd name="connsiteX8" fmla="*/ 54878 w 603655"/>
                  <a:gd name="connsiteY8" fmla="*/ 348619 h 521164"/>
                  <a:gd name="connsiteX9" fmla="*/ 70557 w 603655"/>
                  <a:gd name="connsiteY9" fmla="*/ 379979 h 521164"/>
                  <a:gd name="connsiteX10" fmla="*/ 94076 w 603655"/>
                  <a:gd name="connsiteY10" fmla="*/ 387819 h 521164"/>
                  <a:gd name="connsiteX11" fmla="*/ 117595 w 603655"/>
                  <a:gd name="connsiteY11" fmla="*/ 379979 h 521164"/>
                  <a:gd name="connsiteX12" fmla="*/ 94076 w 603655"/>
                  <a:gd name="connsiteY12" fmla="*/ 278059 h 521164"/>
                  <a:gd name="connsiteX13" fmla="*/ 78397 w 603655"/>
                  <a:gd name="connsiteY13" fmla="*/ 254539 h 521164"/>
                  <a:gd name="connsiteX14" fmla="*/ 78397 w 603655"/>
                  <a:gd name="connsiteY14" fmla="*/ 144780 h 521164"/>
                  <a:gd name="connsiteX15" fmla="*/ 101916 w 603655"/>
                  <a:gd name="connsiteY15" fmla="*/ 136940 h 521164"/>
                  <a:gd name="connsiteX16" fmla="*/ 164633 w 603655"/>
                  <a:gd name="connsiteY16" fmla="*/ 144780 h 521164"/>
                  <a:gd name="connsiteX17" fmla="*/ 172473 w 603655"/>
                  <a:gd name="connsiteY17" fmla="*/ 168300 h 521164"/>
                  <a:gd name="connsiteX18" fmla="*/ 180313 w 603655"/>
                  <a:gd name="connsiteY18" fmla="*/ 254539 h 521164"/>
                  <a:gd name="connsiteX19" fmla="*/ 211672 w 603655"/>
                  <a:gd name="connsiteY19" fmla="*/ 309419 h 521164"/>
                  <a:gd name="connsiteX20" fmla="*/ 219511 w 603655"/>
                  <a:gd name="connsiteY20" fmla="*/ 332939 h 521164"/>
                  <a:gd name="connsiteX21" fmla="*/ 258710 w 603655"/>
                  <a:gd name="connsiteY21" fmla="*/ 356459 h 521164"/>
                  <a:gd name="connsiteX22" fmla="*/ 243030 w 603655"/>
                  <a:gd name="connsiteY22" fmla="*/ 325099 h 521164"/>
                  <a:gd name="connsiteX23" fmla="*/ 227351 w 603655"/>
                  <a:gd name="connsiteY23" fmla="*/ 278059 h 521164"/>
                  <a:gd name="connsiteX24" fmla="*/ 219511 w 603655"/>
                  <a:gd name="connsiteY24" fmla="*/ 254539 h 521164"/>
                  <a:gd name="connsiteX25" fmla="*/ 203832 w 603655"/>
                  <a:gd name="connsiteY25" fmla="*/ 207500 h 521164"/>
                  <a:gd name="connsiteX26" fmla="*/ 195992 w 603655"/>
                  <a:gd name="connsiteY26" fmla="*/ 183980 h 521164"/>
                  <a:gd name="connsiteX27" fmla="*/ 235191 w 603655"/>
                  <a:gd name="connsiteY27" fmla="*/ 105580 h 521164"/>
                  <a:gd name="connsiteX28" fmla="*/ 282229 w 603655"/>
                  <a:gd name="connsiteY28" fmla="*/ 113420 h 521164"/>
                  <a:gd name="connsiteX29" fmla="*/ 297908 w 603655"/>
                  <a:gd name="connsiteY29" fmla="*/ 136940 h 521164"/>
                  <a:gd name="connsiteX30" fmla="*/ 313587 w 603655"/>
                  <a:gd name="connsiteY30" fmla="*/ 278059 h 521164"/>
                  <a:gd name="connsiteX31" fmla="*/ 329267 w 603655"/>
                  <a:gd name="connsiteY31" fmla="*/ 325099 h 521164"/>
                  <a:gd name="connsiteX32" fmla="*/ 360625 w 603655"/>
                  <a:gd name="connsiteY32" fmla="*/ 356459 h 521164"/>
                  <a:gd name="connsiteX33" fmla="*/ 391984 w 603655"/>
                  <a:gd name="connsiteY33" fmla="*/ 348619 h 521164"/>
                  <a:gd name="connsiteX34" fmla="*/ 399824 w 603655"/>
                  <a:gd name="connsiteY34" fmla="*/ 325099 h 521164"/>
                  <a:gd name="connsiteX35" fmla="*/ 376305 w 603655"/>
                  <a:gd name="connsiteY35" fmla="*/ 270219 h 521164"/>
                  <a:gd name="connsiteX36" fmla="*/ 360625 w 603655"/>
                  <a:gd name="connsiteY36" fmla="*/ 199660 h 521164"/>
                  <a:gd name="connsiteX37" fmla="*/ 376305 w 603655"/>
                  <a:gd name="connsiteY37" fmla="*/ 121260 h 521164"/>
                  <a:gd name="connsiteX38" fmla="*/ 431182 w 603655"/>
                  <a:gd name="connsiteY38" fmla="*/ 129100 h 521164"/>
                  <a:gd name="connsiteX39" fmla="*/ 446862 w 603655"/>
                  <a:gd name="connsiteY39" fmla="*/ 176140 h 521164"/>
                  <a:gd name="connsiteX40" fmla="*/ 454701 w 603655"/>
                  <a:gd name="connsiteY40" fmla="*/ 270219 h 521164"/>
                  <a:gd name="connsiteX41" fmla="*/ 470381 w 603655"/>
                  <a:gd name="connsiteY41" fmla="*/ 317259 h 521164"/>
                  <a:gd name="connsiteX42" fmla="*/ 493900 w 603655"/>
                  <a:gd name="connsiteY42" fmla="*/ 387819 h 521164"/>
                  <a:gd name="connsiteX43" fmla="*/ 509579 w 603655"/>
                  <a:gd name="connsiteY43" fmla="*/ 434858 h 521164"/>
                  <a:gd name="connsiteX44" fmla="*/ 540938 w 603655"/>
                  <a:gd name="connsiteY44" fmla="*/ 481898 h 521164"/>
                  <a:gd name="connsiteX45" fmla="*/ 548777 w 603655"/>
                  <a:gd name="connsiteY45" fmla="*/ 505418 h 521164"/>
                  <a:gd name="connsiteX46" fmla="*/ 603655 w 603655"/>
                  <a:gd name="connsiteY46" fmla="*/ 505418 h 521164"/>
                  <a:gd name="connsiteX47" fmla="*/ 587976 w 603655"/>
                  <a:gd name="connsiteY47" fmla="*/ 442698 h 521164"/>
                  <a:gd name="connsiteX48" fmla="*/ 556617 w 603655"/>
                  <a:gd name="connsiteY48" fmla="*/ 387819 h 521164"/>
                  <a:gd name="connsiteX49" fmla="*/ 548777 w 603655"/>
                  <a:gd name="connsiteY49" fmla="*/ 364299 h 521164"/>
                  <a:gd name="connsiteX50" fmla="*/ 509579 w 603655"/>
                  <a:gd name="connsiteY50" fmla="*/ 317259 h 521164"/>
                  <a:gd name="connsiteX51" fmla="*/ 486060 w 603655"/>
                  <a:gd name="connsiteY51" fmla="*/ 246699 h 521164"/>
                  <a:gd name="connsiteX52" fmla="*/ 501739 w 603655"/>
                  <a:gd name="connsiteY52" fmla="*/ 215340 h 521164"/>
                  <a:gd name="connsiteX53" fmla="*/ 548777 w 603655"/>
                  <a:gd name="connsiteY53" fmla="*/ 199660 h 521164"/>
                  <a:gd name="connsiteX54" fmla="*/ 564457 w 603655"/>
                  <a:gd name="connsiteY54" fmla="*/ 215340 h 521164"/>
                  <a:gd name="connsiteX55" fmla="*/ 572297 w 603655"/>
                  <a:gd name="connsiteY55" fmla="*/ 246699 h 52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603655" h="521164">
                    <a:moveTo>
                      <a:pt x="62718" y="97740"/>
                    </a:moveTo>
                    <a:cubicBezTo>
                      <a:pt x="60105" y="74220"/>
                      <a:pt x="60617" y="50139"/>
                      <a:pt x="54878" y="27181"/>
                    </a:cubicBezTo>
                    <a:cubicBezTo>
                      <a:pt x="52593" y="18040"/>
                      <a:pt x="48259" y="6250"/>
                      <a:pt x="39199" y="3661"/>
                    </a:cubicBezTo>
                    <a:cubicBezTo>
                      <a:pt x="26387" y="0"/>
                      <a:pt x="13066" y="8888"/>
                      <a:pt x="0" y="11501"/>
                    </a:cubicBezTo>
                    <a:cubicBezTo>
                      <a:pt x="2613" y="63767"/>
                      <a:pt x="1072" y="116408"/>
                      <a:pt x="7840" y="168300"/>
                    </a:cubicBezTo>
                    <a:cubicBezTo>
                      <a:pt x="9059" y="177643"/>
                      <a:pt x="19305" y="183392"/>
                      <a:pt x="23519" y="191820"/>
                    </a:cubicBezTo>
                    <a:cubicBezTo>
                      <a:pt x="27215" y="199212"/>
                      <a:pt x="28746" y="207500"/>
                      <a:pt x="31359" y="215340"/>
                    </a:cubicBezTo>
                    <a:cubicBezTo>
                      <a:pt x="37606" y="277805"/>
                      <a:pt x="33924" y="279196"/>
                      <a:pt x="47038" y="325099"/>
                    </a:cubicBezTo>
                    <a:cubicBezTo>
                      <a:pt x="49308" y="333045"/>
                      <a:pt x="51623" y="341023"/>
                      <a:pt x="54878" y="348619"/>
                    </a:cubicBezTo>
                    <a:cubicBezTo>
                      <a:pt x="59482" y="359361"/>
                      <a:pt x="62293" y="371715"/>
                      <a:pt x="70557" y="379979"/>
                    </a:cubicBezTo>
                    <a:cubicBezTo>
                      <a:pt x="76400" y="385823"/>
                      <a:pt x="86236" y="385206"/>
                      <a:pt x="94076" y="387819"/>
                    </a:cubicBezTo>
                    <a:cubicBezTo>
                      <a:pt x="101916" y="385206"/>
                      <a:pt x="116236" y="388130"/>
                      <a:pt x="117595" y="379979"/>
                    </a:cubicBezTo>
                    <a:cubicBezTo>
                      <a:pt x="133899" y="282154"/>
                      <a:pt x="123813" y="315231"/>
                      <a:pt x="94076" y="278059"/>
                    </a:cubicBezTo>
                    <a:cubicBezTo>
                      <a:pt x="88190" y="270701"/>
                      <a:pt x="83623" y="262379"/>
                      <a:pt x="78397" y="254539"/>
                    </a:cubicBezTo>
                    <a:cubicBezTo>
                      <a:pt x="68114" y="213408"/>
                      <a:pt x="59913" y="195614"/>
                      <a:pt x="78397" y="144780"/>
                    </a:cubicBezTo>
                    <a:cubicBezTo>
                      <a:pt x="81221" y="137014"/>
                      <a:pt x="94076" y="139553"/>
                      <a:pt x="101916" y="136940"/>
                    </a:cubicBezTo>
                    <a:cubicBezTo>
                      <a:pt x="122822" y="139553"/>
                      <a:pt x="145381" y="136223"/>
                      <a:pt x="164633" y="144780"/>
                    </a:cubicBezTo>
                    <a:cubicBezTo>
                      <a:pt x="172185" y="148136"/>
                      <a:pt x="171304" y="160119"/>
                      <a:pt x="172473" y="168300"/>
                    </a:cubicBezTo>
                    <a:cubicBezTo>
                      <a:pt x="176555" y="196875"/>
                      <a:pt x="174652" y="226235"/>
                      <a:pt x="180313" y="254539"/>
                    </a:cubicBezTo>
                    <a:cubicBezTo>
                      <a:pt x="183155" y="268751"/>
                      <a:pt x="203256" y="296795"/>
                      <a:pt x="211672" y="309419"/>
                    </a:cubicBezTo>
                    <a:cubicBezTo>
                      <a:pt x="214285" y="317259"/>
                      <a:pt x="215259" y="325853"/>
                      <a:pt x="219511" y="332939"/>
                    </a:cubicBezTo>
                    <a:cubicBezTo>
                      <a:pt x="230272" y="350875"/>
                      <a:pt x="240211" y="350292"/>
                      <a:pt x="258710" y="356459"/>
                    </a:cubicBezTo>
                    <a:cubicBezTo>
                      <a:pt x="253483" y="346006"/>
                      <a:pt x="247370" y="335950"/>
                      <a:pt x="243030" y="325099"/>
                    </a:cubicBezTo>
                    <a:cubicBezTo>
                      <a:pt x="236892" y="309753"/>
                      <a:pt x="232577" y="293739"/>
                      <a:pt x="227351" y="278059"/>
                    </a:cubicBezTo>
                    <a:lnTo>
                      <a:pt x="219511" y="254539"/>
                    </a:lnTo>
                    <a:lnTo>
                      <a:pt x="203832" y="207500"/>
                    </a:lnTo>
                    <a:lnTo>
                      <a:pt x="195992" y="183980"/>
                    </a:lnTo>
                    <a:cubicBezTo>
                      <a:pt x="200414" y="166294"/>
                      <a:pt x="199663" y="109528"/>
                      <a:pt x="235191" y="105580"/>
                    </a:cubicBezTo>
                    <a:cubicBezTo>
                      <a:pt x="250989" y="103825"/>
                      <a:pt x="266550" y="110807"/>
                      <a:pt x="282229" y="113420"/>
                    </a:cubicBezTo>
                    <a:cubicBezTo>
                      <a:pt x="287455" y="121260"/>
                      <a:pt x="293694" y="128512"/>
                      <a:pt x="297908" y="136940"/>
                    </a:cubicBezTo>
                    <a:cubicBezTo>
                      <a:pt x="316943" y="175012"/>
                      <a:pt x="311038" y="260217"/>
                      <a:pt x="313587" y="278059"/>
                    </a:cubicBezTo>
                    <a:cubicBezTo>
                      <a:pt x="315924" y="294421"/>
                      <a:pt x="324041" y="309419"/>
                      <a:pt x="329267" y="325099"/>
                    </a:cubicBezTo>
                    <a:cubicBezTo>
                      <a:pt x="339720" y="356459"/>
                      <a:pt x="329265" y="346005"/>
                      <a:pt x="360625" y="356459"/>
                    </a:cubicBezTo>
                    <a:cubicBezTo>
                      <a:pt x="371078" y="353846"/>
                      <a:pt x="383570" y="355350"/>
                      <a:pt x="391984" y="348619"/>
                    </a:cubicBezTo>
                    <a:cubicBezTo>
                      <a:pt x="398437" y="343456"/>
                      <a:pt x="399824" y="333363"/>
                      <a:pt x="399824" y="325099"/>
                    </a:cubicBezTo>
                    <a:cubicBezTo>
                      <a:pt x="399824" y="292467"/>
                      <a:pt x="389107" y="295823"/>
                      <a:pt x="376305" y="270219"/>
                    </a:cubicBezTo>
                    <a:cubicBezTo>
                      <a:pt x="366655" y="250918"/>
                      <a:pt x="363637" y="217729"/>
                      <a:pt x="360625" y="199660"/>
                    </a:cubicBezTo>
                    <a:cubicBezTo>
                      <a:pt x="365852" y="173527"/>
                      <a:pt x="357460" y="140105"/>
                      <a:pt x="376305" y="121260"/>
                    </a:cubicBezTo>
                    <a:cubicBezTo>
                      <a:pt x="389371" y="108194"/>
                      <a:pt x="416597" y="117755"/>
                      <a:pt x="431182" y="129100"/>
                    </a:cubicBezTo>
                    <a:cubicBezTo>
                      <a:pt x="444228" y="139248"/>
                      <a:pt x="446862" y="176140"/>
                      <a:pt x="446862" y="176140"/>
                    </a:cubicBezTo>
                    <a:cubicBezTo>
                      <a:pt x="449475" y="207500"/>
                      <a:pt x="449528" y="239179"/>
                      <a:pt x="454701" y="270219"/>
                    </a:cubicBezTo>
                    <a:cubicBezTo>
                      <a:pt x="457418" y="286522"/>
                      <a:pt x="465155" y="301579"/>
                      <a:pt x="470381" y="317259"/>
                    </a:cubicBezTo>
                    <a:lnTo>
                      <a:pt x="493900" y="387819"/>
                    </a:lnTo>
                    <a:cubicBezTo>
                      <a:pt x="493901" y="387823"/>
                      <a:pt x="509577" y="434855"/>
                      <a:pt x="509579" y="434858"/>
                    </a:cubicBezTo>
                    <a:lnTo>
                      <a:pt x="540938" y="481898"/>
                    </a:lnTo>
                    <a:cubicBezTo>
                      <a:pt x="543551" y="489738"/>
                      <a:pt x="542934" y="499574"/>
                      <a:pt x="548777" y="505418"/>
                    </a:cubicBezTo>
                    <a:cubicBezTo>
                      <a:pt x="564523" y="521164"/>
                      <a:pt x="587742" y="509397"/>
                      <a:pt x="603655" y="505418"/>
                    </a:cubicBezTo>
                    <a:cubicBezTo>
                      <a:pt x="599053" y="482404"/>
                      <a:pt x="597017" y="463796"/>
                      <a:pt x="587976" y="442698"/>
                    </a:cubicBezTo>
                    <a:cubicBezTo>
                      <a:pt x="576038" y="414842"/>
                      <a:pt x="572367" y="411443"/>
                      <a:pt x="556617" y="387819"/>
                    </a:cubicBezTo>
                    <a:cubicBezTo>
                      <a:pt x="554004" y="379979"/>
                      <a:pt x="552473" y="371691"/>
                      <a:pt x="548777" y="364299"/>
                    </a:cubicBezTo>
                    <a:cubicBezTo>
                      <a:pt x="537862" y="342468"/>
                      <a:pt x="526918" y="334599"/>
                      <a:pt x="509579" y="317259"/>
                    </a:cubicBezTo>
                    <a:cubicBezTo>
                      <a:pt x="506695" y="310049"/>
                      <a:pt x="484453" y="259559"/>
                      <a:pt x="486060" y="246699"/>
                    </a:cubicBezTo>
                    <a:cubicBezTo>
                      <a:pt x="487509" y="235102"/>
                      <a:pt x="492390" y="222352"/>
                      <a:pt x="501739" y="215340"/>
                    </a:cubicBezTo>
                    <a:cubicBezTo>
                      <a:pt x="514961" y="205423"/>
                      <a:pt x="548777" y="199660"/>
                      <a:pt x="548777" y="199660"/>
                    </a:cubicBezTo>
                    <a:cubicBezTo>
                      <a:pt x="554004" y="204887"/>
                      <a:pt x="560654" y="209002"/>
                      <a:pt x="564457" y="215340"/>
                    </a:cubicBezTo>
                    <a:cubicBezTo>
                      <a:pt x="573123" y="229784"/>
                      <a:pt x="572297" y="234249"/>
                      <a:pt x="572297" y="246699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544418" y="2414772"/>
                <a:ext cx="211671" cy="45719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16"/>
          <p:cNvGrpSpPr/>
          <p:nvPr/>
        </p:nvGrpSpPr>
        <p:grpSpPr>
          <a:xfrm>
            <a:off x="7430026" y="2372563"/>
            <a:ext cx="752611" cy="551203"/>
            <a:chOff x="1003478" y="1909288"/>
            <a:chExt cx="752611" cy="551203"/>
          </a:xfrm>
        </p:grpSpPr>
        <p:sp>
          <p:nvSpPr>
            <p:cNvPr id="18" name="Freeform 17"/>
            <p:cNvSpPr/>
            <p:nvPr/>
          </p:nvSpPr>
          <p:spPr>
            <a:xfrm>
              <a:off x="1003478" y="1909288"/>
              <a:ext cx="603655" cy="521164"/>
            </a:xfrm>
            <a:custGeom>
              <a:avLst/>
              <a:gdLst>
                <a:gd name="connsiteX0" fmla="*/ 62718 w 603655"/>
                <a:gd name="connsiteY0" fmla="*/ 97740 h 521164"/>
                <a:gd name="connsiteX1" fmla="*/ 54878 w 603655"/>
                <a:gd name="connsiteY1" fmla="*/ 27181 h 521164"/>
                <a:gd name="connsiteX2" fmla="*/ 39199 w 603655"/>
                <a:gd name="connsiteY2" fmla="*/ 3661 h 521164"/>
                <a:gd name="connsiteX3" fmla="*/ 0 w 603655"/>
                <a:gd name="connsiteY3" fmla="*/ 11501 h 521164"/>
                <a:gd name="connsiteX4" fmla="*/ 7840 w 603655"/>
                <a:gd name="connsiteY4" fmla="*/ 168300 h 521164"/>
                <a:gd name="connsiteX5" fmla="*/ 23519 w 603655"/>
                <a:gd name="connsiteY5" fmla="*/ 191820 h 521164"/>
                <a:gd name="connsiteX6" fmla="*/ 31359 w 603655"/>
                <a:gd name="connsiteY6" fmla="*/ 215340 h 521164"/>
                <a:gd name="connsiteX7" fmla="*/ 47038 w 603655"/>
                <a:gd name="connsiteY7" fmla="*/ 325099 h 521164"/>
                <a:gd name="connsiteX8" fmla="*/ 54878 w 603655"/>
                <a:gd name="connsiteY8" fmla="*/ 348619 h 521164"/>
                <a:gd name="connsiteX9" fmla="*/ 70557 w 603655"/>
                <a:gd name="connsiteY9" fmla="*/ 379979 h 521164"/>
                <a:gd name="connsiteX10" fmla="*/ 94076 w 603655"/>
                <a:gd name="connsiteY10" fmla="*/ 387819 h 521164"/>
                <a:gd name="connsiteX11" fmla="*/ 117595 w 603655"/>
                <a:gd name="connsiteY11" fmla="*/ 379979 h 521164"/>
                <a:gd name="connsiteX12" fmla="*/ 94076 w 603655"/>
                <a:gd name="connsiteY12" fmla="*/ 278059 h 521164"/>
                <a:gd name="connsiteX13" fmla="*/ 78397 w 603655"/>
                <a:gd name="connsiteY13" fmla="*/ 254539 h 521164"/>
                <a:gd name="connsiteX14" fmla="*/ 78397 w 603655"/>
                <a:gd name="connsiteY14" fmla="*/ 144780 h 521164"/>
                <a:gd name="connsiteX15" fmla="*/ 101916 w 603655"/>
                <a:gd name="connsiteY15" fmla="*/ 136940 h 521164"/>
                <a:gd name="connsiteX16" fmla="*/ 164633 w 603655"/>
                <a:gd name="connsiteY16" fmla="*/ 144780 h 521164"/>
                <a:gd name="connsiteX17" fmla="*/ 172473 w 603655"/>
                <a:gd name="connsiteY17" fmla="*/ 168300 h 521164"/>
                <a:gd name="connsiteX18" fmla="*/ 180313 w 603655"/>
                <a:gd name="connsiteY18" fmla="*/ 254539 h 521164"/>
                <a:gd name="connsiteX19" fmla="*/ 211672 w 603655"/>
                <a:gd name="connsiteY19" fmla="*/ 309419 h 521164"/>
                <a:gd name="connsiteX20" fmla="*/ 219511 w 603655"/>
                <a:gd name="connsiteY20" fmla="*/ 332939 h 521164"/>
                <a:gd name="connsiteX21" fmla="*/ 258710 w 603655"/>
                <a:gd name="connsiteY21" fmla="*/ 356459 h 521164"/>
                <a:gd name="connsiteX22" fmla="*/ 243030 w 603655"/>
                <a:gd name="connsiteY22" fmla="*/ 325099 h 521164"/>
                <a:gd name="connsiteX23" fmla="*/ 227351 w 603655"/>
                <a:gd name="connsiteY23" fmla="*/ 278059 h 521164"/>
                <a:gd name="connsiteX24" fmla="*/ 219511 w 603655"/>
                <a:gd name="connsiteY24" fmla="*/ 254539 h 521164"/>
                <a:gd name="connsiteX25" fmla="*/ 203832 w 603655"/>
                <a:gd name="connsiteY25" fmla="*/ 207500 h 521164"/>
                <a:gd name="connsiteX26" fmla="*/ 195992 w 603655"/>
                <a:gd name="connsiteY26" fmla="*/ 183980 h 521164"/>
                <a:gd name="connsiteX27" fmla="*/ 235191 w 603655"/>
                <a:gd name="connsiteY27" fmla="*/ 105580 h 521164"/>
                <a:gd name="connsiteX28" fmla="*/ 282229 w 603655"/>
                <a:gd name="connsiteY28" fmla="*/ 113420 h 521164"/>
                <a:gd name="connsiteX29" fmla="*/ 297908 w 603655"/>
                <a:gd name="connsiteY29" fmla="*/ 136940 h 521164"/>
                <a:gd name="connsiteX30" fmla="*/ 313587 w 603655"/>
                <a:gd name="connsiteY30" fmla="*/ 278059 h 521164"/>
                <a:gd name="connsiteX31" fmla="*/ 329267 w 603655"/>
                <a:gd name="connsiteY31" fmla="*/ 325099 h 521164"/>
                <a:gd name="connsiteX32" fmla="*/ 360625 w 603655"/>
                <a:gd name="connsiteY32" fmla="*/ 356459 h 521164"/>
                <a:gd name="connsiteX33" fmla="*/ 391984 w 603655"/>
                <a:gd name="connsiteY33" fmla="*/ 348619 h 521164"/>
                <a:gd name="connsiteX34" fmla="*/ 399824 w 603655"/>
                <a:gd name="connsiteY34" fmla="*/ 325099 h 521164"/>
                <a:gd name="connsiteX35" fmla="*/ 376305 w 603655"/>
                <a:gd name="connsiteY35" fmla="*/ 270219 h 521164"/>
                <a:gd name="connsiteX36" fmla="*/ 360625 w 603655"/>
                <a:gd name="connsiteY36" fmla="*/ 199660 h 521164"/>
                <a:gd name="connsiteX37" fmla="*/ 376305 w 603655"/>
                <a:gd name="connsiteY37" fmla="*/ 121260 h 521164"/>
                <a:gd name="connsiteX38" fmla="*/ 431182 w 603655"/>
                <a:gd name="connsiteY38" fmla="*/ 129100 h 521164"/>
                <a:gd name="connsiteX39" fmla="*/ 446862 w 603655"/>
                <a:gd name="connsiteY39" fmla="*/ 176140 h 521164"/>
                <a:gd name="connsiteX40" fmla="*/ 454701 w 603655"/>
                <a:gd name="connsiteY40" fmla="*/ 270219 h 521164"/>
                <a:gd name="connsiteX41" fmla="*/ 470381 w 603655"/>
                <a:gd name="connsiteY41" fmla="*/ 317259 h 521164"/>
                <a:gd name="connsiteX42" fmla="*/ 493900 w 603655"/>
                <a:gd name="connsiteY42" fmla="*/ 387819 h 521164"/>
                <a:gd name="connsiteX43" fmla="*/ 509579 w 603655"/>
                <a:gd name="connsiteY43" fmla="*/ 434858 h 521164"/>
                <a:gd name="connsiteX44" fmla="*/ 540938 w 603655"/>
                <a:gd name="connsiteY44" fmla="*/ 481898 h 521164"/>
                <a:gd name="connsiteX45" fmla="*/ 548777 w 603655"/>
                <a:gd name="connsiteY45" fmla="*/ 505418 h 521164"/>
                <a:gd name="connsiteX46" fmla="*/ 603655 w 603655"/>
                <a:gd name="connsiteY46" fmla="*/ 505418 h 521164"/>
                <a:gd name="connsiteX47" fmla="*/ 587976 w 603655"/>
                <a:gd name="connsiteY47" fmla="*/ 442698 h 521164"/>
                <a:gd name="connsiteX48" fmla="*/ 556617 w 603655"/>
                <a:gd name="connsiteY48" fmla="*/ 387819 h 521164"/>
                <a:gd name="connsiteX49" fmla="*/ 548777 w 603655"/>
                <a:gd name="connsiteY49" fmla="*/ 364299 h 521164"/>
                <a:gd name="connsiteX50" fmla="*/ 509579 w 603655"/>
                <a:gd name="connsiteY50" fmla="*/ 317259 h 521164"/>
                <a:gd name="connsiteX51" fmla="*/ 486060 w 603655"/>
                <a:gd name="connsiteY51" fmla="*/ 246699 h 521164"/>
                <a:gd name="connsiteX52" fmla="*/ 501739 w 603655"/>
                <a:gd name="connsiteY52" fmla="*/ 215340 h 521164"/>
                <a:gd name="connsiteX53" fmla="*/ 548777 w 603655"/>
                <a:gd name="connsiteY53" fmla="*/ 199660 h 521164"/>
                <a:gd name="connsiteX54" fmla="*/ 564457 w 603655"/>
                <a:gd name="connsiteY54" fmla="*/ 215340 h 521164"/>
                <a:gd name="connsiteX55" fmla="*/ 572297 w 603655"/>
                <a:gd name="connsiteY55" fmla="*/ 246699 h 5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603655" h="521164">
                  <a:moveTo>
                    <a:pt x="62718" y="97740"/>
                  </a:moveTo>
                  <a:cubicBezTo>
                    <a:pt x="60105" y="74220"/>
                    <a:pt x="60617" y="50139"/>
                    <a:pt x="54878" y="27181"/>
                  </a:cubicBezTo>
                  <a:cubicBezTo>
                    <a:pt x="52593" y="18040"/>
                    <a:pt x="48259" y="6250"/>
                    <a:pt x="39199" y="3661"/>
                  </a:cubicBezTo>
                  <a:cubicBezTo>
                    <a:pt x="26387" y="0"/>
                    <a:pt x="13066" y="8888"/>
                    <a:pt x="0" y="11501"/>
                  </a:cubicBezTo>
                  <a:cubicBezTo>
                    <a:pt x="2613" y="63767"/>
                    <a:pt x="1072" y="116408"/>
                    <a:pt x="7840" y="168300"/>
                  </a:cubicBezTo>
                  <a:cubicBezTo>
                    <a:pt x="9059" y="177643"/>
                    <a:pt x="19305" y="183392"/>
                    <a:pt x="23519" y="191820"/>
                  </a:cubicBezTo>
                  <a:cubicBezTo>
                    <a:pt x="27215" y="199212"/>
                    <a:pt x="28746" y="207500"/>
                    <a:pt x="31359" y="215340"/>
                  </a:cubicBezTo>
                  <a:cubicBezTo>
                    <a:pt x="37606" y="277805"/>
                    <a:pt x="33924" y="279196"/>
                    <a:pt x="47038" y="325099"/>
                  </a:cubicBezTo>
                  <a:cubicBezTo>
                    <a:pt x="49308" y="333045"/>
                    <a:pt x="51623" y="341023"/>
                    <a:pt x="54878" y="348619"/>
                  </a:cubicBezTo>
                  <a:cubicBezTo>
                    <a:pt x="59482" y="359361"/>
                    <a:pt x="62293" y="371715"/>
                    <a:pt x="70557" y="379979"/>
                  </a:cubicBezTo>
                  <a:cubicBezTo>
                    <a:pt x="76400" y="385823"/>
                    <a:pt x="86236" y="385206"/>
                    <a:pt x="94076" y="387819"/>
                  </a:cubicBezTo>
                  <a:cubicBezTo>
                    <a:pt x="101916" y="385206"/>
                    <a:pt x="116236" y="388130"/>
                    <a:pt x="117595" y="379979"/>
                  </a:cubicBezTo>
                  <a:cubicBezTo>
                    <a:pt x="133899" y="282154"/>
                    <a:pt x="123813" y="315231"/>
                    <a:pt x="94076" y="278059"/>
                  </a:cubicBezTo>
                  <a:cubicBezTo>
                    <a:pt x="88190" y="270701"/>
                    <a:pt x="83623" y="262379"/>
                    <a:pt x="78397" y="254539"/>
                  </a:cubicBezTo>
                  <a:cubicBezTo>
                    <a:pt x="68114" y="213408"/>
                    <a:pt x="59913" y="195614"/>
                    <a:pt x="78397" y="144780"/>
                  </a:cubicBezTo>
                  <a:cubicBezTo>
                    <a:pt x="81221" y="137014"/>
                    <a:pt x="94076" y="139553"/>
                    <a:pt x="101916" y="136940"/>
                  </a:cubicBezTo>
                  <a:cubicBezTo>
                    <a:pt x="122822" y="139553"/>
                    <a:pt x="145381" y="136223"/>
                    <a:pt x="164633" y="144780"/>
                  </a:cubicBezTo>
                  <a:cubicBezTo>
                    <a:pt x="172185" y="148136"/>
                    <a:pt x="171304" y="160119"/>
                    <a:pt x="172473" y="168300"/>
                  </a:cubicBezTo>
                  <a:cubicBezTo>
                    <a:pt x="176555" y="196875"/>
                    <a:pt x="174652" y="226235"/>
                    <a:pt x="180313" y="254539"/>
                  </a:cubicBezTo>
                  <a:cubicBezTo>
                    <a:pt x="183155" y="268751"/>
                    <a:pt x="203256" y="296795"/>
                    <a:pt x="211672" y="309419"/>
                  </a:cubicBezTo>
                  <a:cubicBezTo>
                    <a:pt x="214285" y="317259"/>
                    <a:pt x="215259" y="325853"/>
                    <a:pt x="219511" y="332939"/>
                  </a:cubicBezTo>
                  <a:cubicBezTo>
                    <a:pt x="230272" y="350875"/>
                    <a:pt x="240211" y="350292"/>
                    <a:pt x="258710" y="356459"/>
                  </a:cubicBezTo>
                  <a:cubicBezTo>
                    <a:pt x="253483" y="346006"/>
                    <a:pt x="247370" y="335950"/>
                    <a:pt x="243030" y="325099"/>
                  </a:cubicBezTo>
                  <a:cubicBezTo>
                    <a:pt x="236892" y="309753"/>
                    <a:pt x="232577" y="293739"/>
                    <a:pt x="227351" y="278059"/>
                  </a:cubicBezTo>
                  <a:lnTo>
                    <a:pt x="219511" y="254539"/>
                  </a:lnTo>
                  <a:lnTo>
                    <a:pt x="203832" y="207500"/>
                  </a:lnTo>
                  <a:lnTo>
                    <a:pt x="195992" y="183980"/>
                  </a:lnTo>
                  <a:cubicBezTo>
                    <a:pt x="200414" y="166294"/>
                    <a:pt x="199663" y="109528"/>
                    <a:pt x="235191" y="105580"/>
                  </a:cubicBezTo>
                  <a:cubicBezTo>
                    <a:pt x="250989" y="103825"/>
                    <a:pt x="266550" y="110807"/>
                    <a:pt x="282229" y="113420"/>
                  </a:cubicBezTo>
                  <a:cubicBezTo>
                    <a:pt x="287455" y="121260"/>
                    <a:pt x="293694" y="128512"/>
                    <a:pt x="297908" y="136940"/>
                  </a:cubicBezTo>
                  <a:cubicBezTo>
                    <a:pt x="316943" y="175012"/>
                    <a:pt x="311038" y="260217"/>
                    <a:pt x="313587" y="278059"/>
                  </a:cubicBezTo>
                  <a:cubicBezTo>
                    <a:pt x="315924" y="294421"/>
                    <a:pt x="324041" y="309419"/>
                    <a:pt x="329267" y="325099"/>
                  </a:cubicBezTo>
                  <a:cubicBezTo>
                    <a:pt x="339720" y="356459"/>
                    <a:pt x="329265" y="346005"/>
                    <a:pt x="360625" y="356459"/>
                  </a:cubicBezTo>
                  <a:cubicBezTo>
                    <a:pt x="371078" y="353846"/>
                    <a:pt x="383570" y="355350"/>
                    <a:pt x="391984" y="348619"/>
                  </a:cubicBezTo>
                  <a:cubicBezTo>
                    <a:pt x="398437" y="343456"/>
                    <a:pt x="399824" y="333363"/>
                    <a:pt x="399824" y="325099"/>
                  </a:cubicBezTo>
                  <a:cubicBezTo>
                    <a:pt x="399824" y="292467"/>
                    <a:pt x="389107" y="295823"/>
                    <a:pt x="376305" y="270219"/>
                  </a:cubicBezTo>
                  <a:cubicBezTo>
                    <a:pt x="366655" y="250918"/>
                    <a:pt x="363637" y="217729"/>
                    <a:pt x="360625" y="199660"/>
                  </a:cubicBezTo>
                  <a:cubicBezTo>
                    <a:pt x="365852" y="173527"/>
                    <a:pt x="357460" y="140105"/>
                    <a:pt x="376305" y="121260"/>
                  </a:cubicBezTo>
                  <a:cubicBezTo>
                    <a:pt x="389371" y="108194"/>
                    <a:pt x="416597" y="117755"/>
                    <a:pt x="431182" y="129100"/>
                  </a:cubicBezTo>
                  <a:cubicBezTo>
                    <a:pt x="444228" y="139248"/>
                    <a:pt x="446862" y="176140"/>
                    <a:pt x="446862" y="176140"/>
                  </a:cubicBezTo>
                  <a:cubicBezTo>
                    <a:pt x="449475" y="207500"/>
                    <a:pt x="449528" y="239179"/>
                    <a:pt x="454701" y="270219"/>
                  </a:cubicBezTo>
                  <a:cubicBezTo>
                    <a:pt x="457418" y="286522"/>
                    <a:pt x="465155" y="301579"/>
                    <a:pt x="470381" y="317259"/>
                  </a:cubicBezTo>
                  <a:lnTo>
                    <a:pt x="493900" y="387819"/>
                  </a:lnTo>
                  <a:cubicBezTo>
                    <a:pt x="493901" y="387823"/>
                    <a:pt x="509577" y="434855"/>
                    <a:pt x="509579" y="434858"/>
                  </a:cubicBezTo>
                  <a:lnTo>
                    <a:pt x="540938" y="481898"/>
                  </a:lnTo>
                  <a:cubicBezTo>
                    <a:pt x="543551" y="489738"/>
                    <a:pt x="542934" y="499574"/>
                    <a:pt x="548777" y="505418"/>
                  </a:cubicBezTo>
                  <a:cubicBezTo>
                    <a:pt x="564523" y="521164"/>
                    <a:pt x="587742" y="509397"/>
                    <a:pt x="603655" y="505418"/>
                  </a:cubicBezTo>
                  <a:cubicBezTo>
                    <a:pt x="599053" y="482404"/>
                    <a:pt x="597017" y="463796"/>
                    <a:pt x="587976" y="442698"/>
                  </a:cubicBezTo>
                  <a:cubicBezTo>
                    <a:pt x="576038" y="414842"/>
                    <a:pt x="572367" y="411443"/>
                    <a:pt x="556617" y="387819"/>
                  </a:cubicBezTo>
                  <a:cubicBezTo>
                    <a:pt x="554004" y="379979"/>
                    <a:pt x="552473" y="371691"/>
                    <a:pt x="548777" y="364299"/>
                  </a:cubicBezTo>
                  <a:cubicBezTo>
                    <a:pt x="537862" y="342468"/>
                    <a:pt x="526918" y="334599"/>
                    <a:pt x="509579" y="317259"/>
                  </a:cubicBezTo>
                  <a:cubicBezTo>
                    <a:pt x="506695" y="310049"/>
                    <a:pt x="484453" y="259559"/>
                    <a:pt x="486060" y="246699"/>
                  </a:cubicBezTo>
                  <a:cubicBezTo>
                    <a:pt x="487509" y="235102"/>
                    <a:pt x="492390" y="222352"/>
                    <a:pt x="501739" y="215340"/>
                  </a:cubicBezTo>
                  <a:cubicBezTo>
                    <a:pt x="514961" y="205423"/>
                    <a:pt x="548777" y="199660"/>
                    <a:pt x="548777" y="199660"/>
                  </a:cubicBezTo>
                  <a:cubicBezTo>
                    <a:pt x="554004" y="204887"/>
                    <a:pt x="560654" y="209002"/>
                    <a:pt x="564457" y="215340"/>
                  </a:cubicBezTo>
                  <a:cubicBezTo>
                    <a:pt x="573123" y="229784"/>
                    <a:pt x="572297" y="234249"/>
                    <a:pt x="572297" y="246699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44418" y="2414772"/>
              <a:ext cx="211671" cy="4571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648200" y="1139752"/>
            <a:ext cx="225782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Tag intracellular domain with an antibody binding site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334000" y="3814712"/>
            <a:ext cx="1172505" cy="923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Solubilize</a:t>
            </a:r>
            <a:r>
              <a:rPr lang="en-US" dirty="0" smtClean="0"/>
              <a:t> AT</a:t>
            </a:r>
            <a:r>
              <a:rPr lang="en-US" baseline="-25000" dirty="0" smtClean="0"/>
              <a:t>2</a:t>
            </a:r>
            <a:r>
              <a:rPr lang="en-US" dirty="0" smtClean="0"/>
              <a:t> in a micelle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81600" y="5562600"/>
            <a:ext cx="1521839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Immobilize on glass beads</a:t>
            </a:r>
            <a:endParaRPr lang="en-US" dirty="0"/>
          </a:p>
        </p:txBody>
      </p:sp>
      <p:grpSp>
        <p:nvGrpSpPr>
          <p:cNvPr id="6" name="Group 46"/>
          <p:cNvGrpSpPr/>
          <p:nvPr/>
        </p:nvGrpSpPr>
        <p:grpSpPr>
          <a:xfrm>
            <a:off x="7243148" y="5217188"/>
            <a:ext cx="1493525" cy="1426339"/>
            <a:chOff x="6966693" y="1913761"/>
            <a:chExt cx="1493525" cy="1426339"/>
          </a:xfrm>
        </p:grpSpPr>
        <p:sp>
          <p:nvSpPr>
            <p:cNvPr id="25" name="Oval 24"/>
            <p:cNvSpPr/>
            <p:nvPr/>
          </p:nvSpPr>
          <p:spPr>
            <a:xfrm>
              <a:off x="7135314" y="3139225"/>
              <a:ext cx="1324904" cy="20087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7628311" y="2985032"/>
              <a:ext cx="39199" cy="244886"/>
            </a:xfrm>
            <a:custGeom>
              <a:avLst/>
              <a:gdLst>
                <a:gd name="connsiteX0" fmla="*/ 0 w 39199"/>
                <a:gd name="connsiteY0" fmla="*/ 0 h 244886"/>
                <a:gd name="connsiteX1" fmla="*/ 7840 w 39199"/>
                <a:gd name="connsiteY1" fmla="*/ 156799 h 244886"/>
                <a:gd name="connsiteX2" fmla="*/ 31359 w 39199"/>
                <a:gd name="connsiteY2" fmla="*/ 243038 h 244886"/>
                <a:gd name="connsiteX3" fmla="*/ 39199 w 39199"/>
                <a:gd name="connsiteY3" fmla="*/ 243038 h 244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199" h="244886">
                  <a:moveTo>
                    <a:pt x="0" y="0"/>
                  </a:moveTo>
                  <a:cubicBezTo>
                    <a:pt x="2613" y="52266"/>
                    <a:pt x="4111" y="104600"/>
                    <a:pt x="7840" y="156799"/>
                  </a:cubicBezTo>
                  <a:cubicBezTo>
                    <a:pt x="10337" y="191757"/>
                    <a:pt x="6906" y="218584"/>
                    <a:pt x="31359" y="243038"/>
                  </a:cubicBezTo>
                  <a:cubicBezTo>
                    <a:pt x="33207" y="244886"/>
                    <a:pt x="36586" y="243038"/>
                    <a:pt x="39199" y="243038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7741548" y="2985032"/>
              <a:ext cx="45719" cy="244886"/>
            </a:xfrm>
            <a:custGeom>
              <a:avLst/>
              <a:gdLst>
                <a:gd name="connsiteX0" fmla="*/ 0 w 39199"/>
                <a:gd name="connsiteY0" fmla="*/ 0 h 244886"/>
                <a:gd name="connsiteX1" fmla="*/ 7840 w 39199"/>
                <a:gd name="connsiteY1" fmla="*/ 156799 h 244886"/>
                <a:gd name="connsiteX2" fmla="*/ 31359 w 39199"/>
                <a:gd name="connsiteY2" fmla="*/ 243038 h 244886"/>
                <a:gd name="connsiteX3" fmla="*/ 39199 w 39199"/>
                <a:gd name="connsiteY3" fmla="*/ 243038 h 244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199" h="244886">
                  <a:moveTo>
                    <a:pt x="0" y="0"/>
                  </a:moveTo>
                  <a:cubicBezTo>
                    <a:pt x="2613" y="52266"/>
                    <a:pt x="4111" y="104600"/>
                    <a:pt x="7840" y="156799"/>
                  </a:cubicBezTo>
                  <a:cubicBezTo>
                    <a:pt x="10337" y="191757"/>
                    <a:pt x="6906" y="218584"/>
                    <a:pt x="31359" y="243038"/>
                  </a:cubicBezTo>
                  <a:cubicBezTo>
                    <a:pt x="33207" y="244886"/>
                    <a:pt x="36586" y="243038"/>
                    <a:pt x="39199" y="243038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rapezoid 27"/>
            <p:cNvSpPr/>
            <p:nvPr/>
          </p:nvSpPr>
          <p:spPr>
            <a:xfrm rot="10413749">
              <a:off x="7480237" y="2818779"/>
              <a:ext cx="399823" cy="169774"/>
            </a:xfrm>
            <a:prstGeom prst="trapezoid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40"/>
            <p:cNvGrpSpPr/>
            <p:nvPr/>
          </p:nvGrpSpPr>
          <p:grpSpPr>
            <a:xfrm rot="1349422">
              <a:off x="7509260" y="2510479"/>
              <a:ext cx="316499" cy="316520"/>
              <a:chOff x="5448574" y="4131655"/>
              <a:chExt cx="384134" cy="384159"/>
            </a:xfrm>
          </p:grpSpPr>
          <p:grpSp>
            <p:nvGrpSpPr>
              <p:cNvPr id="8" name="Group 33"/>
              <p:cNvGrpSpPr/>
              <p:nvPr/>
            </p:nvGrpSpPr>
            <p:grpSpPr>
              <a:xfrm>
                <a:off x="5448574" y="4237495"/>
                <a:ext cx="384134" cy="105840"/>
                <a:chOff x="5448574" y="4237495"/>
                <a:chExt cx="384134" cy="105840"/>
              </a:xfrm>
            </p:grpSpPr>
            <p:cxnSp>
              <p:nvCxnSpPr>
                <p:cNvPr id="32" name="Straight Connector 31"/>
                <p:cNvCxnSpPr/>
                <p:nvPr/>
              </p:nvCxnSpPr>
              <p:spPr>
                <a:xfrm>
                  <a:off x="5448574" y="424141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flipH="1">
                  <a:off x="5636721" y="423749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34"/>
              <p:cNvGrpSpPr/>
              <p:nvPr/>
            </p:nvGrpSpPr>
            <p:grpSpPr>
              <a:xfrm>
                <a:off x="5448574" y="4131655"/>
                <a:ext cx="384134" cy="105840"/>
                <a:chOff x="5448574" y="4237495"/>
                <a:chExt cx="384134" cy="105840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>
                  <a:off x="5448574" y="424141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H="1">
                  <a:off x="5636721" y="4237495"/>
                  <a:ext cx="195987" cy="10192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Rectangle 39"/>
              <p:cNvSpPr/>
              <p:nvPr/>
            </p:nvSpPr>
            <p:spPr>
              <a:xfrm>
                <a:off x="5597521" y="4323735"/>
                <a:ext cx="92113" cy="19207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544607" y="4198296"/>
                <a:ext cx="184227" cy="141119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41"/>
            <p:cNvGrpSpPr/>
            <p:nvPr/>
          </p:nvGrpSpPr>
          <p:grpSpPr>
            <a:xfrm>
              <a:off x="6966693" y="1913761"/>
              <a:ext cx="807491" cy="551203"/>
              <a:chOff x="736931" y="2662856"/>
              <a:chExt cx="807491" cy="55120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736931" y="2775021"/>
                <a:ext cx="752609" cy="283882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14"/>
              <p:cNvGrpSpPr/>
              <p:nvPr/>
            </p:nvGrpSpPr>
            <p:grpSpPr>
              <a:xfrm>
                <a:off x="791811" y="2662856"/>
                <a:ext cx="752611" cy="551203"/>
                <a:chOff x="1003478" y="1909288"/>
                <a:chExt cx="752611" cy="551203"/>
              </a:xfrm>
            </p:grpSpPr>
            <p:sp>
              <p:nvSpPr>
                <p:cNvPr id="45" name="Freeform 44"/>
                <p:cNvSpPr/>
                <p:nvPr/>
              </p:nvSpPr>
              <p:spPr>
                <a:xfrm>
                  <a:off x="1003478" y="1909288"/>
                  <a:ext cx="603655" cy="521164"/>
                </a:xfrm>
                <a:custGeom>
                  <a:avLst/>
                  <a:gdLst>
                    <a:gd name="connsiteX0" fmla="*/ 62718 w 603655"/>
                    <a:gd name="connsiteY0" fmla="*/ 97740 h 521164"/>
                    <a:gd name="connsiteX1" fmla="*/ 54878 w 603655"/>
                    <a:gd name="connsiteY1" fmla="*/ 27181 h 521164"/>
                    <a:gd name="connsiteX2" fmla="*/ 39199 w 603655"/>
                    <a:gd name="connsiteY2" fmla="*/ 3661 h 521164"/>
                    <a:gd name="connsiteX3" fmla="*/ 0 w 603655"/>
                    <a:gd name="connsiteY3" fmla="*/ 11501 h 521164"/>
                    <a:gd name="connsiteX4" fmla="*/ 7840 w 603655"/>
                    <a:gd name="connsiteY4" fmla="*/ 168300 h 521164"/>
                    <a:gd name="connsiteX5" fmla="*/ 23519 w 603655"/>
                    <a:gd name="connsiteY5" fmla="*/ 191820 h 521164"/>
                    <a:gd name="connsiteX6" fmla="*/ 31359 w 603655"/>
                    <a:gd name="connsiteY6" fmla="*/ 215340 h 521164"/>
                    <a:gd name="connsiteX7" fmla="*/ 47038 w 603655"/>
                    <a:gd name="connsiteY7" fmla="*/ 325099 h 521164"/>
                    <a:gd name="connsiteX8" fmla="*/ 54878 w 603655"/>
                    <a:gd name="connsiteY8" fmla="*/ 348619 h 521164"/>
                    <a:gd name="connsiteX9" fmla="*/ 70557 w 603655"/>
                    <a:gd name="connsiteY9" fmla="*/ 379979 h 521164"/>
                    <a:gd name="connsiteX10" fmla="*/ 94076 w 603655"/>
                    <a:gd name="connsiteY10" fmla="*/ 387819 h 521164"/>
                    <a:gd name="connsiteX11" fmla="*/ 117595 w 603655"/>
                    <a:gd name="connsiteY11" fmla="*/ 379979 h 521164"/>
                    <a:gd name="connsiteX12" fmla="*/ 94076 w 603655"/>
                    <a:gd name="connsiteY12" fmla="*/ 278059 h 521164"/>
                    <a:gd name="connsiteX13" fmla="*/ 78397 w 603655"/>
                    <a:gd name="connsiteY13" fmla="*/ 254539 h 521164"/>
                    <a:gd name="connsiteX14" fmla="*/ 78397 w 603655"/>
                    <a:gd name="connsiteY14" fmla="*/ 144780 h 521164"/>
                    <a:gd name="connsiteX15" fmla="*/ 101916 w 603655"/>
                    <a:gd name="connsiteY15" fmla="*/ 136940 h 521164"/>
                    <a:gd name="connsiteX16" fmla="*/ 164633 w 603655"/>
                    <a:gd name="connsiteY16" fmla="*/ 144780 h 521164"/>
                    <a:gd name="connsiteX17" fmla="*/ 172473 w 603655"/>
                    <a:gd name="connsiteY17" fmla="*/ 168300 h 521164"/>
                    <a:gd name="connsiteX18" fmla="*/ 180313 w 603655"/>
                    <a:gd name="connsiteY18" fmla="*/ 254539 h 521164"/>
                    <a:gd name="connsiteX19" fmla="*/ 211672 w 603655"/>
                    <a:gd name="connsiteY19" fmla="*/ 309419 h 521164"/>
                    <a:gd name="connsiteX20" fmla="*/ 219511 w 603655"/>
                    <a:gd name="connsiteY20" fmla="*/ 332939 h 521164"/>
                    <a:gd name="connsiteX21" fmla="*/ 258710 w 603655"/>
                    <a:gd name="connsiteY21" fmla="*/ 356459 h 521164"/>
                    <a:gd name="connsiteX22" fmla="*/ 243030 w 603655"/>
                    <a:gd name="connsiteY22" fmla="*/ 325099 h 521164"/>
                    <a:gd name="connsiteX23" fmla="*/ 227351 w 603655"/>
                    <a:gd name="connsiteY23" fmla="*/ 278059 h 521164"/>
                    <a:gd name="connsiteX24" fmla="*/ 219511 w 603655"/>
                    <a:gd name="connsiteY24" fmla="*/ 254539 h 521164"/>
                    <a:gd name="connsiteX25" fmla="*/ 203832 w 603655"/>
                    <a:gd name="connsiteY25" fmla="*/ 207500 h 521164"/>
                    <a:gd name="connsiteX26" fmla="*/ 195992 w 603655"/>
                    <a:gd name="connsiteY26" fmla="*/ 183980 h 521164"/>
                    <a:gd name="connsiteX27" fmla="*/ 235191 w 603655"/>
                    <a:gd name="connsiteY27" fmla="*/ 105580 h 521164"/>
                    <a:gd name="connsiteX28" fmla="*/ 282229 w 603655"/>
                    <a:gd name="connsiteY28" fmla="*/ 113420 h 521164"/>
                    <a:gd name="connsiteX29" fmla="*/ 297908 w 603655"/>
                    <a:gd name="connsiteY29" fmla="*/ 136940 h 521164"/>
                    <a:gd name="connsiteX30" fmla="*/ 313587 w 603655"/>
                    <a:gd name="connsiteY30" fmla="*/ 278059 h 521164"/>
                    <a:gd name="connsiteX31" fmla="*/ 329267 w 603655"/>
                    <a:gd name="connsiteY31" fmla="*/ 325099 h 521164"/>
                    <a:gd name="connsiteX32" fmla="*/ 360625 w 603655"/>
                    <a:gd name="connsiteY32" fmla="*/ 356459 h 521164"/>
                    <a:gd name="connsiteX33" fmla="*/ 391984 w 603655"/>
                    <a:gd name="connsiteY33" fmla="*/ 348619 h 521164"/>
                    <a:gd name="connsiteX34" fmla="*/ 399824 w 603655"/>
                    <a:gd name="connsiteY34" fmla="*/ 325099 h 521164"/>
                    <a:gd name="connsiteX35" fmla="*/ 376305 w 603655"/>
                    <a:gd name="connsiteY35" fmla="*/ 270219 h 521164"/>
                    <a:gd name="connsiteX36" fmla="*/ 360625 w 603655"/>
                    <a:gd name="connsiteY36" fmla="*/ 199660 h 521164"/>
                    <a:gd name="connsiteX37" fmla="*/ 376305 w 603655"/>
                    <a:gd name="connsiteY37" fmla="*/ 121260 h 521164"/>
                    <a:gd name="connsiteX38" fmla="*/ 431182 w 603655"/>
                    <a:gd name="connsiteY38" fmla="*/ 129100 h 521164"/>
                    <a:gd name="connsiteX39" fmla="*/ 446862 w 603655"/>
                    <a:gd name="connsiteY39" fmla="*/ 176140 h 521164"/>
                    <a:gd name="connsiteX40" fmla="*/ 454701 w 603655"/>
                    <a:gd name="connsiteY40" fmla="*/ 270219 h 521164"/>
                    <a:gd name="connsiteX41" fmla="*/ 470381 w 603655"/>
                    <a:gd name="connsiteY41" fmla="*/ 317259 h 521164"/>
                    <a:gd name="connsiteX42" fmla="*/ 493900 w 603655"/>
                    <a:gd name="connsiteY42" fmla="*/ 387819 h 521164"/>
                    <a:gd name="connsiteX43" fmla="*/ 509579 w 603655"/>
                    <a:gd name="connsiteY43" fmla="*/ 434858 h 521164"/>
                    <a:gd name="connsiteX44" fmla="*/ 540938 w 603655"/>
                    <a:gd name="connsiteY44" fmla="*/ 481898 h 521164"/>
                    <a:gd name="connsiteX45" fmla="*/ 548777 w 603655"/>
                    <a:gd name="connsiteY45" fmla="*/ 505418 h 521164"/>
                    <a:gd name="connsiteX46" fmla="*/ 603655 w 603655"/>
                    <a:gd name="connsiteY46" fmla="*/ 505418 h 521164"/>
                    <a:gd name="connsiteX47" fmla="*/ 587976 w 603655"/>
                    <a:gd name="connsiteY47" fmla="*/ 442698 h 521164"/>
                    <a:gd name="connsiteX48" fmla="*/ 556617 w 603655"/>
                    <a:gd name="connsiteY48" fmla="*/ 387819 h 521164"/>
                    <a:gd name="connsiteX49" fmla="*/ 548777 w 603655"/>
                    <a:gd name="connsiteY49" fmla="*/ 364299 h 521164"/>
                    <a:gd name="connsiteX50" fmla="*/ 509579 w 603655"/>
                    <a:gd name="connsiteY50" fmla="*/ 317259 h 521164"/>
                    <a:gd name="connsiteX51" fmla="*/ 486060 w 603655"/>
                    <a:gd name="connsiteY51" fmla="*/ 246699 h 521164"/>
                    <a:gd name="connsiteX52" fmla="*/ 501739 w 603655"/>
                    <a:gd name="connsiteY52" fmla="*/ 215340 h 521164"/>
                    <a:gd name="connsiteX53" fmla="*/ 548777 w 603655"/>
                    <a:gd name="connsiteY53" fmla="*/ 199660 h 521164"/>
                    <a:gd name="connsiteX54" fmla="*/ 564457 w 603655"/>
                    <a:gd name="connsiteY54" fmla="*/ 215340 h 521164"/>
                    <a:gd name="connsiteX55" fmla="*/ 572297 w 603655"/>
                    <a:gd name="connsiteY55" fmla="*/ 246699 h 521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</a:cxnLst>
                  <a:rect l="l" t="t" r="r" b="b"/>
                  <a:pathLst>
                    <a:path w="603655" h="521164">
                      <a:moveTo>
                        <a:pt x="62718" y="97740"/>
                      </a:moveTo>
                      <a:cubicBezTo>
                        <a:pt x="60105" y="74220"/>
                        <a:pt x="60617" y="50139"/>
                        <a:pt x="54878" y="27181"/>
                      </a:cubicBezTo>
                      <a:cubicBezTo>
                        <a:pt x="52593" y="18040"/>
                        <a:pt x="48259" y="6250"/>
                        <a:pt x="39199" y="3661"/>
                      </a:cubicBezTo>
                      <a:cubicBezTo>
                        <a:pt x="26387" y="0"/>
                        <a:pt x="13066" y="8888"/>
                        <a:pt x="0" y="11501"/>
                      </a:cubicBezTo>
                      <a:cubicBezTo>
                        <a:pt x="2613" y="63767"/>
                        <a:pt x="1072" y="116408"/>
                        <a:pt x="7840" y="168300"/>
                      </a:cubicBezTo>
                      <a:cubicBezTo>
                        <a:pt x="9059" y="177643"/>
                        <a:pt x="19305" y="183392"/>
                        <a:pt x="23519" y="191820"/>
                      </a:cubicBezTo>
                      <a:cubicBezTo>
                        <a:pt x="27215" y="199212"/>
                        <a:pt x="28746" y="207500"/>
                        <a:pt x="31359" y="215340"/>
                      </a:cubicBezTo>
                      <a:cubicBezTo>
                        <a:pt x="37606" y="277805"/>
                        <a:pt x="33924" y="279196"/>
                        <a:pt x="47038" y="325099"/>
                      </a:cubicBezTo>
                      <a:cubicBezTo>
                        <a:pt x="49308" y="333045"/>
                        <a:pt x="51623" y="341023"/>
                        <a:pt x="54878" y="348619"/>
                      </a:cubicBezTo>
                      <a:cubicBezTo>
                        <a:pt x="59482" y="359361"/>
                        <a:pt x="62293" y="371715"/>
                        <a:pt x="70557" y="379979"/>
                      </a:cubicBezTo>
                      <a:cubicBezTo>
                        <a:pt x="76400" y="385823"/>
                        <a:pt x="86236" y="385206"/>
                        <a:pt x="94076" y="387819"/>
                      </a:cubicBezTo>
                      <a:cubicBezTo>
                        <a:pt x="101916" y="385206"/>
                        <a:pt x="116236" y="388130"/>
                        <a:pt x="117595" y="379979"/>
                      </a:cubicBezTo>
                      <a:cubicBezTo>
                        <a:pt x="133899" y="282154"/>
                        <a:pt x="123813" y="315231"/>
                        <a:pt x="94076" y="278059"/>
                      </a:cubicBezTo>
                      <a:cubicBezTo>
                        <a:pt x="88190" y="270701"/>
                        <a:pt x="83623" y="262379"/>
                        <a:pt x="78397" y="254539"/>
                      </a:cubicBezTo>
                      <a:cubicBezTo>
                        <a:pt x="68114" y="213408"/>
                        <a:pt x="59913" y="195614"/>
                        <a:pt x="78397" y="144780"/>
                      </a:cubicBezTo>
                      <a:cubicBezTo>
                        <a:pt x="81221" y="137014"/>
                        <a:pt x="94076" y="139553"/>
                        <a:pt x="101916" y="136940"/>
                      </a:cubicBezTo>
                      <a:cubicBezTo>
                        <a:pt x="122822" y="139553"/>
                        <a:pt x="145381" y="136223"/>
                        <a:pt x="164633" y="144780"/>
                      </a:cubicBezTo>
                      <a:cubicBezTo>
                        <a:pt x="172185" y="148136"/>
                        <a:pt x="171304" y="160119"/>
                        <a:pt x="172473" y="168300"/>
                      </a:cubicBezTo>
                      <a:cubicBezTo>
                        <a:pt x="176555" y="196875"/>
                        <a:pt x="174652" y="226235"/>
                        <a:pt x="180313" y="254539"/>
                      </a:cubicBezTo>
                      <a:cubicBezTo>
                        <a:pt x="183155" y="268751"/>
                        <a:pt x="203256" y="296795"/>
                        <a:pt x="211672" y="309419"/>
                      </a:cubicBezTo>
                      <a:cubicBezTo>
                        <a:pt x="214285" y="317259"/>
                        <a:pt x="215259" y="325853"/>
                        <a:pt x="219511" y="332939"/>
                      </a:cubicBezTo>
                      <a:cubicBezTo>
                        <a:pt x="230272" y="350875"/>
                        <a:pt x="240211" y="350292"/>
                        <a:pt x="258710" y="356459"/>
                      </a:cubicBezTo>
                      <a:cubicBezTo>
                        <a:pt x="253483" y="346006"/>
                        <a:pt x="247370" y="335950"/>
                        <a:pt x="243030" y="325099"/>
                      </a:cubicBezTo>
                      <a:cubicBezTo>
                        <a:pt x="236892" y="309753"/>
                        <a:pt x="232577" y="293739"/>
                        <a:pt x="227351" y="278059"/>
                      </a:cubicBezTo>
                      <a:lnTo>
                        <a:pt x="219511" y="254539"/>
                      </a:lnTo>
                      <a:lnTo>
                        <a:pt x="203832" y="207500"/>
                      </a:lnTo>
                      <a:lnTo>
                        <a:pt x="195992" y="183980"/>
                      </a:lnTo>
                      <a:cubicBezTo>
                        <a:pt x="200414" y="166294"/>
                        <a:pt x="199663" y="109528"/>
                        <a:pt x="235191" y="105580"/>
                      </a:cubicBezTo>
                      <a:cubicBezTo>
                        <a:pt x="250989" y="103825"/>
                        <a:pt x="266550" y="110807"/>
                        <a:pt x="282229" y="113420"/>
                      </a:cubicBezTo>
                      <a:cubicBezTo>
                        <a:pt x="287455" y="121260"/>
                        <a:pt x="293694" y="128512"/>
                        <a:pt x="297908" y="136940"/>
                      </a:cubicBezTo>
                      <a:cubicBezTo>
                        <a:pt x="316943" y="175012"/>
                        <a:pt x="311038" y="260217"/>
                        <a:pt x="313587" y="278059"/>
                      </a:cubicBezTo>
                      <a:cubicBezTo>
                        <a:pt x="315924" y="294421"/>
                        <a:pt x="324041" y="309419"/>
                        <a:pt x="329267" y="325099"/>
                      </a:cubicBezTo>
                      <a:cubicBezTo>
                        <a:pt x="339720" y="356459"/>
                        <a:pt x="329265" y="346005"/>
                        <a:pt x="360625" y="356459"/>
                      </a:cubicBezTo>
                      <a:cubicBezTo>
                        <a:pt x="371078" y="353846"/>
                        <a:pt x="383570" y="355350"/>
                        <a:pt x="391984" y="348619"/>
                      </a:cubicBezTo>
                      <a:cubicBezTo>
                        <a:pt x="398437" y="343456"/>
                        <a:pt x="399824" y="333363"/>
                        <a:pt x="399824" y="325099"/>
                      </a:cubicBezTo>
                      <a:cubicBezTo>
                        <a:pt x="399824" y="292467"/>
                        <a:pt x="389107" y="295823"/>
                        <a:pt x="376305" y="270219"/>
                      </a:cubicBezTo>
                      <a:cubicBezTo>
                        <a:pt x="366655" y="250918"/>
                        <a:pt x="363637" y="217729"/>
                        <a:pt x="360625" y="199660"/>
                      </a:cubicBezTo>
                      <a:cubicBezTo>
                        <a:pt x="365852" y="173527"/>
                        <a:pt x="357460" y="140105"/>
                        <a:pt x="376305" y="121260"/>
                      </a:cubicBezTo>
                      <a:cubicBezTo>
                        <a:pt x="389371" y="108194"/>
                        <a:pt x="416597" y="117755"/>
                        <a:pt x="431182" y="129100"/>
                      </a:cubicBezTo>
                      <a:cubicBezTo>
                        <a:pt x="444228" y="139248"/>
                        <a:pt x="446862" y="176140"/>
                        <a:pt x="446862" y="176140"/>
                      </a:cubicBezTo>
                      <a:cubicBezTo>
                        <a:pt x="449475" y="207500"/>
                        <a:pt x="449528" y="239179"/>
                        <a:pt x="454701" y="270219"/>
                      </a:cubicBezTo>
                      <a:cubicBezTo>
                        <a:pt x="457418" y="286522"/>
                        <a:pt x="465155" y="301579"/>
                        <a:pt x="470381" y="317259"/>
                      </a:cubicBezTo>
                      <a:lnTo>
                        <a:pt x="493900" y="387819"/>
                      </a:lnTo>
                      <a:cubicBezTo>
                        <a:pt x="493901" y="387823"/>
                        <a:pt x="509577" y="434855"/>
                        <a:pt x="509579" y="434858"/>
                      </a:cubicBezTo>
                      <a:lnTo>
                        <a:pt x="540938" y="481898"/>
                      </a:lnTo>
                      <a:cubicBezTo>
                        <a:pt x="543551" y="489738"/>
                        <a:pt x="542934" y="499574"/>
                        <a:pt x="548777" y="505418"/>
                      </a:cubicBezTo>
                      <a:cubicBezTo>
                        <a:pt x="564523" y="521164"/>
                        <a:pt x="587742" y="509397"/>
                        <a:pt x="603655" y="505418"/>
                      </a:cubicBezTo>
                      <a:cubicBezTo>
                        <a:pt x="599053" y="482404"/>
                        <a:pt x="597017" y="463796"/>
                        <a:pt x="587976" y="442698"/>
                      </a:cubicBezTo>
                      <a:cubicBezTo>
                        <a:pt x="576038" y="414842"/>
                        <a:pt x="572367" y="411443"/>
                        <a:pt x="556617" y="387819"/>
                      </a:cubicBezTo>
                      <a:cubicBezTo>
                        <a:pt x="554004" y="379979"/>
                        <a:pt x="552473" y="371691"/>
                        <a:pt x="548777" y="364299"/>
                      </a:cubicBezTo>
                      <a:cubicBezTo>
                        <a:pt x="537862" y="342468"/>
                        <a:pt x="526918" y="334599"/>
                        <a:pt x="509579" y="317259"/>
                      </a:cubicBezTo>
                      <a:cubicBezTo>
                        <a:pt x="506695" y="310049"/>
                        <a:pt x="484453" y="259559"/>
                        <a:pt x="486060" y="246699"/>
                      </a:cubicBezTo>
                      <a:cubicBezTo>
                        <a:pt x="487509" y="235102"/>
                        <a:pt x="492390" y="222352"/>
                        <a:pt x="501739" y="215340"/>
                      </a:cubicBezTo>
                      <a:cubicBezTo>
                        <a:pt x="514961" y="205423"/>
                        <a:pt x="548777" y="199660"/>
                        <a:pt x="548777" y="199660"/>
                      </a:cubicBezTo>
                      <a:cubicBezTo>
                        <a:pt x="554004" y="204887"/>
                        <a:pt x="560654" y="209002"/>
                        <a:pt x="564457" y="215340"/>
                      </a:cubicBezTo>
                      <a:cubicBezTo>
                        <a:pt x="573123" y="229784"/>
                        <a:pt x="572297" y="234249"/>
                        <a:pt x="572297" y="246699"/>
                      </a:cubicBezTo>
                    </a:path>
                  </a:pathLst>
                </a:cu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544418" y="2414772"/>
                  <a:ext cx="211671" cy="45719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91" name="TextBox 90"/>
          <p:cNvSpPr txBox="1"/>
          <p:nvPr/>
        </p:nvSpPr>
        <p:spPr>
          <a:xfrm>
            <a:off x="1828800" y="268069"/>
            <a:ext cx="5463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AT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Receptor Immobilization</a:t>
            </a:r>
            <a:endParaRPr lang="en-US" sz="3600" dirty="0"/>
          </a:p>
        </p:txBody>
      </p:sp>
      <p:sp>
        <p:nvSpPr>
          <p:cNvPr id="92" name="Right Arrow 91"/>
          <p:cNvSpPr/>
          <p:nvPr/>
        </p:nvSpPr>
        <p:spPr>
          <a:xfrm rot="5400000">
            <a:off x="6881472" y="1787510"/>
            <a:ext cx="375425" cy="17571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ight Arrow 200"/>
          <p:cNvSpPr/>
          <p:nvPr/>
        </p:nvSpPr>
        <p:spPr>
          <a:xfrm rot="5400000">
            <a:off x="6881472" y="3539141"/>
            <a:ext cx="375425" cy="17571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ight Arrow 201"/>
          <p:cNvSpPr/>
          <p:nvPr/>
        </p:nvSpPr>
        <p:spPr>
          <a:xfrm rot="5400000">
            <a:off x="6881471" y="5053783"/>
            <a:ext cx="375425" cy="17571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 descr="Picture 2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732296"/>
            <a:ext cx="3969881" cy="2687304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202392" y="6313859"/>
            <a:ext cx="4675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R. Carey </a:t>
            </a:r>
            <a:r>
              <a:rPr lang="en-US" i="1" dirty="0" smtClean="0"/>
              <a:t>et al, </a:t>
            </a:r>
            <a:r>
              <a:rPr lang="en-US" b="1" i="1" dirty="0" smtClean="0"/>
              <a:t>Hypertension </a:t>
            </a:r>
            <a:r>
              <a:rPr lang="en-US" b="1" dirty="0" smtClean="0"/>
              <a:t>35, 155-163 </a:t>
            </a:r>
            <a:r>
              <a:rPr lang="en-US" b="1" i="1" dirty="0" smtClean="0"/>
              <a:t>(2000)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14400" y="4320185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AT2 receptor structure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918</Words>
  <Application>Microsoft Macintosh PowerPoint</Application>
  <PresentationFormat>On-screen Show (4:3)</PresentationFormat>
  <Paragraphs>178</Paragraphs>
  <Slides>16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 proposal for: High affinity RNA aptamers as antagonists for AT2 receptors to decrease bradykinin production </vt:lpstr>
      <vt:lpstr>Hypertension is related to renal and cardiac failure </vt:lpstr>
      <vt:lpstr>Renin-Angiotensin System (RAS) involved in regulation of blood pressure</vt:lpstr>
      <vt:lpstr>ARB drugs inhibit AT1 receptors and decrease blood pressure</vt:lpstr>
      <vt:lpstr>ARB drugs inhibit AT1 receptors and decrease blood pressure</vt:lpstr>
      <vt:lpstr>Aptamer bound to AT2 may decrease the production of bradykinin</vt:lpstr>
      <vt:lpstr>High affinity RNA aptamers as an antagonist for AT2 receptors </vt:lpstr>
      <vt:lpstr>Experimental plan for aptamer selection and effect on AT2 receptor activity </vt:lpstr>
      <vt:lpstr>Slide 9</vt:lpstr>
      <vt:lpstr>SELEX selection and evaluation  of binding aptamers</vt:lpstr>
      <vt:lpstr>Dot-blot analysis to determine aptamer binding AT2 receptor Kd</vt:lpstr>
      <vt:lpstr>Bradykinin production assay</vt:lpstr>
      <vt:lpstr>NO production assay</vt:lpstr>
      <vt:lpstr>Expected bradykinin ELISA results</vt:lpstr>
      <vt:lpstr>Necessary Resources</vt:lpstr>
      <vt:lpstr>Societal Impact</vt:lpstr>
    </vt:vector>
  </TitlesOfParts>
  <Company>Massachusetts Institute of Technology</Company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proposal for: An RNA Aptamer that binds to Angiotensin II Type I receptors </dc:title>
  <dc:creator>Nicholas Swenson</dc:creator>
  <cp:lastModifiedBy>Nicholas Swenson</cp:lastModifiedBy>
  <cp:revision>91</cp:revision>
  <dcterms:created xsi:type="dcterms:W3CDTF">2010-05-11T20:56:52Z</dcterms:created>
  <dcterms:modified xsi:type="dcterms:W3CDTF">2010-05-11T21:50:51Z</dcterms:modified>
</cp:coreProperties>
</file>