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89878" autoAdjust="0"/>
  </p:normalViewPr>
  <p:slideViewPr>
    <p:cSldViewPr snapToObjects="1"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D164-B0B4-DA4C-9A47-63B5375D3AD8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1DEE9-CA75-F941-A76E-45A236374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Finberg RW,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Moellering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RC, Tally FP,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 (November 2004). "The importance of bactericidal drugs: future directions in infectious disease".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Infect. Dis.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 (9): 1314–20.</a:t>
            </a:r>
          </a:p>
          <a:p>
            <a:r>
              <a:rPr lang="en-US" baseline="0" dirty="0" smtClean="0"/>
              <a:t>2.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TG,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Brunton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 (July 2005). "A clinician's guide to the appropriate and accurate use of antibiotics: the Council for Appropriate and Rational Antibiotic Therapy (CARAT) criteria". Am. J. Med.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118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7A: 1S–6S.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1DEE9-CA75-F941-A76E-45A2363742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 of </a:t>
            </a:r>
            <a:r>
              <a:rPr lang="en-US" dirty="0" err="1" smtClean="0"/>
              <a:t>wikipedia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1DEE9-CA75-F941-A76E-45A2363742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Finberg RW,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Moellering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RC, Tally FP,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 (November 2004). "The importance of bactericidal drugs: future directions in infectious disease".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Infect. Dis.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 (9): 1314–20.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1DEE9-CA75-F941-A76E-45A2363742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1DEE9-CA75-F941-A76E-45A2363742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courtesy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wikipedia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1DEE9-CA75-F941-A76E-45A2363742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Zakeri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&amp; Wright, G. D. Chemical biology of tetracycline antibiotics.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Biochem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Cell Biol. 86, 124-136 (2008).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courtesy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wikipedia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1DEE9-CA75-F941-A76E-45A2363742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</a:t>
            </a:r>
            <a:r>
              <a:rPr lang="en-US" baseline="0" dirty="0" smtClean="0"/>
              <a:t> courtesy of 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1DEE9-CA75-F941-A76E-45A2363742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http://www.merck.com/mmpe/sec14/ch170/ch170d.html</a:t>
            </a:r>
          </a:p>
          <a:p>
            <a:r>
              <a:rPr lang="en-US" dirty="0" smtClean="0"/>
              <a:t>Image courtesy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1DEE9-CA75-F941-A76E-45A2363742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ACF-3CBA-674B-B143-E6E91C5CE844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BE1-C848-6B46-BE89-A193F9412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ACF-3CBA-674B-B143-E6E91C5CE844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BE1-C848-6B46-BE89-A193F9412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ACF-3CBA-674B-B143-E6E91C5CE844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BE1-C848-6B46-BE89-A193F9412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ACF-3CBA-674B-B143-E6E91C5CE844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BE1-C848-6B46-BE89-A193F9412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ACF-3CBA-674B-B143-E6E91C5CE844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BE1-C848-6B46-BE89-A193F9412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ACF-3CBA-674B-B143-E6E91C5CE844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BE1-C848-6B46-BE89-A193F9412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ACF-3CBA-674B-B143-E6E91C5CE844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BE1-C848-6B46-BE89-A193F9412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ACF-3CBA-674B-B143-E6E91C5CE844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BE1-C848-6B46-BE89-A193F9412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ACF-3CBA-674B-B143-E6E91C5CE844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BE1-C848-6B46-BE89-A193F9412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ACF-3CBA-674B-B143-E6E91C5CE844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BE1-C848-6B46-BE89-A193F9412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ACF-3CBA-674B-B143-E6E91C5CE844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BE1-C848-6B46-BE89-A193F9412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89ACF-3CBA-674B-B143-E6E91C5CE844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BBBE1-C848-6B46-BE89-A193F9412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Antibiotics</a:t>
            </a:r>
            <a:br>
              <a:rPr lang="en-US" dirty="0" smtClean="0"/>
            </a:br>
            <a:r>
              <a:rPr lang="en-US" sz="2400" dirty="0" smtClean="0"/>
              <a:t>Bio 1220</a:t>
            </a:r>
            <a:br>
              <a:rPr lang="en-US" sz="2400" dirty="0" smtClean="0"/>
            </a:br>
            <a:r>
              <a:rPr lang="en-US" sz="2400" dirty="0" smtClean="0"/>
              <a:t>16 February 2010</a:t>
            </a:r>
            <a:br>
              <a:rPr lang="en-US" sz="2400" dirty="0" smtClean="0"/>
            </a:br>
            <a:r>
              <a:rPr lang="en-US" sz="2400" dirty="0" smtClean="0"/>
              <a:t>Ethan Richman</a:t>
            </a:r>
            <a:br>
              <a:rPr lang="en-US" sz="2400" dirty="0" smtClean="0"/>
            </a:br>
            <a:r>
              <a:rPr lang="en-US" sz="2400" dirty="0" smtClean="0"/>
              <a:t>Ben </a:t>
            </a:r>
            <a:r>
              <a:rPr lang="en-US" sz="2400" dirty="0" err="1" smtClean="0"/>
              <a:t>Kwak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Ampicillin</a:t>
            </a:r>
            <a:r>
              <a:rPr lang="en-US" dirty="0" smtClean="0"/>
              <a:t>, </a:t>
            </a:r>
            <a:r>
              <a:rPr lang="en-US" dirty="0" err="1"/>
              <a:t>T</a:t>
            </a:r>
            <a:r>
              <a:rPr lang="en-US" dirty="0" err="1" smtClean="0"/>
              <a:t>etracyclin</a:t>
            </a:r>
            <a:r>
              <a:rPr lang="en-US" dirty="0" smtClean="0"/>
              <a:t>, and </a:t>
            </a:r>
            <a:r>
              <a:rPr lang="en-US" dirty="0" err="1" smtClean="0"/>
              <a:t>Chloramphenicol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Ampicillin</a:t>
            </a:r>
            <a:r>
              <a:rPr lang="en-US" dirty="0" smtClean="0"/>
              <a:t> – </a:t>
            </a:r>
            <a:r>
              <a:rPr lang="en-US" dirty="0" err="1" smtClean="0"/>
              <a:t>Synth</a:t>
            </a:r>
            <a:r>
              <a:rPr lang="en-US" dirty="0" smtClean="0"/>
              <a:t> bio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Ampicillin</a:t>
            </a:r>
            <a:r>
              <a:rPr lang="en-US" dirty="0" smtClean="0"/>
              <a:t> is typically used to select for and confirm transformation.</a:t>
            </a:r>
          </a:p>
          <a:p>
            <a:r>
              <a:rPr lang="en-US" dirty="0" smtClean="0"/>
              <a:t>General protocol: </a:t>
            </a:r>
          </a:p>
          <a:p>
            <a:pPr>
              <a:buNone/>
            </a:pPr>
            <a:r>
              <a:rPr lang="en-US" dirty="0" smtClean="0"/>
              <a:t>	1.Gene coding for </a:t>
            </a:r>
            <a:r>
              <a:rPr lang="en-US" dirty="0" err="1" smtClean="0"/>
              <a:t>Ampicillin</a:t>
            </a:r>
            <a:r>
              <a:rPr lang="en-US" dirty="0" smtClean="0"/>
              <a:t> resistance is coupled with the desired gene that is to be inserted into the bacteria.</a:t>
            </a:r>
          </a:p>
          <a:p>
            <a:pPr>
              <a:buNone/>
            </a:pPr>
            <a:r>
              <a:rPr lang="en-US" dirty="0" smtClean="0"/>
              <a:t>	2. Cells are grown in a medium containing </a:t>
            </a:r>
            <a:r>
              <a:rPr lang="en-US" dirty="0" err="1" smtClean="0"/>
              <a:t>Ampicillin</a:t>
            </a:r>
            <a:r>
              <a:rPr lang="en-US" dirty="0" smtClean="0"/>
              <a:t> (~100mg/L)</a:t>
            </a:r>
          </a:p>
          <a:p>
            <a:pPr>
              <a:buNone/>
            </a:pPr>
            <a:r>
              <a:rPr lang="en-US" dirty="0" smtClean="0"/>
              <a:t>	3. Only the genes that have taken up the desired gene will have </a:t>
            </a:r>
            <a:r>
              <a:rPr lang="en-US" dirty="0" err="1" smtClean="0"/>
              <a:t>Ampicillin</a:t>
            </a:r>
            <a:r>
              <a:rPr lang="en-US" dirty="0" smtClean="0"/>
              <a:t> resistance (</a:t>
            </a:r>
            <a:r>
              <a:rPr lang="en-US" dirty="0" err="1" smtClean="0"/>
              <a:t>AmpR</a:t>
            </a:r>
            <a:r>
              <a:rPr lang="en-US" dirty="0" smtClean="0"/>
              <a:t>), and thus the surviving population in the culture will be only the bacteria that have taken up the desired gene.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Tetracycline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Broad-spectrum (gram – and gram + effective), toxic to prokaryotic and eukaryotic cells</a:t>
            </a:r>
          </a:p>
          <a:p>
            <a:r>
              <a:rPr lang="en-US" dirty="0" smtClean="0"/>
              <a:t>Protein synthesis inhibitor (</a:t>
            </a:r>
            <a:r>
              <a:rPr lang="en-US" dirty="0" err="1" smtClean="0"/>
              <a:t>bacteriostatic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Produced by </a:t>
            </a:r>
            <a:r>
              <a:rPr lang="en-US" dirty="0" err="1" smtClean="0"/>
              <a:t>Streptomyces</a:t>
            </a:r>
            <a:r>
              <a:rPr lang="en-US" dirty="0" smtClean="0"/>
              <a:t> genus of </a:t>
            </a:r>
            <a:r>
              <a:rPr lang="en-US" dirty="0" err="1" smtClean="0"/>
              <a:t>Actinobacteria</a:t>
            </a:r>
            <a:endParaRPr lang="en-US" dirty="0"/>
          </a:p>
        </p:txBody>
      </p:sp>
      <p:pic>
        <p:nvPicPr>
          <p:cNvPr id="4" name="Picture 3" descr="220px-Tetracycline_structure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4483100"/>
            <a:ext cx="2794000" cy="146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Tetracycline -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Tetracyclines</a:t>
            </a:r>
            <a:r>
              <a:rPr lang="en-US" dirty="0" smtClean="0"/>
              <a:t> bind the 30S ribosomal subunit and prevent the docking of amino-</a:t>
            </a:r>
            <a:r>
              <a:rPr lang="en-US" dirty="0" err="1" smtClean="0"/>
              <a:t>acylated</a:t>
            </a:r>
            <a:r>
              <a:rPr lang="en-US" dirty="0" smtClean="0"/>
              <a:t> tRNA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350px-Peptide_sy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098010"/>
            <a:ext cx="5517798" cy="3531390"/>
          </a:xfrm>
          <a:prstGeom prst="rect">
            <a:avLst/>
          </a:prstGeom>
        </p:spPr>
      </p:pic>
      <p:sp>
        <p:nvSpPr>
          <p:cNvPr id="5" name="Lightning Bolt 4"/>
          <p:cNvSpPr/>
          <p:nvPr/>
        </p:nvSpPr>
        <p:spPr>
          <a:xfrm>
            <a:off x="4953000" y="4652151"/>
            <a:ext cx="822960" cy="822960"/>
          </a:xfrm>
          <a:prstGeom prst="lightningBolt">
            <a:avLst/>
          </a:prstGeom>
          <a:gradFill>
            <a:gsLst>
              <a:gs pos="0">
                <a:schemeClr val="accent3"/>
              </a:gs>
              <a:gs pos="100000">
                <a:schemeClr val="bg1">
                  <a:lumMod val="75000"/>
                  <a:lumOff val="25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&quot;No&quot; Symbol 5"/>
          <p:cNvSpPr/>
          <p:nvPr/>
        </p:nvSpPr>
        <p:spPr>
          <a:xfrm>
            <a:off x="3886200" y="4419600"/>
            <a:ext cx="1447800" cy="1436511"/>
          </a:xfrm>
          <a:prstGeom prst="noSmoking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Tetracycline – </a:t>
            </a:r>
            <a:r>
              <a:rPr lang="en-US" dirty="0" err="1" smtClean="0"/>
              <a:t>Synth</a:t>
            </a:r>
            <a:r>
              <a:rPr lang="en-US" dirty="0" smtClean="0"/>
              <a:t> bio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Used to select for cells that have Tetracycline resistance (</a:t>
            </a:r>
            <a:r>
              <a:rPr lang="en-US" dirty="0" err="1" smtClean="0"/>
              <a:t>tetR</a:t>
            </a:r>
            <a:r>
              <a:rPr lang="en-US" dirty="0" smtClean="0"/>
              <a:t> gene) in a manner similar to the that of </a:t>
            </a:r>
            <a:r>
              <a:rPr lang="en-US" dirty="0" err="1" smtClean="0"/>
              <a:t>Ampicillin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Cell culture concentration of ~10mg/L.</a:t>
            </a:r>
          </a:p>
          <a:p>
            <a:r>
              <a:rPr lang="en-US" dirty="0" smtClean="0"/>
              <a:t>Tetracycline controlled transcriptional activation: “method of inducible expression where transcription is reversibly turned on or off in the presence of tetracycline” or a derivative.</a:t>
            </a:r>
          </a:p>
          <a:p>
            <a:r>
              <a:rPr lang="en-US" dirty="0" err="1" smtClean="0"/>
              <a:t>Tet</a:t>
            </a:r>
            <a:r>
              <a:rPr lang="en-US" dirty="0" smtClean="0"/>
              <a:t>-Off: </a:t>
            </a:r>
            <a:r>
              <a:rPr lang="en-US" dirty="0" err="1" smtClean="0"/>
              <a:t>tTA</a:t>
            </a:r>
            <a:r>
              <a:rPr lang="en-US" dirty="0" smtClean="0"/>
              <a:t> (tetracycline </a:t>
            </a:r>
            <a:r>
              <a:rPr lang="en-US" dirty="0" err="1" smtClean="0"/>
              <a:t>transactivator</a:t>
            </a:r>
            <a:r>
              <a:rPr lang="en-US" dirty="0" smtClean="0"/>
              <a:t> protein) binds DNA at ‘</a:t>
            </a:r>
            <a:r>
              <a:rPr lang="en-US" dirty="0" err="1" smtClean="0"/>
              <a:t>tet’O</a:t>
            </a:r>
            <a:r>
              <a:rPr lang="en-US" dirty="0" smtClean="0"/>
              <a:t> operator -&gt; activates a promoter and thus transcription. Tetracycline and derivatives can bind </a:t>
            </a:r>
            <a:r>
              <a:rPr lang="en-US" dirty="0" err="1" smtClean="0"/>
              <a:t>tTA</a:t>
            </a:r>
            <a:r>
              <a:rPr lang="en-US" dirty="0" smtClean="0"/>
              <a:t> and prevent it from binding at ‘</a:t>
            </a:r>
            <a:r>
              <a:rPr lang="en-US" dirty="0" err="1" smtClean="0"/>
              <a:t>tet’O</a:t>
            </a:r>
            <a:r>
              <a:rPr lang="en-US" dirty="0" smtClean="0"/>
              <a:t>, preventing transcription.</a:t>
            </a:r>
          </a:p>
          <a:p>
            <a:r>
              <a:rPr lang="en-US" dirty="0" err="1" smtClean="0"/>
              <a:t>Tet</a:t>
            </a:r>
            <a:r>
              <a:rPr lang="en-US" dirty="0" smtClean="0"/>
              <a:t>-On: Opposite – in order to bind ‘</a:t>
            </a:r>
            <a:r>
              <a:rPr lang="en-US" dirty="0" err="1" smtClean="0"/>
              <a:t>tet’O</a:t>
            </a:r>
            <a:r>
              <a:rPr lang="en-US" dirty="0" smtClean="0"/>
              <a:t>, </a:t>
            </a:r>
            <a:r>
              <a:rPr lang="en-US" dirty="0" err="1" smtClean="0"/>
              <a:t>doxycycline</a:t>
            </a:r>
            <a:r>
              <a:rPr lang="en-US" dirty="0" smtClean="0"/>
              <a:t> (tetracycline derivative) must be present.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Chloramphenicol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Bacteriostatic</a:t>
            </a:r>
            <a:r>
              <a:rPr lang="en-US" dirty="0" smtClean="0"/>
              <a:t> (inhibits bacterial growth) antimicrobial</a:t>
            </a:r>
          </a:p>
          <a:p>
            <a:r>
              <a:rPr lang="en-US" dirty="0" smtClean="0"/>
              <a:t>Broad-spectrum antibiotic</a:t>
            </a:r>
          </a:p>
          <a:p>
            <a:r>
              <a:rPr lang="en-US" dirty="0" smtClean="0"/>
              <a:t>Highly lipid soluble</a:t>
            </a:r>
          </a:p>
          <a:p>
            <a:r>
              <a:rPr lang="en-US" dirty="0" smtClean="0"/>
              <a:t>Protein synthesis inhibitor</a:t>
            </a:r>
          </a:p>
        </p:txBody>
      </p:sp>
      <p:pic>
        <p:nvPicPr>
          <p:cNvPr id="4" name="Picture 3" descr="220px-Chloramphenicol-3D-vd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4724400"/>
            <a:ext cx="2794000" cy="1803400"/>
          </a:xfrm>
          <a:prstGeom prst="rect">
            <a:avLst/>
          </a:prstGeom>
        </p:spPr>
      </p:pic>
      <p:pic>
        <p:nvPicPr>
          <p:cNvPr id="5" name="Picture 4" descr="220px-Chloramphenicol-2D-skeletal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724400"/>
            <a:ext cx="2794000" cy="153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Chloramphenicol</a:t>
            </a:r>
            <a:r>
              <a:rPr lang="en-US" dirty="0" smtClean="0"/>
              <a:t> -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Binds to the 50S subunit of the ribosome, thereby inhibiting bacterial protein synthesis</a:t>
            </a:r>
            <a:r>
              <a:rPr lang="en-US" baseline="30000" dirty="0" smtClean="0"/>
              <a:t>4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10_large_subuni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794000"/>
            <a:ext cx="4064000" cy="4064000"/>
          </a:xfrm>
          <a:prstGeom prst="rect">
            <a:avLst/>
          </a:prstGeom>
        </p:spPr>
      </p:pic>
      <p:sp>
        <p:nvSpPr>
          <p:cNvPr id="5" name="Lightning Bolt 4"/>
          <p:cNvSpPr/>
          <p:nvPr/>
        </p:nvSpPr>
        <p:spPr>
          <a:xfrm>
            <a:off x="3886200" y="4419600"/>
            <a:ext cx="1379502" cy="1294836"/>
          </a:xfrm>
          <a:prstGeom prst="lightningBol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what are antibiotics?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Bacteria  Antibiotics    Death/Growth inhibition.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Lightning Bolt 4"/>
          <p:cNvSpPr/>
          <p:nvPr/>
        </p:nvSpPr>
        <p:spPr>
          <a:xfrm>
            <a:off x="2424853" y="2652324"/>
            <a:ext cx="822960" cy="822960"/>
          </a:xfrm>
          <a:prstGeom prst="lightningBol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miley Face 5"/>
          <p:cNvSpPr/>
          <p:nvPr/>
        </p:nvSpPr>
        <p:spPr>
          <a:xfrm>
            <a:off x="5715000" y="2514600"/>
            <a:ext cx="822960" cy="822960"/>
          </a:xfrm>
          <a:prstGeom prst="smileyFace">
            <a:avLst>
              <a:gd name="adj" fmla="val -4653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miley Face 6"/>
          <p:cNvSpPr/>
          <p:nvPr/>
        </p:nvSpPr>
        <p:spPr>
          <a:xfrm>
            <a:off x="838200" y="2622162"/>
            <a:ext cx="822960" cy="822960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ight Arrow 7"/>
          <p:cNvSpPr/>
          <p:nvPr/>
        </p:nvSpPr>
        <p:spPr>
          <a:xfrm>
            <a:off x="3429000" y="2528711"/>
            <a:ext cx="1371036" cy="822960"/>
          </a:xfrm>
          <a:prstGeom prst="rightArrow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lus 8"/>
          <p:cNvSpPr/>
          <p:nvPr/>
        </p:nvSpPr>
        <p:spPr>
          <a:xfrm>
            <a:off x="1661160" y="2652324"/>
            <a:ext cx="822960" cy="822960"/>
          </a:xfrm>
          <a:prstGeom prst="mathPlus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miley Face 9"/>
          <p:cNvSpPr/>
          <p:nvPr/>
        </p:nvSpPr>
        <p:spPr>
          <a:xfrm>
            <a:off x="838200" y="4495800"/>
            <a:ext cx="822960" cy="822960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lus 10"/>
          <p:cNvSpPr/>
          <p:nvPr/>
        </p:nvSpPr>
        <p:spPr>
          <a:xfrm>
            <a:off x="1813560" y="4419600"/>
            <a:ext cx="822960" cy="822960"/>
          </a:xfrm>
          <a:prstGeom prst="mathPlus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Lightning Bolt 11"/>
          <p:cNvSpPr/>
          <p:nvPr/>
        </p:nvSpPr>
        <p:spPr>
          <a:xfrm>
            <a:off x="2836333" y="4419600"/>
            <a:ext cx="822960" cy="822960"/>
          </a:xfrm>
          <a:prstGeom prst="lightningBol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ight Arrow 12"/>
          <p:cNvSpPr/>
          <p:nvPr/>
        </p:nvSpPr>
        <p:spPr>
          <a:xfrm>
            <a:off x="3886200" y="4419600"/>
            <a:ext cx="1371036" cy="822960"/>
          </a:xfrm>
          <a:prstGeom prst="rightArrow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miley Face 13"/>
          <p:cNvSpPr/>
          <p:nvPr/>
        </p:nvSpPr>
        <p:spPr>
          <a:xfrm>
            <a:off x="6126480" y="4648200"/>
            <a:ext cx="822960" cy="822960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Smiley Face 14"/>
          <p:cNvSpPr/>
          <p:nvPr/>
        </p:nvSpPr>
        <p:spPr>
          <a:xfrm>
            <a:off x="6949440" y="4419600"/>
            <a:ext cx="822960" cy="822960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Smiley Face 15"/>
          <p:cNvSpPr/>
          <p:nvPr/>
        </p:nvSpPr>
        <p:spPr>
          <a:xfrm>
            <a:off x="6537960" y="4084320"/>
            <a:ext cx="822960" cy="822960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Smiley Face 16"/>
          <p:cNvSpPr/>
          <p:nvPr/>
        </p:nvSpPr>
        <p:spPr>
          <a:xfrm>
            <a:off x="5943600" y="4236720"/>
            <a:ext cx="822960" cy="822960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miley Face 17"/>
          <p:cNvSpPr/>
          <p:nvPr/>
        </p:nvSpPr>
        <p:spPr>
          <a:xfrm>
            <a:off x="6766560" y="4831080"/>
            <a:ext cx="822960" cy="822960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&quot;No&quot; Symbol 18"/>
          <p:cNvSpPr/>
          <p:nvPr/>
        </p:nvSpPr>
        <p:spPr>
          <a:xfrm>
            <a:off x="6310489" y="4275102"/>
            <a:ext cx="1157111" cy="1211298"/>
          </a:xfrm>
          <a:prstGeom prst="noSmoking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Antibiotics either have lethal or bactericidal effect or prevent the growth of </a:t>
            </a:r>
            <a:r>
              <a:rPr lang="en-US" dirty="0" err="1" smtClean="0"/>
              <a:t>bacteria(bacteriostatic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Many antibiotics are naturally synthesized by competing bacteria and by a wide range of microorganisms.</a:t>
            </a:r>
          </a:p>
          <a:p>
            <a:r>
              <a:rPr lang="en-US" dirty="0" smtClean="0"/>
              <a:t>Antibiotics are also produced synthetically or </a:t>
            </a:r>
            <a:r>
              <a:rPr lang="en-US" dirty="0" err="1" smtClean="0"/>
              <a:t>semisynthetically</a:t>
            </a:r>
            <a:r>
              <a:rPr lang="en-US" dirty="0" smtClean="0"/>
              <a:t> – that is, the compounds are modified versions of what naturally occurs.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Antibiotics have become fundamental in treatment of infection. Various types of antibiotics may be administered orally or intravenously (for more severe infections).</a:t>
            </a:r>
          </a:p>
          <a:p>
            <a:r>
              <a:rPr lang="en-US" dirty="0" smtClean="0"/>
              <a:t>Relevant to our interests, antibiotics are very useful in insuring that a culture contains only cells with a desired plasmid.</a:t>
            </a:r>
          </a:p>
          <a:p>
            <a:r>
              <a:rPr lang="en-US" dirty="0" smtClean="0"/>
              <a:t>Natural competition: bacteria compete for resources amongst many colonizing populations, and naturally secrete a variety of antibiotics aimed at giving the producer an upper hand in the competition.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antibiotics target the bacterial cell wall or cell membrane.</a:t>
            </a:r>
          </a:p>
          <a:p>
            <a:r>
              <a:rPr lang="en-US" dirty="0" smtClean="0"/>
              <a:t>Most, however, target essential bacterial functions or growth processes.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/>
              <a:t>The activity of antibiotics may</a:t>
            </a:r>
            <a:r>
              <a:rPr lang="en-US" dirty="0" smtClean="0"/>
              <a:t> depend upon concentration.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Typical antimicrobial </a:t>
            </a:r>
            <a:r>
              <a:rPr lang="en-US" dirty="0"/>
              <a:t>activity increases with progressively higher antibiotic </a:t>
            </a:r>
            <a:r>
              <a:rPr lang="en-US" dirty="0" smtClean="0"/>
              <a:t>concentrations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Some antibiotics are time dependent – a certain concentration must be maintained for some amount of time.</a:t>
            </a:r>
            <a:r>
              <a:rPr lang="en-US" baseline="30000" dirty="0"/>
              <a:t>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645px-Antibiotics_action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0"/>
            <a:ext cx="7086600" cy="6581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Antibiotics (</a:t>
            </a:r>
            <a:r>
              <a:rPr lang="en-US" dirty="0" err="1" smtClean="0"/>
              <a:t>aminoglycosides</a:t>
            </a:r>
            <a:r>
              <a:rPr lang="en-US" dirty="0" smtClean="0"/>
              <a:t>, </a:t>
            </a:r>
            <a:r>
              <a:rPr lang="en-US" dirty="0" err="1" smtClean="0"/>
              <a:t>macrolides</a:t>
            </a:r>
            <a:r>
              <a:rPr lang="en-US" dirty="0" smtClean="0"/>
              <a:t> and </a:t>
            </a:r>
            <a:r>
              <a:rPr lang="en-US" dirty="0" err="1" smtClean="0"/>
              <a:t>tetracyclines</a:t>
            </a:r>
            <a:r>
              <a:rPr lang="en-US" dirty="0" smtClean="0"/>
              <a:t>) that target protein synthesis are usually bacteriostatic</a:t>
            </a:r>
            <a:r>
              <a:rPr lang="en-US" baseline="30000" dirty="0" smtClean="0"/>
              <a:t>1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Antibiotics that target cell wall, cell membrane, or essential enzymes are usually bactericidal</a:t>
            </a:r>
            <a:r>
              <a:rPr lang="en-US" baseline="30000" dirty="0" smtClean="0"/>
              <a:t>1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Ampicillin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Ampicillin</a:t>
            </a:r>
            <a:r>
              <a:rPr lang="en-US" dirty="0" smtClean="0"/>
              <a:t> is a beta-</a:t>
            </a:r>
            <a:r>
              <a:rPr lang="en-US" dirty="0" err="1" smtClean="0"/>
              <a:t>lactam</a:t>
            </a:r>
            <a:r>
              <a:rPr lang="en-US" dirty="0" smtClean="0"/>
              <a:t> antibiotic and is effective against both Gram-positive and Gram-negative organisms.</a:t>
            </a:r>
          </a:p>
          <a:p>
            <a:r>
              <a:rPr lang="en-US" dirty="0" smtClean="0"/>
              <a:t>Member of the </a:t>
            </a:r>
            <a:r>
              <a:rPr lang="en-US" dirty="0" err="1" smtClean="0"/>
              <a:t>aminopenicillin</a:t>
            </a:r>
            <a:r>
              <a:rPr lang="en-US" dirty="0" smtClean="0"/>
              <a:t> family.</a:t>
            </a:r>
          </a:p>
          <a:p>
            <a:r>
              <a:rPr lang="en-US" dirty="0" smtClean="0"/>
              <a:t>Relatively non-toxic.</a:t>
            </a:r>
          </a:p>
          <a:p>
            <a:r>
              <a:rPr lang="en-US" dirty="0" smtClean="0"/>
              <a:t>Differs from penicillin by the presence of an amino group.</a:t>
            </a:r>
          </a:p>
          <a:p>
            <a:r>
              <a:rPr lang="en-US" dirty="0" err="1" smtClean="0"/>
              <a:t>Ampicillin</a:t>
            </a:r>
            <a:r>
              <a:rPr lang="en-US" dirty="0" smtClean="0"/>
              <a:t> is </a:t>
            </a:r>
            <a:r>
              <a:rPr lang="en-US" dirty="0" err="1" smtClean="0"/>
              <a:t>bacteriostatic</a:t>
            </a:r>
            <a:endParaRPr lang="en-US" dirty="0"/>
          </a:p>
        </p:txBody>
      </p:sp>
      <p:pic>
        <p:nvPicPr>
          <p:cNvPr id="8" name="Content Placeholder 3" descr="200px-Ampicillin_structur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2540000" cy="1384300"/>
          </a:xfrm>
          <a:prstGeom prst="rect">
            <a:avLst/>
          </a:prstGeom>
        </p:spPr>
      </p:pic>
      <p:pic>
        <p:nvPicPr>
          <p:cNvPr id="9" name="Picture 8" descr="200px-Ampicillin_3d_stru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74638"/>
            <a:ext cx="2540000" cy="149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Ampicillin</a:t>
            </a:r>
            <a:r>
              <a:rPr lang="en-US" dirty="0" smtClean="0"/>
              <a:t> -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Competitive inhibitor of </a:t>
            </a:r>
            <a:r>
              <a:rPr lang="en-US" dirty="0" err="1" smtClean="0"/>
              <a:t>transpeptidase</a:t>
            </a:r>
            <a:r>
              <a:rPr lang="en-US" dirty="0" smtClean="0"/>
              <a:t> (needed for the construction of cell walls).</a:t>
            </a:r>
          </a:p>
          <a:p>
            <a:r>
              <a:rPr lang="en-US" dirty="0" err="1" smtClean="0"/>
              <a:t>Ampicillin’s</a:t>
            </a:r>
            <a:r>
              <a:rPr lang="en-US" dirty="0" smtClean="0"/>
              <a:t> ability to penetrate the Gram-negative cell wall is aided by the additional amino group.</a:t>
            </a:r>
          </a:p>
          <a:p>
            <a:r>
              <a:rPr lang="en-US" dirty="0" smtClean="0"/>
              <a:t>By inhibiting the final stage in cell wall synthesis in binary fission, </a:t>
            </a:r>
            <a:r>
              <a:rPr lang="en-US" dirty="0" err="1" smtClean="0"/>
              <a:t>ampicillin</a:t>
            </a:r>
            <a:r>
              <a:rPr lang="en-US" dirty="0" smtClean="0"/>
              <a:t> leads to bacterial cell to </a:t>
            </a:r>
            <a:r>
              <a:rPr lang="en-US" dirty="0" err="1" smtClean="0"/>
              <a:t>lysis</a:t>
            </a:r>
            <a:r>
              <a:rPr lang="en-US" dirty="0" smtClean="0"/>
              <a:t> and prevents proliferation.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924</Words>
  <Application>Microsoft Macintosh PowerPoint</Application>
  <PresentationFormat>On-screen Show (4:3)</PresentationFormat>
  <Paragraphs>77</Paragraphs>
  <Slides>15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Antibiotics Bio 1220 16 February 2010 Ethan Richman Ben Kwak</vt:lpstr>
      <vt:lpstr>Introduction: what are antibiotics?</vt:lpstr>
      <vt:lpstr>General Overview</vt:lpstr>
      <vt:lpstr>Uses</vt:lpstr>
      <vt:lpstr>Antibiotic Actions</vt:lpstr>
      <vt:lpstr>Slide 6</vt:lpstr>
      <vt:lpstr>More general info</vt:lpstr>
      <vt:lpstr>Ampicillin</vt:lpstr>
      <vt:lpstr>Ampicillin - Mechanisms</vt:lpstr>
      <vt:lpstr>Ampicillin – Synth bio use</vt:lpstr>
      <vt:lpstr>Tetracycline</vt:lpstr>
      <vt:lpstr>Tetracycline - Mechanisms</vt:lpstr>
      <vt:lpstr>Tetracycline – Synth bio uses</vt:lpstr>
      <vt:lpstr>Chloramphenicol</vt:lpstr>
      <vt:lpstr>Chloramphenicol - Mechanisms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Ethan Richman</dc:creator>
  <cp:lastModifiedBy>Ethan Richman</cp:lastModifiedBy>
  <cp:revision>63</cp:revision>
  <dcterms:created xsi:type="dcterms:W3CDTF">2010-03-17T22:56:56Z</dcterms:created>
  <dcterms:modified xsi:type="dcterms:W3CDTF">2010-03-17T22:57:16Z</dcterms:modified>
</cp:coreProperties>
</file>