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Override3.xml" ContentType="application/vnd.openxmlformats-officedocument.themeOverr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7"/>
  </p:notesMasterIdLst>
  <p:sldIdLst>
    <p:sldId id="664" r:id="rId2"/>
    <p:sldId id="665" r:id="rId3"/>
    <p:sldId id="666" r:id="rId4"/>
    <p:sldId id="667" r:id="rId5"/>
    <p:sldId id="668" r:id="rId6"/>
    <p:sldId id="669" r:id="rId7"/>
    <p:sldId id="683" r:id="rId8"/>
    <p:sldId id="684" r:id="rId9"/>
    <p:sldId id="685" r:id="rId10"/>
    <p:sldId id="686" r:id="rId11"/>
    <p:sldId id="687" r:id="rId12"/>
    <p:sldId id="688" r:id="rId13"/>
    <p:sldId id="689" r:id="rId14"/>
    <p:sldId id="629" r:id="rId15"/>
    <p:sldId id="628" r:id="rId16"/>
    <p:sldId id="626" r:id="rId17"/>
    <p:sldId id="625" r:id="rId18"/>
    <p:sldId id="347" r:id="rId19"/>
    <p:sldId id="540" r:id="rId20"/>
    <p:sldId id="391" r:id="rId21"/>
    <p:sldId id="348" r:id="rId22"/>
    <p:sldId id="270" r:id="rId23"/>
    <p:sldId id="520" r:id="rId24"/>
    <p:sldId id="521" r:id="rId25"/>
    <p:sldId id="522" r:id="rId26"/>
    <p:sldId id="392" r:id="rId27"/>
    <p:sldId id="393" r:id="rId28"/>
    <p:sldId id="394" r:id="rId29"/>
    <p:sldId id="484" r:id="rId30"/>
    <p:sldId id="487" r:id="rId31"/>
    <p:sldId id="541" r:id="rId32"/>
    <p:sldId id="542" r:id="rId33"/>
    <p:sldId id="543" r:id="rId34"/>
    <p:sldId id="544" r:id="rId35"/>
    <p:sldId id="545" r:id="rId36"/>
    <p:sldId id="546" r:id="rId37"/>
    <p:sldId id="547" r:id="rId38"/>
    <p:sldId id="548" r:id="rId39"/>
    <p:sldId id="549" r:id="rId40"/>
    <p:sldId id="460" r:id="rId41"/>
    <p:sldId id="440" r:id="rId42"/>
    <p:sldId id="553" r:id="rId43"/>
    <p:sldId id="554" r:id="rId44"/>
    <p:sldId id="463" r:id="rId45"/>
    <p:sldId id="630" r:id="rId46"/>
    <p:sldId id="631" r:id="rId47"/>
    <p:sldId id="632" r:id="rId48"/>
    <p:sldId id="579" r:id="rId49"/>
    <p:sldId id="578" r:id="rId50"/>
    <p:sldId id="581" r:id="rId51"/>
    <p:sldId id="580" r:id="rId52"/>
    <p:sldId id="671" r:id="rId53"/>
    <p:sldId id="672" r:id="rId54"/>
    <p:sldId id="635" r:id="rId55"/>
    <p:sldId id="663" r:id="rId56"/>
    <p:sldId id="645" r:id="rId57"/>
    <p:sldId id="646" r:id="rId58"/>
    <p:sldId id="634" r:id="rId59"/>
    <p:sldId id="636" r:id="rId60"/>
    <p:sldId id="637" r:id="rId61"/>
    <p:sldId id="638" r:id="rId62"/>
    <p:sldId id="639" r:id="rId63"/>
    <p:sldId id="674" r:id="rId64"/>
    <p:sldId id="676" r:id="rId65"/>
    <p:sldId id="675" r:id="rId66"/>
    <p:sldId id="640" r:id="rId67"/>
    <p:sldId id="623" r:id="rId68"/>
    <p:sldId id="673" r:id="rId69"/>
    <p:sldId id="677" r:id="rId70"/>
    <p:sldId id="678" r:id="rId71"/>
    <p:sldId id="679" r:id="rId72"/>
    <p:sldId id="680" r:id="rId73"/>
    <p:sldId id="681" r:id="rId74"/>
    <p:sldId id="642" r:id="rId75"/>
    <p:sldId id="690" r:id="rId7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E7EC18"/>
  </p:clrMru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>
        <p:scale>
          <a:sx n="70" d="100"/>
          <a:sy n="70" d="100"/>
        </p:scale>
        <p:origin x="-72" y="642"/>
      </p:cViewPr>
      <p:guideLst>
        <p:guide orient="horz" pos="2160"/>
        <p:guide pos="2880"/>
      </p:guideLst>
    </p:cSldViewPr>
  </p:slideViewPr>
  <p:notesTextViewPr>
    <p:cViewPr>
      <p:scale>
        <a:sx n="400" d="100"/>
        <a:sy n="4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F:\dariacer\FILE%20SURVEI%20BESAR\analisis\KESPRO.xlsb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F:\data_rkd_23sep\freq_data_akhir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F:\data_rkd_23sep\freq_data_akhir.xls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F:\data_rkd_23sep\kespro_add_sort.xls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F:\data_rkd_23sep\kespro_add_sort.xls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F:\ipkm_bappenas\kn12.xls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d-ID"/>
  <c:clrMapOvr bg1="dk1" tx1="lt1" bg2="dk2" tx2="lt2" accent1="accent1" accent2="accent2" accent3="accent3" accent4="accent4" accent5="accent5" accent6="accent6" hlink="hlink" folHlink="folHlink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Sheet2!$B$344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1.4197287839020118E-2"/>
                  <c:y val="-6.0467794367740621E-2"/>
                </c:manualLayout>
              </c:layout>
              <c:showVal val="1"/>
            </c:dLbl>
            <c:dLbl>
              <c:idx val="1"/>
              <c:layout>
                <c:manualLayout>
                  <c:x val="3.3333333333333361E-2"/>
                  <c:y val="-4.1666666666666678E-2"/>
                </c:manualLayout>
              </c:layout>
              <c:showVal val="1"/>
            </c:dLbl>
            <c:dLbl>
              <c:idx val="2"/>
              <c:layout>
                <c:manualLayout>
                  <c:x val="3.888888888888889E-2"/>
                  <c:y val="-2.7777777777778408E-2"/>
                </c:manualLayout>
              </c:layout>
              <c:showVal val="1"/>
            </c:dLbl>
            <c:dLbl>
              <c:idx val="3"/>
              <c:layout>
                <c:manualLayout>
                  <c:x val="2.7777777777778383E-2"/>
                  <c:y val="-4.629629629629659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82.2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numRef>
              <c:f>Sheet2!$A$345:$A$348</c:f>
              <c:numCache>
                <c:formatCode>General</c:formatCode>
                <c:ptCount val="4"/>
                <c:pt idx="0">
                  <c:v>1990</c:v>
                </c:pt>
                <c:pt idx="1">
                  <c:v>2000</c:v>
                </c:pt>
                <c:pt idx="2">
                  <c:v>2007</c:v>
                </c:pt>
                <c:pt idx="3">
                  <c:v>2010</c:v>
                </c:pt>
              </c:numCache>
            </c:numRef>
          </c:cat>
          <c:val>
            <c:numRef>
              <c:f>Sheet2!$B$345:$B$348</c:f>
              <c:numCache>
                <c:formatCode>General</c:formatCode>
                <c:ptCount val="4"/>
                <c:pt idx="0">
                  <c:v>40.700000000000003</c:v>
                </c:pt>
                <c:pt idx="1">
                  <c:v>66.900000000000006</c:v>
                </c:pt>
                <c:pt idx="2">
                  <c:v>75.400000000000006</c:v>
                </c:pt>
                <c:pt idx="3">
                  <c:v>82.3</c:v>
                </c:pt>
              </c:numCache>
            </c:numRef>
          </c:val>
        </c:ser>
        <c:shape val="box"/>
        <c:axId val="57819136"/>
        <c:axId val="57820672"/>
        <c:axId val="0"/>
      </c:bar3DChart>
      <c:catAx>
        <c:axId val="57819136"/>
        <c:scaling>
          <c:orientation val="minMax"/>
        </c:scaling>
        <c:axPos val="b"/>
        <c:numFmt formatCode="General" sourceLinked="1"/>
        <c:tickLblPos val="nextTo"/>
        <c:crossAx val="57820672"/>
        <c:crosses val="autoZero"/>
        <c:auto val="1"/>
        <c:lblAlgn val="ctr"/>
        <c:lblOffset val="100"/>
      </c:catAx>
      <c:valAx>
        <c:axId val="57820672"/>
        <c:scaling>
          <c:orientation val="minMax"/>
          <c:max val="100"/>
        </c:scaling>
        <c:axPos val="l"/>
        <c:numFmt formatCode="General" sourceLinked="1"/>
        <c:tickLblPos val="nextTo"/>
        <c:crossAx val="57819136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sz="1600" b="1">
          <a:solidFill>
            <a:schemeClr val="tx1"/>
          </a:solidFill>
          <a:latin typeface="Arial" pitchFamily="34" charset="0"/>
          <a:cs typeface="Arial" pitchFamily="34" charset="0"/>
        </a:defRPr>
      </a:pPr>
      <a:endParaRPr lang="id-ID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d-ID"/>
  <c:clrMapOvr bg1="dk1" tx1="lt1" bg2="dk2" tx2="lt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penol!$I$104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0070C0"/>
            </a:solidFill>
          </c:spPr>
          <c:dPt>
            <c:idx val="33"/>
            <c:spPr>
              <a:solidFill>
                <a:srgbClr val="FFFF00"/>
              </a:solidFill>
            </c:spPr>
          </c:dPt>
          <c:cat>
            <c:strRef>
              <c:f>penol!$H$105:$H$138</c:f>
              <c:strCache>
                <c:ptCount val="34"/>
                <c:pt idx="0">
                  <c:v>Maluku Utara</c:v>
                </c:pt>
                <c:pt idx="1">
                  <c:v>Maluku</c:v>
                </c:pt>
                <c:pt idx="2">
                  <c:v>Sulawesi Tengah</c:v>
                </c:pt>
                <c:pt idx="3">
                  <c:v>Papua Barat</c:v>
                </c:pt>
                <c:pt idx="4">
                  <c:v>Kalimantan Tengah</c:v>
                </c:pt>
                <c:pt idx="5">
                  <c:v>Papua</c:v>
                </c:pt>
                <c:pt idx="6">
                  <c:v>Sulawesi Tenggara</c:v>
                </c:pt>
                <c:pt idx="7">
                  <c:v>Gorontalo</c:v>
                </c:pt>
                <c:pt idx="8">
                  <c:v>Jambi</c:v>
                </c:pt>
                <c:pt idx="9">
                  <c:v>Sulawesi Barat</c:v>
                </c:pt>
                <c:pt idx="10">
                  <c:v>NTT</c:v>
                </c:pt>
                <c:pt idx="11">
                  <c:v>Banten</c:v>
                </c:pt>
                <c:pt idx="12">
                  <c:v>Kalimantan Barat</c:v>
                </c:pt>
                <c:pt idx="13">
                  <c:v>Sulawesi Selatan</c:v>
                </c:pt>
                <c:pt idx="14">
                  <c:v>Jawa Barat</c:v>
                </c:pt>
                <c:pt idx="15">
                  <c:v>Kalimantan Selatan</c:v>
                </c:pt>
                <c:pt idx="16">
                  <c:v>NTB</c:v>
                </c:pt>
                <c:pt idx="17">
                  <c:v>Kalimantan Timur</c:v>
                </c:pt>
                <c:pt idx="18">
                  <c:v>Lampung</c:v>
                </c:pt>
                <c:pt idx="19">
                  <c:v>Bengkulu</c:v>
                </c:pt>
                <c:pt idx="20">
                  <c:v>Sulawesi Utara</c:v>
                </c:pt>
                <c:pt idx="21">
                  <c:v>Sumatera Barat</c:v>
                </c:pt>
                <c:pt idx="22">
                  <c:v>Sumatera Selatan</c:v>
                </c:pt>
                <c:pt idx="23">
                  <c:v>Riau</c:v>
                </c:pt>
                <c:pt idx="24">
                  <c:v>Sumatera Utara</c:v>
                </c:pt>
                <c:pt idx="25">
                  <c:v>Aceh</c:v>
                </c:pt>
                <c:pt idx="26">
                  <c:v>Jawa Tengah</c:v>
                </c:pt>
                <c:pt idx="27">
                  <c:v>Jawa Timur</c:v>
                </c:pt>
                <c:pt idx="28">
                  <c:v>Kep. Babel</c:v>
                </c:pt>
                <c:pt idx="29">
                  <c:v>DKI Jakarta</c:v>
                </c:pt>
                <c:pt idx="30">
                  <c:v>Kep. Riau</c:v>
                </c:pt>
                <c:pt idx="31">
                  <c:v>Bali</c:v>
                </c:pt>
                <c:pt idx="32">
                  <c:v>DI Yogyakarta</c:v>
                </c:pt>
                <c:pt idx="33">
                  <c:v>Indonesia</c:v>
                </c:pt>
              </c:strCache>
            </c:strRef>
          </c:cat>
          <c:val>
            <c:numRef>
              <c:f>penol!$I$105:$I$138</c:f>
              <c:numCache>
                <c:formatCode>0.0</c:formatCode>
                <c:ptCount val="34"/>
                <c:pt idx="0">
                  <c:v>26.574651739167592</c:v>
                </c:pt>
                <c:pt idx="1">
                  <c:v>48.741308147101513</c:v>
                </c:pt>
                <c:pt idx="2">
                  <c:v>50.256528608709552</c:v>
                </c:pt>
                <c:pt idx="3">
                  <c:v>54.285594005220176</c:v>
                </c:pt>
                <c:pt idx="4">
                  <c:v>56.425906249227971</c:v>
                </c:pt>
                <c:pt idx="5">
                  <c:v>57.019727138642878</c:v>
                </c:pt>
                <c:pt idx="6">
                  <c:v>62.49925493234786</c:v>
                </c:pt>
                <c:pt idx="7">
                  <c:v>62.927809725866744</c:v>
                </c:pt>
                <c:pt idx="8">
                  <c:v>63.008715182766011</c:v>
                </c:pt>
                <c:pt idx="9">
                  <c:v>64.052038539001074</c:v>
                </c:pt>
                <c:pt idx="10">
                  <c:v>64.231113559672735</c:v>
                </c:pt>
                <c:pt idx="11">
                  <c:v>70.802622296820559</c:v>
                </c:pt>
                <c:pt idx="12">
                  <c:v>72.639910345310696</c:v>
                </c:pt>
                <c:pt idx="13">
                  <c:v>76.702452960739208</c:v>
                </c:pt>
                <c:pt idx="14">
                  <c:v>78.325682572912257</c:v>
                </c:pt>
                <c:pt idx="15">
                  <c:v>78.75991981766758</c:v>
                </c:pt>
                <c:pt idx="16">
                  <c:v>78.958917204371161</c:v>
                </c:pt>
                <c:pt idx="17">
                  <c:v>79.987498883828849</c:v>
                </c:pt>
                <c:pt idx="18">
                  <c:v>81.164052008619478</c:v>
                </c:pt>
                <c:pt idx="19">
                  <c:v>81.85848194646475</c:v>
                </c:pt>
                <c:pt idx="20">
                  <c:v>83.585528187041348</c:v>
                </c:pt>
                <c:pt idx="21">
                  <c:v>86.187112393459344</c:v>
                </c:pt>
                <c:pt idx="22">
                  <c:v>86.540181293443354</c:v>
                </c:pt>
                <c:pt idx="23">
                  <c:v>87.273576807310718</c:v>
                </c:pt>
                <c:pt idx="24">
                  <c:v>87.425736023817379</c:v>
                </c:pt>
                <c:pt idx="25">
                  <c:v>91.681569079896164</c:v>
                </c:pt>
                <c:pt idx="26">
                  <c:v>93.805721734677249</c:v>
                </c:pt>
                <c:pt idx="27">
                  <c:v>94.732358164988653</c:v>
                </c:pt>
                <c:pt idx="28">
                  <c:v>95.755706354102358</c:v>
                </c:pt>
                <c:pt idx="29">
                  <c:v>95.797999047165732</c:v>
                </c:pt>
                <c:pt idx="30">
                  <c:v>97.156421180766529</c:v>
                </c:pt>
                <c:pt idx="31">
                  <c:v>97.337218093639919</c:v>
                </c:pt>
                <c:pt idx="32">
                  <c:v>98.596800433839448</c:v>
                </c:pt>
                <c:pt idx="33">
                  <c:v>82.219535123497039</c:v>
                </c:pt>
              </c:numCache>
            </c:numRef>
          </c:val>
        </c:ser>
        <c:gapWidth val="84"/>
        <c:axId val="57861248"/>
        <c:axId val="57999744"/>
      </c:barChart>
      <c:catAx>
        <c:axId val="5786124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id-ID"/>
          </a:p>
        </c:txPr>
        <c:crossAx val="57999744"/>
        <c:crosses val="autoZero"/>
        <c:auto val="1"/>
        <c:lblAlgn val="ctr"/>
        <c:lblOffset val="100"/>
      </c:catAx>
      <c:valAx>
        <c:axId val="57999744"/>
        <c:scaling>
          <c:orientation val="minMax"/>
          <c:max val="100"/>
        </c:scaling>
        <c:axPos val="l"/>
        <c:numFmt formatCode="0.0" sourceLinked="1"/>
        <c:tickLblPos val="nextTo"/>
        <c:crossAx val="57861248"/>
        <c:crosses val="autoZero"/>
        <c:crossBetween val="between"/>
        <c:majorUnit val="20"/>
      </c:valAx>
    </c:plotArea>
    <c:plotVisOnly val="1"/>
  </c:chart>
  <c:spPr>
    <a:ln>
      <a:noFill/>
    </a:ln>
  </c:spPr>
  <c:txPr>
    <a:bodyPr/>
    <a:lstStyle/>
    <a:p>
      <a:pPr>
        <a:defRPr>
          <a:latin typeface="Tahoma" pitchFamily="34" charset="0"/>
          <a:ea typeface="Tahoma" pitchFamily="34" charset="0"/>
          <a:cs typeface="Tahoma" pitchFamily="34" charset="0"/>
        </a:defRPr>
      </a:pPr>
      <a:endParaRPr lang="id-ID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d-ID"/>
  <c:clrMapOvr bg1="dk1" tx1="lt1" bg2="dk2" tx2="lt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penol!$I$36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Lbls>
            <c:showVal val="1"/>
          </c:dLbls>
          <c:cat>
            <c:strRef>
              <c:f>penol!$H$37:$H$44</c:f>
              <c:strCache>
                <c:ptCount val="8"/>
                <c:pt idx="0">
                  <c:v>Perkotaan</c:v>
                </c:pt>
                <c:pt idx="1">
                  <c:v>Perdesaan</c:v>
                </c:pt>
                <c:pt idx="3">
                  <c:v>Kuintil 1</c:v>
                </c:pt>
                <c:pt idx="4">
                  <c:v>Kuintil 2</c:v>
                </c:pt>
                <c:pt idx="5">
                  <c:v>Kuintil 3</c:v>
                </c:pt>
                <c:pt idx="6">
                  <c:v>Kuintil 4</c:v>
                </c:pt>
                <c:pt idx="7">
                  <c:v>Kuintil 5</c:v>
                </c:pt>
              </c:strCache>
            </c:strRef>
          </c:cat>
          <c:val>
            <c:numRef>
              <c:f>penol!$I$37:$I$44</c:f>
              <c:numCache>
                <c:formatCode>General</c:formatCode>
                <c:ptCount val="8"/>
                <c:pt idx="0">
                  <c:v>91.4</c:v>
                </c:pt>
                <c:pt idx="1">
                  <c:v>72.5</c:v>
                </c:pt>
                <c:pt idx="3">
                  <c:v>69.3</c:v>
                </c:pt>
                <c:pt idx="4">
                  <c:v>79.2</c:v>
                </c:pt>
                <c:pt idx="5">
                  <c:v>86.8</c:v>
                </c:pt>
                <c:pt idx="6">
                  <c:v>90.6</c:v>
                </c:pt>
                <c:pt idx="7">
                  <c:v>94.1</c:v>
                </c:pt>
              </c:numCache>
            </c:numRef>
          </c:val>
        </c:ser>
        <c:axId val="58048512"/>
        <c:axId val="58050048"/>
      </c:barChart>
      <c:catAx>
        <c:axId val="5804851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id-ID"/>
          </a:p>
        </c:txPr>
        <c:crossAx val="58050048"/>
        <c:crosses val="autoZero"/>
        <c:auto val="1"/>
        <c:lblAlgn val="ctr"/>
        <c:lblOffset val="100"/>
      </c:catAx>
      <c:valAx>
        <c:axId val="58050048"/>
        <c:scaling>
          <c:orientation val="minMax"/>
        </c:scaling>
        <c:axPos val="l"/>
        <c:numFmt formatCode="General" sourceLinked="1"/>
        <c:tickLblPos val="nextTo"/>
        <c:crossAx val="58048512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sz="1800">
          <a:latin typeface="Tahoma" pitchFamily="34" charset="0"/>
          <a:ea typeface="Tahoma" pitchFamily="34" charset="0"/>
          <a:cs typeface="Tahoma" pitchFamily="34" charset="0"/>
        </a:defRPr>
      </a:pPr>
      <a:endParaRPr lang="id-ID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d-ID"/>
  <c:clrMapOvr bg1="dk1" tx1="lt1" bg2="dk2" tx2="lt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nifas!$I$1461</c:f>
              <c:strCache>
                <c:ptCount val="1"/>
                <c:pt idx="0">
                  <c:v>%</c:v>
                </c:pt>
              </c:strCache>
            </c:strRef>
          </c:tx>
          <c:dPt>
            <c:idx val="2"/>
            <c:spPr>
              <a:solidFill>
                <a:srgbClr val="FFFF00"/>
              </a:solidFill>
            </c:spPr>
          </c:dPt>
          <c:dLbls>
            <c:showVal val="1"/>
          </c:dLbls>
          <c:cat>
            <c:strRef>
              <c:f>nifas!$H$1462:$H$1464</c:f>
              <c:strCache>
                <c:ptCount val="3"/>
                <c:pt idx="0">
                  <c:v>Fasilitas kesehatan</c:v>
                </c:pt>
                <c:pt idx="1">
                  <c:v>Polindes/Poskesdes</c:v>
                </c:pt>
                <c:pt idx="2">
                  <c:v>Rumah/Lainnya</c:v>
                </c:pt>
              </c:strCache>
            </c:strRef>
          </c:cat>
          <c:val>
            <c:numRef>
              <c:f>nifas!$I$1462:$I$1464</c:f>
              <c:numCache>
                <c:formatCode>0.0</c:formatCode>
                <c:ptCount val="3"/>
                <c:pt idx="0">
                  <c:v>55.378534497189783</c:v>
                </c:pt>
                <c:pt idx="1">
                  <c:v>1.3852016113628798</c:v>
                </c:pt>
                <c:pt idx="2">
                  <c:v>43.236263891447344</c:v>
                </c:pt>
              </c:numCache>
            </c:numRef>
          </c:val>
        </c:ser>
        <c:axId val="58113024"/>
        <c:axId val="58123392"/>
      </c:barChart>
      <c:catAx>
        <c:axId val="581130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Tempat Melahirkan</a:t>
                </a:r>
              </a:p>
            </c:rich>
          </c:tx>
          <c:layout/>
        </c:title>
        <c:numFmt formatCode="@" sourceLinked="1"/>
        <c:tickLblPos val="nextTo"/>
        <c:txPr>
          <a:bodyPr rot="0" vert="horz"/>
          <a:lstStyle/>
          <a:p>
            <a:pPr>
              <a:defRPr/>
            </a:pPr>
            <a:endParaRPr lang="id-ID"/>
          </a:p>
        </c:txPr>
        <c:crossAx val="58123392"/>
        <c:crosses val="autoZero"/>
        <c:auto val="1"/>
        <c:lblAlgn val="ctr"/>
        <c:lblOffset val="100"/>
      </c:catAx>
      <c:valAx>
        <c:axId val="58123392"/>
        <c:scaling>
          <c:orientation val="minMax"/>
          <c:max val="70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Persen</a:t>
                </a:r>
              </a:p>
            </c:rich>
          </c:tx>
          <c:layout/>
        </c:title>
        <c:numFmt formatCode="0.0" sourceLinked="1"/>
        <c:tickLblPos val="nextTo"/>
        <c:txPr>
          <a:bodyPr rot="0" vert="horz"/>
          <a:lstStyle/>
          <a:p>
            <a:pPr>
              <a:defRPr/>
            </a:pPr>
            <a:endParaRPr lang="id-ID"/>
          </a:p>
        </c:txPr>
        <c:crossAx val="58113024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600" b="1" i="0" u="none" strike="noStrike" baseline="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pPr>
      <a:endParaRPr lang="id-ID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d-ID"/>
  <c:clrMapOvr bg1="dk1" tx1="lt1" bg2="dk2" tx2="lt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penol_rumah!$I$15</c:f>
              <c:strCache>
                <c:ptCount val="1"/>
                <c:pt idx="0">
                  <c:v>%</c:v>
                </c:pt>
              </c:strCache>
            </c:strRef>
          </c:tx>
          <c:dPt>
            <c:idx val="1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sz="1800"/>
                </a:pPr>
                <a:endParaRPr lang="id-ID"/>
              </a:p>
            </c:txPr>
            <c:showVal val="1"/>
          </c:dLbls>
          <c:cat>
            <c:strRef>
              <c:f>penol_rumah!$H$16:$H$21</c:f>
              <c:strCache>
                <c:ptCount val="6"/>
                <c:pt idx="0">
                  <c:v>Dokter</c:v>
                </c:pt>
                <c:pt idx="1">
                  <c:v>Bidan</c:v>
                </c:pt>
                <c:pt idx="2">
                  <c:v>Tenaga paramedis lain</c:v>
                </c:pt>
                <c:pt idx="3">
                  <c:v>Dukun bersalin</c:v>
                </c:pt>
                <c:pt idx="4">
                  <c:v>Keluarga</c:v>
                </c:pt>
                <c:pt idx="5">
                  <c:v>Lainnya</c:v>
                </c:pt>
              </c:strCache>
            </c:strRef>
          </c:cat>
          <c:val>
            <c:numRef>
              <c:f>penol_rumah!$I$16:$I$21</c:f>
              <c:numCache>
                <c:formatCode>0.0</c:formatCode>
                <c:ptCount val="6"/>
                <c:pt idx="0">
                  <c:v>2.0895980052921255</c:v>
                </c:pt>
                <c:pt idx="1">
                  <c:v>51.918180290723932</c:v>
                </c:pt>
                <c:pt idx="2">
                  <c:v>1.3886377670942665</c:v>
                </c:pt>
                <c:pt idx="3">
                  <c:v>40.208226631951618</c:v>
                </c:pt>
                <c:pt idx="4">
                  <c:v>4.0451873192106955</c:v>
                </c:pt>
                <c:pt idx="5">
                  <c:v>0.35016998572733682</c:v>
                </c:pt>
              </c:numCache>
            </c:numRef>
          </c:val>
        </c:ser>
        <c:axId val="91259264"/>
        <c:axId val="91260800"/>
      </c:barChart>
      <c:catAx>
        <c:axId val="91259264"/>
        <c:scaling>
          <c:orientation val="minMax"/>
        </c:scaling>
        <c:axPos val="b"/>
        <c:numFmt formatCode="@" sourceLinked="1"/>
        <c:tickLblPos val="nextTo"/>
        <c:txPr>
          <a:bodyPr rot="0" vert="horz"/>
          <a:lstStyle/>
          <a:p>
            <a:pPr>
              <a:defRPr b="0"/>
            </a:pPr>
            <a:endParaRPr lang="id-ID"/>
          </a:p>
        </c:txPr>
        <c:crossAx val="91260800"/>
        <c:crosses val="autoZero"/>
        <c:auto val="1"/>
        <c:lblAlgn val="ctr"/>
        <c:lblOffset val="100"/>
      </c:catAx>
      <c:valAx>
        <c:axId val="91260800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Persen</a:t>
                </a:r>
              </a:p>
            </c:rich>
          </c:tx>
          <c:layout/>
        </c:title>
        <c:numFmt formatCode="0.0" sourceLinked="1"/>
        <c:tickLblPos val="nextTo"/>
        <c:txPr>
          <a:bodyPr rot="0" vert="horz"/>
          <a:lstStyle/>
          <a:p>
            <a:pPr>
              <a:defRPr/>
            </a:pPr>
            <a:endParaRPr lang="id-ID"/>
          </a:p>
        </c:txPr>
        <c:crossAx val="91259264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400" b="1" i="0" u="none" strike="noStrike" baseline="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pPr>
      <a:endParaRPr lang="id-ID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d-ID"/>
  <c:clrMapOvr bg1="dk1" tx1="lt1" bg2="dk2" tx2="lt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Sheet2!$B$96</c:f>
              <c:strCache>
                <c:ptCount val="1"/>
                <c:pt idx="0">
                  <c:v>IPKM(7)2007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5"/>
            <c:spPr>
              <a:solidFill>
                <a:srgbClr val="00B0F0"/>
              </a:solidFill>
            </c:spPr>
          </c:marker>
          <c:cat>
            <c:strRef>
              <c:f>Sheet2!$A$97:$A$129</c:f>
              <c:strCache>
                <c:ptCount val="33"/>
                <c:pt idx="0">
                  <c:v>Aceh</c:v>
                </c:pt>
                <c:pt idx="1">
                  <c:v>Sumatera Utara</c:v>
                </c:pt>
                <c:pt idx="2">
                  <c:v>Sumatera Barat</c:v>
                </c:pt>
                <c:pt idx="3">
                  <c:v>Riau</c:v>
                </c:pt>
                <c:pt idx="4">
                  <c:v>Jambi</c:v>
                </c:pt>
                <c:pt idx="5">
                  <c:v>Sumatera Selatan</c:v>
                </c:pt>
                <c:pt idx="6">
                  <c:v>Bengkulu</c:v>
                </c:pt>
                <c:pt idx="7">
                  <c:v>Lampung</c:v>
                </c:pt>
                <c:pt idx="8">
                  <c:v>Bangka Belitung</c:v>
                </c:pt>
                <c:pt idx="9">
                  <c:v>Kepulauan Riau</c:v>
                </c:pt>
                <c:pt idx="10">
                  <c:v>DKI Jakarta</c:v>
                </c:pt>
                <c:pt idx="11">
                  <c:v>Jawa Barat</c:v>
                </c:pt>
                <c:pt idx="12">
                  <c:v>Jawa Tengah</c:v>
                </c:pt>
                <c:pt idx="13">
                  <c:v>DI Yogyakarta</c:v>
                </c:pt>
                <c:pt idx="14">
                  <c:v>Jawa Timur</c:v>
                </c:pt>
                <c:pt idx="15">
                  <c:v>Banten</c:v>
                </c:pt>
                <c:pt idx="16">
                  <c:v>Bali</c:v>
                </c:pt>
                <c:pt idx="17">
                  <c:v>Nusa Tenggara Barat</c:v>
                </c:pt>
                <c:pt idx="18">
                  <c:v>Nusa Tenggara Timur</c:v>
                </c:pt>
                <c:pt idx="19">
                  <c:v>Kalimantan Barat</c:v>
                </c:pt>
                <c:pt idx="20">
                  <c:v>Kalimantan Tengah</c:v>
                </c:pt>
                <c:pt idx="21">
                  <c:v>Kalimantan Selatan</c:v>
                </c:pt>
                <c:pt idx="22">
                  <c:v>Kalimantan Timur</c:v>
                </c:pt>
                <c:pt idx="23">
                  <c:v>Sulawesi Utara</c:v>
                </c:pt>
                <c:pt idx="24">
                  <c:v>Sulawesi Tengah</c:v>
                </c:pt>
                <c:pt idx="25">
                  <c:v>Sulawesi Selatan</c:v>
                </c:pt>
                <c:pt idx="26">
                  <c:v>Sulawesi Tenggara</c:v>
                </c:pt>
                <c:pt idx="27">
                  <c:v>Gorontalo</c:v>
                </c:pt>
                <c:pt idx="28">
                  <c:v>Sulawesi Barat</c:v>
                </c:pt>
                <c:pt idx="29">
                  <c:v>Maluku</c:v>
                </c:pt>
                <c:pt idx="30">
                  <c:v>Maluku Utara</c:v>
                </c:pt>
                <c:pt idx="31">
                  <c:v>Papua Barat</c:v>
                </c:pt>
                <c:pt idx="32">
                  <c:v>Papua</c:v>
                </c:pt>
              </c:strCache>
            </c:strRef>
          </c:cat>
          <c:val>
            <c:numRef>
              <c:f>Sheet2!$B$97:$B$129</c:f>
              <c:numCache>
                <c:formatCode>0.0000</c:formatCode>
                <c:ptCount val="33"/>
                <c:pt idx="0">
                  <c:v>0.40288971573918697</c:v>
                </c:pt>
                <c:pt idx="1">
                  <c:v>0.44063427628639179</c:v>
                </c:pt>
                <c:pt idx="2">
                  <c:v>0.43933437596673303</c:v>
                </c:pt>
                <c:pt idx="3">
                  <c:v>0.4671673426597463</c:v>
                </c:pt>
                <c:pt idx="4">
                  <c:v>0.38711177946585962</c:v>
                </c:pt>
                <c:pt idx="5">
                  <c:v>0.43270228233596292</c:v>
                </c:pt>
                <c:pt idx="6">
                  <c:v>0.4908034922489985</c:v>
                </c:pt>
                <c:pt idx="7">
                  <c:v>0.435499965627479</c:v>
                </c:pt>
                <c:pt idx="8">
                  <c:v>0.43999125219124885</c:v>
                </c:pt>
                <c:pt idx="9">
                  <c:v>0.50851979857697716</c:v>
                </c:pt>
                <c:pt idx="10">
                  <c:v>0.55748683532121057</c:v>
                </c:pt>
                <c:pt idx="11">
                  <c:v>0.43723615646375374</c:v>
                </c:pt>
                <c:pt idx="12">
                  <c:v>0.48846660708762418</c:v>
                </c:pt>
                <c:pt idx="13">
                  <c:v>0.59094158388615758</c:v>
                </c:pt>
                <c:pt idx="14">
                  <c:v>0.46897681572887812</c:v>
                </c:pt>
                <c:pt idx="15">
                  <c:v>0.36194490083525938</c:v>
                </c:pt>
                <c:pt idx="16">
                  <c:v>0.53148078575600644</c:v>
                </c:pt>
                <c:pt idx="17">
                  <c:v>0.36042957068711146</c:v>
                </c:pt>
                <c:pt idx="18">
                  <c:v>0.27925396143402192</c:v>
                </c:pt>
                <c:pt idx="19">
                  <c:v>0.38340399752518212</c:v>
                </c:pt>
                <c:pt idx="20">
                  <c:v>0.36156707799127452</c:v>
                </c:pt>
                <c:pt idx="21">
                  <c:v>0.43855013233424567</c:v>
                </c:pt>
                <c:pt idx="22">
                  <c:v>0.52011983982401255</c:v>
                </c:pt>
                <c:pt idx="23">
                  <c:v>0.50056554841370748</c:v>
                </c:pt>
                <c:pt idx="24">
                  <c:v>0.38510662358643138</c:v>
                </c:pt>
                <c:pt idx="25">
                  <c:v>0.32520224796343178</c:v>
                </c:pt>
                <c:pt idx="26">
                  <c:v>0.36993957309318382</c:v>
                </c:pt>
                <c:pt idx="27">
                  <c:v>0.30748453236174172</c:v>
                </c:pt>
                <c:pt idx="28">
                  <c:v>0.27776767607328234</c:v>
                </c:pt>
                <c:pt idx="29">
                  <c:v>0.27559576186711582</c:v>
                </c:pt>
                <c:pt idx="30">
                  <c:v>0.31435642594439384</c:v>
                </c:pt>
                <c:pt idx="31">
                  <c:v>0.31563149211150443</c:v>
                </c:pt>
                <c:pt idx="32">
                  <c:v>0.2947502835733683</c:v>
                </c:pt>
              </c:numCache>
            </c:numRef>
          </c:val>
        </c:ser>
        <c:ser>
          <c:idx val="1"/>
          <c:order val="1"/>
          <c:tx>
            <c:strRef>
              <c:f>Sheet2!$C$96</c:f>
              <c:strCache>
                <c:ptCount val="1"/>
                <c:pt idx="0">
                  <c:v>IPKM(7)2010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5"/>
            <c:spPr>
              <a:solidFill>
                <a:srgbClr val="FFFF00"/>
              </a:solidFill>
            </c:spPr>
          </c:marker>
          <c:cat>
            <c:strRef>
              <c:f>Sheet2!$A$97:$A$129</c:f>
              <c:strCache>
                <c:ptCount val="33"/>
                <c:pt idx="0">
                  <c:v>Aceh</c:v>
                </c:pt>
                <c:pt idx="1">
                  <c:v>Sumatera Utara</c:v>
                </c:pt>
                <c:pt idx="2">
                  <c:v>Sumatera Barat</c:v>
                </c:pt>
                <c:pt idx="3">
                  <c:v>Riau</c:v>
                </c:pt>
                <c:pt idx="4">
                  <c:v>Jambi</c:v>
                </c:pt>
                <c:pt idx="5">
                  <c:v>Sumatera Selatan</c:v>
                </c:pt>
                <c:pt idx="6">
                  <c:v>Bengkulu</c:v>
                </c:pt>
                <c:pt idx="7">
                  <c:v>Lampung</c:v>
                </c:pt>
                <c:pt idx="8">
                  <c:v>Bangka Belitung</c:v>
                </c:pt>
                <c:pt idx="9">
                  <c:v>Kepulauan Riau</c:v>
                </c:pt>
                <c:pt idx="10">
                  <c:v>DKI Jakarta</c:v>
                </c:pt>
                <c:pt idx="11">
                  <c:v>Jawa Barat</c:v>
                </c:pt>
                <c:pt idx="12">
                  <c:v>Jawa Tengah</c:v>
                </c:pt>
                <c:pt idx="13">
                  <c:v>DI Yogyakarta</c:v>
                </c:pt>
                <c:pt idx="14">
                  <c:v>Jawa Timur</c:v>
                </c:pt>
                <c:pt idx="15">
                  <c:v>Banten</c:v>
                </c:pt>
                <c:pt idx="16">
                  <c:v>Bali</c:v>
                </c:pt>
                <c:pt idx="17">
                  <c:v>Nusa Tenggara Barat</c:v>
                </c:pt>
                <c:pt idx="18">
                  <c:v>Nusa Tenggara Timur</c:v>
                </c:pt>
                <c:pt idx="19">
                  <c:v>Kalimantan Barat</c:v>
                </c:pt>
                <c:pt idx="20">
                  <c:v>Kalimantan Tengah</c:v>
                </c:pt>
                <c:pt idx="21">
                  <c:v>Kalimantan Selatan</c:v>
                </c:pt>
                <c:pt idx="22">
                  <c:v>Kalimantan Timur</c:v>
                </c:pt>
                <c:pt idx="23">
                  <c:v>Sulawesi Utara</c:v>
                </c:pt>
                <c:pt idx="24">
                  <c:v>Sulawesi Tengah</c:v>
                </c:pt>
                <c:pt idx="25">
                  <c:v>Sulawesi Selatan</c:v>
                </c:pt>
                <c:pt idx="26">
                  <c:v>Sulawesi Tenggara</c:v>
                </c:pt>
                <c:pt idx="27">
                  <c:v>Gorontalo</c:v>
                </c:pt>
                <c:pt idx="28">
                  <c:v>Sulawesi Barat</c:v>
                </c:pt>
                <c:pt idx="29">
                  <c:v>Maluku</c:v>
                </c:pt>
                <c:pt idx="30">
                  <c:v>Maluku Utara</c:v>
                </c:pt>
                <c:pt idx="31">
                  <c:v>Papua Barat</c:v>
                </c:pt>
                <c:pt idx="32">
                  <c:v>Papua</c:v>
                </c:pt>
              </c:strCache>
            </c:strRef>
          </c:cat>
          <c:val>
            <c:numRef>
              <c:f>Sheet2!$C$97:$C$129</c:f>
              <c:numCache>
                <c:formatCode>0.0000</c:formatCode>
                <c:ptCount val="33"/>
                <c:pt idx="0">
                  <c:v>0.5505179147563154</c:v>
                </c:pt>
                <c:pt idx="1">
                  <c:v>0.51893360502631958</c:v>
                </c:pt>
                <c:pt idx="2">
                  <c:v>0.55934793683138062</c:v>
                </c:pt>
                <c:pt idx="3">
                  <c:v>0.55034810663950884</c:v>
                </c:pt>
                <c:pt idx="4">
                  <c:v>0.6164034640855911</c:v>
                </c:pt>
                <c:pt idx="5">
                  <c:v>0.4752929190015282</c:v>
                </c:pt>
                <c:pt idx="6">
                  <c:v>0.56902699949058377</c:v>
                </c:pt>
                <c:pt idx="7">
                  <c:v>0.58040414331805057</c:v>
                </c:pt>
                <c:pt idx="8">
                  <c:v>0.59585668194939656</c:v>
                </c:pt>
                <c:pt idx="9">
                  <c:v>0.7014773306164036</c:v>
                </c:pt>
                <c:pt idx="10">
                  <c:v>0.66564781796571637</c:v>
                </c:pt>
                <c:pt idx="11">
                  <c:v>0.60400747155714063</c:v>
                </c:pt>
                <c:pt idx="12">
                  <c:v>0.6019697741552047</c:v>
                </c:pt>
                <c:pt idx="13">
                  <c:v>0.70351502801833943</c:v>
                </c:pt>
                <c:pt idx="14">
                  <c:v>0.61878077772118389</c:v>
                </c:pt>
                <c:pt idx="15">
                  <c:v>0.58329088130412654</c:v>
                </c:pt>
                <c:pt idx="16">
                  <c:v>0.62268636440821867</c:v>
                </c:pt>
                <c:pt idx="17">
                  <c:v>0.53778230599421573</c:v>
                </c:pt>
                <c:pt idx="18">
                  <c:v>0.35557819663779938</c:v>
                </c:pt>
                <c:pt idx="19">
                  <c:v>0.43827474953302781</c:v>
                </c:pt>
                <c:pt idx="20">
                  <c:v>0.46255731023942936</c:v>
                </c:pt>
                <c:pt idx="21">
                  <c:v>0.5148582102224486</c:v>
                </c:pt>
                <c:pt idx="22">
                  <c:v>0.60808286636101205</c:v>
                </c:pt>
                <c:pt idx="23">
                  <c:v>0.63762947868910758</c:v>
                </c:pt>
                <c:pt idx="24">
                  <c:v>0.40652063168619462</c:v>
                </c:pt>
                <c:pt idx="25">
                  <c:v>0.53217863813890365</c:v>
                </c:pt>
                <c:pt idx="26">
                  <c:v>0.42723722193920882</c:v>
                </c:pt>
                <c:pt idx="27">
                  <c:v>0.41976566479877736</c:v>
                </c:pt>
                <c:pt idx="28">
                  <c:v>0.44404822550517925</c:v>
                </c:pt>
                <c:pt idx="29">
                  <c:v>0.38818135506877238</c:v>
                </c:pt>
                <c:pt idx="30">
                  <c:v>0.41297334012566234</c:v>
                </c:pt>
                <c:pt idx="31">
                  <c:v>0.36644591611479038</c:v>
                </c:pt>
                <c:pt idx="32">
                  <c:v>0.41908643233147141</c:v>
                </c:pt>
              </c:numCache>
            </c:numRef>
          </c:val>
        </c:ser>
        <c:hiLowLines>
          <c:spPr>
            <a:ln w="22225"/>
          </c:spPr>
        </c:hiLowLines>
        <c:marker val="1"/>
        <c:axId val="56406016"/>
        <c:axId val="56407552"/>
      </c:lineChart>
      <c:catAx>
        <c:axId val="56406016"/>
        <c:scaling>
          <c:orientation val="minMax"/>
        </c:scaling>
        <c:axPos val="b"/>
        <c:majorGridlines>
          <c:spPr>
            <a:ln>
              <a:prstDash val="sysDash"/>
            </a:ln>
          </c:spPr>
        </c:majorGridlines>
        <c:numFmt formatCode="General" sourceLinked="1"/>
        <c:tickLblPos val="nextTo"/>
        <c:crossAx val="56407552"/>
        <c:crosses val="autoZero"/>
        <c:auto val="1"/>
        <c:lblAlgn val="ctr"/>
        <c:lblOffset val="100"/>
      </c:catAx>
      <c:valAx>
        <c:axId val="56407552"/>
        <c:scaling>
          <c:orientation val="minMax"/>
        </c:scaling>
        <c:axPos val="l"/>
        <c:numFmt formatCode="0.0000" sourceLinked="1"/>
        <c:tickLblPos val="nextTo"/>
        <c:crossAx val="56406016"/>
        <c:crosses val="autoZero"/>
        <c:crossBetween val="between"/>
      </c:valAx>
    </c:plotArea>
    <c:legend>
      <c:legendPos val="r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200">
          <a:latin typeface="Tahoma" pitchFamily="34" charset="0"/>
          <a:ea typeface="Tahoma" pitchFamily="34" charset="0"/>
          <a:cs typeface="Tahoma" pitchFamily="34" charset="0"/>
        </a:defRPr>
      </a:pPr>
      <a:endParaRPr lang="id-ID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D342F92-32A1-4C28-96EC-4E71671CB0F8}" type="datetimeFigureOut">
              <a:rPr lang="en-US"/>
              <a:pPr>
                <a:defRPr/>
              </a:pPr>
              <a:t>12/19/2011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0A7C3B5-30E2-453E-B960-1E1B978677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A4B2B47-74D1-47B8-8696-1B37E17F6C03}" type="slidenum">
              <a:rPr lang="en-US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CB9A9D-30E1-440E-90C2-8B4E54B8E493}" type="slidenum">
              <a:rPr lang="en-US" smtClean="0">
                <a:latin typeface="Arial" pitchFamily="34" charset="0"/>
                <a:cs typeface="Arial" pitchFamily="34" charset="0"/>
              </a:rPr>
              <a:pPr/>
              <a:t>36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97C714-83CD-4ECD-B0F5-B34FD30E99DC}" type="slidenum">
              <a:rPr lang="en-US" smtClean="0">
                <a:latin typeface="Arial" pitchFamily="34" charset="0"/>
                <a:cs typeface="Arial" pitchFamily="34" charset="0"/>
              </a:rPr>
              <a:pPr/>
              <a:t>41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50AD9E-3FFC-4CAA-8602-9079441A3313}" type="slidenum">
              <a:rPr lang="id-ID" smtClean="0">
                <a:latin typeface="Arial" pitchFamily="34" charset="0"/>
                <a:cs typeface="Arial" pitchFamily="34" charset="0"/>
              </a:rPr>
              <a:pPr/>
              <a:t>52</a:t>
            </a:fld>
            <a:endParaRPr lang="id-ID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81A7FE-75D9-42FA-8939-9F6FC9259095}" type="slidenum">
              <a:rPr lang="id-ID" smtClean="0">
                <a:latin typeface="Arial" pitchFamily="34" charset="0"/>
                <a:cs typeface="Arial" pitchFamily="34" charset="0"/>
              </a:rPr>
              <a:pPr/>
              <a:t>53</a:t>
            </a:fld>
            <a:endParaRPr lang="id-ID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2149FE-9461-44E5-8D4B-D385454E5B56}" type="slidenum">
              <a:rPr lang="en-US" smtClean="0">
                <a:latin typeface="Arial" pitchFamily="34" charset="0"/>
                <a:cs typeface="Arial" pitchFamily="34" charset="0"/>
              </a:rPr>
              <a:pPr/>
              <a:t>70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A69DEAF-1FFF-4668-9AF8-CAD755DBC6A2}" type="slidenum">
              <a:rPr lang="en-US" smtClean="0">
                <a:latin typeface="Arial" pitchFamily="34" charset="0"/>
                <a:cs typeface="Arial" pitchFamily="34" charset="0"/>
              </a:rPr>
              <a:pPr/>
              <a:t>74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0" i="0" cap="all" normalizeH="1" baseline="0">
                <a:ln w="6350">
                  <a:noFill/>
                </a:ln>
                <a:solidFill>
                  <a:srgbClr val="FFFF0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71C89-9C34-4806-ADFE-A0409A3D581E}" type="datetimeFigureOut">
              <a:rPr lang="en-US"/>
              <a:pPr>
                <a:defRPr/>
              </a:pPr>
              <a:t>12/19/2011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IPKM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B40C4-7938-408D-9A48-451D8D2FE02F}" type="datetimeFigureOut">
              <a:rPr lang="en-US"/>
              <a:pPr>
                <a:defRPr/>
              </a:pPr>
              <a:t>12/19/2011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IPKM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EAF5E-2BB9-4B2C-B723-7D8B3EF2F953}" type="datetimeFigureOut">
              <a:rPr lang="en-US"/>
              <a:pPr>
                <a:defRPr/>
              </a:pPr>
              <a:t>12/19/2011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IPKM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A0400-8247-4398-9AB5-E2B9093FFBC0}" type="datetimeFigureOut">
              <a:rPr lang="en-US"/>
              <a:pPr>
                <a:defRPr/>
              </a:pPr>
              <a:t>12/19/2011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IPKM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defRPr>
                <a:latin typeface="Arial Narrow" pitchFamily="34" charset="0"/>
              </a:defRPr>
            </a:lvl1pPr>
            <a:lvl2pPr>
              <a:spcBef>
                <a:spcPts val="0"/>
              </a:spcBef>
              <a:defRPr>
                <a:latin typeface="Arial Narrow" pitchFamily="34" charset="0"/>
              </a:defRPr>
            </a:lvl2pPr>
            <a:lvl3pPr>
              <a:spcBef>
                <a:spcPts val="0"/>
              </a:spcBef>
              <a:defRPr>
                <a:latin typeface="Arial Narrow" pitchFamily="34" charset="0"/>
              </a:defRPr>
            </a:lvl3pPr>
            <a:lvl4pPr>
              <a:spcBef>
                <a:spcPts val="0"/>
              </a:spcBef>
              <a:defRPr>
                <a:latin typeface="Arial Narrow" pitchFamily="34" charset="0"/>
              </a:defRPr>
            </a:lvl4pPr>
            <a:lvl5pPr>
              <a:spcBef>
                <a:spcPts val="0"/>
              </a:spcBef>
              <a:defRPr>
                <a:latin typeface="Arial Narrow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E06CC-3395-47BB-913C-22DE77AF0582}" type="datetimeFigureOut">
              <a:rPr lang="en-US"/>
              <a:pPr>
                <a:defRPr/>
              </a:pPr>
              <a:t>12/19/2011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IPKM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FCD91-E925-45F7-8D7A-B90277EC4836}" type="datetimeFigureOut">
              <a:rPr lang="en-US"/>
              <a:pPr>
                <a:defRPr/>
              </a:pPr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142E8F94-93CD-4E9A-B76E-2A03F17B89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86C32-522E-48FA-AAEA-4CB5AA00844E}" type="datetimeFigureOut">
              <a:rPr lang="en-US"/>
              <a:pPr>
                <a:defRPr/>
              </a:pPr>
              <a:t>12/19/2011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IPKM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6B82F-5845-4BFE-A039-31B0CBF0212B}" type="datetimeFigureOut">
              <a:rPr lang="en-US"/>
              <a:pPr>
                <a:defRPr/>
              </a:pPr>
              <a:t>12/19/2011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IPKM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5C5C2-E702-4DAF-B8DA-DDFCBC1AA2BC}" type="datetimeFigureOut">
              <a:rPr lang="en-US"/>
              <a:pPr>
                <a:defRPr/>
              </a:pPr>
              <a:t>12/19/2011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IPKM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B2BC6-30FB-4943-9557-FA1886AB47DF}" type="datetimeFigureOut">
              <a:rPr lang="en-US"/>
              <a:pPr>
                <a:defRPr/>
              </a:pPr>
              <a:t>12/19/2011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IPKM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F6BA4-471A-4083-88A0-69D98814A495}" type="datetimeFigureOut">
              <a:rPr lang="en-US"/>
              <a:pPr>
                <a:defRPr/>
              </a:pPr>
              <a:t>12/19/2011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IPKM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D0204-3354-474C-9530-41727B9FB718}" type="datetimeFigureOut">
              <a:rPr lang="en-US"/>
              <a:pPr>
                <a:defRPr/>
              </a:pPr>
              <a:t>12/19/2011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IPKM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0877C85-8411-4414-BC32-304DBFD0872F}" type="datetimeFigureOut">
              <a:rPr lang="en-US"/>
              <a:pPr>
                <a:defRPr/>
              </a:pPr>
              <a:t>12/19/2011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BCBCBC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IPKM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30" r:id="rId1"/>
    <p:sldLayoutId id="2147484231" r:id="rId2"/>
    <p:sldLayoutId id="2147484241" r:id="rId3"/>
    <p:sldLayoutId id="2147484232" r:id="rId4"/>
    <p:sldLayoutId id="2147484233" r:id="rId5"/>
    <p:sldLayoutId id="2147484234" r:id="rId6"/>
    <p:sldLayoutId id="2147484235" r:id="rId7"/>
    <p:sldLayoutId id="2147484236" r:id="rId8"/>
    <p:sldLayoutId id="2147484237" r:id="rId9"/>
    <p:sldLayoutId id="2147484238" r:id="rId10"/>
    <p:sldLayoutId id="2147484239" r:id="rId11"/>
    <p:sldLayoutId id="214748424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kern="1200">
          <a:ln w="6350">
            <a:noFill/>
          </a:ln>
          <a:solidFill>
            <a:srgbClr val="FFFF00"/>
          </a:soli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Tahoma" pitchFamily="34" charset="0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>
          <a:solidFill>
            <a:srgbClr val="FFFF00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>
          <a:solidFill>
            <a:srgbClr val="FFFF00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>
          <a:solidFill>
            <a:srgbClr val="FFFF00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>
          <a:solidFill>
            <a:srgbClr val="FFFF00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>
          <a:solidFill>
            <a:srgbClr val="FFFF00"/>
          </a:solidFill>
          <a:latin typeface="Tahoma" pitchFamily="34" charset="0"/>
          <a:cs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>
          <a:solidFill>
            <a:srgbClr val="FFFF00"/>
          </a:solidFill>
          <a:latin typeface="Tahoma" pitchFamily="34" charset="0"/>
          <a:cs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>
          <a:solidFill>
            <a:srgbClr val="FFFF00"/>
          </a:solidFill>
          <a:latin typeface="Tahoma" pitchFamily="34" charset="0"/>
          <a:cs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>
          <a:solidFill>
            <a:srgbClr val="FFFF00"/>
          </a:solidFill>
          <a:latin typeface="Tahoma" pitchFamily="34" charset="0"/>
          <a:cs typeface="Tahoma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id-ID" sz="3600" b="1" dirty="0" smtClean="0">
                <a:latin typeface="Arial Narrow" pitchFamily="34" charset="0"/>
              </a:rPr>
              <a:t>Peran Riset dalam perencanaan dan evaluasi  pembangunan nasional</a:t>
            </a:r>
            <a:endParaRPr lang="id-ID" sz="3600" b="1" dirty="0">
              <a:latin typeface="Arial Narrow" pitchFamily="34" charset="0"/>
            </a:endParaRPr>
          </a:p>
        </p:txBody>
      </p:sp>
      <p:sp>
        <p:nvSpPr>
          <p:cNvPr id="3075" name="Subtitle 4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752600"/>
          </a:xfrm>
        </p:spPr>
        <p:txBody>
          <a:bodyPr/>
          <a:lstStyle/>
          <a:p>
            <a:r>
              <a:rPr lang="id-ID" b="1" smtClean="0">
                <a:latin typeface="Arial Narrow" pitchFamily="34" charset="0"/>
              </a:rPr>
              <a:t>Badan Penelitian dan </a:t>
            </a:r>
          </a:p>
          <a:p>
            <a:r>
              <a:rPr lang="id-ID" b="1" smtClean="0">
                <a:latin typeface="Arial Narrow" pitchFamily="34" charset="0"/>
              </a:rPr>
              <a:t>Pengembangan Kesehatan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312738" y="115888"/>
            <a:ext cx="8507412" cy="1143000"/>
          </a:xfrm>
        </p:spPr>
        <p:txBody>
          <a:bodyPr/>
          <a:lstStyle/>
          <a:p>
            <a:pPr>
              <a:defRPr/>
            </a:pPr>
            <a:r>
              <a:rPr lang="en-US" sz="4000" dirty="0" err="1" smtClean="0">
                <a:latin typeface="Tahoma" pitchFamily="34" charset="0"/>
              </a:rPr>
              <a:t>Linakes</a:t>
            </a:r>
            <a:r>
              <a:rPr lang="en-US" sz="4000" dirty="0" smtClean="0">
                <a:latin typeface="Tahoma" pitchFamily="34" charset="0"/>
              </a:rPr>
              <a:t>: </a:t>
            </a:r>
            <a:br>
              <a:rPr lang="en-US" sz="4000" dirty="0" smtClean="0">
                <a:latin typeface="Tahoma" pitchFamily="34" charset="0"/>
              </a:rPr>
            </a:br>
            <a:r>
              <a:rPr lang="en-US" sz="2800" dirty="0" err="1" smtClean="0">
                <a:latin typeface="Tahoma" pitchFamily="34" charset="0"/>
              </a:rPr>
              <a:t>Tempat</a:t>
            </a:r>
            <a:r>
              <a:rPr lang="en-US" sz="2800" dirty="0" smtClean="0">
                <a:latin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</a:rPr>
              <a:t>Tinggal</a:t>
            </a:r>
            <a:r>
              <a:rPr lang="en-US" sz="2800" dirty="0" smtClean="0">
                <a:latin typeface="Tahoma" pitchFamily="34" charset="0"/>
              </a:rPr>
              <a:t> &amp; Status </a:t>
            </a:r>
            <a:r>
              <a:rPr lang="en-US" sz="2800" dirty="0" err="1" smtClean="0">
                <a:latin typeface="Tahoma" pitchFamily="34" charset="0"/>
              </a:rPr>
              <a:t>Ekonomi</a:t>
            </a:r>
            <a:r>
              <a:rPr lang="id-ID" sz="2800" dirty="0" smtClean="0">
                <a:latin typeface="Tahoma" pitchFamily="34" charset="0"/>
              </a:rPr>
              <a:t>, Riskesdas 2010</a:t>
            </a:r>
            <a:endParaRPr lang="en-US" sz="2800" dirty="0" smtClean="0">
              <a:latin typeface="Tahoma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79512" y="1916832"/>
          <a:ext cx="8964488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8229600" cy="1143001"/>
          </a:xfrm>
        </p:spPr>
        <p:txBody>
          <a:bodyPr/>
          <a:lstStyle/>
          <a:p>
            <a:pPr>
              <a:defRPr/>
            </a:pPr>
            <a:r>
              <a:rPr lang="en-US" sz="4000" dirty="0" err="1" smtClean="0">
                <a:latin typeface="Tahoma" pitchFamily="34" charset="0"/>
              </a:rPr>
              <a:t>Tempat</a:t>
            </a:r>
            <a:r>
              <a:rPr lang="en-US" sz="4000" dirty="0" smtClean="0">
                <a:latin typeface="Tahoma" pitchFamily="34" charset="0"/>
              </a:rPr>
              <a:t> </a:t>
            </a:r>
            <a:r>
              <a:rPr lang="en-US" sz="4000" dirty="0" err="1" smtClean="0">
                <a:latin typeface="Tahoma" pitchFamily="34" charset="0"/>
              </a:rPr>
              <a:t>Melahirkan</a:t>
            </a:r>
            <a:r>
              <a:rPr lang="id-ID" sz="4000" dirty="0" smtClean="0">
                <a:latin typeface="Tahoma" pitchFamily="34" charset="0"/>
              </a:rPr>
              <a:t>, Riskesdas 2010</a:t>
            </a:r>
            <a:endParaRPr lang="en-US" sz="4000" dirty="0" smtClean="0">
              <a:latin typeface="Tahom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97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900113" y="269875"/>
            <a:ext cx="91440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 err="1" smtClean="0">
                <a:latin typeface="Tahoma" pitchFamily="34" charset="0"/>
              </a:rPr>
              <a:t>Penolong</a:t>
            </a:r>
            <a:r>
              <a:rPr lang="en-US" sz="4000" dirty="0" smtClean="0">
                <a:latin typeface="Tahoma" pitchFamily="34" charset="0"/>
              </a:rPr>
              <a:t> </a:t>
            </a:r>
            <a:r>
              <a:rPr lang="en-US" sz="4000" dirty="0" err="1" smtClean="0">
                <a:latin typeface="Tahoma" pitchFamily="34" charset="0"/>
              </a:rPr>
              <a:t>Persalinan</a:t>
            </a:r>
            <a:r>
              <a:rPr lang="en-US" sz="4000" dirty="0" smtClean="0">
                <a:latin typeface="Tahoma" pitchFamily="34" charset="0"/>
              </a:rPr>
              <a:t>: </a:t>
            </a:r>
            <a:r>
              <a:rPr lang="en-US" sz="4000" dirty="0" err="1" smtClean="0">
                <a:latin typeface="Tahoma" pitchFamily="34" charset="0"/>
              </a:rPr>
              <a:t>Rumah</a:t>
            </a:r>
            <a:r>
              <a:rPr lang="id-ID" sz="4000" dirty="0" smtClean="0">
                <a:latin typeface="Tahoma" pitchFamily="34" charset="0"/>
              </a:rPr>
              <a:t>, </a:t>
            </a:r>
            <a:br>
              <a:rPr lang="id-ID" sz="4000" dirty="0" smtClean="0">
                <a:latin typeface="Tahoma" pitchFamily="34" charset="0"/>
              </a:rPr>
            </a:br>
            <a:r>
              <a:rPr lang="id-ID" sz="4000" dirty="0" smtClean="0">
                <a:latin typeface="Tahoma" pitchFamily="34" charset="0"/>
              </a:rPr>
              <a:t>Riskesdas 2010</a:t>
            </a:r>
            <a:endParaRPr lang="en-US" sz="4000" dirty="0" smtClean="0">
              <a:latin typeface="Tahom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28800"/>
          <a:ext cx="9144000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Jampersal (jaminan persalinan)</a:t>
            </a:r>
            <a:endParaRPr lang="id-ID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id-ID" sz="3600" smtClean="0"/>
              <a:t>Dirumuskan Jampersal</a:t>
            </a:r>
          </a:p>
          <a:p>
            <a:pPr>
              <a:spcBef>
                <a:spcPct val="0"/>
              </a:spcBef>
            </a:pPr>
            <a:r>
              <a:rPr lang="id-ID" sz="3600" smtClean="0"/>
              <a:t>Didorong untuk melahirkan ke bidan</a:t>
            </a:r>
          </a:p>
          <a:p>
            <a:pPr>
              <a:spcBef>
                <a:spcPct val="0"/>
              </a:spcBef>
            </a:pPr>
            <a:r>
              <a:rPr lang="id-ID" sz="3600" smtClean="0"/>
              <a:t>Didorong untuk melahirkan di fasilitas kesehatan</a:t>
            </a:r>
          </a:p>
          <a:p>
            <a:pPr>
              <a:spcBef>
                <a:spcPct val="0"/>
              </a:spcBef>
            </a:pPr>
            <a:r>
              <a:rPr lang="id-ID" sz="3600" smtClean="0"/>
              <a:t>Bertentangan dengan program KB?</a:t>
            </a:r>
          </a:p>
          <a:p>
            <a:pPr lvl="1">
              <a:spcBef>
                <a:spcPct val="0"/>
              </a:spcBef>
              <a:buFont typeface="Wingdings 2" pitchFamily="18" charset="2"/>
              <a:buNone/>
            </a:pPr>
            <a:r>
              <a:rPr lang="id-ID" sz="3600" smtClean="0">
                <a:sym typeface="Wingdings" pitchFamily="2" charset="2"/>
              </a:rPr>
              <a:t> Paket bisa disesuaikan</a:t>
            </a:r>
          </a:p>
          <a:p>
            <a:pPr>
              <a:spcBef>
                <a:spcPct val="0"/>
              </a:spcBef>
            </a:pPr>
            <a:r>
              <a:rPr lang="id-ID" sz="3600" smtClean="0">
                <a:sym typeface="Wingdings" pitchFamily="2" charset="2"/>
              </a:rPr>
              <a:t>Ada masalah baru yang timbul?</a:t>
            </a:r>
          </a:p>
          <a:p>
            <a:pPr lvl="1">
              <a:spcBef>
                <a:spcPct val="0"/>
              </a:spcBef>
              <a:buFont typeface="Wingdings 2" pitchFamily="18" charset="2"/>
              <a:buNone/>
            </a:pPr>
            <a:r>
              <a:rPr lang="id-ID" sz="3600" smtClean="0">
                <a:sym typeface="Wingdings" pitchFamily="2" charset="2"/>
              </a:rPr>
              <a:t> Perbaikan kebijakan</a:t>
            </a:r>
            <a:endParaRPr lang="id-ID" sz="36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3"/>
          <p:cNvSpPr txBox="1">
            <a:spLocks noChangeArrowheads="1"/>
          </p:cNvSpPr>
          <p:nvPr/>
        </p:nvSpPr>
        <p:spPr bwMode="auto">
          <a:xfrm>
            <a:off x="184150" y="685800"/>
            <a:ext cx="8763000" cy="394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8800" b="1">
                <a:solidFill>
                  <a:srgbClr val="FFFF00"/>
                </a:solidFill>
              </a:rPr>
              <a:t>IPKM</a:t>
            </a:r>
            <a:r>
              <a:rPr lang="id-ID" sz="6600" b="1">
                <a:solidFill>
                  <a:srgbClr val="FFFF00"/>
                </a:solidFill>
              </a:rPr>
              <a:t> </a:t>
            </a:r>
            <a:br>
              <a:rPr lang="id-ID" sz="6600" b="1">
                <a:solidFill>
                  <a:srgbClr val="FFFF00"/>
                </a:solidFill>
              </a:rPr>
            </a:br>
            <a:r>
              <a:rPr lang="id-ID" sz="5400" b="1">
                <a:solidFill>
                  <a:srgbClr val="FFFF00"/>
                </a:solidFill>
              </a:rPr>
              <a:t>Sebagai Dasar Kebijakan Penanggulangan Daerah Bermasalah Kesehatan</a:t>
            </a:r>
            <a:endParaRPr lang="id-ID" sz="6600" b="1">
              <a:solidFill>
                <a:srgbClr val="FFFF00"/>
              </a:solidFill>
              <a:latin typeface="Lucida Calligraphy" pitchFamily="66" charset="0"/>
            </a:endParaRPr>
          </a:p>
        </p:txBody>
      </p:sp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1162050" y="4800600"/>
            <a:ext cx="68754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d-ID" sz="3600">
                <a:latin typeface="Algerian" pitchFamily="82" charset="0"/>
              </a:rPr>
              <a:t>Balitbangkes </a:t>
            </a:r>
          </a:p>
          <a:p>
            <a:pPr algn="ctr"/>
            <a:r>
              <a:rPr lang="id-ID" sz="3600">
                <a:latin typeface="Algerian" pitchFamily="82" charset="0"/>
              </a:rPr>
              <a:t>Kementerian  Kesehatan  RI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3"/>
          <p:cNvSpPr txBox="1">
            <a:spLocks noChangeArrowheads="1"/>
          </p:cNvSpPr>
          <p:nvPr/>
        </p:nvSpPr>
        <p:spPr bwMode="auto">
          <a:xfrm>
            <a:off x="173038" y="1065213"/>
            <a:ext cx="8758237" cy="43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d-ID" sz="6600" b="1">
                <a:solidFill>
                  <a:srgbClr val="FFFF00"/>
                </a:solidFill>
                <a:latin typeface="Lucida Calligraphy" pitchFamily="66" charset="0"/>
              </a:rPr>
              <a:t>Riskesdas </a:t>
            </a:r>
            <a:r>
              <a:rPr lang="id-ID" sz="6600" b="1">
                <a:solidFill>
                  <a:srgbClr val="FFFF00"/>
                </a:solidFill>
                <a:latin typeface="Lucida Calligraphy" pitchFamily="66" charset="0"/>
                <a:sym typeface="Wingdings" pitchFamily="2" charset="2"/>
              </a:rPr>
              <a:t> </a:t>
            </a:r>
            <a:r>
              <a:rPr lang="en-US" sz="6600" b="1">
                <a:solidFill>
                  <a:srgbClr val="FFFF00"/>
                </a:solidFill>
                <a:latin typeface="Lucida Calligraphy" pitchFamily="66" charset="0"/>
              </a:rPr>
              <a:t>I</a:t>
            </a:r>
            <a:r>
              <a:rPr lang="id-ID" sz="6600" b="1">
                <a:solidFill>
                  <a:srgbClr val="FFFF00"/>
                </a:solidFill>
                <a:latin typeface="Lucida Calligraphy" pitchFamily="66" charset="0"/>
              </a:rPr>
              <a:t>PKM</a:t>
            </a:r>
          </a:p>
          <a:p>
            <a:pPr algn="ctr"/>
            <a:endParaRPr lang="id-ID" sz="6600" b="1">
              <a:solidFill>
                <a:srgbClr val="FFFF00"/>
              </a:solidFill>
              <a:latin typeface="Lucida Calligraphy" pitchFamily="66" charset="0"/>
            </a:endParaRPr>
          </a:p>
          <a:p>
            <a:pPr algn="ctr"/>
            <a:endParaRPr lang="id-ID" sz="6600" b="1">
              <a:solidFill>
                <a:srgbClr val="FFFF00"/>
              </a:solidFill>
              <a:latin typeface="Lucida Calligraphy" pitchFamily="66" charset="0"/>
            </a:endParaRPr>
          </a:p>
          <a:p>
            <a:pPr algn="ctr"/>
            <a:r>
              <a:rPr lang="en-US" sz="8000" b="1">
                <a:solidFill>
                  <a:srgbClr val="FFFF00"/>
                </a:solidFill>
                <a:latin typeface="Lucida Calligraphy" pitchFamily="66" charset="0"/>
              </a:rPr>
              <a:t>P</a:t>
            </a:r>
            <a:r>
              <a:rPr lang="id-ID" sz="8000" b="1">
                <a:solidFill>
                  <a:srgbClr val="FFFF00"/>
                </a:solidFill>
                <a:latin typeface="Lucida Calligraphy" pitchFamily="66" charset="0"/>
              </a:rPr>
              <a:t>DBK</a:t>
            </a:r>
            <a:endParaRPr lang="id-ID" sz="6600" b="1">
              <a:solidFill>
                <a:srgbClr val="FFFF00"/>
              </a:solidFill>
              <a:latin typeface="Lucida Calligraphy" pitchFamily="66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3505200" y="2133600"/>
            <a:ext cx="2362200" cy="19050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219200"/>
          </a:xfrm>
        </p:spPr>
        <p:txBody>
          <a:bodyPr/>
          <a:lstStyle/>
          <a:p>
            <a:pPr eaLnBrk="1" hangingPunct="1">
              <a:defRPr/>
            </a:pPr>
            <a:r>
              <a:rPr lang="id-ID" altLang="zh-CN" sz="4800" smtClean="0"/>
              <a:t>Manfaat Riskesdas</a:t>
            </a:r>
            <a:endParaRPr lang="zh-CN" altLang="en-US" sz="4800" smtClean="0"/>
          </a:p>
        </p:txBody>
      </p:sp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381000" y="1752600"/>
            <a:ext cx="2362200" cy="1524000"/>
          </a:xfrm>
          <a:prstGeom prst="flowChartAlternateProcess">
            <a:avLst/>
          </a:prstGeom>
          <a:solidFill>
            <a:srgbClr val="0070C0"/>
          </a:solidFill>
          <a:ln w="38100">
            <a:solidFill>
              <a:srgbClr val="FF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id-ID" altLang="zh-CN" sz="2400">
                <a:latin typeface="Times New Roman" pitchFamily="18" charset="0"/>
              </a:rPr>
              <a:t>DATA </a:t>
            </a:r>
          </a:p>
          <a:p>
            <a:pPr algn="ctr"/>
            <a:r>
              <a:rPr kumimoji="1" lang="id-ID" altLang="zh-CN" sz="2400">
                <a:latin typeface="Times New Roman" pitchFamily="18" charset="0"/>
              </a:rPr>
              <a:t>RISKESDAS</a:t>
            </a:r>
          </a:p>
          <a:p>
            <a:pPr algn="ctr"/>
            <a:r>
              <a:rPr kumimoji="1" lang="id-ID" altLang="zh-CN" sz="2400" i="1">
                <a:latin typeface="Times New Roman" pitchFamily="18" charset="0"/>
              </a:rPr>
              <a:t>(Public Domain)</a:t>
            </a:r>
            <a:endParaRPr kumimoji="1" lang="zh-CN" altLang="en-US" sz="2400" i="1">
              <a:latin typeface="Times New Roman" pitchFamily="18" charset="0"/>
            </a:endParaRPr>
          </a:p>
        </p:txBody>
      </p:sp>
      <p:sp>
        <p:nvSpPr>
          <p:cNvPr id="18436" name="AutoShape 6"/>
          <p:cNvSpPr>
            <a:spLocks noChangeArrowheads="1"/>
          </p:cNvSpPr>
          <p:nvPr/>
        </p:nvSpPr>
        <p:spPr bwMode="auto">
          <a:xfrm>
            <a:off x="3783013" y="1752600"/>
            <a:ext cx="1828800" cy="1600200"/>
          </a:xfrm>
          <a:prstGeom prst="flowChartAlternateProcess">
            <a:avLst/>
          </a:prstGeom>
          <a:solidFill>
            <a:srgbClr val="0070C0"/>
          </a:solidFill>
          <a:ln w="38100">
            <a:solidFill>
              <a:srgbClr val="FFFF66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id-ID" sz="2400"/>
              <a:t>ANALISIS/</a:t>
            </a:r>
          </a:p>
          <a:p>
            <a:r>
              <a:rPr lang="id-ID" sz="2400"/>
              <a:t>LAPORAN</a:t>
            </a:r>
          </a:p>
        </p:txBody>
      </p:sp>
      <p:sp>
        <p:nvSpPr>
          <p:cNvPr id="18437" name="AutoShape 6"/>
          <p:cNvSpPr>
            <a:spLocks noChangeArrowheads="1"/>
          </p:cNvSpPr>
          <p:nvPr/>
        </p:nvSpPr>
        <p:spPr bwMode="auto">
          <a:xfrm>
            <a:off x="6629400" y="1752600"/>
            <a:ext cx="2133600" cy="1600200"/>
          </a:xfrm>
          <a:prstGeom prst="flowChartAlternateProcess">
            <a:avLst/>
          </a:prstGeom>
          <a:solidFill>
            <a:srgbClr val="0070C0"/>
          </a:solidFill>
          <a:ln w="38100">
            <a:solidFill>
              <a:srgbClr val="FF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d-ID" sz="2400"/>
              <a:t>INPUT</a:t>
            </a:r>
          </a:p>
          <a:p>
            <a:pPr algn="ctr"/>
            <a:r>
              <a:rPr lang="id-ID" sz="2400"/>
              <a:t>KEBIJAKAN</a:t>
            </a:r>
            <a:r>
              <a:rPr lang="id-ID"/>
              <a:t> </a:t>
            </a:r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6477000" y="4114800"/>
            <a:ext cx="2438400" cy="1600200"/>
          </a:xfrm>
          <a:prstGeom prst="flowChartAlternateProcess">
            <a:avLst/>
          </a:prstGeom>
          <a:solidFill>
            <a:srgbClr val="0070C0"/>
          </a:solidFill>
          <a:ln w="38100">
            <a:solidFill>
              <a:srgbClr val="FF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d-ID" sz="2400"/>
              <a:t>PERENCANAAN</a:t>
            </a:r>
            <a:endParaRPr lang="id-ID"/>
          </a:p>
        </p:txBody>
      </p:sp>
      <p:sp>
        <p:nvSpPr>
          <p:cNvPr id="18" name="Down Arrow 17"/>
          <p:cNvSpPr/>
          <p:nvPr/>
        </p:nvSpPr>
        <p:spPr>
          <a:xfrm>
            <a:off x="7543800" y="3429000"/>
            <a:ext cx="46038" cy="609600"/>
          </a:xfrm>
          <a:prstGeom prst="downArrow">
            <a:avLst/>
          </a:prstGeom>
          <a:solidFill>
            <a:srgbClr val="FFFF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8440" name="AutoShape 6"/>
          <p:cNvSpPr>
            <a:spLocks noChangeArrowheads="1"/>
          </p:cNvSpPr>
          <p:nvPr/>
        </p:nvSpPr>
        <p:spPr bwMode="auto">
          <a:xfrm>
            <a:off x="3200400" y="4114800"/>
            <a:ext cx="2438400" cy="1600200"/>
          </a:xfrm>
          <a:prstGeom prst="flowChartAlternateProcess">
            <a:avLst/>
          </a:prstGeom>
          <a:solidFill>
            <a:srgbClr val="0070C0"/>
          </a:solidFill>
          <a:ln w="38100">
            <a:solidFill>
              <a:srgbClr val="FF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d-ID" sz="2400"/>
              <a:t>IMPLEMENTASI</a:t>
            </a:r>
          </a:p>
          <a:p>
            <a:pPr algn="ctr"/>
            <a:r>
              <a:rPr lang="id-ID" sz="2400"/>
              <a:t>PROGRAM</a:t>
            </a:r>
            <a:endParaRPr lang="id-ID"/>
          </a:p>
        </p:txBody>
      </p:sp>
      <p:sp>
        <p:nvSpPr>
          <p:cNvPr id="18441" name="AutoShape 6"/>
          <p:cNvSpPr>
            <a:spLocks noChangeArrowheads="1"/>
          </p:cNvSpPr>
          <p:nvPr/>
        </p:nvSpPr>
        <p:spPr bwMode="auto">
          <a:xfrm>
            <a:off x="381000" y="4114800"/>
            <a:ext cx="1981200" cy="1600200"/>
          </a:xfrm>
          <a:prstGeom prst="flowChartAlternateProcess">
            <a:avLst/>
          </a:prstGeom>
          <a:solidFill>
            <a:srgbClr val="0070C0"/>
          </a:solidFill>
          <a:ln w="38100">
            <a:solidFill>
              <a:srgbClr val="FF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d-ID" sz="2400"/>
              <a:t>EVALUASI</a:t>
            </a:r>
            <a:endParaRPr lang="id-ID"/>
          </a:p>
        </p:txBody>
      </p:sp>
      <p:sp>
        <p:nvSpPr>
          <p:cNvPr id="17" name="Up Arrow 16"/>
          <p:cNvSpPr/>
          <p:nvPr/>
        </p:nvSpPr>
        <p:spPr>
          <a:xfrm>
            <a:off x="1295400" y="3352800"/>
            <a:ext cx="76200" cy="685800"/>
          </a:xfrm>
          <a:prstGeom prst="upArrow">
            <a:avLst/>
          </a:prstGeom>
          <a:solidFill>
            <a:srgbClr val="FFFF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9" name="Left Arrow 18"/>
          <p:cNvSpPr/>
          <p:nvPr/>
        </p:nvSpPr>
        <p:spPr>
          <a:xfrm>
            <a:off x="5715000" y="4800600"/>
            <a:ext cx="685800" cy="152400"/>
          </a:xfrm>
          <a:prstGeom prst="leftArrow">
            <a:avLst/>
          </a:prstGeom>
          <a:solidFill>
            <a:srgbClr val="FFFF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20" name="Left Arrow 19"/>
          <p:cNvSpPr/>
          <p:nvPr/>
        </p:nvSpPr>
        <p:spPr>
          <a:xfrm>
            <a:off x="2438400" y="4794250"/>
            <a:ext cx="685800" cy="152400"/>
          </a:xfrm>
          <a:prstGeom prst="leftArrow">
            <a:avLst/>
          </a:prstGeom>
          <a:solidFill>
            <a:srgbClr val="FFFF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21" name="Right Arrow 20"/>
          <p:cNvSpPr/>
          <p:nvPr/>
        </p:nvSpPr>
        <p:spPr>
          <a:xfrm>
            <a:off x="2819400" y="2514600"/>
            <a:ext cx="914400" cy="46038"/>
          </a:xfrm>
          <a:prstGeom prst="rightArrow">
            <a:avLst/>
          </a:prstGeom>
          <a:solidFill>
            <a:srgbClr val="FFFF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22" name="Right Arrow 21"/>
          <p:cNvSpPr/>
          <p:nvPr/>
        </p:nvSpPr>
        <p:spPr>
          <a:xfrm>
            <a:off x="5638800" y="2514600"/>
            <a:ext cx="914400" cy="46038"/>
          </a:xfrm>
          <a:prstGeom prst="rightArrow">
            <a:avLst/>
          </a:prstGeom>
          <a:solidFill>
            <a:srgbClr val="FFFF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219200"/>
          </a:xfrm>
        </p:spPr>
        <p:txBody>
          <a:bodyPr/>
          <a:lstStyle/>
          <a:p>
            <a:pPr eaLnBrk="1" hangingPunct="1">
              <a:defRPr/>
            </a:pPr>
            <a:r>
              <a:rPr lang="id-ID" altLang="zh-CN" sz="4800" smtClean="0"/>
              <a:t>Manfaat Riskesdas</a:t>
            </a:r>
            <a:endParaRPr lang="zh-CN" altLang="en-US" sz="4800" smtClean="0"/>
          </a:p>
        </p:txBody>
      </p:sp>
      <p:sp>
        <p:nvSpPr>
          <p:cNvPr id="19459" name="AutoShape 4"/>
          <p:cNvSpPr>
            <a:spLocks noChangeArrowheads="1"/>
          </p:cNvSpPr>
          <p:nvPr/>
        </p:nvSpPr>
        <p:spPr bwMode="auto">
          <a:xfrm>
            <a:off x="381000" y="1752600"/>
            <a:ext cx="2362200" cy="1524000"/>
          </a:xfrm>
          <a:prstGeom prst="flowChartAlternateProcess">
            <a:avLst/>
          </a:prstGeom>
          <a:solidFill>
            <a:srgbClr val="0070C0"/>
          </a:solidFill>
          <a:ln w="38100">
            <a:solidFill>
              <a:srgbClr val="FF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id-ID" altLang="zh-CN" sz="2400">
                <a:latin typeface="Times New Roman" pitchFamily="18" charset="0"/>
              </a:rPr>
              <a:t>DATA </a:t>
            </a:r>
          </a:p>
          <a:p>
            <a:pPr algn="ctr"/>
            <a:r>
              <a:rPr kumimoji="1" lang="id-ID" altLang="zh-CN" sz="2400">
                <a:latin typeface="Times New Roman" pitchFamily="18" charset="0"/>
              </a:rPr>
              <a:t>RISKESDAS</a:t>
            </a:r>
          </a:p>
          <a:p>
            <a:pPr algn="ctr"/>
            <a:r>
              <a:rPr kumimoji="1" lang="id-ID" altLang="zh-CN" sz="2400" i="1">
                <a:latin typeface="Times New Roman" pitchFamily="18" charset="0"/>
              </a:rPr>
              <a:t>(Public Domain)</a:t>
            </a:r>
            <a:endParaRPr kumimoji="1" lang="zh-CN" altLang="en-US" sz="2400" i="1">
              <a:latin typeface="Times New Roman" pitchFamily="18" charset="0"/>
            </a:endParaRPr>
          </a:p>
        </p:txBody>
      </p:sp>
      <p:sp>
        <p:nvSpPr>
          <p:cNvPr id="19460" name="AutoShape 6"/>
          <p:cNvSpPr>
            <a:spLocks noChangeArrowheads="1"/>
          </p:cNvSpPr>
          <p:nvPr/>
        </p:nvSpPr>
        <p:spPr bwMode="auto">
          <a:xfrm>
            <a:off x="3783013" y="1752600"/>
            <a:ext cx="1828800" cy="1600200"/>
          </a:xfrm>
          <a:prstGeom prst="flowChartAlternateProcess">
            <a:avLst/>
          </a:prstGeom>
          <a:solidFill>
            <a:srgbClr val="0070C0"/>
          </a:solidFill>
          <a:ln w="38100">
            <a:solidFill>
              <a:srgbClr val="FF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d-ID" sz="2400"/>
              <a:t>ANALISIS</a:t>
            </a:r>
          </a:p>
          <a:p>
            <a:pPr algn="ctr"/>
            <a:r>
              <a:rPr lang="id-ID" sz="2400"/>
              <a:t>LANJUT</a:t>
            </a:r>
            <a:r>
              <a:rPr lang="id-ID"/>
              <a:t> </a:t>
            </a:r>
          </a:p>
        </p:txBody>
      </p:sp>
      <p:sp>
        <p:nvSpPr>
          <p:cNvPr id="19461" name="AutoShape 6"/>
          <p:cNvSpPr>
            <a:spLocks noChangeArrowheads="1"/>
          </p:cNvSpPr>
          <p:nvPr/>
        </p:nvSpPr>
        <p:spPr bwMode="auto">
          <a:xfrm>
            <a:off x="6629400" y="1752600"/>
            <a:ext cx="2133600" cy="1600200"/>
          </a:xfrm>
          <a:prstGeom prst="flowChartAlternateProcess">
            <a:avLst/>
          </a:prstGeom>
          <a:solidFill>
            <a:srgbClr val="0070C0"/>
          </a:solidFill>
          <a:ln w="38100">
            <a:solidFill>
              <a:srgbClr val="FF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d-ID" sz="5400"/>
              <a:t>IPKM</a:t>
            </a:r>
            <a:endParaRPr lang="id-ID" sz="4400"/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6477000" y="4114800"/>
            <a:ext cx="2438400" cy="1600200"/>
          </a:xfrm>
          <a:prstGeom prst="flowChartAlternateProcess">
            <a:avLst/>
          </a:prstGeom>
          <a:solidFill>
            <a:srgbClr val="0070C0"/>
          </a:solidFill>
          <a:ln w="38100">
            <a:solidFill>
              <a:srgbClr val="FF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d-ID" sz="4400"/>
              <a:t>DBKB/K</a:t>
            </a:r>
            <a:endParaRPr lang="id-ID" sz="3600"/>
          </a:p>
        </p:txBody>
      </p:sp>
      <p:sp>
        <p:nvSpPr>
          <p:cNvPr id="18" name="Down Arrow 17"/>
          <p:cNvSpPr/>
          <p:nvPr/>
        </p:nvSpPr>
        <p:spPr>
          <a:xfrm>
            <a:off x="7543800" y="3429000"/>
            <a:ext cx="46038" cy="609600"/>
          </a:xfrm>
          <a:prstGeom prst="downArrow">
            <a:avLst/>
          </a:prstGeom>
          <a:solidFill>
            <a:srgbClr val="FFFF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9464" name="AutoShape 6"/>
          <p:cNvSpPr>
            <a:spLocks noChangeArrowheads="1"/>
          </p:cNvSpPr>
          <p:nvPr/>
        </p:nvSpPr>
        <p:spPr bwMode="auto">
          <a:xfrm>
            <a:off x="3200400" y="4114800"/>
            <a:ext cx="2438400" cy="1600200"/>
          </a:xfrm>
          <a:prstGeom prst="flowChartAlternateProcess">
            <a:avLst/>
          </a:prstGeom>
          <a:solidFill>
            <a:srgbClr val="0070C0"/>
          </a:solidFill>
          <a:ln w="38100">
            <a:solidFill>
              <a:srgbClr val="FF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d-ID" sz="5400"/>
              <a:t>PDBK</a:t>
            </a:r>
            <a:endParaRPr lang="id-ID" sz="4400"/>
          </a:p>
        </p:txBody>
      </p:sp>
      <p:sp>
        <p:nvSpPr>
          <p:cNvPr id="19465" name="AutoShape 6"/>
          <p:cNvSpPr>
            <a:spLocks noChangeArrowheads="1"/>
          </p:cNvSpPr>
          <p:nvPr/>
        </p:nvSpPr>
        <p:spPr bwMode="auto">
          <a:xfrm>
            <a:off x="381000" y="4114800"/>
            <a:ext cx="1981200" cy="1600200"/>
          </a:xfrm>
          <a:prstGeom prst="flowChartAlternateProcess">
            <a:avLst/>
          </a:prstGeom>
          <a:solidFill>
            <a:srgbClr val="0070C0"/>
          </a:solidFill>
          <a:ln w="38100">
            <a:solidFill>
              <a:srgbClr val="FF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d-ID" sz="2400"/>
              <a:t>INOVASI</a:t>
            </a:r>
          </a:p>
          <a:p>
            <a:pPr algn="ctr"/>
            <a:r>
              <a:rPr lang="id-ID" sz="2400"/>
              <a:t>KEKBIJAKAN</a:t>
            </a:r>
          </a:p>
          <a:p>
            <a:pPr algn="ctr"/>
            <a:r>
              <a:rPr lang="id-ID" sz="2400"/>
              <a:t>PROGRAM</a:t>
            </a:r>
            <a:endParaRPr lang="id-ID"/>
          </a:p>
        </p:txBody>
      </p:sp>
      <p:sp>
        <p:nvSpPr>
          <p:cNvPr id="17" name="Up Arrow 16"/>
          <p:cNvSpPr/>
          <p:nvPr/>
        </p:nvSpPr>
        <p:spPr>
          <a:xfrm>
            <a:off x="1295400" y="3352800"/>
            <a:ext cx="76200" cy="685800"/>
          </a:xfrm>
          <a:prstGeom prst="upArrow">
            <a:avLst/>
          </a:prstGeom>
          <a:solidFill>
            <a:srgbClr val="FFFF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9" name="Left Arrow 18"/>
          <p:cNvSpPr/>
          <p:nvPr/>
        </p:nvSpPr>
        <p:spPr>
          <a:xfrm>
            <a:off x="5715000" y="4800600"/>
            <a:ext cx="685800" cy="152400"/>
          </a:xfrm>
          <a:prstGeom prst="leftArrow">
            <a:avLst/>
          </a:prstGeom>
          <a:solidFill>
            <a:srgbClr val="FFFF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20" name="Left Arrow 19"/>
          <p:cNvSpPr/>
          <p:nvPr/>
        </p:nvSpPr>
        <p:spPr>
          <a:xfrm>
            <a:off x="2438400" y="4794250"/>
            <a:ext cx="685800" cy="152400"/>
          </a:xfrm>
          <a:prstGeom prst="leftArrow">
            <a:avLst/>
          </a:prstGeom>
          <a:solidFill>
            <a:srgbClr val="FFFF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21" name="Right Arrow 20"/>
          <p:cNvSpPr/>
          <p:nvPr/>
        </p:nvSpPr>
        <p:spPr>
          <a:xfrm>
            <a:off x="2819400" y="2514600"/>
            <a:ext cx="914400" cy="46038"/>
          </a:xfrm>
          <a:prstGeom prst="rightArrow">
            <a:avLst/>
          </a:prstGeom>
          <a:solidFill>
            <a:srgbClr val="FFFF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22" name="Right Arrow 21"/>
          <p:cNvSpPr/>
          <p:nvPr/>
        </p:nvSpPr>
        <p:spPr>
          <a:xfrm>
            <a:off x="5638800" y="2514600"/>
            <a:ext cx="914400" cy="46038"/>
          </a:xfrm>
          <a:prstGeom prst="rightArrow">
            <a:avLst/>
          </a:prstGeom>
          <a:solidFill>
            <a:srgbClr val="FFFF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Kebijakan Pembangunan</a:t>
            </a:r>
            <a:endParaRPr lang="id-ID" dirty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304800" y="1401763"/>
            <a:ext cx="8458200" cy="4708525"/>
          </a:xfrm>
        </p:spPr>
        <p:txBody>
          <a:bodyPr/>
          <a:lstStyle/>
          <a:p>
            <a:pPr>
              <a:spcBef>
                <a:spcPct val="0"/>
              </a:spcBef>
              <a:buFont typeface="Wingdings 2" pitchFamily="18" charset="2"/>
              <a:buChar char=""/>
            </a:pPr>
            <a:r>
              <a:rPr lang="id-ID" sz="3200" smtClean="0"/>
              <a:t>HDI dijadikan indikator pembangunan daerah, banyak Bupati/Walikota dan Gubernur yang mengacu ke HDI</a:t>
            </a:r>
          </a:p>
          <a:p>
            <a:pPr>
              <a:spcBef>
                <a:spcPct val="0"/>
              </a:spcBef>
              <a:buFont typeface="Wingdings 2" pitchFamily="18" charset="2"/>
              <a:buChar char=""/>
            </a:pPr>
            <a:r>
              <a:rPr lang="id-ID" sz="3200" smtClean="0"/>
              <a:t>Untuk kesehatan, indikator yang masuk dalam IPM adalah Umur Harapan Hidup Waktu Lahir (UHH)</a:t>
            </a:r>
          </a:p>
          <a:p>
            <a:pPr>
              <a:spcBef>
                <a:spcPct val="0"/>
              </a:spcBef>
              <a:buFont typeface="Wingdings 2" pitchFamily="18" charset="2"/>
              <a:buChar char=""/>
            </a:pPr>
            <a:r>
              <a:rPr lang="id-ID" sz="3200" smtClean="0"/>
              <a:t>Dari UHH ke program kesehatan, sulit penjabarannya</a:t>
            </a:r>
          </a:p>
          <a:p>
            <a:pPr>
              <a:spcBef>
                <a:spcPct val="0"/>
              </a:spcBef>
              <a:buFont typeface="Wingdings 2" pitchFamily="18" charset="2"/>
              <a:buChar char=""/>
            </a:pPr>
            <a:r>
              <a:rPr lang="id-ID" sz="3200" smtClean="0"/>
              <a:t>Riskesdas menyajikan data yang sangat kaya. Bisakah dikemas indikator komposit yang berkaitan dengan UHH? </a:t>
            </a:r>
            <a:r>
              <a:rPr lang="id-ID" sz="3200" smtClean="0">
                <a:sym typeface="Wingdings" pitchFamily="2" charset="2"/>
              </a:rPr>
              <a:t> </a:t>
            </a:r>
            <a:r>
              <a:rPr lang="id-ID" sz="3200" b="1" smtClean="0">
                <a:solidFill>
                  <a:srgbClr val="FFFF00"/>
                </a:solidFill>
                <a:sym typeface="Wingdings" pitchFamily="2" charset="2"/>
              </a:rPr>
              <a:t>IPKM</a:t>
            </a:r>
            <a:endParaRPr lang="id-ID" sz="3200" b="1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ln w="28575"/>
        </p:spPr>
        <p:txBody>
          <a:bodyPr/>
          <a:lstStyle/>
          <a:p>
            <a:pPr>
              <a:defRPr/>
            </a:pPr>
            <a:r>
              <a:rPr lang="id-ID" sz="4400" dirty="0" smtClean="0"/>
              <a:t>Hubungan IPM - IPKM</a:t>
            </a:r>
            <a:endParaRPr lang="id-ID" sz="4400" dirty="0"/>
          </a:p>
        </p:txBody>
      </p:sp>
      <p:sp>
        <p:nvSpPr>
          <p:cNvPr id="21507" name="TextBox 4"/>
          <p:cNvSpPr txBox="1">
            <a:spLocks noChangeArrowheads="1"/>
          </p:cNvSpPr>
          <p:nvPr/>
        </p:nvSpPr>
        <p:spPr bwMode="auto">
          <a:xfrm>
            <a:off x="765175" y="2219325"/>
            <a:ext cx="2532063" cy="584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3200"/>
              <a:t>Ekonomi</a:t>
            </a:r>
          </a:p>
        </p:txBody>
      </p:sp>
      <p:sp>
        <p:nvSpPr>
          <p:cNvPr id="21508" name="TextBox 5"/>
          <p:cNvSpPr txBox="1">
            <a:spLocks noChangeArrowheads="1"/>
          </p:cNvSpPr>
          <p:nvPr/>
        </p:nvSpPr>
        <p:spPr bwMode="auto">
          <a:xfrm>
            <a:off x="765175" y="2797175"/>
            <a:ext cx="2533650" cy="5857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3200"/>
              <a:t>Pendidikan</a:t>
            </a:r>
          </a:p>
        </p:txBody>
      </p:sp>
      <p:sp>
        <p:nvSpPr>
          <p:cNvPr id="21509" name="TextBox 6"/>
          <p:cNvSpPr txBox="1">
            <a:spLocks noChangeArrowheads="1"/>
          </p:cNvSpPr>
          <p:nvPr/>
        </p:nvSpPr>
        <p:spPr bwMode="auto">
          <a:xfrm>
            <a:off x="762000" y="3378200"/>
            <a:ext cx="2517775" cy="584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3200"/>
              <a:t>Kesehatan</a:t>
            </a:r>
          </a:p>
        </p:txBody>
      </p:sp>
      <p:sp>
        <p:nvSpPr>
          <p:cNvPr id="21510" name="TextBox 7"/>
          <p:cNvSpPr txBox="1">
            <a:spLocks noChangeArrowheads="1"/>
          </p:cNvSpPr>
          <p:nvPr/>
        </p:nvSpPr>
        <p:spPr bwMode="auto">
          <a:xfrm>
            <a:off x="938213" y="1487488"/>
            <a:ext cx="2185987" cy="6461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sz="3600">
                <a:solidFill>
                  <a:srgbClr val="FFFF00"/>
                </a:solidFill>
              </a:rPr>
              <a:t>IPM / HDI</a:t>
            </a:r>
          </a:p>
        </p:txBody>
      </p:sp>
      <p:sp>
        <p:nvSpPr>
          <p:cNvPr id="9" name="Right Arrow 8"/>
          <p:cNvSpPr/>
          <p:nvPr/>
        </p:nvSpPr>
        <p:spPr>
          <a:xfrm>
            <a:off x="3429000" y="3352800"/>
            <a:ext cx="914400" cy="609600"/>
          </a:xfrm>
          <a:prstGeom prst="rightArrow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445000" y="3184525"/>
            <a:ext cx="2646363" cy="9540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d-ID" sz="2800"/>
              <a:t>Umur Harapan </a:t>
            </a:r>
          </a:p>
          <a:p>
            <a:pPr algn="ctr"/>
            <a:r>
              <a:rPr lang="id-ID" sz="2800"/>
              <a:t>Hidup (UHH)</a:t>
            </a:r>
          </a:p>
        </p:txBody>
      </p:sp>
      <p:sp>
        <p:nvSpPr>
          <p:cNvPr id="11" name="Curved Left Arrow 10"/>
          <p:cNvSpPr/>
          <p:nvPr/>
        </p:nvSpPr>
        <p:spPr>
          <a:xfrm>
            <a:off x="7467600" y="3581400"/>
            <a:ext cx="914400" cy="2057400"/>
          </a:xfrm>
          <a:prstGeom prst="curvedLeftArrow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74700" y="4876800"/>
            <a:ext cx="6519863" cy="120015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d-ID" sz="3600">
                <a:solidFill>
                  <a:srgbClr val="FFFF00"/>
                </a:solidFill>
              </a:rPr>
              <a:t>Diurai lebih lanjut dengan</a:t>
            </a:r>
          </a:p>
          <a:p>
            <a:pPr algn="ctr"/>
            <a:r>
              <a:rPr lang="id-ID" sz="3600">
                <a:solidFill>
                  <a:srgbClr val="FFFF00"/>
                </a:solidFill>
              </a:rPr>
              <a:t>IPKM (24 indikator kesehatan)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207963"/>
            <a:ext cx="8229600" cy="7064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d-ID" dirty="0" smtClean="0"/>
              <a:t>Arah dan Kebijakan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243013"/>
            <a:ext cx="8229600" cy="4929187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id-ID" smtClean="0">
                <a:solidFill>
                  <a:srgbClr val="FFFF00"/>
                </a:solidFill>
              </a:rPr>
              <a:t>Visi Badan Litbangkes :</a:t>
            </a:r>
          </a:p>
          <a:p>
            <a:pPr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id-ID" smtClean="0"/>
              <a:t>	Sebagai lokomotif penelitian, pengawal kebijakan dan legitimator program pembangunan kesehatan.</a:t>
            </a:r>
          </a:p>
          <a:p>
            <a:pPr eaLnBrk="1" hangingPunct="1">
              <a:spcBef>
                <a:spcPct val="0"/>
              </a:spcBef>
              <a:buFont typeface="Arial" pitchFamily="34" charset="0"/>
              <a:buNone/>
            </a:pPr>
            <a:endParaRPr lang="id-ID" smtClean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id-ID" smtClean="0">
                <a:solidFill>
                  <a:srgbClr val="FFFF00"/>
                </a:solidFill>
              </a:rPr>
              <a:t>Misi  Badan Litbangkes antara lain : </a:t>
            </a:r>
          </a:p>
          <a:p>
            <a:pPr eaLnBrk="1" hangingPunct="1">
              <a:spcBef>
                <a:spcPct val="0"/>
              </a:spcBef>
            </a:pPr>
            <a:r>
              <a:rPr lang="id-ID" smtClean="0"/>
              <a:t>Menghasilkan produk, prototipe &amp; teknologi baru</a:t>
            </a:r>
          </a:p>
          <a:p>
            <a:pPr eaLnBrk="1" hangingPunct="1">
              <a:spcBef>
                <a:spcPct val="0"/>
              </a:spcBef>
            </a:pPr>
            <a:r>
              <a:rPr lang="id-ID" smtClean="0"/>
              <a:t>Menghasilkan informasi dari penelitian yang berkualitas &amp; aplikatif (kebijakan, opsi, program)</a:t>
            </a:r>
          </a:p>
          <a:p>
            <a:pPr eaLnBrk="1" hangingPunct="1">
              <a:spcBef>
                <a:spcPct val="0"/>
              </a:spcBef>
            </a:pPr>
            <a:r>
              <a:rPr lang="id-ID" smtClean="0"/>
              <a:t>Mengembangkan sumber daya (termasuk profesi) litbangkes</a:t>
            </a:r>
          </a:p>
          <a:p>
            <a:pPr eaLnBrk="1" hangingPunct="1">
              <a:spcBef>
                <a:spcPct val="0"/>
              </a:spcBef>
            </a:pPr>
            <a:r>
              <a:rPr lang="id-ID" smtClean="0"/>
              <a:t>Menjalin kerjasama litbangkes nasional dan internasional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Batasan IPKM</a:t>
            </a:r>
            <a:endParaRPr lang="id-ID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id-ID" sz="3200" smtClean="0"/>
              <a:t>IPKM (Indeks Pembangunan Kesehatan Masyarakat) adalah indikator komposit yang menggambarkan kemajuan pembangunan kesehatan, dirumuskan dari data kesehatan berbasis komunitas yaitu:</a:t>
            </a:r>
          </a:p>
          <a:p>
            <a:pPr lvl="1">
              <a:spcBef>
                <a:spcPct val="0"/>
              </a:spcBef>
            </a:pPr>
            <a:r>
              <a:rPr lang="id-ID" sz="2800" smtClean="0"/>
              <a:t>Riskesdas (Riset Kesehatan Dasar)</a:t>
            </a:r>
          </a:p>
          <a:p>
            <a:pPr lvl="1">
              <a:spcBef>
                <a:spcPct val="0"/>
              </a:spcBef>
            </a:pPr>
            <a:r>
              <a:rPr lang="id-ID" sz="2800" smtClean="0"/>
              <a:t>Susenas (Survei Ekonomi Nasional)</a:t>
            </a:r>
          </a:p>
          <a:p>
            <a:pPr lvl="1">
              <a:spcBef>
                <a:spcPct val="0"/>
              </a:spcBef>
            </a:pPr>
            <a:r>
              <a:rPr lang="id-ID" sz="2800" smtClean="0"/>
              <a:t>Survei Podes (Potensi Desa)</a:t>
            </a:r>
          </a:p>
          <a:p>
            <a:pPr>
              <a:spcBef>
                <a:spcPct val="0"/>
              </a:spcBef>
            </a:pPr>
            <a:r>
              <a:rPr lang="id-ID" sz="3200" smtClean="0"/>
              <a:t>IPKM merupakan indeks komposit yang dirumuskan dari 24 indikator kesehatan</a:t>
            </a:r>
          </a:p>
          <a:p>
            <a:pPr>
              <a:spcBef>
                <a:spcPct val="0"/>
              </a:spcBef>
            </a:pPr>
            <a:endParaRPr lang="id-ID" sz="32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Tujuan</a:t>
            </a:r>
            <a:endParaRPr lang="id-ID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id-ID" sz="3600" smtClean="0"/>
              <a:t>Diketahuinya IPKM untuk tiap kabupaten/kota, dapat dibuat peringkat kabupaten/kota berdasarkan kemajuan pembangunan kesehatan.</a:t>
            </a:r>
          </a:p>
          <a:p>
            <a:pPr>
              <a:spcBef>
                <a:spcPct val="0"/>
              </a:spcBef>
            </a:pPr>
            <a:r>
              <a:rPr lang="id-ID" sz="3600" smtClean="0"/>
              <a:t>Diketahuinya indikator kesehatan yang tertinggal di masing-masing kabupaten/kota, sehingga bisa dirumuskan pogram intervensi yang lebih tepat.</a:t>
            </a:r>
          </a:p>
          <a:p>
            <a:pPr>
              <a:spcBef>
                <a:spcPct val="0"/>
              </a:spcBef>
            </a:pPr>
            <a:endParaRPr lang="id-ID" sz="36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/>
          <a:lstStyle/>
          <a:p>
            <a:pPr eaLnBrk="1" hangingPunct="1"/>
            <a:r>
              <a:rPr lang="en-US" smtClean="0">
                <a:ln>
                  <a:noFill/>
                </a:ln>
                <a:effectLst/>
              </a:rPr>
              <a:t>M</a:t>
            </a:r>
            <a:r>
              <a:rPr lang="id-ID" smtClean="0">
                <a:ln>
                  <a:noFill/>
                </a:ln>
                <a:effectLst/>
              </a:rPr>
              <a:t>anfaat IPKM</a:t>
            </a:r>
            <a:endParaRPr lang="en-US" smtClean="0">
              <a:ln>
                <a:noFill/>
              </a:ln>
              <a:effectLst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type="body" idx="1"/>
          </p:nvPr>
        </p:nvSpPr>
        <p:spPr>
          <a:xfrm>
            <a:off x="228600" y="1524000"/>
            <a:ext cx="8686800" cy="470852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3200" smtClean="0"/>
              <a:t>Digunakan untuk:</a:t>
            </a:r>
          </a:p>
          <a:p>
            <a:pPr eaLnBrk="1" hangingPunct="1">
              <a:spcBef>
                <a:spcPct val="0"/>
              </a:spcBef>
            </a:pPr>
            <a:r>
              <a:rPr lang="en-US" sz="3200" smtClean="0"/>
              <a:t>Menentukan peringkat kab/kota dalam </a:t>
            </a:r>
            <a:r>
              <a:rPr lang="id-ID" sz="3200" smtClean="0"/>
              <a:t>pembangunan </a:t>
            </a:r>
            <a:r>
              <a:rPr lang="en-US" sz="3200" smtClean="0"/>
              <a:t>kesehatan.</a:t>
            </a:r>
          </a:p>
          <a:p>
            <a:pPr eaLnBrk="1" hangingPunct="1">
              <a:spcBef>
                <a:spcPct val="0"/>
              </a:spcBef>
            </a:pPr>
            <a:r>
              <a:rPr lang="en-US" sz="3200" smtClean="0"/>
              <a:t>Advokasi ke Pemda agar terpacu menaikkan peringkatnya, sehingga sumber daya dan program kesehatan diprioritaskan.</a:t>
            </a:r>
          </a:p>
          <a:p>
            <a:pPr eaLnBrk="1" hangingPunct="1">
              <a:spcBef>
                <a:spcPct val="0"/>
              </a:spcBef>
            </a:pPr>
            <a:r>
              <a:rPr lang="en-US" sz="3200" smtClean="0"/>
              <a:t>Sebagai dasar penentuan alokasi dana bantuan kesehatan dari Pusat ke Daerah (provinsi maupun kab/kota). 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Perumusan IPKM</a:t>
            </a:r>
            <a:endParaRPr lang="id-ID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id-ID" sz="3200" smtClean="0"/>
              <a:t>Diperlukan waktu hampir 1 tahun untuk merumuskan IPKM.</a:t>
            </a:r>
          </a:p>
          <a:p>
            <a:pPr>
              <a:spcBef>
                <a:spcPct val="0"/>
              </a:spcBef>
            </a:pPr>
            <a:r>
              <a:rPr lang="id-ID" sz="3200" smtClean="0"/>
              <a:t>Dilakukan serangkaian diskusi intensif secara berkala, baik intern Balitbangkes maupun diskusi dengan para pakar kesehatan masyarakat</a:t>
            </a:r>
          </a:p>
          <a:p>
            <a:pPr>
              <a:spcBef>
                <a:spcPct val="0"/>
              </a:spcBef>
            </a:pPr>
            <a:r>
              <a:rPr lang="id-ID" sz="3200" smtClean="0"/>
              <a:t>Meminta IAKMI memfasilitasi pertemuan pakar yang membahas rancangan IPKM</a:t>
            </a:r>
          </a:p>
          <a:p>
            <a:pPr>
              <a:spcBef>
                <a:spcPct val="0"/>
              </a:spcBef>
            </a:pPr>
            <a:r>
              <a:rPr lang="id-ID" sz="3200" smtClean="0"/>
              <a:t>Serangkaian pertemuan itu antara lain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Perumusan IPKM</a:t>
            </a:r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447800"/>
          <a:ext cx="8077200" cy="497235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905000"/>
                <a:gridCol w="6172200"/>
              </a:tblGrid>
              <a:tr h="529081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 smtClean="0"/>
                        <a:t>Mar </a:t>
                      </a:r>
                      <a:r>
                        <a:rPr lang="id-ID" sz="2400" dirty="0"/>
                        <a:t>–Mei 2009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/>
                        <a:t>Serangkaian diskusi intern Balitbangkes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20141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/>
                        <a:t>16-19 Juni 2009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id-ID" sz="2400" dirty="0"/>
                        <a:t>Diskusi IPKM lintas sektor dan pakar di Hotel Mutiara </a:t>
                      </a:r>
                      <a:r>
                        <a:rPr lang="id-ID" sz="2400" dirty="0" smtClean="0"/>
                        <a:t>– </a:t>
                      </a:r>
                      <a:r>
                        <a:rPr lang="id-ID" sz="2400" dirty="0"/>
                        <a:t>Bandung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0071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/>
                        <a:t>9-10 Juli 2009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id-ID" sz="2400" dirty="0"/>
                        <a:t>Debat Ilmiah IPKM di Wisma Makara- Depok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34517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/>
                        <a:t>10-11 </a:t>
                      </a:r>
                      <a:r>
                        <a:rPr lang="id-ID" sz="2400" dirty="0" smtClean="0"/>
                        <a:t>Agus</a:t>
                      </a:r>
                      <a:r>
                        <a:rPr lang="id-ID" sz="2400" baseline="0" dirty="0" smtClean="0"/>
                        <a:t> </a:t>
                      </a:r>
                      <a:r>
                        <a:rPr lang="id-ID" sz="2400" dirty="0" smtClean="0"/>
                        <a:t>2009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id-ID" sz="2400" dirty="0"/>
                        <a:t>Diseminasi konsep IPKM ke lintas sektor di </a:t>
                      </a:r>
                      <a:r>
                        <a:rPr lang="id-ID" sz="2400" dirty="0" smtClean="0"/>
                        <a:t>Hotel Horison </a:t>
                      </a:r>
                      <a:r>
                        <a:rPr lang="id-ID" sz="2400" dirty="0"/>
                        <a:t>Bekasi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34517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/>
                        <a:t>14-17 </a:t>
                      </a:r>
                      <a:r>
                        <a:rPr lang="id-ID" sz="2400" dirty="0" smtClean="0"/>
                        <a:t>Okt </a:t>
                      </a:r>
                      <a:r>
                        <a:rPr lang="id-ID" sz="2400" dirty="0"/>
                        <a:t>2009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id-ID" sz="2400" dirty="0"/>
                        <a:t>Pengembangan alternatif IPKM di Hotel Aquila – Bandung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20141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/>
                        <a:t>4 - 6 </a:t>
                      </a:r>
                      <a:r>
                        <a:rPr lang="id-ID" sz="2400" dirty="0" smtClean="0"/>
                        <a:t>Nov </a:t>
                      </a:r>
                      <a:r>
                        <a:rPr lang="id-ID" sz="2400" dirty="0"/>
                        <a:t>2009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id-ID" sz="2400" dirty="0"/>
                        <a:t>Lokakarya IPKM oleh IAKMI dan pakar </a:t>
                      </a:r>
                      <a:r>
                        <a:rPr lang="id-ID" sz="2400" dirty="0" smtClean="0"/>
                        <a:t>kesmas–di </a:t>
                      </a:r>
                      <a:r>
                        <a:rPr lang="id-ID" sz="2400" dirty="0"/>
                        <a:t>Wisma Ciumbeuluit </a:t>
                      </a:r>
                      <a:r>
                        <a:rPr lang="id-ID" sz="2400" dirty="0" smtClean="0"/>
                        <a:t>– </a:t>
                      </a:r>
                      <a:r>
                        <a:rPr lang="id-ID" sz="2400" dirty="0"/>
                        <a:t>Bandung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Perumusan IPKM</a:t>
            </a:r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524000"/>
          <a:ext cx="8077200" cy="478536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905000"/>
                <a:gridCol w="6172200"/>
              </a:tblGrid>
              <a:tr h="944880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/>
                        <a:t>4 - 5 </a:t>
                      </a:r>
                      <a:r>
                        <a:rPr lang="id-ID" sz="2400" dirty="0" smtClean="0"/>
                        <a:t>Des </a:t>
                      </a:r>
                      <a:r>
                        <a:rPr lang="id-ID" sz="2400" dirty="0"/>
                        <a:t>2009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id-ID" sz="2400" dirty="0"/>
                        <a:t>IPKM untuk perumusan Daerah Bermasalah </a:t>
                      </a:r>
                      <a:r>
                        <a:rPr lang="id-ID" sz="2400" dirty="0" smtClean="0"/>
                        <a:t>Kesahatan</a:t>
                      </a:r>
                      <a:r>
                        <a:rPr lang="id-ID" sz="2400" dirty="0"/>
                        <a:t>, Hotel Aquila – Bandung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14400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/>
                        <a:t>7 </a:t>
                      </a:r>
                      <a:r>
                        <a:rPr lang="id-ID" sz="2400" dirty="0" smtClean="0"/>
                        <a:t>Des 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 smtClean="0"/>
                        <a:t>2009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id-ID" sz="2400" dirty="0"/>
                        <a:t>Diseminasi konsep IPKM di Simposium </a:t>
                      </a:r>
                      <a:r>
                        <a:rPr lang="id-ID" sz="2400" dirty="0" smtClean="0"/>
                        <a:t>Nasional</a:t>
                      </a:r>
                      <a:r>
                        <a:rPr lang="id-ID" sz="2400" dirty="0"/>
                        <a:t>, Balai Kartini Jakarta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37787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/>
                        <a:t>15-16 </a:t>
                      </a:r>
                      <a:r>
                        <a:rPr lang="id-ID" sz="2400" dirty="0" smtClean="0"/>
                        <a:t>Des </a:t>
                      </a:r>
                      <a:r>
                        <a:rPr lang="id-ID" sz="2400" dirty="0"/>
                        <a:t>2009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/>
                        <a:t>Pertemuan tim </a:t>
                      </a:r>
                      <a:r>
                        <a:rPr lang="id-ID" sz="2400" dirty="0" smtClean="0"/>
                        <a:t>kecil </a:t>
                      </a:r>
                      <a:r>
                        <a:rPr lang="id-ID" sz="2400" dirty="0"/>
                        <a:t>IPKM di Bogor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90770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/>
                        <a:t>23-24 </a:t>
                      </a:r>
                      <a:r>
                        <a:rPr lang="id-ID" sz="2400" dirty="0" smtClean="0"/>
                        <a:t>Des </a:t>
                      </a:r>
                      <a:r>
                        <a:rPr lang="id-ID" sz="2400" dirty="0"/>
                        <a:t>2009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/>
                        <a:t>Perumusan IPKM teoritis di Hotel Parklane </a:t>
                      </a:r>
                      <a:r>
                        <a:rPr lang="id-ID" sz="2400" dirty="0" smtClean="0"/>
                        <a:t>– </a:t>
                      </a:r>
                      <a:r>
                        <a:rPr lang="id-ID" sz="2400" dirty="0"/>
                        <a:t>Jakarta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1693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/>
                        <a:t>Januari </a:t>
                      </a:r>
                      <a:endParaRPr lang="id-ID" sz="2400" dirty="0" smtClean="0"/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 smtClean="0"/>
                        <a:t>2010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id-ID" sz="2400" dirty="0"/>
                        <a:t>Presentasi IPKM </a:t>
                      </a:r>
                      <a:r>
                        <a:rPr lang="id-ID" sz="2400" dirty="0" smtClean="0"/>
                        <a:t>dihadapan </a:t>
                      </a:r>
                      <a:r>
                        <a:rPr lang="id-ID" sz="2400" dirty="0"/>
                        <a:t>Menkes dan Pejabat </a:t>
                      </a:r>
                      <a:r>
                        <a:rPr lang="id-ID" sz="2400" dirty="0" smtClean="0"/>
                        <a:t>Eselon I &amp; II di</a:t>
                      </a:r>
                      <a:r>
                        <a:rPr lang="id-ID" sz="2400" baseline="0" dirty="0" smtClean="0"/>
                        <a:t> Ruang Leimena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1693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 smtClean="0"/>
                        <a:t>15 Mar 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 smtClean="0"/>
                        <a:t>2010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id-ID" sz="2400" dirty="0"/>
                        <a:t>Presentasi IPKM </a:t>
                      </a:r>
                      <a:r>
                        <a:rPr lang="id-ID" sz="2400" dirty="0" smtClean="0"/>
                        <a:t>kepada UNFPA dan donor agencies lainnya di Menara</a:t>
                      </a:r>
                      <a:r>
                        <a:rPr lang="id-ID" sz="2400" baseline="0" dirty="0" smtClean="0"/>
                        <a:t> Thamrin Jakarta</a:t>
                      </a:r>
                      <a:endParaRPr lang="id-ID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Perumusan IPKM</a:t>
            </a:r>
            <a:endParaRPr lang="id-ID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id-ID" sz="3600" smtClean="0"/>
              <a:t>Riskesdas, menghasilkan prevalensi / proporsi masalah kesehatan per kabupaten/kota</a:t>
            </a:r>
          </a:p>
          <a:p>
            <a:pPr>
              <a:spcBef>
                <a:spcPct val="0"/>
              </a:spcBef>
            </a:pPr>
            <a:r>
              <a:rPr lang="id-ID" sz="3600" smtClean="0"/>
              <a:t>Susenas, menghasilkan prevalensi / proporsi masalah kesehatan per kabupaten/kota</a:t>
            </a:r>
          </a:p>
          <a:p>
            <a:pPr>
              <a:spcBef>
                <a:spcPct val="0"/>
              </a:spcBef>
            </a:pPr>
            <a:r>
              <a:rPr lang="id-ID" sz="3600" smtClean="0"/>
              <a:t>Podes, menghasilkan data SDM dan fasilitas kesehatan per kabupaten/kota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Perumusan IPKM</a:t>
            </a:r>
            <a:endParaRPr lang="id-ID" dirty="0"/>
          </a:p>
        </p:txBody>
      </p:sp>
      <p:sp>
        <p:nvSpPr>
          <p:cNvPr id="29699" name="TextBox 3"/>
          <p:cNvSpPr txBox="1">
            <a:spLocks noChangeArrowheads="1"/>
          </p:cNvSpPr>
          <p:nvPr/>
        </p:nvSpPr>
        <p:spPr bwMode="auto">
          <a:xfrm>
            <a:off x="533400" y="1249363"/>
            <a:ext cx="2057400" cy="5238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2800"/>
              <a:t>Riskesdas</a:t>
            </a:r>
          </a:p>
        </p:txBody>
      </p:sp>
      <p:sp>
        <p:nvSpPr>
          <p:cNvPr id="29700" name="TextBox 4"/>
          <p:cNvSpPr txBox="1">
            <a:spLocks noChangeArrowheads="1"/>
          </p:cNvSpPr>
          <p:nvPr/>
        </p:nvSpPr>
        <p:spPr bwMode="auto">
          <a:xfrm>
            <a:off x="6477000" y="1249363"/>
            <a:ext cx="2057400" cy="5238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2800"/>
              <a:t>Podes</a:t>
            </a:r>
          </a:p>
        </p:txBody>
      </p:sp>
      <p:sp>
        <p:nvSpPr>
          <p:cNvPr id="29701" name="TextBox 5"/>
          <p:cNvSpPr txBox="1">
            <a:spLocks noChangeArrowheads="1"/>
          </p:cNvSpPr>
          <p:nvPr/>
        </p:nvSpPr>
        <p:spPr bwMode="auto">
          <a:xfrm>
            <a:off x="3505200" y="1249363"/>
            <a:ext cx="2057400" cy="5238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2800"/>
              <a:t>Susenas</a:t>
            </a:r>
          </a:p>
        </p:txBody>
      </p:sp>
      <p:sp>
        <p:nvSpPr>
          <p:cNvPr id="29702" name="TextBox 6"/>
          <p:cNvSpPr txBox="1">
            <a:spLocks noChangeArrowheads="1"/>
          </p:cNvSpPr>
          <p:nvPr/>
        </p:nvSpPr>
        <p:spPr bwMode="auto">
          <a:xfrm>
            <a:off x="533400" y="2401888"/>
            <a:ext cx="2057400" cy="9540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2800"/>
              <a:t>Indikator Kesehatan</a:t>
            </a:r>
          </a:p>
        </p:txBody>
      </p:sp>
      <p:sp>
        <p:nvSpPr>
          <p:cNvPr id="29703" name="TextBox 7"/>
          <p:cNvSpPr txBox="1">
            <a:spLocks noChangeArrowheads="1"/>
          </p:cNvSpPr>
          <p:nvPr/>
        </p:nvSpPr>
        <p:spPr bwMode="auto">
          <a:xfrm>
            <a:off x="6526213" y="2406650"/>
            <a:ext cx="2057400" cy="9540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2800"/>
              <a:t>Indikator Kesehatan</a:t>
            </a:r>
          </a:p>
        </p:txBody>
      </p:sp>
      <p:sp>
        <p:nvSpPr>
          <p:cNvPr id="29704" name="TextBox 8"/>
          <p:cNvSpPr txBox="1">
            <a:spLocks noChangeArrowheads="1"/>
          </p:cNvSpPr>
          <p:nvPr/>
        </p:nvSpPr>
        <p:spPr bwMode="auto">
          <a:xfrm>
            <a:off x="3519488" y="2392363"/>
            <a:ext cx="2057400" cy="9540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2800"/>
              <a:t>Indikator Kesehatan</a:t>
            </a:r>
          </a:p>
        </p:txBody>
      </p:sp>
      <p:sp>
        <p:nvSpPr>
          <p:cNvPr id="29705" name="TextBox 9"/>
          <p:cNvSpPr txBox="1">
            <a:spLocks noChangeArrowheads="1"/>
          </p:cNvSpPr>
          <p:nvPr/>
        </p:nvSpPr>
        <p:spPr bwMode="auto">
          <a:xfrm>
            <a:off x="533400" y="3922713"/>
            <a:ext cx="8153400" cy="9540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2800"/>
              <a:t>Diseleksi berdasarkan substansi dan representasi tingkat kab/kota oleh para pakar dan praktisi</a:t>
            </a:r>
          </a:p>
        </p:txBody>
      </p:sp>
      <p:sp>
        <p:nvSpPr>
          <p:cNvPr id="29706" name="TextBox 10"/>
          <p:cNvSpPr txBox="1">
            <a:spLocks noChangeArrowheads="1"/>
          </p:cNvSpPr>
          <p:nvPr/>
        </p:nvSpPr>
        <p:spPr bwMode="auto">
          <a:xfrm>
            <a:off x="838200" y="5715000"/>
            <a:ext cx="7467600" cy="9540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2800"/>
              <a:t>Terpilih 24 Indikator Kesehatan yang kemudian dirumuskan menjadi </a:t>
            </a:r>
            <a:r>
              <a:rPr lang="id-ID" sz="2800" b="1">
                <a:solidFill>
                  <a:srgbClr val="FFFF00"/>
                </a:solidFill>
              </a:rPr>
              <a:t>IPKM</a:t>
            </a:r>
          </a:p>
        </p:txBody>
      </p:sp>
      <p:sp>
        <p:nvSpPr>
          <p:cNvPr id="14" name="Down Arrow 13"/>
          <p:cNvSpPr/>
          <p:nvPr/>
        </p:nvSpPr>
        <p:spPr>
          <a:xfrm>
            <a:off x="1295400" y="1828800"/>
            <a:ext cx="457200" cy="4572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5" name="Down Arrow 14"/>
          <p:cNvSpPr/>
          <p:nvPr/>
        </p:nvSpPr>
        <p:spPr>
          <a:xfrm>
            <a:off x="7315200" y="1828800"/>
            <a:ext cx="457200" cy="4572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6" name="Down Arrow 15"/>
          <p:cNvSpPr/>
          <p:nvPr/>
        </p:nvSpPr>
        <p:spPr>
          <a:xfrm>
            <a:off x="4267200" y="1828800"/>
            <a:ext cx="457200" cy="4572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7" name="Down Arrow 16"/>
          <p:cNvSpPr/>
          <p:nvPr/>
        </p:nvSpPr>
        <p:spPr>
          <a:xfrm>
            <a:off x="1309688" y="3408363"/>
            <a:ext cx="457200" cy="4572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8" name="Down Arrow 17"/>
          <p:cNvSpPr/>
          <p:nvPr/>
        </p:nvSpPr>
        <p:spPr>
          <a:xfrm>
            <a:off x="7329488" y="3408363"/>
            <a:ext cx="457200" cy="4572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9" name="Down Arrow 18"/>
          <p:cNvSpPr/>
          <p:nvPr/>
        </p:nvSpPr>
        <p:spPr>
          <a:xfrm>
            <a:off x="4281488" y="3408363"/>
            <a:ext cx="457200" cy="4572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20" name="Down Arrow 19"/>
          <p:cNvSpPr/>
          <p:nvPr/>
        </p:nvSpPr>
        <p:spPr>
          <a:xfrm>
            <a:off x="3429000" y="4953000"/>
            <a:ext cx="2209800" cy="6858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Perumusan IPKM</a:t>
            </a:r>
            <a:endParaRPr lang="id-ID" dirty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325563"/>
            <a:ext cx="8229600" cy="47085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id-ID" sz="3600" smtClean="0"/>
              <a:t>Dikembangkan 22 alternatif IPKM</a:t>
            </a:r>
          </a:p>
          <a:p>
            <a:pPr>
              <a:spcBef>
                <a:spcPct val="0"/>
              </a:spcBef>
            </a:pPr>
            <a:r>
              <a:rPr lang="id-ID" sz="3600" smtClean="0"/>
              <a:t>Variasi terjadi:</a:t>
            </a:r>
          </a:p>
          <a:p>
            <a:pPr lvl="1">
              <a:spcBef>
                <a:spcPct val="0"/>
              </a:spcBef>
            </a:pPr>
            <a:r>
              <a:rPr lang="id-ID" sz="3200" smtClean="0"/>
              <a:t>Jenis dan jumlah indikator yang dipilih</a:t>
            </a:r>
          </a:p>
          <a:p>
            <a:pPr lvl="1">
              <a:spcBef>
                <a:spcPct val="0"/>
              </a:spcBef>
            </a:pPr>
            <a:r>
              <a:rPr lang="id-ID" sz="3200" smtClean="0"/>
              <a:t>Ada dan besarnya bobot antar indikator</a:t>
            </a:r>
          </a:p>
          <a:p>
            <a:pPr lvl="1">
              <a:spcBef>
                <a:spcPct val="0"/>
              </a:spcBef>
            </a:pPr>
            <a:r>
              <a:rPr lang="id-ID" sz="3200" smtClean="0"/>
              <a:t>Pelakuan terhadap angka prevalensi (hanya untuk tentukan peringkat, ada penyetaraan antar prevalensi, atau apa adanya)</a:t>
            </a:r>
          </a:p>
          <a:p>
            <a:pPr>
              <a:spcBef>
                <a:spcPct val="0"/>
              </a:spcBef>
            </a:pPr>
            <a:r>
              <a:rPr lang="id-ID" sz="3600" smtClean="0"/>
              <a:t>Semua alternatif dilakukan uji korelasi dengan UHH (umur hrapan hidup), dipilih yang tertinggi. 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endParaRPr lang="id-ID" sz="36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Alternatif IPKM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01763"/>
          <a:ext cx="8305798" cy="480059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09599"/>
                <a:gridCol w="2288446"/>
                <a:gridCol w="1140554"/>
                <a:gridCol w="812728"/>
                <a:gridCol w="1320871"/>
                <a:gridCol w="838201"/>
                <a:gridCol w="1295399"/>
              </a:tblGrid>
              <a:tr h="851720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No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Alternatif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Indikator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Bobot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Prevalensi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 smtClean="0">
                          <a:solidFill>
                            <a:srgbClr val="FFFF00"/>
                          </a:solidFill>
                        </a:rPr>
                        <a:t>Ket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r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38764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1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/>
                        <a:t>Alternatif 1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 dirty="0"/>
                        <a:t>18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 dirty="0"/>
                        <a:t>(+)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A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gugur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 dirty="0"/>
                        <a:t> 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tx1"/>
                    </a:solidFill>
                  </a:tcPr>
                </a:tc>
              </a:tr>
              <a:tr h="438764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2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 dirty="0"/>
                        <a:t>Alternatif </a:t>
                      </a:r>
                      <a:r>
                        <a:rPr lang="id-ID" sz="2000" u="none" strike="noStrike" dirty="0" smtClean="0"/>
                        <a:t>2 a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18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(-)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B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 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0.455(**)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38764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3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 dirty="0"/>
                        <a:t>Alternatif </a:t>
                      </a:r>
                      <a:r>
                        <a:rPr lang="id-ID" sz="2000" u="none" strike="noStrike" dirty="0" smtClean="0"/>
                        <a:t>2 b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18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(-)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B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 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0.429(**)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38764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4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 dirty="0"/>
                        <a:t>Alternatif </a:t>
                      </a:r>
                      <a:r>
                        <a:rPr lang="id-ID" sz="2000" u="none" strike="noStrike" dirty="0" smtClean="0"/>
                        <a:t>2 c 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12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(-)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B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 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0.449(**)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38764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5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 dirty="0"/>
                        <a:t>Alternatif </a:t>
                      </a:r>
                      <a:r>
                        <a:rPr lang="id-ID" sz="2000" u="none" strike="noStrike" dirty="0" smtClean="0"/>
                        <a:t>2 d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18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(-)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B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 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0.406(**)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38764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6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 dirty="0"/>
                        <a:t>Alternatif </a:t>
                      </a:r>
                      <a:r>
                        <a:rPr lang="id-ID" sz="2000" u="none" strike="noStrike" dirty="0" smtClean="0"/>
                        <a:t>2 e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12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(+)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B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 dirty="0"/>
                        <a:t> 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0.398(**)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38764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7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/>
                        <a:t>Alternatif 3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18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(+)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B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 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0.292(**)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38764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8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/>
                        <a:t>Alternatif IAKMI a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20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(+)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C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 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0.449(**)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38764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9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/>
                        <a:t>Alternatif IAKMI b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21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(+)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C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 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 dirty="0"/>
                        <a:t>0.446(**)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Ruang lingkup penelitian </a:t>
            </a:r>
            <a:endParaRPr lang="id-ID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id-ID" sz="3200" smtClean="0"/>
              <a:t>Riset skala nasional </a:t>
            </a:r>
            <a:r>
              <a:rPr lang="id-ID" sz="3200" smtClean="0">
                <a:sym typeface="Wingdings" pitchFamily="2" charset="2"/>
              </a:rPr>
              <a:t> data dasar perencanaan sekaligus sebagai evaluasi pencapaian program</a:t>
            </a:r>
            <a:endParaRPr lang="id-ID" sz="3200" smtClean="0"/>
          </a:p>
          <a:p>
            <a:pPr lvl="1">
              <a:spcBef>
                <a:spcPct val="0"/>
              </a:spcBef>
            </a:pPr>
            <a:r>
              <a:rPr lang="id-ID" sz="2800" smtClean="0"/>
              <a:t>Riskesdas (Riset Kesehatan Dasar)</a:t>
            </a:r>
          </a:p>
          <a:p>
            <a:pPr lvl="1">
              <a:spcBef>
                <a:spcPct val="0"/>
              </a:spcBef>
            </a:pPr>
            <a:r>
              <a:rPr lang="id-ID" sz="2800" smtClean="0"/>
              <a:t>Rifaskes (Riset Fasilitas Kesehatan)</a:t>
            </a:r>
          </a:p>
          <a:p>
            <a:pPr lvl="1">
              <a:spcBef>
                <a:spcPct val="0"/>
              </a:spcBef>
            </a:pPr>
            <a:r>
              <a:rPr lang="id-ID" sz="2800" smtClean="0"/>
              <a:t>Riskesdas khusus</a:t>
            </a:r>
          </a:p>
          <a:p>
            <a:pPr>
              <a:spcBef>
                <a:spcPct val="0"/>
              </a:spcBef>
            </a:pPr>
            <a:r>
              <a:rPr lang="id-ID" sz="3200" smtClean="0"/>
              <a:t>Riset terobosan </a:t>
            </a:r>
            <a:r>
              <a:rPr lang="id-ID" sz="3200" smtClean="0">
                <a:sym typeface="Wingdings" pitchFamily="2" charset="2"/>
              </a:rPr>
              <a:t> produk:</a:t>
            </a:r>
          </a:p>
          <a:p>
            <a:pPr lvl="1">
              <a:spcBef>
                <a:spcPct val="0"/>
              </a:spcBef>
            </a:pPr>
            <a:r>
              <a:rPr lang="id-ID" sz="2800" smtClean="0">
                <a:sym typeface="Wingdings" pitchFamily="2" charset="2"/>
              </a:rPr>
              <a:t>Diagnostik, vaksin, obat</a:t>
            </a:r>
          </a:p>
          <a:p>
            <a:pPr lvl="1">
              <a:spcBef>
                <a:spcPct val="0"/>
              </a:spcBef>
            </a:pPr>
            <a:r>
              <a:rPr lang="id-ID" sz="2800" smtClean="0">
                <a:sym typeface="Wingdings" pitchFamily="2" charset="2"/>
              </a:rPr>
              <a:t>Model intervensi</a:t>
            </a:r>
          </a:p>
          <a:p>
            <a:pPr lvl="1">
              <a:spcBef>
                <a:spcPct val="0"/>
              </a:spcBef>
            </a:pPr>
            <a:r>
              <a:rPr lang="id-ID" sz="2800" smtClean="0">
                <a:sym typeface="Wingdings" pitchFamily="2" charset="2"/>
              </a:rPr>
              <a:t>Formula</a:t>
            </a:r>
          </a:p>
          <a:p>
            <a:pPr lvl="1">
              <a:spcBef>
                <a:spcPct val="0"/>
              </a:spcBef>
            </a:pPr>
            <a:r>
              <a:rPr lang="id-ID" sz="2800" smtClean="0">
                <a:sym typeface="Wingdings" pitchFamily="2" charset="2"/>
              </a:rPr>
              <a:t>Produk huku: legislasi</a:t>
            </a:r>
          </a:p>
          <a:p>
            <a:pPr lvl="1">
              <a:spcBef>
                <a:spcPct val="0"/>
              </a:spcBef>
            </a:pPr>
            <a:r>
              <a:rPr lang="id-ID" sz="2800" smtClean="0">
                <a:sym typeface="Wingdings" pitchFamily="2" charset="2"/>
              </a:rPr>
              <a:t>Kohort  standar dan model intervensi</a:t>
            </a:r>
            <a:endParaRPr lang="id-ID" sz="28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Alternatif IPKM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325563"/>
          <a:ext cx="8458199" cy="487679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20785"/>
                <a:gridCol w="2330436"/>
                <a:gridCol w="1161482"/>
                <a:gridCol w="827641"/>
                <a:gridCol w="1345108"/>
                <a:gridCol w="1039478"/>
                <a:gridCol w="1133269"/>
              </a:tblGrid>
              <a:tr h="865240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No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Alternatif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Indikator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Bobot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Prevalensi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 smtClean="0">
                          <a:solidFill>
                            <a:srgbClr val="FFFF00"/>
                          </a:solidFill>
                        </a:rPr>
                        <a:t>Ket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r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4572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 dirty="0"/>
                        <a:t>10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/>
                        <a:t>Alternatif IAKMI c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21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(+)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C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 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0.439(**)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4572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11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/>
                        <a:t>Alternatif IAKMI d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22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(+)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C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 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0.436(**)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4572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12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/>
                        <a:t>Alternatif IAKMI e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20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(+)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C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 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0.438(**)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4572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13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/>
                        <a:t>Alternatif 4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24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(-)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A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gugur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 dirty="0"/>
                        <a:t> 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tx1"/>
                    </a:solidFill>
                  </a:tcPr>
                </a:tc>
              </a:tr>
              <a:tr h="44572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14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/>
                        <a:t>Alternatif 5a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20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(-)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A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gugur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 dirty="0"/>
                        <a:t> 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tx1"/>
                    </a:solidFill>
                  </a:tcPr>
                </a:tc>
              </a:tr>
              <a:tr h="44572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15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/>
                        <a:t>Alternatif 5b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20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(-)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A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gugur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 dirty="0"/>
                        <a:t> 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tx1"/>
                    </a:solidFill>
                  </a:tcPr>
                </a:tc>
              </a:tr>
              <a:tr h="44572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>
                          <a:solidFill>
                            <a:srgbClr val="FFFF00"/>
                          </a:solidFill>
                        </a:rPr>
                        <a:t>16</a:t>
                      </a:r>
                      <a:endParaRPr lang="id-ID" sz="2000" b="0" i="0" u="none" strike="noStrike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>
                          <a:solidFill>
                            <a:srgbClr val="FFFF00"/>
                          </a:solidFill>
                        </a:rPr>
                        <a:t>IPKM teoritis</a:t>
                      </a:r>
                      <a:endParaRPr lang="id-ID" sz="2000" b="0" i="0" u="none" strike="noStrike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>
                          <a:solidFill>
                            <a:srgbClr val="FFFF00"/>
                          </a:solidFill>
                        </a:rPr>
                        <a:t>20</a:t>
                      </a:r>
                      <a:endParaRPr lang="id-ID" sz="2000" b="0" i="0" u="none" strike="noStrike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>
                          <a:solidFill>
                            <a:srgbClr val="FFFF00"/>
                          </a:solidFill>
                        </a:rPr>
                        <a:t>(+)</a:t>
                      </a:r>
                      <a:endParaRPr lang="id-ID" sz="2000" b="0" i="0" u="none" strike="noStrike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>
                          <a:solidFill>
                            <a:srgbClr val="FFFF00"/>
                          </a:solidFill>
                        </a:rPr>
                        <a:t>model C</a:t>
                      </a:r>
                      <a:endParaRPr lang="id-ID" sz="2000" b="0" i="0" u="none" strike="noStrike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>
                          <a:solidFill>
                            <a:srgbClr val="FFFF00"/>
                          </a:solidFill>
                        </a:rPr>
                        <a:t> </a:t>
                      </a:r>
                      <a:endParaRPr lang="id-ID" sz="2000" b="0" i="0" u="none" strike="noStrike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 dirty="0">
                          <a:solidFill>
                            <a:srgbClr val="FFFF00"/>
                          </a:solidFill>
                        </a:rPr>
                        <a:t>0.489(**)</a:t>
                      </a:r>
                      <a:endParaRPr lang="id-ID" sz="2000" b="0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4572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>
                          <a:solidFill>
                            <a:srgbClr val="FFFF00"/>
                          </a:solidFill>
                        </a:rPr>
                        <a:t>17</a:t>
                      </a:r>
                      <a:endParaRPr lang="id-ID" sz="2000" b="0" i="0" u="none" strike="noStrike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>
                          <a:solidFill>
                            <a:srgbClr val="FFFF00"/>
                          </a:solidFill>
                        </a:rPr>
                        <a:t>IPKM empiris</a:t>
                      </a:r>
                      <a:endParaRPr lang="id-ID" sz="2000" b="0" i="0" u="none" strike="noStrike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>
                          <a:solidFill>
                            <a:srgbClr val="FFFF00"/>
                          </a:solidFill>
                        </a:rPr>
                        <a:t>20</a:t>
                      </a:r>
                      <a:endParaRPr lang="id-ID" sz="2000" b="0" i="0" u="none" strike="noStrike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>
                          <a:solidFill>
                            <a:srgbClr val="FFFF00"/>
                          </a:solidFill>
                        </a:rPr>
                        <a:t>(+)</a:t>
                      </a:r>
                      <a:endParaRPr lang="id-ID" sz="2000" b="0" i="0" u="none" strike="noStrike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>
                          <a:solidFill>
                            <a:srgbClr val="FFFF00"/>
                          </a:solidFill>
                        </a:rPr>
                        <a:t>model C</a:t>
                      </a:r>
                      <a:endParaRPr lang="id-ID" sz="2000" b="0" i="0" u="none" strike="noStrike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>
                          <a:solidFill>
                            <a:srgbClr val="FFFF00"/>
                          </a:solidFill>
                        </a:rPr>
                        <a:t> </a:t>
                      </a:r>
                      <a:endParaRPr lang="id-ID" sz="2000" b="0" i="0" u="none" strike="noStrike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 dirty="0">
                          <a:solidFill>
                            <a:srgbClr val="FFFF00"/>
                          </a:solidFill>
                        </a:rPr>
                        <a:t>0.496(**)</a:t>
                      </a:r>
                      <a:endParaRPr lang="id-ID" sz="2000" b="0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4572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18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/>
                        <a:t>IPKM MDG's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20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(+)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C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gugur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 dirty="0"/>
                        <a:t> 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Alternatif IPKM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466850"/>
          <a:ext cx="8458199" cy="264815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20785"/>
                <a:gridCol w="2330436"/>
                <a:gridCol w="1161482"/>
                <a:gridCol w="827641"/>
                <a:gridCol w="1345108"/>
                <a:gridCol w="1039478"/>
                <a:gridCol w="1133269"/>
              </a:tblGrid>
              <a:tr h="865240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No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Alternatif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Indikator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Bobot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Prevalensi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 smtClean="0">
                          <a:solidFill>
                            <a:srgbClr val="FFFF00"/>
                          </a:solidFill>
                        </a:rPr>
                        <a:t>Ket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r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4572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 dirty="0" smtClean="0"/>
                        <a:t>19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 dirty="0"/>
                        <a:t>Alternatif </a:t>
                      </a:r>
                      <a:r>
                        <a:rPr lang="id-ID" sz="2000" u="none" strike="noStrike" dirty="0" smtClean="0"/>
                        <a:t>24</a:t>
                      </a:r>
                      <a:r>
                        <a:rPr lang="id-ID" sz="2000" u="none" strike="noStrike" baseline="0" dirty="0" smtClean="0"/>
                        <a:t> indi a)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 dirty="0" smtClean="0"/>
                        <a:t>24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(+)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model C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 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 dirty="0" smtClean="0"/>
                        <a:t>0.505(**)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4572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20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Alternatif </a:t>
                      </a:r>
                      <a:r>
                        <a:rPr lang="id-ID" sz="2000" b="1" u="none" strike="noStrike" dirty="0" smtClean="0">
                          <a:solidFill>
                            <a:srgbClr val="FFFF00"/>
                          </a:solidFill>
                        </a:rPr>
                        <a:t>24</a:t>
                      </a:r>
                      <a:r>
                        <a:rPr lang="id-ID" sz="2000" b="1" u="none" strike="noStrike" baseline="0" dirty="0" smtClean="0">
                          <a:solidFill>
                            <a:srgbClr val="FFFF00"/>
                          </a:solidFill>
                        </a:rPr>
                        <a:t> indi b) 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 smtClean="0">
                          <a:solidFill>
                            <a:srgbClr val="FFFF00"/>
                          </a:solidFill>
                        </a:rPr>
                        <a:t>24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(+)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model C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u="none" strike="noStrike" dirty="0">
                          <a:solidFill>
                            <a:srgbClr val="FFFF00"/>
                          </a:solidFill>
                        </a:rPr>
                        <a:t> 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u="none" strike="noStrike" dirty="0" smtClean="0">
                          <a:solidFill>
                            <a:srgbClr val="FFFF00"/>
                          </a:solidFill>
                        </a:rPr>
                        <a:t>0.512(**)</a:t>
                      </a:r>
                      <a:endParaRPr lang="id-ID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4572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 smtClean="0">
                          <a:latin typeface="Arial"/>
                        </a:rPr>
                        <a:t>21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 dirty="0"/>
                        <a:t>Alternatif </a:t>
                      </a:r>
                      <a:r>
                        <a:rPr lang="id-ID" sz="2000" u="none" strike="noStrike" dirty="0" smtClean="0"/>
                        <a:t>24</a:t>
                      </a:r>
                      <a:r>
                        <a:rPr lang="id-ID" sz="2000" u="none" strike="noStrike" baseline="0" dirty="0" smtClean="0"/>
                        <a:t> indi c)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 dirty="0" smtClean="0"/>
                        <a:t>24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 dirty="0"/>
                        <a:t>(+)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 dirty="0"/>
                        <a:t>model C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/>
                        <a:t> 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 dirty="0" smtClean="0"/>
                        <a:t>0.505(**)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4572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 smtClean="0">
                          <a:latin typeface="Arial"/>
                        </a:rPr>
                        <a:t>22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 dirty="0"/>
                        <a:t>Alternatif </a:t>
                      </a:r>
                      <a:r>
                        <a:rPr lang="id-ID" sz="2000" u="none" strike="noStrike" dirty="0" smtClean="0"/>
                        <a:t>24 indi d)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 dirty="0"/>
                        <a:t>24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/>
                        <a:t>(-)</a:t>
                      </a:r>
                      <a:endParaRPr lang="id-ID" sz="2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u="none" strike="noStrike" dirty="0"/>
                        <a:t>model </a:t>
                      </a:r>
                      <a:r>
                        <a:rPr lang="id-ID" sz="2000" u="none" strike="noStrike" dirty="0" smtClean="0"/>
                        <a:t>C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u="none" strike="noStrike" dirty="0"/>
                        <a:t> </a:t>
                      </a:r>
                      <a:r>
                        <a:rPr lang="id-ID" sz="2000" u="none" strike="noStrike" dirty="0" smtClean="0"/>
                        <a:t>0,505(**)</a:t>
                      </a:r>
                      <a:endParaRPr lang="id-ID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4646613"/>
            <a:ext cx="8534400" cy="1754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d-ID" dirty="0"/>
              <a:t>Ke 4 alternatif terakhir menggunakan indikator yang sama, perbedaannya adalah:</a:t>
            </a:r>
          </a:p>
          <a:p>
            <a:pPr marL="342900" indent="-342900">
              <a:buFontTx/>
              <a:buAutoNum type="alphaLcParenR"/>
              <a:defRPr/>
            </a:pPr>
            <a:r>
              <a:rPr lang="id-ID" dirty="0"/>
              <a:t>Ratio dr/rata2 penduduk puskesmas dan bidan/rata2 penduduk desa</a:t>
            </a:r>
          </a:p>
          <a:p>
            <a:pPr marL="342900" indent="-342900">
              <a:buFontTx/>
              <a:buAutoNum type="alphaLcParenR"/>
              <a:defRPr/>
            </a:pPr>
            <a:r>
              <a:rPr lang="id-ID" dirty="0"/>
              <a:t>Ratio dr/puskesmas (idealnya 1 dr untuk 1 puskesmas) dan bidan/desa </a:t>
            </a:r>
            <a:br>
              <a:rPr lang="id-ID" dirty="0"/>
            </a:br>
            <a:r>
              <a:rPr lang="id-ID" dirty="0"/>
              <a:t>(1 bidan untuk 1 desa)</a:t>
            </a:r>
          </a:p>
          <a:p>
            <a:pPr marL="342900" indent="-342900">
              <a:buFontTx/>
              <a:buAutoNum type="alphaLcParenR"/>
              <a:defRPr/>
            </a:pPr>
            <a:r>
              <a:rPr lang="id-ID" dirty="0"/>
              <a:t>Ratio dr/penduduk dan bidan/penduduk (40 dr dan 100 bidan per 100.000 pdd)</a:t>
            </a:r>
          </a:p>
          <a:p>
            <a:pPr marL="342900" indent="-342900">
              <a:buFontTx/>
              <a:buAutoNum type="alphaLcParenR"/>
              <a:defRPr/>
            </a:pPr>
            <a:r>
              <a:rPr lang="id-ID" dirty="0"/>
              <a:t>Rato  dr/penduduk dan bidan/penduduk, ratio dikalikan 100, ideal sama dng c)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Indikator yang masuk</a:t>
            </a:r>
            <a:endParaRPr lang="id-ID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533400" y="1941513"/>
          <a:ext cx="8077200" cy="392582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561551"/>
                <a:gridCol w="1515649"/>
              </a:tblGrid>
              <a:tr h="408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Variabel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/>
                        <a:t>Bobot</a:t>
                      </a:r>
                      <a:endParaRPr lang="id-ID" sz="14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08709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 smtClean="0"/>
                        <a:t>Prev. </a:t>
                      </a:r>
                      <a:r>
                        <a:rPr lang="id-ID" sz="2800" b="0" dirty="0"/>
                        <a:t>balita gizi buruk dan </a:t>
                      </a:r>
                      <a:r>
                        <a:rPr lang="id-ID" sz="2800" b="0" dirty="0" smtClean="0"/>
                        <a:t>kurang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/>
                        <a:t>5</a:t>
                      </a:r>
                      <a:endParaRPr lang="id-ID" sz="14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08709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 smtClean="0"/>
                        <a:t>Prev. </a:t>
                      </a:r>
                      <a:r>
                        <a:rPr lang="id-ID" sz="2800" b="0" dirty="0"/>
                        <a:t>balita sangat pendek </a:t>
                      </a:r>
                      <a:r>
                        <a:rPr lang="id-ID" sz="2800" b="0" dirty="0" smtClean="0"/>
                        <a:t>&amp; pendek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/>
                        <a:t>5</a:t>
                      </a:r>
                      <a:endParaRPr lang="id-ID" sz="14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08709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 smtClean="0"/>
                        <a:t>Prev. </a:t>
                      </a:r>
                      <a:r>
                        <a:rPr lang="id-ID" sz="2800" b="0" dirty="0"/>
                        <a:t>balita sangat kurus dan kurus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/>
                        <a:t>5</a:t>
                      </a:r>
                      <a:endParaRPr lang="id-ID" sz="14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08709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Prevalensi balita gemuk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4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08709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/>
                        <a:t>Prevalensi diare</a:t>
                      </a:r>
                      <a:endParaRPr lang="id-ID" sz="14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4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08709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/>
                        <a:t>Prevalensi pnemonia</a:t>
                      </a:r>
                      <a:endParaRPr lang="id-ID" sz="14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4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08709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/>
                        <a:t>Prevalensi hipertensi</a:t>
                      </a:r>
                      <a:endParaRPr lang="id-ID" sz="14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4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Indikator yang masuk</a:t>
            </a:r>
            <a:endParaRPr lang="id-ID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533400" y="1865313"/>
          <a:ext cx="8077200" cy="392582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561551"/>
                <a:gridCol w="1515649"/>
              </a:tblGrid>
              <a:tr h="408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Variabel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/>
                        <a:t>Bobot</a:t>
                      </a:r>
                      <a:endParaRPr lang="id-ID" sz="14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08709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Prevalensi gangguan mental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3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08709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Prevalensi asma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3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08709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Prevalensi penyakit gigi dan mulut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3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08709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 smtClean="0">
                          <a:latin typeface="Book Antiqua" pitchFamily="18" charset="0"/>
                          <a:ea typeface="Calibri"/>
                          <a:cs typeface="Times New Roman"/>
                        </a:rPr>
                        <a:t>Prevalensi Disabilitas</a:t>
                      </a:r>
                      <a:endParaRPr lang="id-ID" sz="2800" b="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 smtClean="0">
                          <a:latin typeface="Book Antiqua" pitchFamily="18" charset="0"/>
                          <a:ea typeface="Calibri"/>
                          <a:cs typeface="Times New Roman"/>
                        </a:rPr>
                        <a:t>3</a:t>
                      </a:r>
                      <a:endParaRPr lang="id-ID" sz="2800" b="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08709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 smtClean="0">
                          <a:latin typeface="Book Antiqua" pitchFamily="18" charset="0"/>
                          <a:ea typeface="Calibri"/>
                          <a:cs typeface="Times New Roman"/>
                        </a:rPr>
                        <a:t>Prevalensi Cedera</a:t>
                      </a:r>
                      <a:endParaRPr lang="id-ID" sz="2800" b="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 smtClean="0">
                          <a:latin typeface="Book Antiqua" pitchFamily="18" charset="0"/>
                          <a:ea typeface="Calibri"/>
                          <a:cs typeface="Times New Roman"/>
                        </a:rPr>
                        <a:t>3</a:t>
                      </a:r>
                      <a:endParaRPr lang="id-ID" sz="2800" b="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08709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 smtClean="0">
                          <a:latin typeface="Book Antiqua" pitchFamily="18" charset="0"/>
                          <a:ea typeface="Calibri"/>
                          <a:cs typeface="Times New Roman"/>
                        </a:rPr>
                        <a:t>Prevalensi Penyakit Sendi</a:t>
                      </a:r>
                      <a:endParaRPr lang="id-ID" sz="2800" b="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 smtClean="0">
                          <a:latin typeface="Book Antiqua" pitchFamily="18" charset="0"/>
                          <a:ea typeface="Calibri"/>
                          <a:cs typeface="Times New Roman"/>
                        </a:rPr>
                        <a:t>3</a:t>
                      </a:r>
                      <a:endParaRPr lang="id-ID" sz="2800" b="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08709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 smtClean="0">
                          <a:latin typeface="Book Antiqua" pitchFamily="18" charset="0"/>
                          <a:ea typeface="Calibri"/>
                          <a:cs typeface="Times New Roman"/>
                        </a:rPr>
                        <a:t>Prevalensi ISPA</a:t>
                      </a:r>
                      <a:endParaRPr lang="id-ID" sz="2800" b="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 smtClean="0">
                          <a:latin typeface="Book Antiqua" pitchFamily="18" charset="0"/>
                          <a:ea typeface="Calibri"/>
                          <a:cs typeface="Times New Roman"/>
                        </a:rPr>
                        <a:t>3</a:t>
                      </a:r>
                      <a:endParaRPr lang="id-ID" sz="2800" b="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Indikator yang masuk</a:t>
            </a:r>
            <a:endParaRPr lang="id-ID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533400" y="1217613"/>
          <a:ext cx="8077200" cy="539800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561551"/>
                <a:gridCol w="1515649"/>
              </a:tblGrid>
              <a:tr h="4225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Variabel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/>
                        <a:t>Bobot</a:t>
                      </a:r>
                      <a:endParaRPr lang="id-ID" sz="14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22564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>
                          <a:solidFill>
                            <a:srgbClr val="FFFF00"/>
                          </a:solidFill>
                        </a:rPr>
                        <a:t>Proporsi perilaku cuci tangan</a:t>
                      </a:r>
                      <a:endParaRPr lang="id-ID" sz="1400" b="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>
                          <a:solidFill>
                            <a:srgbClr val="FFFF00"/>
                          </a:solidFill>
                        </a:rPr>
                        <a:t>4</a:t>
                      </a:r>
                      <a:endParaRPr lang="id-ID" sz="1400" b="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22564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>
                          <a:solidFill>
                            <a:srgbClr val="FFFF00"/>
                          </a:solidFill>
                        </a:rPr>
                        <a:t>Proporsi merokok tiap hari</a:t>
                      </a:r>
                      <a:endParaRPr lang="id-ID" sz="1400" b="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id-ID" sz="1400" b="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22564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Akses air bersih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/>
                        <a:t>5</a:t>
                      </a:r>
                      <a:endParaRPr lang="id-ID" sz="14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22564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Akses sanitasi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5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22564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>
                          <a:solidFill>
                            <a:srgbClr val="FFFF00"/>
                          </a:solidFill>
                        </a:rPr>
                        <a:t>Cakupan persalinan oleh nakes</a:t>
                      </a:r>
                      <a:endParaRPr lang="id-ID" sz="1400" b="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>
                          <a:solidFill>
                            <a:srgbClr val="FFFF00"/>
                          </a:solidFill>
                        </a:rPr>
                        <a:t>5</a:t>
                      </a:r>
                      <a:endParaRPr lang="id-ID" sz="1400" b="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22564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>
                          <a:solidFill>
                            <a:srgbClr val="FFFF00"/>
                          </a:solidFill>
                        </a:rPr>
                        <a:t>Cakupan pemeriksaan neonatal-1</a:t>
                      </a:r>
                      <a:endParaRPr lang="id-ID" sz="1400" b="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>
                          <a:solidFill>
                            <a:srgbClr val="FFFF00"/>
                          </a:solidFill>
                        </a:rPr>
                        <a:t>5</a:t>
                      </a:r>
                      <a:endParaRPr lang="id-ID" sz="1400" b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22564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>
                          <a:solidFill>
                            <a:srgbClr val="FFFF00"/>
                          </a:solidFill>
                        </a:rPr>
                        <a:t>Cakupan imunisasi lengkap</a:t>
                      </a:r>
                      <a:endParaRPr lang="id-ID" sz="1400" b="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>
                          <a:solidFill>
                            <a:srgbClr val="FFFF00"/>
                          </a:solidFill>
                        </a:rPr>
                        <a:t>5</a:t>
                      </a:r>
                      <a:endParaRPr lang="id-ID" sz="1400" b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22564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>
                          <a:solidFill>
                            <a:srgbClr val="FFFF00"/>
                          </a:solidFill>
                        </a:rPr>
                        <a:t>Cakupan penimbangan balita</a:t>
                      </a:r>
                      <a:endParaRPr lang="id-ID" sz="1400" b="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>
                          <a:solidFill>
                            <a:srgbClr val="FFFF00"/>
                          </a:solidFill>
                        </a:rPr>
                        <a:t>5</a:t>
                      </a:r>
                      <a:endParaRPr lang="id-ID" sz="1400" b="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22564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Ratio </a:t>
                      </a:r>
                      <a:r>
                        <a:rPr lang="id-ID" sz="2800" b="0" dirty="0" smtClean="0"/>
                        <a:t>Dokter/Puskesmas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5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  <a:tr h="422564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Ratio </a:t>
                      </a:r>
                      <a:r>
                        <a:rPr lang="id-ID" sz="2800" b="0" dirty="0" smtClean="0"/>
                        <a:t>Bidan/desa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0" dirty="0"/>
                        <a:t>5</a:t>
                      </a:r>
                      <a:endParaRPr lang="id-ID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43" marR="52343" marT="0" marB="0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IPKM</a:t>
            </a:r>
            <a:endParaRPr lang="id-ID" dirty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085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id-ID" sz="3600" smtClean="0"/>
              <a:t>Nilai berkisar antara 0 (terburuk) – 1 (terbaik)</a:t>
            </a:r>
          </a:p>
          <a:p>
            <a:pPr>
              <a:spcBef>
                <a:spcPct val="0"/>
              </a:spcBef>
            </a:pPr>
            <a:r>
              <a:rPr lang="id-ID" sz="3600" smtClean="0"/>
              <a:t>Yang terbaik adalah kondisi ideal (secara teoritik)</a:t>
            </a:r>
          </a:p>
          <a:p>
            <a:pPr>
              <a:spcBef>
                <a:spcPct val="0"/>
              </a:spcBef>
            </a:pPr>
            <a:r>
              <a:rPr lang="id-ID" sz="3600" smtClean="0"/>
              <a:t>Dari 440 Kabupaten/Kota Riskesdas, nilai berkisar antara:</a:t>
            </a:r>
          </a:p>
          <a:p>
            <a:pPr lvl="1">
              <a:spcBef>
                <a:spcPct val="0"/>
              </a:spcBef>
            </a:pPr>
            <a:r>
              <a:rPr lang="id-ID" sz="3200" smtClean="0"/>
              <a:t>Terrendah: </a:t>
            </a:r>
            <a:r>
              <a:rPr lang="id-ID" sz="3200" smtClean="0">
                <a:solidFill>
                  <a:srgbClr val="FFFF00"/>
                </a:solidFill>
              </a:rPr>
              <a:t>0,247059  </a:t>
            </a:r>
            <a:r>
              <a:rPr lang="id-ID" sz="3200" smtClean="0"/>
              <a:t>(Pegunungan Bintang, Papua)</a:t>
            </a:r>
          </a:p>
          <a:p>
            <a:pPr lvl="1">
              <a:spcBef>
                <a:spcPct val="0"/>
              </a:spcBef>
            </a:pPr>
            <a:r>
              <a:rPr lang="id-ID" sz="3200" smtClean="0"/>
              <a:t>Tertinggi: </a:t>
            </a:r>
            <a:r>
              <a:rPr lang="id-ID" sz="3200" smtClean="0">
                <a:solidFill>
                  <a:srgbClr val="FFFF00"/>
                </a:solidFill>
              </a:rPr>
              <a:t>0,708959</a:t>
            </a:r>
            <a:r>
              <a:rPr lang="id-ID" sz="3200" smtClean="0"/>
              <a:t>(Kota Magelang, Jateng)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Peringkat 20 besar teratas</a:t>
            </a:r>
            <a:endParaRPr lang="id-ID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1143000"/>
          <a:ext cx="8534400" cy="546925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828800"/>
                <a:gridCol w="1905000"/>
                <a:gridCol w="4800600"/>
              </a:tblGrid>
              <a:tr h="452336">
                <a:tc>
                  <a:txBody>
                    <a:bodyPr/>
                    <a:lstStyle/>
                    <a:p>
                      <a:pPr algn="ctr" fontAlgn="t"/>
                      <a:r>
                        <a:rPr lang="id-ID" sz="3200" b="0" u="none" strike="noStrike" dirty="0" smtClean="0">
                          <a:solidFill>
                            <a:srgbClr val="FFFF00"/>
                          </a:solidFill>
                          <a:latin typeface="+mn-lt"/>
                        </a:rPr>
                        <a:t>Peringkat</a:t>
                      </a:r>
                      <a:endParaRPr lang="id-ID" sz="3200" b="0" i="0" u="none" strike="noStrike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u="none" strike="noStrike" dirty="0" smtClean="0">
                          <a:solidFill>
                            <a:srgbClr val="FFFF00"/>
                          </a:solidFill>
                          <a:latin typeface="+mn-lt"/>
                        </a:rPr>
                        <a:t>IPKM</a:t>
                      </a:r>
                      <a:endParaRPr lang="id-ID" sz="3200" b="0" i="0" u="none" strike="noStrike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u="none" strike="noStrike" dirty="0" smtClean="0">
                          <a:solidFill>
                            <a:srgbClr val="FFFF00"/>
                          </a:solidFill>
                          <a:latin typeface="+mn-lt"/>
                        </a:rPr>
                        <a:t>Kabupaten/Kota</a:t>
                      </a:r>
                      <a:endParaRPr lang="id-ID" sz="3200" b="0" i="0" u="none" strike="noStrike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427207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0,708959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Kota Magelang</a:t>
                      </a:r>
                    </a:p>
                  </a:txBody>
                  <a:tcPr marL="9525" marR="9525" marT="9525" marB="0" anchor="b"/>
                </a:tc>
              </a:tr>
              <a:tr h="427207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0,706451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Gianyar</a:t>
                      </a:r>
                    </a:p>
                  </a:txBody>
                  <a:tcPr marL="9525" marR="9525" marT="9525" marB="0" anchor="b"/>
                </a:tc>
              </a:tr>
              <a:tr h="427207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0,704497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Kota Salatiga</a:t>
                      </a:r>
                    </a:p>
                  </a:txBody>
                  <a:tcPr marL="9525" marR="9525" marT="9525" marB="0" anchor="b"/>
                </a:tc>
              </a:tr>
              <a:tr h="427207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0,694835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Kota Yogyakarta</a:t>
                      </a:r>
                    </a:p>
                  </a:txBody>
                  <a:tcPr marL="9525" marR="9525" marT="9525" marB="0" anchor="b"/>
                </a:tc>
              </a:tr>
              <a:tr h="427207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0,691480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Bantul</a:t>
                      </a:r>
                    </a:p>
                  </a:txBody>
                  <a:tcPr marL="9525" marR="9525" marT="9525" marB="0" anchor="b"/>
                </a:tc>
              </a:tr>
              <a:tr h="427207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0,685481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Sukoharjo</a:t>
                      </a:r>
                    </a:p>
                  </a:txBody>
                  <a:tcPr marL="9525" marR="9525" marT="9525" marB="0" anchor="b"/>
                </a:tc>
              </a:tr>
              <a:tr h="427207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0,680316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Sleman</a:t>
                      </a:r>
                    </a:p>
                  </a:txBody>
                  <a:tcPr marL="9525" marR="9525" marT="9525" marB="0" anchor="b"/>
                </a:tc>
              </a:tr>
              <a:tr h="427207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0,680142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Balikpapan</a:t>
                      </a:r>
                    </a:p>
                  </a:txBody>
                  <a:tcPr marL="9525" marR="9525" marT="9525" marB="0" anchor="b"/>
                </a:tc>
              </a:tr>
              <a:tr h="427207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0,679631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Kota Denpasar</a:t>
                      </a:r>
                    </a:p>
                  </a:txBody>
                  <a:tcPr marL="9525" marR="9525" marT="9525" marB="0" anchor="b"/>
                </a:tc>
              </a:tr>
              <a:tr h="427207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0,678957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Kota Madiun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Peringkat 20 besar teratas</a:t>
            </a:r>
            <a:endParaRPr lang="id-ID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85800" y="1066800"/>
          <a:ext cx="7751254" cy="546925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828800"/>
                <a:gridCol w="1828800"/>
                <a:gridCol w="4093654"/>
              </a:tblGrid>
              <a:tr h="245202">
                <a:tc>
                  <a:txBody>
                    <a:bodyPr/>
                    <a:lstStyle/>
                    <a:p>
                      <a:pPr algn="ctr" fontAlgn="t"/>
                      <a:r>
                        <a:rPr lang="id-ID" sz="3200" u="none" strike="noStrike" dirty="0">
                          <a:solidFill>
                            <a:srgbClr val="FFFF00"/>
                          </a:solidFill>
                          <a:latin typeface="+mn-lt"/>
                        </a:rPr>
                        <a:t>Peringkat</a:t>
                      </a:r>
                      <a:endParaRPr lang="id-ID" sz="3200" b="0" i="0" u="none" strike="noStrike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u="none" strike="noStrike" dirty="0" smtClean="0">
                          <a:solidFill>
                            <a:srgbClr val="FFFF00"/>
                          </a:solidFill>
                          <a:latin typeface="+mn-lt"/>
                        </a:rPr>
                        <a:t>IPKM</a:t>
                      </a:r>
                      <a:endParaRPr lang="id-ID" sz="3200" b="0" i="0" u="none" strike="noStrike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u="none" strike="noStrike" dirty="0" smtClean="0">
                          <a:solidFill>
                            <a:srgbClr val="FFFF00"/>
                          </a:solidFill>
                          <a:latin typeface="+mn-lt"/>
                        </a:rPr>
                        <a:t>Kabupaten/Kota</a:t>
                      </a:r>
                      <a:endParaRPr lang="id-ID" sz="3200" b="0" i="0" u="none" strike="noStrike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0,672752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Kota Metro</a:t>
                      </a:r>
                    </a:p>
                  </a:txBody>
                  <a:tcPr marL="9525" marR="9525" marT="9525" marB="0" anchor="b"/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0,672242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Badung</a:t>
                      </a:r>
                    </a:p>
                  </a:txBody>
                  <a:tcPr marL="9525" marR="9525" marT="9525" marB="0" anchor="b"/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0,663828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Tabanan</a:t>
                      </a:r>
                    </a:p>
                  </a:txBody>
                  <a:tcPr marL="9525" marR="9525" marT="9525" marB="0" anchor="b"/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0,659259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baseline="0" dirty="0" smtClean="0">
                          <a:latin typeface="+mn-lt"/>
                        </a:rPr>
                        <a:t> K</a:t>
                      </a:r>
                      <a:r>
                        <a:rPr lang="id-ID" sz="3200" b="0" i="0" u="none" strike="noStrike" dirty="0" smtClean="0">
                          <a:latin typeface="+mn-lt"/>
                        </a:rPr>
                        <a:t>ota </a:t>
                      </a:r>
                      <a:r>
                        <a:rPr lang="id-ID" sz="3200" b="0" i="0" u="none" strike="noStrike" dirty="0">
                          <a:latin typeface="+mn-lt"/>
                        </a:rPr>
                        <a:t>M</a:t>
                      </a:r>
                      <a:r>
                        <a:rPr lang="id-ID" sz="3200" b="0" i="0" u="none" strike="noStrike" dirty="0" smtClean="0">
                          <a:latin typeface="+mn-lt"/>
                        </a:rPr>
                        <a:t>edan</a:t>
                      </a:r>
                      <a:endParaRPr lang="id-ID" sz="3200" b="0" i="0" u="none" strike="noStrike" dirty="0"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0,658937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Kota Batu</a:t>
                      </a:r>
                    </a:p>
                  </a:txBody>
                  <a:tcPr marL="9525" marR="9525" marT="9525" marB="0" anchor="b"/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0,656839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Kuningan</a:t>
                      </a:r>
                    </a:p>
                  </a:txBody>
                  <a:tcPr marL="9525" marR="9525" marT="9525" marB="0" anchor="b"/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0,656550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 smtClean="0">
                          <a:latin typeface="+mn-lt"/>
                        </a:rPr>
                        <a:t> Kota </a:t>
                      </a:r>
                      <a:r>
                        <a:rPr lang="id-ID" sz="3200" b="0" i="0" u="none" strike="noStrike" dirty="0">
                          <a:latin typeface="+mn-lt"/>
                        </a:rPr>
                        <a:t>Jambi</a:t>
                      </a:r>
                    </a:p>
                  </a:txBody>
                  <a:tcPr marL="9525" marR="9525" marT="9525" marB="0" anchor="b"/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0,656258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Kota Pasuruan</a:t>
                      </a:r>
                    </a:p>
                  </a:txBody>
                  <a:tcPr marL="9525" marR="9525" marT="9525" marB="0" anchor="b"/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0,655481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Kota Jakarta Selatan</a:t>
                      </a:r>
                    </a:p>
                  </a:txBody>
                  <a:tcPr marL="9525" marR="9525" marT="9525" marB="0" anchor="b"/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0,653035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Kota Mojokerto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Peringkat 20 besar terbawah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62000" y="1143000"/>
          <a:ext cx="7924800" cy="546925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981200"/>
                <a:gridCol w="1905000"/>
                <a:gridCol w="4038600"/>
              </a:tblGrid>
              <a:tr h="214086">
                <a:tc>
                  <a:txBody>
                    <a:bodyPr/>
                    <a:lstStyle/>
                    <a:p>
                      <a:pPr algn="ctr" fontAlgn="t"/>
                      <a:r>
                        <a:rPr lang="id-ID" sz="3200" u="none" strike="noStrike" dirty="0" smtClean="0">
                          <a:solidFill>
                            <a:srgbClr val="FFFF00"/>
                          </a:solidFill>
                          <a:latin typeface="+mn-lt"/>
                        </a:rPr>
                        <a:t>Peringkat</a:t>
                      </a:r>
                      <a:endParaRPr lang="id-ID" sz="3200" b="0" i="0" u="none" strike="noStrike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3200" u="none" strike="noStrike" dirty="0" smtClean="0">
                          <a:solidFill>
                            <a:srgbClr val="FFFF00"/>
                          </a:solidFill>
                          <a:latin typeface="+mn-lt"/>
                        </a:rPr>
                        <a:t>IPKM</a:t>
                      </a:r>
                      <a:endParaRPr lang="id-ID" sz="3200" b="0" i="0" u="none" strike="noStrike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3200" u="none" strike="noStrike" dirty="0" smtClean="0">
                          <a:solidFill>
                            <a:srgbClr val="FFFF00"/>
                          </a:solidFill>
                          <a:latin typeface="+mn-lt"/>
                        </a:rPr>
                        <a:t>Kabupaten/Kota</a:t>
                      </a:r>
                      <a:endParaRPr lang="id-ID" sz="3200" b="0" i="0" u="none" strike="noStrike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0,359507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baseline="0" dirty="0" smtClean="0">
                          <a:latin typeface="+mn-lt"/>
                        </a:rPr>
                        <a:t> M</a:t>
                      </a:r>
                      <a:r>
                        <a:rPr lang="id-ID" sz="3200" b="0" i="0" u="none" strike="noStrike" dirty="0" smtClean="0">
                          <a:latin typeface="+mn-lt"/>
                        </a:rPr>
                        <a:t>andailing Natal</a:t>
                      </a:r>
                      <a:endParaRPr lang="id-ID" sz="3200" b="0" i="0" u="none" strike="noStrike" dirty="0"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0,357076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Sumba Timur</a:t>
                      </a: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0,352756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Murung Raya</a:t>
                      </a: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0,350624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Jeneponto</a:t>
                      </a: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0,333381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baseline="0" dirty="0" smtClean="0">
                          <a:latin typeface="+mn-lt"/>
                        </a:rPr>
                        <a:t> N</a:t>
                      </a:r>
                      <a:r>
                        <a:rPr lang="id-ID" sz="3200" b="0" i="0" u="none" strike="noStrike" dirty="0" smtClean="0">
                          <a:latin typeface="+mn-lt"/>
                        </a:rPr>
                        <a:t>ias</a:t>
                      </a:r>
                      <a:endParaRPr lang="id-ID" sz="3200" b="0" i="0" u="none" strike="noStrike" dirty="0"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0,327692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Sampang</a:t>
                      </a: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0,321211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Manggarai Barat</a:t>
                      </a: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0,314795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Jayawijaya</a:t>
                      </a: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0,302086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Tolikara</a:t>
                      </a: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0,301325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Mamasa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8738"/>
            <a:ext cx="8229600" cy="1143001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Peringkat 20 besar terbawah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084263"/>
          <a:ext cx="8229599" cy="546925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905000"/>
                <a:gridCol w="1981200"/>
                <a:gridCol w="4343399"/>
              </a:tblGrid>
              <a:tr h="214086">
                <a:tc>
                  <a:txBody>
                    <a:bodyPr/>
                    <a:lstStyle/>
                    <a:p>
                      <a:pPr algn="ctr" fontAlgn="t"/>
                      <a:r>
                        <a:rPr lang="id-ID" sz="3200" u="none" strike="noStrike" dirty="0" smtClean="0">
                          <a:solidFill>
                            <a:srgbClr val="FFFF00"/>
                          </a:solidFill>
                          <a:latin typeface="+mn-lt"/>
                        </a:rPr>
                        <a:t>Peringkat</a:t>
                      </a:r>
                      <a:endParaRPr lang="id-ID" sz="3200" b="0" i="0" u="none" strike="noStrike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3200" u="none" strike="noStrike" dirty="0" smtClean="0">
                          <a:solidFill>
                            <a:srgbClr val="FFFF00"/>
                          </a:solidFill>
                          <a:latin typeface="+mn-lt"/>
                        </a:rPr>
                        <a:t>IPKM</a:t>
                      </a:r>
                      <a:endParaRPr lang="id-ID" sz="3200" b="0" i="0" u="none" strike="noStrike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3200" u="none" strike="noStrike" dirty="0" smtClean="0">
                          <a:solidFill>
                            <a:srgbClr val="FFFF00"/>
                          </a:solidFill>
                          <a:latin typeface="+mn-lt"/>
                        </a:rPr>
                        <a:t>Kabupaten/Kota</a:t>
                      </a:r>
                      <a:endParaRPr lang="id-ID" sz="3200" b="0" i="0" u="none" strike="noStrike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0,299731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Mappi</a:t>
                      </a: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0,295536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Asmat</a:t>
                      </a: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0,294741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Seram Bagian Timur</a:t>
                      </a: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0,292974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Yahukimo</a:t>
                      </a: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0,291263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baseline="0" dirty="0" smtClean="0">
                          <a:latin typeface="+mn-lt"/>
                        </a:rPr>
                        <a:t> N</a:t>
                      </a:r>
                      <a:r>
                        <a:rPr lang="id-ID" sz="3200" b="0" i="0" u="none" strike="noStrike" dirty="0" smtClean="0">
                          <a:latin typeface="+mn-lt"/>
                        </a:rPr>
                        <a:t>ias Selatan</a:t>
                      </a:r>
                      <a:endParaRPr lang="id-ID" sz="3200" b="0" i="0" u="none" strike="noStrike" dirty="0"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0,288243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Paniai</a:t>
                      </a: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0,283220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Manggarai</a:t>
                      </a: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0,282181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Puncak Jaya</a:t>
                      </a: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0,271275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baseline="0" dirty="0" smtClean="0">
                          <a:latin typeface="+mn-lt"/>
                        </a:rPr>
                        <a:t> G</a:t>
                      </a:r>
                      <a:r>
                        <a:rPr lang="id-ID" sz="3200" b="0" i="0" u="none" strike="noStrike" dirty="0" smtClean="0">
                          <a:latin typeface="+mn-lt"/>
                        </a:rPr>
                        <a:t>ayo </a:t>
                      </a:r>
                      <a:r>
                        <a:rPr lang="id-ID" sz="3200" b="0" i="0" u="none" strike="noStrike" dirty="0">
                          <a:latin typeface="+mn-lt"/>
                        </a:rPr>
                        <a:t>L</a:t>
                      </a:r>
                      <a:r>
                        <a:rPr lang="id-ID" sz="3200" b="0" i="0" u="none" strike="noStrike" dirty="0" smtClean="0">
                          <a:latin typeface="+mn-lt"/>
                        </a:rPr>
                        <a:t>ues</a:t>
                      </a:r>
                      <a:endParaRPr lang="id-ID" sz="3200" b="0" i="0" u="none" strike="noStrike" dirty="0"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1408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latin typeface="+mn-lt"/>
                        </a:rPr>
                        <a:t>0,247059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3200" b="0" i="0" u="none" strike="noStrike" dirty="0">
                          <a:latin typeface="+mn-lt"/>
                        </a:rPr>
                        <a:t> Pegunungan Bintang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d-ID" dirty="0" smtClean="0"/>
              <a:t>Riskesdas</a:t>
            </a:r>
            <a:endParaRPr 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01763"/>
            <a:ext cx="8534400" cy="4525962"/>
          </a:xfrm>
        </p:spPr>
        <p:txBody>
          <a:bodyPr/>
          <a:lstStyle/>
          <a:p>
            <a:pPr marL="609600" indent="-609600" eaLnBrk="1" hangingPunct="1">
              <a:spcBef>
                <a:spcPct val="0"/>
              </a:spcBef>
              <a:buFontTx/>
              <a:buAutoNum type="arabicPeriod"/>
            </a:pPr>
            <a:r>
              <a:rPr lang="en-US" sz="3200" smtClean="0"/>
              <a:t>Riskesdas </a:t>
            </a:r>
            <a:r>
              <a:rPr lang="id-ID" sz="3200" smtClean="0"/>
              <a:t>(Riset Kesehatan Dasar</a:t>
            </a:r>
            <a:r>
              <a:rPr lang="en-US" sz="3200" smtClean="0"/>
              <a:t>): </a:t>
            </a:r>
            <a:endParaRPr lang="id-ID" sz="3200" smtClean="0"/>
          </a:p>
          <a:p>
            <a:pPr marL="1009650" lvl="1" indent="-609600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id-ID" sz="2800" smtClean="0"/>
              <a:t>Peta masalah kesehatan antar kab/kota</a:t>
            </a:r>
          </a:p>
          <a:p>
            <a:pPr marL="1009650" lvl="1" indent="-609600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id-ID" sz="2800" smtClean="0"/>
              <a:t>IPKM (Indeks Pembangunan Kesehatan Masy.)</a:t>
            </a:r>
            <a:endParaRPr lang="en-US" sz="2800" smtClean="0"/>
          </a:p>
          <a:p>
            <a:pPr marL="609600" indent="-609600" eaLnBrk="1" hangingPunct="1">
              <a:spcBef>
                <a:spcPct val="0"/>
              </a:spcBef>
              <a:buFontTx/>
              <a:buAutoNum type="arabicPeriod"/>
            </a:pPr>
            <a:r>
              <a:rPr lang="en-US" sz="3200" smtClean="0"/>
              <a:t>Ri</a:t>
            </a:r>
            <a:r>
              <a:rPr lang="id-ID" sz="3200" smtClean="0"/>
              <a:t>faskes (Riset Fasilitas Kesehatan</a:t>
            </a:r>
            <a:r>
              <a:rPr lang="en-US" sz="3200" smtClean="0"/>
              <a:t>): </a:t>
            </a:r>
            <a:endParaRPr lang="id-ID" sz="3200" smtClean="0"/>
          </a:p>
          <a:p>
            <a:pPr marL="1009650" lvl="1" indent="-609600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id-ID" sz="2800" smtClean="0"/>
              <a:t>Peta kinerja semua Rumah Sakit &amp; Puskesmas</a:t>
            </a:r>
          </a:p>
          <a:p>
            <a:pPr marL="1009650" lvl="1" indent="-609600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id-ID" sz="2800" smtClean="0"/>
              <a:t>IKRS (Indeks Kinerja Rumah Sakit) </a:t>
            </a:r>
          </a:p>
          <a:p>
            <a:pPr marL="1009650" lvl="1" indent="-609600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id-ID" sz="2800" smtClean="0"/>
              <a:t>IK Puskesmas (Indeks Kinerja Puskesmas)</a:t>
            </a:r>
          </a:p>
          <a:p>
            <a:pPr marL="609600" indent="-609600" eaLnBrk="1" hangingPunct="1">
              <a:spcBef>
                <a:spcPct val="0"/>
              </a:spcBef>
              <a:buFontTx/>
              <a:buAutoNum type="arabicPeriod"/>
            </a:pPr>
            <a:r>
              <a:rPr lang="en-US" sz="3200" smtClean="0"/>
              <a:t>Riskesdas khusus (Rikus): </a:t>
            </a:r>
            <a:endParaRPr lang="id-ID" sz="3200" smtClean="0"/>
          </a:p>
          <a:p>
            <a:pPr marL="1009650" lvl="1" indent="-609600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id-ID" sz="2800" smtClean="0"/>
              <a:t>Ristoja (Riset Tanaman Obat dan Jamu)</a:t>
            </a:r>
          </a:p>
          <a:p>
            <a:pPr marL="1009650" lvl="1" indent="-609600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id-ID" sz="2800" smtClean="0"/>
              <a:t>Peta pencemaran yang ber</a:t>
            </a:r>
            <a:r>
              <a:rPr lang="en-US" sz="2800" smtClean="0"/>
              <a:t>dampak kesehatan</a:t>
            </a:r>
            <a:endParaRPr lang="id-ID" sz="2800" smtClean="0"/>
          </a:p>
          <a:p>
            <a:pPr marL="1009650" lvl="1" indent="-609600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id-ID" sz="2800" smtClean="0"/>
              <a:t>Peta sosbud yang berdampak kesehatan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Kemiskinan dan IPKM</a:t>
            </a:r>
            <a:endParaRPr lang="id-ID" dirty="0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id-ID" sz="3200" smtClean="0"/>
              <a:t>Kesehatan berhubungan erat dengan kemiskinan. Secara agregat IPKM juga berhubungan dengan proporsi penduduk miskin per kab/kota. </a:t>
            </a:r>
          </a:p>
          <a:p>
            <a:pPr>
              <a:spcBef>
                <a:spcPct val="0"/>
              </a:spcBef>
            </a:pPr>
            <a:r>
              <a:rPr lang="id-ID" sz="3200" smtClean="0"/>
              <a:t>Hasil uji anova (analisis of varians) kab/kota kaya, miskin dan sangat miskin menunjukkan rerata IPKM yang berbeda secara bermakna</a:t>
            </a:r>
          </a:p>
          <a:p>
            <a:pPr>
              <a:spcBef>
                <a:spcPct val="0"/>
              </a:spcBef>
            </a:pPr>
            <a:r>
              <a:rPr lang="id-ID" sz="3200" smtClean="0"/>
              <a:t>Kelompok kab/kota sangat miskin (proporsi penduduk miskin &gt; 35,87% ) mempunyai rerata nilai IPKM yang paling rendah.</a:t>
            </a:r>
          </a:p>
          <a:p>
            <a:pPr>
              <a:spcBef>
                <a:spcPct val="0"/>
              </a:spcBef>
            </a:pPr>
            <a:endParaRPr lang="id-ID" sz="32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Kemiskinan dan IPKM</a:t>
            </a:r>
            <a:endParaRPr lang="id-ID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609600" y="1447800"/>
          <a:ext cx="7924800" cy="352839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505200"/>
                <a:gridCol w="990600"/>
                <a:gridCol w="1752600"/>
                <a:gridCol w="1676400"/>
              </a:tblGrid>
              <a:tr h="1022310"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 smtClean="0"/>
                        <a:t>% penduduk</a:t>
                      </a:r>
                      <a:r>
                        <a:rPr lang="id-ID" sz="2800" u="none" strike="noStrike" baseline="0" dirty="0" smtClean="0"/>
                        <a:t> miskin</a:t>
                      </a:r>
                      <a:r>
                        <a:rPr lang="id-ID" sz="2800" u="none" strike="noStrike" dirty="0" smtClean="0"/>
                        <a:t> </a:t>
                      </a:r>
                      <a:endParaRPr lang="id-ID" sz="2800" b="0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/>
                        <a:t>N</a:t>
                      </a:r>
                      <a:endParaRPr lang="id-ID" sz="2800" b="0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/>
                        <a:t>Mean</a:t>
                      </a:r>
                      <a:endParaRPr lang="id-ID" sz="2800" b="0" i="0" u="none" strike="noStrike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 smtClean="0"/>
                        <a:t>SD</a:t>
                      </a:r>
                      <a:endParaRPr lang="id-ID" sz="2800" b="0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60344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&gt;=35.87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0,395030</a:t>
                      </a:r>
                      <a:endParaRPr lang="id-ID" sz="28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0,083025</a:t>
                      </a:r>
                      <a:endParaRPr lang="id-ID" sz="28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660242"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18.4-35.86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0,476461</a:t>
                      </a:r>
                      <a:endParaRPr lang="id-ID" sz="28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0,081426</a:t>
                      </a:r>
                      <a:endParaRPr lang="id-ID" sz="28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60344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&lt;18.4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249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0,542133</a:t>
                      </a:r>
                      <a:endParaRPr lang="id-ID" sz="28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0,083040</a:t>
                      </a:r>
                      <a:endParaRPr lang="id-ID" sz="28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638944"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0,508629</a:t>
                      </a:r>
                      <a:endParaRPr lang="id-ID" sz="28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0,092642</a:t>
                      </a:r>
                      <a:endParaRPr lang="id-ID" sz="28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4067" name="TextBox 7"/>
          <p:cNvSpPr txBox="1">
            <a:spLocks noChangeArrowheads="1"/>
          </p:cNvSpPr>
          <p:nvPr/>
        </p:nvSpPr>
        <p:spPr bwMode="auto">
          <a:xfrm>
            <a:off x="685800" y="5168900"/>
            <a:ext cx="840263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sz="2800"/>
              <a:t>Uji Anova: p &lt; 0.05 antar kelompok</a:t>
            </a:r>
          </a:p>
          <a:p>
            <a:r>
              <a:rPr lang="id-ID" sz="2800"/>
              <a:t>Secara statistik berbeda bermakna antar kelompok </a:t>
            </a:r>
            <a:br>
              <a:rPr lang="id-ID" sz="2800"/>
            </a:br>
            <a:r>
              <a:rPr lang="id-ID" sz="2800"/>
              <a:t>kab/kota berdasarkan proporsi penduduk miskin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d-ID" dirty="0" smtClean="0"/>
              <a:t>Perumusan Daerah Bermasalah Kesehatan Berat (DBKB)</a:t>
            </a:r>
            <a:endParaRPr lang="id-ID" dirty="0"/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7085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id-ID" sz="3600" smtClean="0"/>
              <a:t>Dilihat dari peringkat kab/kota berdasarkan IPKM, makin bawah peringkatnya makin buruk dan makin kompleks masalah kesehatannya, karena banyak indikator kesehatan yang tertinggal.</a:t>
            </a:r>
          </a:p>
          <a:p>
            <a:pPr>
              <a:spcBef>
                <a:spcPct val="0"/>
              </a:spcBef>
            </a:pPr>
            <a:r>
              <a:rPr lang="id-ID" sz="3600" smtClean="0"/>
              <a:t>Untuk menentukan kelompok kab/kota yang dikategorikan bermasalah kesehatan berat, digunakan ukuran (Mean – 1 SD).</a:t>
            </a:r>
          </a:p>
          <a:p>
            <a:pPr>
              <a:spcBef>
                <a:spcPct val="0"/>
              </a:spcBef>
            </a:pPr>
            <a:endParaRPr lang="id-ID" sz="36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Content Placeholder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846138"/>
            <a:ext cx="9144000" cy="601186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IPKM Kab/Kota</a:t>
            </a:r>
            <a:endParaRPr lang="id-ID" dirty="0"/>
          </a:p>
        </p:txBody>
      </p:sp>
      <p:sp>
        <p:nvSpPr>
          <p:cNvPr id="46084" name="TextBox 4"/>
          <p:cNvSpPr txBox="1">
            <a:spLocks noChangeArrowheads="1"/>
          </p:cNvSpPr>
          <p:nvPr/>
        </p:nvSpPr>
        <p:spPr bwMode="auto">
          <a:xfrm>
            <a:off x="6943725" y="5153025"/>
            <a:ext cx="2200275" cy="13239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sz="2000">
                <a:solidFill>
                  <a:schemeClr val="bg1"/>
                </a:solidFill>
              </a:rPr>
              <a:t>N       = 440</a:t>
            </a:r>
          </a:p>
          <a:p>
            <a:r>
              <a:rPr lang="id-ID" sz="2000">
                <a:solidFill>
                  <a:schemeClr val="bg1"/>
                </a:solidFill>
              </a:rPr>
              <a:t>Mean = 0,508629</a:t>
            </a:r>
          </a:p>
          <a:p>
            <a:r>
              <a:rPr lang="id-ID" sz="2000">
                <a:solidFill>
                  <a:schemeClr val="bg1"/>
                </a:solidFill>
              </a:rPr>
              <a:t>SD     = 0,092642</a:t>
            </a:r>
          </a:p>
          <a:p>
            <a:r>
              <a:rPr lang="id-ID" sz="2000">
                <a:solidFill>
                  <a:schemeClr val="bg1"/>
                </a:solidFill>
              </a:rPr>
              <a:t>Batas = 0,415987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Content Placeholder 9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847725"/>
            <a:ext cx="4848225" cy="3878263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IPKM Kab dan IPKM Kota</a:t>
            </a:r>
            <a:endParaRPr lang="id-ID" dirty="0"/>
          </a:p>
        </p:txBody>
      </p:sp>
      <p:sp>
        <p:nvSpPr>
          <p:cNvPr id="47108" name="TextBox 8"/>
          <p:cNvSpPr txBox="1">
            <a:spLocks noChangeArrowheads="1"/>
          </p:cNvSpPr>
          <p:nvPr/>
        </p:nvSpPr>
        <p:spPr bwMode="auto">
          <a:xfrm>
            <a:off x="914400" y="4876800"/>
            <a:ext cx="3090863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sz="2800"/>
              <a:t>N       = 349</a:t>
            </a:r>
          </a:p>
          <a:p>
            <a:r>
              <a:rPr lang="id-ID" sz="2800"/>
              <a:t>Mean = 0,482541 </a:t>
            </a:r>
          </a:p>
          <a:p>
            <a:r>
              <a:rPr lang="id-ID" sz="2800"/>
              <a:t>SD     = 0,083391 </a:t>
            </a:r>
          </a:p>
          <a:p>
            <a:r>
              <a:rPr lang="id-ID" sz="2800"/>
              <a:t>Batas = 0,399150 </a:t>
            </a:r>
          </a:p>
        </p:txBody>
      </p:sp>
      <p:sp>
        <p:nvSpPr>
          <p:cNvPr id="47109" name="TextBox 9"/>
          <p:cNvSpPr txBox="1">
            <a:spLocks noChangeArrowheads="1"/>
          </p:cNvSpPr>
          <p:nvPr/>
        </p:nvSpPr>
        <p:spPr bwMode="auto">
          <a:xfrm>
            <a:off x="5348288" y="4876800"/>
            <a:ext cx="30956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sz="2800"/>
              <a:t>N       = 91</a:t>
            </a:r>
          </a:p>
          <a:p>
            <a:r>
              <a:rPr lang="id-ID" sz="2800"/>
              <a:t>Mean = 0,608678</a:t>
            </a:r>
          </a:p>
          <a:p>
            <a:r>
              <a:rPr lang="id-ID" sz="2800"/>
              <a:t>SD     = 0,047058 </a:t>
            </a:r>
          </a:p>
          <a:p>
            <a:r>
              <a:rPr lang="id-ID" sz="2800"/>
              <a:t>Batas = 0,561620</a:t>
            </a:r>
          </a:p>
        </p:txBody>
      </p:sp>
      <p:pic>
        <p:nvPicPr>
          <p:cNvPr id="47110" name="Content Placeholder 8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267200" y="838200"/>
            <a:ext cx="4876800" cy="3902075"/>
          </a:xfr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Batasan DBKBK</a:t>
            </a:r>
            <a:endParaRPr lang="id-ID" dirty="0"/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085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id-ID" sz="3200" smtClean="0"/>
              <a:t>Daerah Bermasalah Kesehatan Berat </a:t>
            </a:r>
            <a:r>
              <a:rPr lang="id-ID" sz="3200" smtClean="0">
                <a:solidFill>
                  <a:srgbClr val="FFFF00"/>
                </a:solidFill>
              </a:rPr>
              <a:t>(DBKB) </a:t>
            </a:r>
            <a:r>
              <a:rPr lang="id-ID" sz="3200" smtClean="0"/>
              <a:t>adalah daerah kabupaten atau kota yang mempunyai nilai IPKM &lt; (rerata IPKM – 1 SD) masing2 kelompok (kabupaten atau kota). Sebagian besar pada kab/kota miskin dan ada juga pada kab/kota non-miskin</a:t>
            </a:r>
          </a:p>
          <a:p>
            <a:pPr>
              <a:spcBef>
                <a:spcPct val="0"/>
              </a:spcBef>
            </a:pPr>
            <a:r>
              <a:rPr lang="id-ID" sz="3200" smtClean="0"/>
              <a:t>Daerah Bermasalah Kesehatan </a:t>
            </a:r>
            <a:r>
              <a:rPr lang="id-ID" sz="3200" smtClean="0">
                <a:solidFill>
                  <a:srgbClr val="FFFF00"/>
                </a:solidFill>
              </a:rPr>
              <a:t>(DBK) </a:t>
            </a:r>
            <a:r>
              <a:rPr lang="id-ID" sz="3200" smtClean="0"/>
              <a:t>adalah daerah kabupaten atau kota yang nilai IPKM &gt; DBKB, tetapi &lt; rerata IPKM dan pendataan sosial ekonomi (PSE) &gt; rerata untuk masing2 kelompok kabupaten dan kota</a:t>
            </a:r>
          </a:p>
          <a:p>
            <a:pPr>
              <a:spcBef>
                <a:spcPct val="0"/>
              </a:spcBef>
            </a:pPr>
            <a:endParaRPr lang="id-ID" sz="32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Batasan</a:t>
            </a:r>
            <a:endParaRPr lang="id-ID" dirty="0"/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686800" cy="47085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id-ID" sz="3200" smtClean="0"/>
              <a:t>Daerah Bermasalah Kesehatan Khusus </a:t>
            </a:r>
            <a:r>
              <a:rPr lang="id-ID" sz="3200" smtClean="0">
                <a:solidFill>
                  <a:srgbClr val="FFFF00"/>
                </a:solidFill>
              </a:rPr>
              <a:t>(DBKK) </a:t>
            </a:r>
            <a:r>
              <a:rPr lang="id-ID" sz="3200" smtClean="0"/>
              <a:t>adalah daerah kabupaten atau kota yang mempunyai masalah yang khusus, bisa berkaitan dengan:</a:t>
            </a:r>
          </a:p>
          <a:p>
            <a:pPr lvl="1">
              <a:spcBef>
                <a:spcPct val="0"/>
              </a:spcBef>
            </a:pPr>
            <a:r>
              <a:rPr lang="id-ID" sz="2800" smtClean="0"/>
              <a:t>Geografi, yaitu daerah terpencil, perbatasan dan kepulauan. </a:t>
            </a:r>
          </a:p>
          <a:p>
            <a:pPr lvl="1">
              <a:spcBef>
                <a:spcPct val="0"/>
              </a:spcBef>
            </a:pPr>
            <a:r>
              <a:rPr lang="id-ID" sz="2800" smtClean="0"/>
              <a:t>Sosial budaya, yaitu tradisi atau adat kebiasaan yang mempunyai dampak buruk terhadap kesehatan. Misalnya tradisi sei untuk bayi baru lahir di Kabupaten Timor Tengah Selatan, tradisi sifon di NTT, dll</a:t>
            </a:r>
          </a:p>
          <a:p>
            <a:pPr lvl="1">
              <a:spcBef>
                <a:spcPct val="0"/>
              </a:spcBef>
            </a:pPr>
            <a:r>
              <a:rPr lang="id-ID" sz="2800" smtClean="0"/>
              <a:t>Penyakit tertentu yang spesifik di daerah tersebut, misalnya Fasciolopsis buski di Kabupaten Hulu Sungai Utara Provinsi Kalimantan Selatan, Schistosomiasis di sekitar Danau Lindau Provinsi Sulawesi Tengah, dll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Batasan</a:t>
            </a:r>
            <a:endParaRPr lang="id-ID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228600" y="1463675"/>
            <a:ext cx="8382000" cy="4708525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id-ID" sz="3600" dirty="0" smtClean="0"/>
              <a:t>Batasan DBKB ditentukan oleh 2 indikator:</a:t>
            </a:r>
          </a:p>
          <a:p>
            <a:pPr marL="650875" indent="-514350">
              <a:defRPr/>
            </a:pPr>
            <a:r>
              <a:rPr lang="id-ID" sz="3600" dirty="0" smtClean="0"/>
              <a:t>IPKM, yang dibagi 3:</a:t>
            </a:r>
          </a:p>
          <a:p>
            <a:pPr lvl="1">
              <a:defRPr/>
            </a:pPr>
            <a:r>
              <a:rPr lang="id-ID" sz="3200" dirty="0" smtClean="0"/>
              <a:t>&gt; (rerata IPKM)</a:t>
            </a:r>
          </a:p>
          <a:p>
            <a:pPr lvl="1">
              <a:defRPr/>
            </a:pPr>
            <a:r>
              <a:rPr lang="id-ID" sz="3200" dirty="0" smtClean="0"/>
              <a:t>(rerata IPKM – 1 SD) &lt; IPKM &lt; (rerata IPKM)</a:t>
            </a:r>
          </a:p>
          <a:p>
            <a:pPr lvl="1">
              <a:defRPr/>
            </a:pPr>
            <a:r>
              <a:rPr lang="id-ID" sz="3200" dirty="0" smtClean="0"/>
              <a:t>&lt; (rerata IPKM – 1 SD) </a:t>
            </a:r>
          </a:p>
          <a:p>
            <a:pPr>
              <a:defRPr/>
            </a:pPr>
            <a:r>
              <a:rPr lang="id-ID" sz="3600" dirty="0" smtClean="0"/>
              <a:t>PSE (pendataan sosial ekonomi): proporsi penduduk miskin di kab/kota:</a:t>
            </a:r>
          </a:p>
          <a:p>
            <a:pPr lvl="1">
              <a:defRPr/>
            </a:pPr>
            <a:r>
              <a:rPr lang="id-ID" sz="3200" dirty="0" smtClean="0"/>
              <a:t>&gt; (rerata proporsi penduduk miskin)</a:t>
            </a:r>
          </a:p>
          <a:p>
            <a:pPr lvl="1">
              <a:defRPr/>
            </a:pPr>
            <a:r>
              <a:rPr lang="id-ID" sz="3200" dirty="0" smtClean="0"/>
              <a:t>&lt; (rerata proporsi penduduk miskin)</a:t>
            </a:r>
          </a:p>
          <a:p>
            <a:pPr>
              <a:defRPr/>
            </a:pPr>
            <a:endParaRPr lang="id-ID" sz="3600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Batasan Ko-BK/B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305803" cy="517591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174149"/>
                <a:gridCol w="1920123"/>
                <a:gridCol w="1920123"/>
                <a:gridCol w="1291408"/>
              </a:tblGrid>
              <a:tr h="680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Kab/Kota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PSE </a:t>
                      </a:r>
                      <a:r>
                        <a:rPr lang="id-ID" sz="2800" b="1" dirty="0" smtClean="0"/>
                        <a:t/>
                      </a:r>
                      <a:br>
                        <a:rPr lang="id-ID" sz="2800" b="1" dirty="0" smtClean="0"/>
                      </a:br>
                      <a:r>
                        <a:rPr lang="id-ID" sz="2800" b="1" dirty="0" smtClean="0"/>
                        <a:t>&lt; </a:t>
                      </a:r>
                      <a:r>
                        <a:rPr lang="id-ID" sz="2800" b="1" dirty="0"/>
                        <a:t>Rerata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PSE </a:t>
                      </a:r>
                      <a:r>
                        <a:rPr lang="id-ID" sz="2800" b="1" dirty="0" smtClean="0"/>
                        <a:t/>
                      </a:r>
                      <a:br>
                        <a:rPr lang="id-ID" sz="2800" b="1" dirty="0" smtClean="0"/>
                      </a:br>
                      <a:r>
                        <a:rPr lang="id-ID" sz="2800" b="1" dirty="0" smtClean="0"/>
                        <a:t>&gt; </a:t>
                      </a:r>
                      <a:r>
                        <a:rPr lang="id-ID" sz="2800" b="1" dirty="0"/>
                        <a:t>Rerata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Total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70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solidFill>
                            <a:srgbClr val="FFFF00"/>
                          </a:solidFill>
                        </a:rPr>
                        <a:t>Kota</a:t>
                      </a:r>
                      <a:endParaRPr lang="id-ID" sz="28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solidFill>
                            <a:srgbClr val="FFFF00"/>
                          </a:solidFill>
                        </a:rPr>
                        <a:t>&lt;</a:t>
                      </a:r>
                      <a:r>
                        <a:rPr lang="en-US" sz="2800" b="1">
                          <a:solidFill>
                            <a:srgbClr val="FFFF00"/>
                          </a:solidFill>
                        </a:rPr>
                        <a:t> 8,66</a:t>
                      </a:r>
                      <a:endParaRPr lang="id-ID" sz="2800" b="1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solidFill>
                            <a:srgbClr val="FFFF00"/>
                          </a:solidFill>
                        </a:rPr>
                        <a:t>&gt;</a:t>
                      </a:r>
                      <a:r>
                        <a:rPr lang="en-US" sz="2800" b="1">
                          <a:solidFill>
                            <a:srgbClr val="FFFF00"/>
                          </a:solidFill>
                        </a:rPr>
                        <a:t> 8,66</a:t>
                      </a:r>
                      <a:endParaRPr lang="id-ID" sz="2800" b="1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d-ID" sz="28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0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 smtClean="0"/>
                        <a:t>IPKM</a:t>
                      </a:r>
                      <a:br>
                        <a:rPr lang="id-ID" sz="2800" b="1" dirty="0" smtClean="0"/>
                      </a:br>
                      <a:r>
                        <a:rPr lang="id-ID" sz="2800" b="1" dirty="0" smtClean="0"/>
                        <a:t> </a:t>
                      </a:r>
                      <a:r>
                        <a:rPr lang="id-ID" sz="2800" b="1" dirty="0"/>
                        <a:t>&gt; Rerata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26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22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48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0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 smtClean="0"/>
                        <a:t>Rerata &lt; IPKM </a:t>
                      </a:r>
                      <a:br>
                        <a:rPr lang="id-ID" sz="2800" b="1" dirty="0" smtClean="0"/>
                      </a:br>
                      <a:r>
                        <a:rPr lang="id-ID" sz="2800" b="1" dirty="0" smtClean="0"/>
                        <a:t>&lt; (Rerata – 1SD)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22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solidFill>
                            <a:srgbClr val="FFFF00"/>
                          </a:solidFill>
                        </a:rPr>
                        <a:t>6</a:t>
                      </a:r>
                      <a:endParaRPr lang="id-ID" sz="28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28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0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IPKM </a:t>
                      </a:r>
                      <a:r>
                        <a:rPr lang="id-ID" sz="2800" b="1" dirty="0" smtClean="0"/>
                        <a:t/>
                      </a:r>
                      <a:br>
                        <a:rPr lang="id-ID" sz="2800" b="1" dirty="0" smtClean="0"/>
                      </a:br>
                      <a:r>
                        <a:rPr lang="id-ID" sz="2800" b="1" dirty="0" smtClean="0"/>
                        <a:t>&lt; </a:t>
                      </a:r>
                      <a:r>
                        <a:rPr lang="id-ID" sz="2800" b="1" dirty="0"/>
                        <a:t>(Rerata – 1SD)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solidFill>
                            <a:srgbClr val="FFFF00"/>
                          </a:solidFill>
                        </a:rPr>
                        <a:t>4</a:t>
                      </a:r>
                      <a:endParaRPr lang="id-ID" sz="28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solidFill>
                            <a:srgbClr val="FFFF00"/>
                          </a:solidFill>
                        </a:rPr>
                        <a:t>11</a:t>
                      </a:r>
                      <a:endParaRPr lang="id-ID" sz="28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15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0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Subtotal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52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39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91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Batasan Ka-BK/B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371600"/>
          <a:ext cx="8382000" cy="527632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100800"/>
                <a:gridCol w="1976079"/>
                <a:gridCol w="1976079"/>
                <a:gridCol w="1329042"/>
              </a:tblGrid>
              <a:tr h="704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Kab/Kota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PSE </a:t>
                      </a:r>
                      <a:r>
                        <a:rPr lang="id-ID" sz="2800" b="1" dirty="0" smtClean="0"/>
                        <a:t/>
                      </a:r>
                      <a:br>
                        <a:rPr lang="id-ID" sz="2800" b="1" dirty="0" smtClean="0"/>
                      </a:br>
                      <a:r>
                        <a:rPr lang="id-ID" sz="2800" b="1" dirty="0" smtClean="0"/>
                        <a:t>&lt; </a:t>
                      </a:r>
                      <a:r>
                        <a:rPr lang="id-ID" sz="2800" b="1" dirty="0"/>
                        <a:t>Rerata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PSE </a:t>
                      </a:r>
                      <a:r>
                        <a:rPr lang="id-ID" sz="2800" b="1" dirty="0" smtClean="0"/>
                        <a:t/>
                      </a:r>
                      <a:br>
                        <a:rPr lang="id-ID" sz="2800" b="1" dirty="0" smtClean="0"/>
                      </a:br>
                      <a:r>
                        <a:rPr lang="id-ID" sz="2800" b="1" dirty="0" smtClean="0"/>
                        <a:t>&gt; </a:t>
                      </a:r>
                      <a:r>
                        <a:rPr lang="id-ID" sz="2800" b="1" dirty="0"/>
                        <a:t>Rerata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Total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4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solidFill>
                            <a:srgbClr val="FFFF00"/>
                          </a:solidFill>
                        </a:rPr>
                        <a:t>Kabupaten</a:t>
                      </a:r>
                      <a:endParaRPr lang="id-ID" sz="2800" b="1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solidFill>
                            <a:srgbClr val="FFFF00"/>
                          </a:solidFill>
                        </a:rPr>
                        <a:t>&lt; 21,01</a:t>
                      </a:r>
                      <a:endParaRPr lang="id-ID" sz="2800" b="1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solidFill>
                            <a:srgbClr val="FFFF00"/>
                          </a:solidFill>
                        </a:rPr>
                        <a:t>&gt; 21,01</a:t>
                      </a:r>
                      <a:endParaRPr lang="id-ID" sz="2800" b="1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d-ID" sz="28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4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IPKM </a:t>
                      </a:r>
                      <a:r>
                        <a:rPr lang="id-ID" sz="2800" b="1" dirty="0" smtClean="0"/>
                        <a:t/>
                      </a:r>
                      <a:br>
                        <a:rPr lang="id-ID" sz="2800" b="1" dirty="0" smtClean="0"/>
                      </a:br>
                      <a:r>
                        <a:rPr lang="id-ID" sz="2800" b="1" dirty="0" smtClean="0"/>
                        <a:t>&gt; </a:t>
                      </a:r>
                      <a:r>
                        <a:rPr lang="id-ID" sz="2800" b="1" dirty="0"/>
                        <a:t>Rerata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108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57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165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4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 smtClean="0"/>
                        <a:t>Rerata &lt; IPKM </a:t>
                      </a:r>
                      <a:br>
                        <a:rPr lang="id-ID" sz="2800" b="1" dirty="0" smtClean="0"/>
                      </a:br>
                      <a:r>
                        <a:rPr lang="id-ID" sz="2800" b="1" dirty="0" smtClean="0"/>
                        <a:t>&lt; (Rerata – 1SD)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75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solidFill>
                            <a:srgbClr val="FFFF00"/>
                          </a:solidFill>
                        </a:rPr>
                        <a:t>57</a:t>
                      </a:r>
                      <a:endParaRPr lang="id-ID" sz="28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132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4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IPKM </a:t>
                      </a:r>
                      <a:r>
                        <a:rPr lang="id-ID" sz="2800" b="1" dirty="0" smtClean="0"/>
                        <a:t/>
                      </a:r>
                      <a:br>
                        <a:rPr lang="id-ID" sz="2800" b="1" dirty="0" smtClean="0"/>
                      </a:br>
                      <a:r>
                        <a:rPr lang="id-ID" sz="2800" b="1" dirty="0" smtClean="0"/>
                        <a:t>&lt; </a:t>
                      </a:r>
                      <a:r>
                        <a:rPr lang="id-ID" sz="2800" b="1" dirty="0"/>
                        <a:t>(Rerata – 1SD)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solidFill>
                            <a:srgbClr val="FFFF00"/>
                          </a:solidFill>
                        </a:rPr>
                        <a:t>12</a:t>
                      </a:r>
                      <a:endParaRPr lang="id-ID" sz="28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solidFill>
                            <a:srgbClr val="FFFF00"/>
                          </a:solidFill>
                        </a:rPr>
                        <a:t>40</a:t>
                      </a:r>
                      <a:endParaRPr lang="id-ID" sz="28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52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4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Subtotal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195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154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349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>
                <a:latin typeface="Arial Narrow" pitchFamily="34" charset="0"/>
              </a:rPr>
              <a:t>Survei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Berkala</a:t>
            </a:r>
            <a:endParaRPr lang="en-US" dirty="0" smtClean="0">
              <a:latin typeface="Arial Narrow" pitchFamily="34" charset="0"/>
            </a:endParaRPr>
          </a:p>
        </p:txBody>
      </p:sp>
      <p:graphicFrame>
        <p:nvGraphicFramePr>
          <p:cNvPr id="5298" name="Group 178"/>
          <p:cNvGraphicFramePr>
            <a:graphicFrameLocks noGrp="1"/>
          </p:cNvGraphicFramePr>
          <p:nvPr>
            <p:ph type="tbl" idx="1"/>
          </p:nvPr>
        </p:nvGraphicFramePr>
        <p:xfrm>
          <a:off x="304800" y="2054225"/>
          <a:ext cx="8534400" cy="312769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00400"/>
                <a:gridCol w="1752600"/>
                <a:gridCol w="1828800"/>
                <a:gridCol w="1752600"/>
              </a:tblGrid>
              <a:tr h="788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Narrow" pitchFamily="34" charset="0"/>
                        </a:rPr>
                        <a:t>Kegiatan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Narrow" pitchFamily="34" charset="0"/>
                        </a:rPr>
                        <a:t>2011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Narrow" pitchFamily="34" charset="0"/>
                        </a:rPr>
                        <a:t>2012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Narrow" pitchFamily="34" charset="0"/>
                        </a:rPr>
                        <a:t>2013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/>
                </a:tc>
              </a:tr>
              <a:tr h="709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Arial Narrow" pitchFamily="34" charset="0"/>
                        </a:rPr>
                        <a:t>Persiapan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 Narrow" pitchFamily="34" charset="0"/>
                        </a:rPr>
                        <a:t>Ri</a:t>
                      </a:r>
                      <a:r>
                        <a:rPr kumimoji="0" lang="id-ID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 Narrow" pitchFamily="34" charset="0"/>
                        </a:rPr>
                        <a:t>stoja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 Narrow" pitchFamily="34" charset="0"/>
                        </a:rPr>
                        <a:t>Ri</a:t>
                      </a:r>
                      <a:r>
                        <a:rPr kumimoji="0" lang="id-ID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 Narrow" pitchFamily="34" charset="0"/>
                        </a:rPr>
                        <a:t>skesdas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 Narrow" pitchFamily="34" charset="0"/>
                        </a:rPr>
                        <a:t>Rifas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/>
                </a:tc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Narrow" pitchFamily="34" charset="0"/>
                        </a:rPr>
                        <a:t>Pelaksanaan</a:t>
                      </a:r>
                      <a:r>
                        <a:rPr kumimoji="0" lang="id-ID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Narrow" pitchFamily="34" charset="0"/>
                        </a:rPr>
                        <a:t> dan Laporan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Narrow" pitchFamily="34" charset="0"/>
                        </a:rPr>
                        <a:t>Rifas</a:t>
                      </a:r>
                      <a:r>
                        <a:rPr kumimoji="0" lang="id-ID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Narrow" pitchFamily="34" charset="0"/>
                        </a:rPr>
                        <a:t>kes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Narrow" pitchFamily="34" charset="0"/>
                        </a:rPr>
                        <a:t>Ri</a:t>
                      </a:r>
                      <a:r>
                        <a:rPr kumimoji="0" lang="id-ID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Narrow" pitchFamily="34" charset="0"/>
                        </a:rPr>
                        <a:t>stoja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Narrow" pitchFamily="34" charset="0"/>
                        </a:rPr>
                        <a:t>Ri</a:t>
                      </a:r>
                      <a:r>
                        <a:rPr kumimoji="0" lang="id-ID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Narrow" pitchFamily="34" charset="0"/>
                        </a:rPr>
                        <a:t>skesdas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/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 Narrow" pitchFamily="34" charset="0"/>
                        </a:rPr>
                        <a:t>Analisis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 Narrow" pitchFamily="34" charset="0"/>
                        </a:rPr>
                        <a:t>Lanjut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 Narrow" pitchFamily="34" charset="0"/>
                        </a:rPr>
                        <a:t>Ri</a:t>
                      </a:r>
                      <a:r>
                        <a:rPr kumimoji="0" lang="id-ID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 Narrow" pitchFamily="34" charset="0"/>
                        </a:rPr>
                        <a:t>skesdas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 Narrow" pitchFamily="34" charset="0"/>
                        </a:rPr>
                        <a:t>Rifas</a:t>
                      </a:r>
                      <a:r>
                        <a:rPr kumimoji="0" lang="id-ID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 Narrow" pitchFamily="34" charset="0"/>
                        </a:rPr>
                        <a:t>kes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 Narrow" pitchFamily="34" charset="0"/>
                        </a:rPr>
                        <a:t>Ri</a:t>
                      </a:r>
                      <a:r>
                        <a:rPr kumimoji="0" lang="id-ID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 Narrow" pitchFamily="34" charset="0"/>
                        </a:rPr>
                        <a:t>stoja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Batasan Ka-BK/B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371600"/>
          <a:ext cx="8382000" cy="527632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100800"/>
                <a:gridCol w="1976079"/>
                <a:gridCol w="1976079"/>
                <a:gridCol w="1329042"/>
              </a:tblGrid>
              <a:tr h="704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Kab/Kota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PSE </a:t>
                      </a:r>
                      <a:r>
                        <a:rPr lang="id-ID" sz="2800" b="1" dirty="0" smtClean="0"/>
                        <a:t/>
                      </a:r>
                      <a:br>
                        <a:rPr lang="id-ID" sz="2800" b="1" dirty="0" smtClean="0"/>
                      </a:br>
                      <a:r>
                        <a:rPr lang="id-ID" sz="2800" b="1" dirty="0" smtClean="0"/>
                        <a:t>&lt; </a:t>
                      </a:r>
                      <a:r>
                        <a:rPr lang="id-ID" sz="2800" b="1" dirty="0"/>
                        <a:t>Rerata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PSE </a:t>
                      </a:r>
                      <a:r>
                        <a:rPr lang="id-ID" sz="2800" b="1" dirty="0" smtClean="0"/>
                        <a:t/>
                      </a:r>
                      <a:br>
                        <a:rPr lang="id-ID" sz="2800" b="1" dirty="0" smtClean="0"/>
                      </a:br>
                      <a:r>
                        <a:rPr lang="id-ID" sz="2800" b="1" dirty="0" smtClean="0"/>
                        <a:t>&gt; </a:t>
                      </a:r>
                      <a:r>
                        <a:rPr lang="id-ID" sz="2800" b="1" dirty="0"/>
                        <a:t>Rerata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Total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4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solidFill>
                            <a:srgbClr val="FFFF00"/>
                          </a:solidFill>
                        </a:rPr>
                        <a:t>Kabupaten</a:t>
                      </a:r>
                      <a:endParaRPr lang="id-ID" sz="2800" b="1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solidFill>
                            <a:srgbClr val="FFFF00"/>
                          </a:solidFill>
                        </a:rPr>
                        <a:t>&lt; 21,01</a:t>
                      </a:r>
                      <a:endParaRPr lang="id-ID" sz="2800" b="1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solidFill>
                            <a:srgbClr val="FFFF00"/>
                          </a:solidFill>
                        </a:rPr>
                        <a:t>&gt; 21,01</a:t>
                      </a:r>
                      <a:endParaRPr lang="id-ID" sz="2800" b="1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d-ID" sz="28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4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IPKM </a:t>
                      </a:r>
                      <a:r>
                        <a:rPr lang="id-ID" sz="2800" b="1" dirty="0" smtClean="0"/>
                        <a:t/>
                      </a:r>
                      <a:br>
                        <a:rPr lang="id-ID" sz="2800" b="1" dirty="0" smtClean="0"/>
                      </a:br>
                      <a:r>
                        <a:rPr lang="id-ID" sz="2800" b="1" dirty="0" smtClean="0"/>
                        <a:t>&gt; </a:t>
                      </a:r>
                      <a:r>
                        <a:rPr lang="id-ID" sz="2800" b="1" dirty="0"/>
                        <a:t>Rerata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4400" b="1" dirty="0" smtClean="0"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id-ID" sz="44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4400" b="1" dirty="0" smtClean="0"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endParaRPr lang="id-ID" sz="44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165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4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 smtClean="0"/>
                        <a:t>Rerata &lt; IPKM </a:t>
                      </a:r>
                      <a:br>
                        <a:rPr lang="id-ID" sz="2800" b="1" dirty="0" smtClean="0"/>
                      </a:br>
                      <a:r>
                        <a:rPr lang="id-ID" sz="2800" b="1" dirty="0" smtClean="0"/>
                        <a:t>&lt; (Rerata – 1SD)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4400" b="1" dirty="0" smtClean="0"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endParaRPr lang="id-ID" sz="44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4400" b="1" dirty="0" smtClean="0">
                          <a:solidFill>
                            <a:srgbClr val="FFFF00"/>
                          </a:solidFill>
                        </a:rPr>
                        <a:t>C</a:t>
                      </a:r>
                      <a:endParaRPr lang="id-ID" sz="44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132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4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IPKM </a:t>
                      </a:r>
                      <a:r>
                        <a:rPr lang="id-ID" sz="2800" b="1" dirty="0" smtClean="0"/>
                        <a:t/>
                      </a:r>
                      <a:br>
                        <a:rPr lang="id-ID" sz="2800" b="1" dirty="0" smtClean="0"/>
                      </a:br>
                      <a:r>
                        <a:rPr lang="id-ID" sz="2800" b="1" dirty="0" smtClean="0"/>
                        <a:t>&lt; </a:t>
                      </a:r>
                      <a:r>
                        <a:rPr lang="id-ID" sz="2800" b="1" dirty="0"/>
                        <a:t>(Rerata – 1SD)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4400" b="1" dirty="0" smtClean="0">
                          <a:solidFill>
                            <a:srgbClr val="FFFF00"/>
                          </a:solidFill>
                        </a:rPr>
                        <a:t>B</a:t>
                      </a:r>
                      <a:endParaRPr lang="id-ID" sz="44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4400" b="1" dirty="0" smtClean="0">
                          <a:solidFill>
                            <a:srgbClr val="FFFF00"/>
                          </a:solidFill>
                        </a:rPr>
                        <a:t>A</a:t>
                      </a:r>
                      <a:endParaRPr lang="id-ID" sz="44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52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4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Subtotal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195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154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349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Kategorisasi Ka/Ko-DBK/B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1676400"/>
          <a:ext cx="8077199" cy="490728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683191"/>
                <a:gridCol w="1394008"/>
              </a:tblGrid>
              <a:tr h="4419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/>
                        <a:t>Kategorisasi DBK/B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Jumlah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960">
                <a:tc>
                  <a:txBody>
                    <a:bodyPr/>
                    <a:lstStyle/>
                    <a:p>
                      <a:pPr marL="514350" lvl="0" indent="-5143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id-ID" sz="2800" b="1" dirty="0" smtClean="0"/>
                        <a:t>Kabupaten BKB  Miskin  (A)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40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960">
                <a:tc>
                  <a:txBody>
                    <a:bodyPr/>
                    <a:lstStyle/>
                    <a:p>
                      <a:pPr marL="514350" lvl="0" indent="-5143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id-ID" sz="2800" b="1" dirty="0"/>
                        <a:t>Kabupaten </a:t>
                      </a:r>
                      <a:r>
                        <a:rPr lang="id-ID" sz="2800" b="1" dirty="0" smtClean="0"/>
                        <a:t>BKB Non-Miskin (B)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12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960">
                <a:tc>
                  <a:txBody>
                    <a:bodyPr/>
                    <a:lstStyle/>
                    <a:p>
                      <a:pPr marL="514350" lvl="0" indent="-5143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id-ID" sz="2800" b="1" dirty="0"/>
                        <a:t>Kabupaten </a:t>
                      </a:r>
                      <a:r>
                        <a:rPr lang="id-ID" sz="2800" b="1" dirty="0" smtClean="0"/>
                        <a:t>BK (C)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57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9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solidFill>
                            <a:srgbClr val="FFFF00"/>
                          </a:solidFill>
                        </a:rPr>
                        <a:t>Jumlah KaBK/B</a:t>
                      </a:r>
                      <a:endParaRPr lang="id-ID" sz="28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solidFill>
                            <a:srgbClr val="FFFF00"/>
                          </a:solidFill>
                        </a:rPr>
                        <a:t>109</a:t>
                      </a:r>
                      <a:endParaRPr lang="id-ID" sz="28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96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d-ID" sz="2800" b="1" dirty="0"/>
                        <a:t>Kota </a:t>
                      </a:r>
                      <a:r>
                        <a:rPr lang="id-ID" sz="2800" b="1" dirty="0" smtClean="0"/>
                        <a:t>BKB Miskin (A)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11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96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d-ID" sz="2800" b="1" dirty="0"/>
                        <a:t>Kota </a:t>
                      </a:r>
                      <a:r>
                        <a:rPr lang="id-ID" sz="2800" b="1" dirty="0" smtClean="0"/>
                        <a:t>BKB Non-Miskin (B)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4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96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d-ID" sz="2800" b="1" dirty="0"/>
                        <a:t>Kota </a:t>
                      </a:r>
                      <a:r>
                        <a:rPr lang="id-ID" sz="2800" b="1" dirty="0" smtClean="0"/>
                        <a:t>BK (C)</a:t>
                      </a:r>
                      <a:endParaRPr lang="id-ID" sz="2800" b="1" dirty="0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/>
                        <a:t>6</a:t>
                      </a:r>
                      <a:endParaRPr lang="id-ID" sz="2800" b="1"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9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solidFill>
                            <a:srgbClr val="FFFF00"/>
                          </a:solidFill>
                        </a:rPr>
                        <a:t>Jumlah KoBK/B</a:t>
                      </a:r>
                      <a:endParaRPr lang="id-ID" sz="2800" b="1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solidFill>
                            <a:srgbClr val="FFFF00"/>
                          </a:solidFill>
                        </a:rPr>
                        <a:t>21</a:t>
                      </a:r>
                      <a:endParaRPr lang="id-ID" sz="28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9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solidFill>
                            <a:srgbClr val="FFFF00"/>
                          </a:solidFill>
                        </a:rPr>
                        <a:t>Jumlah KaKoBK/B</a:t>
                      </a:r>
                      <a:endParaRPr lang="id-ID" sz="2800" b="1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solidFill>
                            <a:srgbClr val="FFFF00"/>
                          </a:solidFill>
                        </a:rPr>
                        <a:t>130</a:t>
                      </a:r>
                      <a:endParaRPr lang="id-ID" sz="2800" b="1" dirty="0">
                        <a:solidFill>
                          <a:srgbClr val="FFFF00"/>
                        </a:solidFill>
                        <a:latin typeface="Comic Sans MS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435975" cy="1143000"/>
          </a:xfrm>
        </p:spPr>
        <p:txBody>
          <a:bodyPr/>
          <a:lstStyle/>
          <a:p>
            <a:pPr eaLnBrk="1" hangingPunct="1">
              <a:defRPr/>
            </a:pPr>
            <a:r>
              <a:rPr lang="id-ID" smtClean="0"/>
              <a:t>JUMLAH DBK (130) BY IPKM/PSE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296863" y="1219200"/>
          <a:ext cx="8507287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7"/>
                <a:gridCol w="1458461"/>
                <a:gridCol w="945254"/>
                <a:gridCol w="450191"/>
                <a:gridCol w="1440318"/>
                <a:gridCol w="945254"/>
                <a:gridCol w="443062"/>
                <a:gridCol w="1447446"/>
                <a:gridCol w="94525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>
                          <a:solidFill>
                            <a:srgbClr val="FFFF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</a:t>
                      </a:r>
                      <a:endParaRPr lang="id-ID" sz="1200" dirty="0">
                        <a:solidFill>
                          <a:srgbClr val="FFFF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>
                          <a:solidFill>
                            <a:srgbClr val="FFFF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Provinsi</a:t>
                      </a:r>
                      <a:endParaRPr lang="id-ID" sz="1200" dirty="0">
                        <a:solidFill>
                          <a:srgbClr val="FFFF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>
                          <a:solidFill>
                            <a:srgbClr val="FFFF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Jumlah Kab/Kot</a:t>
                      </a:r>
                      <a:r>
                        <a:rPr lang="id-ID" sz="1200" baseline="0" dirty="0" smtClean="0">
                          <a:solidFill>
                            <a:srgbClr val="FFFF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DBK</a:t>
                      </a:r>
                      <a:endParaRPr lang="id-ID" sz="1200" dirty="0">
                        <a:solidFill>
                          <a:srgbClr val="FFFF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>
                          <a:solidFill>
                            <a:srgbClr val="FFFF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</a:t>
                      </a:r>
                      <a:endParaRPr lang="id-ID" sz="1200" dirty="0">
                        <a:solidFill>
                          <a:srgbClr val="FFFF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>
                          <a:solidFill>
                            <a:srgbClr val="FFFF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Provinsi</a:t>
                      </a:r>
                      <a:endParaRPr lang="id-ID" sz="1200" dirty="0">
                        <a:solidFill>
                          <a:srgbClr val="FFFF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>
                          <a:solidFill>
                            <a:srgbClr val="FFFF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Jumlah Kab/Kot</a:t>
                      </a:r>
                      <a:r>
                        <a:rPr lang="id-ID" sz="1200" baseline="0" dirty="0" smtClean="0">
                          <a:solidFill>
                            <a:srgbClr val="FFFF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DBK</a:t>
                      </a:r>
                      <a:endParaRPr lang="id-ID" sz="1200" dirty="0">
                        <a:solidFill>
                          <a:srgbClr val="FFFF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>
                          <a:solidFill>
                            <a:srgbClr val="FFFF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</a:t>
                      </a:r>
                      <a:endParaRPr lang="id-ID" sz="1200" dirty="0">
                        <a:solidFill>
                          <a:srgbClr val="FFFF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>
                          <a:solidFill>
                            <a:srgbClr val="FFFF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Provinsi</a:t>
                      </a:r>
                      <a:endParaRPr lang="id-ID" sz="1200" dirty="0">
                        <a:solidFill>
                          <a:srgbClr val="FFFF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>
                          <a:solidFill>
                            <a:srgbClr val="FFFF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Jumlah Kab/Kot</a:t>
                      </a:r>
                      <a:r>
                        <a:rPr lang="id-ID" sz="1200" baseline="0" dirty="0" smtClean="0">
                          <a:solidFill>
                            <a:srgbClr val="FFFF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DBK</a:t>
                      </a:r>
                      <a:endParaRPr lang="id-ID" sz="1200" dirty="0">
                        <a:solidFill>
                          <a:srgbClr val="FFFF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NAD*)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JABAR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KALTIM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SUMUT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JATENG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SULUT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SUMBAR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DIY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SULTENG*)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RIAU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JATIM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SULSEL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JAMBI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BANTEN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SULTRA*)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SUMSEL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BALI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GORONTALO*)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BENGKULU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NTB*)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SULBAR*)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LAMPUNG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NTT*)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MALUKU*)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BABEL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KALBAR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31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MALUT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KEPRI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KALTENG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32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PAPUA BARAT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DKI JAKARTA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KALSEL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</a:t>
                      </a:r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PAPUA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</a:t>
                      </a:r>
                      <a:endParaRPr lang="id-ID" sz="1400" dirty="0">
                        <a:solidFill>
                          <a:srgbClr val="C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d-ID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Jumlah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130</a:t>
                      </a:r>
                      <a:endParaRPr lang="id-ID" sz="1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22/07/2011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RAKORPIMTAS, 22 JULI 2011</a:t>
            </a:r>
          </a:p>
        </p:txBody>
      </p:sp>
      <p:sp>
        <p:nvSpPr>
          <p:cNvPr id="5544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0BF29F0-3CF8-4BC9-8911-01AD9781111E}" type="slidenum">
              <a:rPr lang="id-ID" smtClean="0">
                <a:latin typeface="Arial" pitchFamily="34" charset="0"/>
                <a:cs typeface="Arial" pitchFamily="34" charset="0"/>
              </a:rPr>
              <a:pPr/>
              <a:t>52</a:t>
            </a:fld>
            <a:endParaRPr lang="id-ID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435975" cy="1143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JUMLAH DBK (64) SASARAN 2011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22/07/2011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RAKORPIMTAS, 22 JULI 2011</a:t>
            </a:r>
          </a:p>
        </p:txBody>
      </p:sp>
      <p:sp>
        <p:nvSpPr>
          <p:cNvPr id="5632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9AFC6F4-C966-46E6-9D4A-23AE3E9B04D0}" type="slidenum">
              <a:rPr lang="id-ID" smtClean="0">
                <a:latin typeface="Arial" pitchFamily="34" charset="0"/>
                <a:cs typeface="Arial" pitchFamily="34" charset="0"/>
              </a:rPr>
              <a:pPr/>
              <a:t>53</a:t>
            </a:fld>
            <a:endParaRPr lang="id-ID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323850" y="914400"/>
          <a:ext cx="843528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2019672"/>
                <a:gridCol w="1405880"/>
                <a:gridCol w="1405880"/>
                <a:gridCol w="1405880"/>
                <a:gridCol w="1405880"/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PROVINSI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DBK </a:t>
                      </a:r>
                    </a:p>
                    <a:p>
                      <a:pPr algn="ctr"/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(KaC)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DBKB </a:t>
                      </a:r>
                    </a:p>
                    <a:p>
                      <a:pPr algn="ctr"/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Non Miskin (KaB)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DBKB</a:t>
                      </a:r>
                      <a:r>
                        <a:rPr lang="id-ID" baseline="0" dirty="0" smtClean="0">
                          <a:solidFill>
                            <a:schemeClr val="bg1"/>
                          </a:solidFill>
                        </a:rPr>
                        <a:t> Miskin (KaA)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JUMLAH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NAD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NTB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NTT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SULTENG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SULTRA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GORONTALO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/>
                        <a:t>SULBAR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MALUKU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id-ID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id-ID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>
                          <a:solidFill>
                            <a:srgbClr val="C00000"/>
                          </a:solidFill>
                        </a:rPr>
                        <a:t>JUMLAH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rgbClr val="C00000"/>
                          </a:solidFill>
                        </a:rPr>
                        <a:t>38</a:t>
                      </a:r>
                      <a:endParaRPr lang="id-ID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id-ID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rgbClr val="C00000"/>
                          </a:solidFill>
                        </a:rPr>
                        <a:t>24</a:t>
                      </a:r>
                      <a:endParaRPr lang="id-ID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rgbClr val="C00000"/>
                          </a:solidFill>
                        </a:rPr>
                        <a:t>64</a:t>
                      </a:r>
                      <a:endParaRPr lang="id-ID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Provinsi DI Jogjakarta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28800"/>
          <a:ext cx="8229600" cy="392049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743199"/>
                <a:gridCol w="1447800"/>
                <a:gridCol w="1447800"/>
                <a:gridCol w="1524001"/>
                <a:gridCol w="1066800"/>
              </a:tblGrid>
              <a:tr h="609601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 dirty="0"/>
                        <a:t>Kabupaten</a:t>
                      </a:r>
                      <a:endParaRPr lang="id-ID" sz="2400" b="1" i="0" u="none" strike="noStrike" cap="all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Kategori wilayah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R-IPKM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IPKM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PSE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609601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 dirty="0"/>
                        <a:t> Gunung Kidul</a:t>
                      </a:r>
                      <a:endParaRPr lang="id-ID" sz="2400" b="1" i="0" u="none" strike="noStrike" cap="all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KaE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49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0,626753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28,90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609601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 dirty="0"/>
                        <a:t> Kulon Progo</a:t>
                      </a:r>
                      <a:endParaRPr lang="id-ID" sz="2400" b="1" i="0" u="none" strike="noStrike" cap="all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KaE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47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0,628427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28,61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609601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 dirty="0"/>
                        <a:t> Sleman</a:t>
                      </a:r>
                      <a:endParaRPr lang="id-ID" sz="2400" b="1" i="0" u="none" strike="noStrike" cap="all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KaF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0,680316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12,56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609601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 dirty="0"/>
                        <a:t> Bantul</a:t>
                      </a:r>
                      <a:endParaRPr lang="id-ID" sz="2400" b="1" i="0" u="none" strike="noStrike" cap="all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KaF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5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0,691480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19,43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609601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 dirty="0"/>
                        <a:t> Kota Yogyakarta</a:t>
                      </a:r>
                      <a:endParaRPr lang="id-ID" sz="2400" b="1" i="0" u="none" strike="noStrike" cap="all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KoE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0,694835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9,78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Provinsi Jambi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219200"/>
          <a:ext cx="8229600" cy="522541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895600"/>
                <a:gridCol w="1905000"/>
                <a:gridCol w="1676400"/>
                <a:gridCol w="1752600"/>
              </a:tblGrid>
              <a:tr h="42949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 dirty="0"/>
                        <a:t>Kabupaten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/>
                        <a:t>Kategori wilayah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R-IPKM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IPKM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2949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/>
                        <a:t>Sarolangun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>
                          <a:solidFill>
                            <a:schemeClr val="bg1"/>
                          </a:solidFill>
                        </a:rPr>
                        <a:t>KaB</a:t>
                      </a:r>
                      <a:endParaRPr lang="id-ID" sz="2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414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0,369692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2949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 dirty="0" smtClean="0"/>
                        <a:t>Tj. </a:t>
                      </a:r>
                      <a:r>
                        <a:rPr lang="id-ID" sz="2800" u="none" strike="noStrike" dirty="0"/>
                        <a:t>Jabung Timur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/>
                        <a:t>KaD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368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0,417493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2949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/>
                        <a:t>Kerinci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/>
                        <a:t>KaD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362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0,425254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2949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/>
                        <a:t>Bungo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/>
                        <a:t>KaD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346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0,437706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2949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 dirty="0" smtClean="0"/>
                        <a:t>Tj. </a:t>
                      </a:r>
                      <a:r>
                        <a:rPr lang="id-ID" sz="2800" u="none" strike="noStrike" dirty="0"/>
                        <a:t>Jabung Barat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/>
                        <a:t>KaD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256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0,482403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2949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/>
                        <a:t>Merangin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/>
                        <a:t>KaF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240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0,493972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2949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/>
                        <a:t>Tebo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/>
                        <a:t>KaF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238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0,495415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2949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/>
                        <a:t>Batanghari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/>
                        <a:t>KaF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230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0,502543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2949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/>
                        <a:t>Muaro Jambi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/>
                        <a:t>KaF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206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0,518695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2949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/>
                        <a:t>Kota Jambi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/>
                        <a:t>KoF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/>
                        <a:t>17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/>
                        <a:t>0,656550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Provinsi Aceh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225550"/>
          <a:ext cx="8458199" cy="525176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956454"/>
                <a:gridCol w="1539346"/>
                <a:gridCol w="1371600"/>
                <a:gridCol w="1494366"/>
                <a:gridCol w="1096433"/>
              </a:tblGrid>
              <a:tr h="799271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 dirty="0"/>
                        <a:t>Kabupaten</a:t>
                      </a:r>
                      <a:endParaRPr lang="id-ID" sz="2400" b="1" i="0" u="none" strike="noStrike" cap="all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Kategori wilayah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R-IPKM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IPKM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PSE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04772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gayo lues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KaA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439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0,271275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32,31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04772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aceh jaya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KaA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410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0,373137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29,28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04772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aceh barat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KaA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404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0,378038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32,63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04772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nagan raya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KaA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396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0,388881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33,61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04772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aceh selatan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KaA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393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0,392049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24,72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04772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aceh tenggara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KaA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391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0,392944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21,60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04772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aceh utara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KaA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389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0,397710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33,16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04772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aceh timur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KaC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360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0,425879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28,15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04772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simeulue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KaC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344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0,438738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32,26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04772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aceh singkil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KaC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321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0,446846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28,54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04772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bener meriah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KaC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279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0,470000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26,55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Provinsi Aceh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524000"/>
          <a:ext cx="8686799" cy="46881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657600"/>
                <a:gridCol w="1429265"/>
                <a:gridCol w="1186934"/>
                <a:gridCol w="1395628"/>
                <a:gridCol w="1017372"/>
              </a:tblGrid>
              <a:tr h="39471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 dirty="0"/>
                        <a:t>Kabupaten</a:t>
                      </a:r>
                      <a:endParaRPr lang="id-ID" sz="2400" b="1" i="0" u="none" strike="noStrike" cap="all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Kategori wilayah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R-IPKM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IPKM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PSE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9471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 dirty="0"/>
                        <a:t>pidie</a:t>
                      </a:r>
                      <a:endParaRPr lang="id-ID" sz="2400" b="1" i="0" u="none" strike="noStrike" cap="all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KaC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260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0,479638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33,31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9471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bireuen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KaE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253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0,484556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27,18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9471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aceh barat daya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KaE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246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0,489055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28,63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9471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aceh besar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KaE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245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0,489691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26,69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9471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aceh tamiang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KaE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219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0,511308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22,19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9471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aceh tengah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KaE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192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0,524341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24,41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9471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kota lhokseumawe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KoA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205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0,519893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12,75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9471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kota langsa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KoA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194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0,524090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14,25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9471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kota banda aceh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KoD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98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0,593039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6,61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9471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 dirty="0"/>
                        <a:t>kota sabang</a:t>
                      </a:r>
                      <a:endParaRPr lang="id-ID" sz="2400" b="1" i="0" u="none" strike="noStrike" cap="all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KoE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40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0,634165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27,13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Provinsi Banten</a:t>
            </a:r>
            <a:endParaRPr lang="id-ID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1751013"/>
          <a:ext cx="8534401" cy="442123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819401"/>
                <a:gridCol w="1600200"/>
                <a:gridCol w="1295400"/>
                <a:gridCol w="1713089"/>
                <a:gridCol w="1106311"/>
              </a:tblGrid>
              <a:tr h="587829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Kabupaten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Kategori wilayah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R-IPKM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IPKM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PSE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587829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Pandeglang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>
                          <a:solidFill>
                            <a:schemeClr val="bg1"/>
                          </a:solidFill>
                        </a:rPr>
                        <a:t>KaB</a:t>
                      </a:r>
                      <a:endParaRPr lang="id-ID" sz="24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420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0,361063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15,64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587829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Lebak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KaD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373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0,412081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14,43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587829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Serang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KaD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345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0,438016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9,47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587829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Tangerang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KaF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141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0,555405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7,18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587829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Kota Cilegon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>
                          <a:solidFill>
                            <a:schemeClr val="bg1"/>
                          </a:solidFill>
                        </a:rPr>
                        <a:t>KoB</a:t>
                      </a:r>
                      <a:endParaRPr lang="id-ID" sz="24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179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0,534972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4,71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587829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 dirty="0"/>
                        <a:t> Kota Tangerang</a:t>
                      </a:r>
                      <a:endParaRPr lang="id-ID" sz="2400" b="1" i="0" u="none" strike="noStrike" cap="all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KoF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54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0,622227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4,92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Provinsi Gorontalo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752600"/>
          <a:ext cx="8305800" cy="427609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903184"/>
                <a:gridCol w="1440216"/>
                <a:gridCol w="1295400"/>
                <a:gridCol w="1590322"/>
                <a:gridCol w="1076678"/>
              </a:tblGrid>
              <a:tr h="69850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Kabupaten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Kategori wilayah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R-IPKM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IPKM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PSE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69850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Pohuwato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KaA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419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0,363029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29,74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69850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Boalemo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KaA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411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0,371624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29,21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69850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 dirty="0"/>
                        <a:t> Gorontalo</a:t>
                      </a:r>
                      <a:endParaRPr lang="id-ID" sz="2400" b="1" i="0" u="none" strike="noStrike" cap="all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KaC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372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0,412362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32,07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69850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Bone Bolango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KaC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333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0,442348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30,60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69850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 dirty="0"/>
                        <a:t> Kota Gorontalo</a:t>
                      </a:r>
                      <a:endParaRPr lang="id-ID" sz="2400" b="1" i="0" u="none" strike="noStrike" cap="all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>
                          <a:solidFill>
                            <a:schemeClr val="bg1"/>
                          </a:solidFill>
                        </a:rPr>
                        <a:t>KoB</a:t>
                      </a:r>
                      <a:endParaRPr lang="id-ID" sz="24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146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0,551443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8,11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Studi kohort</a:t>
            </a:r>
            <a:endParaRPr lang="id-ID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id-ID" smtClean="0"/>
              <a:t>Mulai tahun 2011</a:t>
            </a:r>
          </a:p>
          <a:p>
            <a:pPr>
              <a:spcBef>
                <a:spcPct val="0"/>
              </a:spcBef>
            </a:pPr>
            <a:r>
              <a:rPr lang="id-ID" smtClean="0"/>
              <a:t>Ada 2 jenis studi kohort:</a:t>
            </a:r>
          </a:p>
          <a:p>
            <a:pPr lvl="1">
              <a:spcBef>
                <a:spcPct val="0"/>
              </a:spcBef>
            </a:pPr>
            <a:r>
              <a:rPr lang="id-ID" sz="3200" smtClean="0"/>
              <a:t>Studi kohort tumbuh kembang anak</a:t>
            </a:r>
          </a:p>
          <a:p>
            <a:pPr lvl="1">
              <a:spcBef>
                <a:spcPct val="0"/>
              </a:spcBef>
            </a:pPr>
            <a:r>
              <a:rPr lang="id-ID" sz="3200" smtClean="0"/>
              <a:t>Studi kohort sindroma metabolik </a:t>
            </a:r>
            <a:r>
              <a:rPr lang="id-ID" sz="3200" smtClean="0">
                <a:sym typeface="Wingdings" pitchFamily="2" charset="2"/>
              </a:rPr>
              <a:t> penyakit degeneratif</a:t>
            </a:r>
          </a:p>
          <a:p>
            <a:pPr>
              <a:spcBef>
                <a:spcPct val="0"/>
              </a:spcBef>
            </a:pPr>
            <a:r>
              <a:rPr lang="id-ID" sz="3600" smtClean="0">
                <a:sym typeface="Wingdings" pitchFamily="2" charset="2"/>
              </a:rPr>
              <a:t>Balitbangkes memelihara kerangka kohort-nya, siapapun bisa mengisi substansi studi kohort</a:t>
            </a:r>
            <a:endParaRPr lang="id-ID" sz="36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Provinsi Nusa Tenggara Barat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24000"/>
          <a:ext cx="8610600" cy="492442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192476"/>
                <a:gridCol w="1557306"/>
                <a:gridCol w="1245844"/>
                <a:gridCol w="1498785"/>
                <a:gridCol w="1116189"/>
              </a:tblGrid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Kabupaten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Kategori wilayah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R-IPKM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IPKM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PSE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Dompu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KaC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336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0,441806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28,57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Sumbawa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KaC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303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0,459297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28,78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Lombok Barat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KaC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296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0,462781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28,97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Lombok Tengah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KaC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286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0,467282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25,74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Bima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KaC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284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0,467318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25,12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Lombok Timur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KaE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237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0,495927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25,60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Sumbawa Barat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KaE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234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0,499877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28,63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Kota Bima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KoA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252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0,485410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11,85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 dirty="0"/>
                        <a:t> Mataram</a:t>
                      </a:r>
                      <a:endParaRPr lang="id-ID" sz="2400" b="1" i="0" u="none" strike="noStrike" cap="all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KoE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48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0,627411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9,67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Provinsi Papua Barat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8438" y="1524000"/>
          <a:ext cx="8762999" cy="506158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36784"/>
                <a:gridCol w="1499973"/>
                <a:gridCol w="1342080"/>
                <a:gridCol w="1548218"/>
                <a:gridCol w="1135944"/>
              </a:tblGrid>
              <a:tr h="48006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Kabupaten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Kategori wilayah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R-IPKM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IPKM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PSE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8006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Teluk Wondama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KaA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408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0,374026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47,34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8006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Kaimana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KaA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402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0,384936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33,84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8006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Sorong Selatan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KaC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358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0,428914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30,07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8006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Teluk Bintuni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KaC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293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0,463739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35,22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8006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Raja Ampat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KaC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261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0,479417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53,34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8006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Manokwari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KaE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255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0,483619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28,05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8006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Sorong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KaE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222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0,509246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51,37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8006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Fak-fak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KaE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211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0,516219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39,57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8006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 dirty="0"/>
                        <a:t> Kota Sorong</a:t>
                      </a:r>
                      <a:endParaRPr lang="id-ID" sz="2400" b="1" i="0" u="none" strike="noStrike" cap="all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KoA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156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0,546419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35,71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Provinsi Kalimantan Barat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219200"/>
          <a:ext cx="8869680" cy="524446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516195"/>
                <a:gridCol w="1504678"/>
                <a:gridCol w="1385007"/>
                <a:gridCol w="1465961"/>
                <a:gridCol w="997839"/>
              </a:tblGrid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Kabupaten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Kategori wilayah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R-IPKM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IPKM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PSE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Landak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/>
                        <a:t>KaA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403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0,382892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24,95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Sekadau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dirty="0">
                          <a:solidFill>
                            <a:schemeClr val="bg1"/>
                          </a:solidFill>
                        </a:rPr>
                        <a:t>KaB</a:t>
                      </a:r>
                      <a:endParaRPr lang="id-ID" sz="24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390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0,395683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10,25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Kapuas Hulu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KaD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383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0,407029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15,05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Ketapang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KaD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363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0,424304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17,94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Melawi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KaD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359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0,425966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19,50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Bengkayang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KaD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319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0,447096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11,88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Sintang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KaD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262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0,479401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17,10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Sanggau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KaF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223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0,508573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7,97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Sambas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KaF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191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0,526580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14,00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Pontianak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KaF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178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0,535176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8,26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/>
                        <a:t> Kota Pontianak</a:t>
                      </a:r>
                      <a:endParaRPr lang="id-ID" sz="2400" b="1" i="0" u="none" strike="noStrike" cap="all" baseline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KoD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125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0,571401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6,77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400" u="none" strike="noStrike" cap="all" baseline="0" dirty="0"/>
                        <a:t> Kota Singkawang</a:t>
                      </a:r>
                      <a:endParaRPr lang="id-ID" sz="2400" b="1" i="0" u="none" strike="noStrike" cap="all" baseline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/>
                        <a:t>KoD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88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/>
                        <a:t>0,599614</a:t>
                      </a:r>
                      <a:endParaRPr lang="id-ID" sz="2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dirty="0"/>
                        <a:t>7,02</a:t>
                      </a:r>
                      <a:endParaRPr lang="id-ID" sz="2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Provinsi Sumut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600200"/>
          <a:ext cx="8229599" cy="4648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304972"/>
                <a:gridCol w="1571828"/>
                <a:gridCol w="1600200"/>
                <a:gridCol w="1752599"/>
              </a:tblGrid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Kabupaten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 smtClean="0">
                          <a:latin typeface="Arial Narrow" pitchFamily="34" charset="0"/>
                        </a:rPr>
                        <a:t>Kategori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R-IPKM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IPKM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nias selatan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>
                          <a:latin typeface="Arial Narrow" pitchFamily="34" charset="0"/>
                        </a:rPr>
                        <a:t>KaA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435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0,291263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nias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>
                          <a:latin typeface="Arial Narrow" pitchFamily="34" charset="0"/>
                        </a:rPr>
                        <a:t>KaA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425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0,333381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mandailing nata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>
                          <a:solidFill>
                            <a:schemeClr val="bg2"/>
                          </a:solidFill>
                          <a:latin typeface="Arial Narrow" pitchFamily="34" charset="0"/>
                        </a:rPr>
                        <a:t>KaB</a:t>
                      </a:r>
                      <a:endParaRPr lang="id-ID" sz="2800" b="1" i="0" u="none" strike="noStrike" dirty="0">
                        <a:solidFill>
                          <a:schemeClr val="bg2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421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0,359507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tapanuli tengah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>
                          <a:latin typeface="Arial Narrow" pitchFamily="34" charset="0"/>
                        </a:rPr>
                        <a:t>KaC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386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0,402118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pakpak bharat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>
                          <a:latin typeface="Arial Narrow" pitchFamily="34" charset="0"/>
                        </a:rPr>
                        <a:t>KaC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376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0,409452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samosir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>
                          <a:latin typeface="Arial Narrow" pitchFamily="34" charset="0"/>
                        </a:rPr>
                        <a:t>KaC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308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0,454116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tapanuli selata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>
                          <a:latin typeface="Arial Narrow" pitchFamily="34" charset="0"/>
                        </a:rPr>
                        <a:t>KaD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356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0,430036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tapanuli utara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>
                          <a:latin typeface="Arial Narrow" pitchFamily="34" charset="0"/>
                        </a:rPr>
                        <a:t>KaD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349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0,435402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6482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humbang hasundu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>
                          <a:latin typeface="Arial Narrow" pitchFamily="34" charset="0"/>
                        </a:rPr>
                        <a:t>KaD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327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0,445446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Provinsi Sumut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153399" cy="45720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4370"/>
                <a:gridCol w="1450030"/>
                <a:gridCol w="1447800"/>
                <a:gridCol w="1981199"/>
              </a:tblGrid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Kabupaten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 smtClean="0">
                          <a:latin typeface="Arial Narrow" pitchFamily="34" charset="0"/>
                        </a:rPr>
                        <a:t>Kategori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R-IPKM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IPKM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simalungun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>
                          <a:latin typeface="Arial Narrow" pitchFamily="34" charset="0"/>
                        </a:rPr>
                        <a:t>KaD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282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0,467860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dairi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>
                          <a:latin typeface="Arial Narrow" pitchFamily="34" charset="0"/>
                        </a:rPr>
                        <a:t>KaD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257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0,482350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labuhan batu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>
                          <a:latin typeface="Arial Narrow" pitchFamily="34" charset="0"/>
                        </a:rPr>
                        <a:t>KaF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226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0,505239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langkat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>
                          <a:latin typeface="Arial Narrow" pitchFamily="34" charset="0"/>
                        </a:rPr>
                        <a:t>KaF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189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0,528033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asahan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>
                          <a:latin typeface="Arial Narrow" pitchFamily="34" charset="0"/>
                        </a:rPr>
                        <a:t>KaF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172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0,538755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toba samosir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>
                          <a:latin typeface="Arial Narrow" pitchFamily="34" charset="0"/>
                        </a:rPr>
                        <a:t>KaF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143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0,555351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karo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>
                          <a:latin typeface="Arial Narrow" pitchFamily="34" charset="0"/>
                        </a:rPr>
                        <a:t>KaF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135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0,562997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serdang bedagai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>
                          <a:latin typeface="Arial Narrow" pitchFamily="34" charset="0"/>
                        </a:rPr>
                        <a:t>KaF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130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0,568337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deli serdang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>
                          <a:latin typeface="Arial Narrow" pitchFamily="34" charset="0"/>
                        </a:rPr>
                        <a:t>KaF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106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0,588259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Provinsi Sumut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05799" cy="4648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335573"/>
                <a:gridCol w="1693627"/>
                <a:gridCol w="1524000"/>
                <a:gridCol w="1752599"/>
              </a:tblGrid>
              <a:tr h="581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 dirty="0" smtClean="0">
                          <a:latin typeface="Arial Narrow" pitchFamily="34" charset="0"/>
                        </a:rPr>
                        <a:t>Kota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 smtClean="0">
                          <a:latin typeface="Arial Narrow" pitchFamily="34" charset="0"/>
                        </a:rPr>
                        <a:t>Kategori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R-IPKM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IPKM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581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kota sibolga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>
                          <a:latin typeface="Arial Narrow" pitchFamily="34" charset="0"/>
                        </a:rPr>
                        <a:t>KoA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285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0,467303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581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kota tanjung balai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>
                          <a:latin typeface="Arial Narrow" pitchFamily="34" charset="0"/>
                        </a:rPr>
                        <a:t>KoA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140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0,558054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581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kota padang sidempuan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>
                          <a:latin typeface="Arial Narrow" pitchFamily="34" charset="0"/>
                        </a:rPr>
                        <a:t>KoC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129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0,568629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581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kota tebing tinggi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>
                          <a:latin typeface="Arial Narrow" pitchFamily="34" charset="0"/>
                        </a:rPr>
                        <a:t>KoC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95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0,594872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581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kota binjai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>
                          <a:latin typeface="Arial Narrow" pitchFamily="34" charset="0"/>
                        </a:rPr>
                        <a:t>KoD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86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0,600473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581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kota pematang siantar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>
                          <a:latin typeface="Arial Narrow" pitchFamily="34" charset="0"/>
                        </a:rPr>
                        <a:t>KoE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31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0,644307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  <a:tr h="581025">
                <a:tc>
                  <a:txBody>
                    <a:bodyPr/>
                    <a:lstStyle/>
                    <a:p>
                      <a:pPr algn="l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kota medan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u="none" strike="noStrike" dirty="0">
                          <a:latin typeface="Arial Narrow" pitchFamily="34" charset="0"/>
                        </a:rPr>
                        <a:t>KoF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>
                          <a:latin typeface="Arial Narrow" pitchFamily="34" charset="0"/>
                        </a:rPr>
                        <a:t>14</a:t>
                      </a:r>
                      <a:endParaRPr lang="id-ID" sz="28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800" u="none" strike="noStrike" dirty="0">
                          <a:latin typeface="Arial Narrow" pitchFamily="34" charset="0"/>
                        </a:rPr>
                        <a:t>0,659259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7943" marR="7943" marT="7943" marB="0" anchor="ctr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Penanggulangan</a:t>
            </a:r>
            <a:endParaRPr lang="id-ID" dirty="0"/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457200" y="1477963"/>
            <a:ext cx="8229600" cy="47085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id-ID" smtClean="0"/>
              <a:t>PDBK, merupakan pengembangan, jadi dikoordinir oleh Badan Litbang</a:t>
            </a:r>
          </a:p>
          <a:p>
            <a:pPr>
              <a:spcBef>
                <a:spcPct val="0"/>
              </a:spcBef>
            </a:pPr>
            <a:r>
              <a:rPr lang="id-ID" smtClean="0"/>
              <a:t>Polanya adalah pendampingan intensif, pendamping memberikan alternatif solusi, pemda menentukan pilihan solusi</a:t>
            </a:r>
          </a:p>
          <a:p>
            <a:pPr>
              <a:spcBef>
                <a:spcPct val="0"/>
              </a:spcBef>
            </a:pPr>
            <a:r>
              <a:rPr lang="id-ID" smtClean="0"/>
              <a:t>Bentuknya studi operasional, setiap saat bisa dilakukan modifikasi intervensi </a:t>
            </a:r>
            <a:r>
              <a:rPr lang="id-ID" smtClean="0">
                <a:sym typeface="Wingdings" pitchFamily="2" charset="2"/>
              </a:rPr>
              <a:t> pendamping eselon 1 dan eselon2 dari unsur program</a:t>
            </a:r>
          </a:p>
          <a:p>
            <a:pPr>
              <a:spcBef>
                <a:spcPct val="0"/>
              </a:spcBef>
            </a:pPr>
            <a:r>
              <a:rPr lang="id-ID" smtClean="0">
                <a:sym typeface="Wingdings" pitchFamily="2" charset="2"/>
              </a:rPr>
              <a:t>Tiap pendamping ada seorang peneliti yang juga bertugas mendokumentasikan PDBK di kab/kota yang bersangkutan</a:t>
            </a:r>
            <a:endParaRPr lang="id-ID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Keberhasilan PDBK</a:t>
            </a:r>
            <a:endParaRPr lang="id-ID" dirty="0"/>
          </a:p>
        </p:txBody>
      </p:sp>
      <p:sp>
        <p:nvSpPr>
          <p:cNvPr id="70659" name="Content Placeholder 3"/>
          <p:cNvSpPr>
            <a:spLocks noGrp="1"/>
          </p:cNvSpPr>
          <p:nvPr>
            <p:ph idx="1"/>
          </p:nvPr>
        </p:nvSpPr>
        <p:spPr>
          <a:xfrm>
            <a:off x="152400" y="1295400"/>
            <a:ext cx="8686800" cy="4708525"/>
          </a:xfrm>
        </p:spPr>
        <p:txBody>
          <a:bodyPr/>
          <a:lstStyle/>
          <a:p>
            <a:pPr marL="650875" indent="-514350">
              <a:spcBef>
                <a:spcPct val="0"/>
              </a:spcBef>
            </a:pPr>
            <a:r>
              <a:rPr lang="id-ID" sz="3200" smtClean="0"/>
              <a:t>Proses pendampingan dilakukan 3-5 tahun</a:t>
            </a:r>
          </a:p>
          <a:p>
            <a:pPr marL="650875" indent="-514350">
              <a:spcBef>
                <a:spcPct val="0"/>
              </a:spcBef>
            </a:pPr>
            <a:r>
              <a:rPr lang="id-ID" sz="3200" smtClean="0"/>
              <a:t>Indikator keberhasilan dilihat salah satunya dengan perubahan IPKM</a:t>
            </a:r>
          </a:p>
          <a:p>
            <a:pPr marL="650875" indent="-514350">
              <a:spcBef>
                <a:spcPct val="0"/>
              </a:spcBef>
            </a:pPr>
            <a:r>
              <a:rPr lang="id-ID" sz="3200" smtClean="0"/>
              <a:t>Bila IPKM meningkat, pembangunan kesehatan berhasil.</a:t>
            </a:r>
          </a:p>
          <a:p>
            <a:pPr marL="650875" indent="-514350">
              <a:spcBef>
                <a:spcPct val="0"/>
              </a:spcBef>
            </a:pPr>
            <a:r>
              <a:rPr lang="id-ID" sz="3200" smtClean="0"/>
              <a:t>IPKM menurun berarti kurang berhasil. Harus dilakukan perbaikan kebijakan dan program</a:t>
            </a:r>
          </a:p>
          <a:p>
            <a:pPr marL="650875" indent="-514350">
              <a:spcBef>
                <a:spcPct val="0"/>
              </a:spcBef>
            </a:pPr>
            <a:r>
              <a:rPr lang="id-ID" sz="3200" smtClean="0"/>
              <a:t>Untuk memacu pembangunan kesehatan, akan disediakan IPKM Award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228600" y="0"/>
            <a:ext cx="8915400" cy="1295400"/>
          </a:xfrm>
          <a:noFill/>
        </p:spPr>
        <p:txBody>
          <a:bodyPr/>
          <a:lstStyle/>
          <a:p>
            <a:r>
              <a:rPr lang="en-US" sz="4800" smtClean="0">
                <a:ln>
                  <a:noFill/>
                </a:ln>
                <a:effectLst/>
              </a:rPr>
              <a:t>Perubahan IPKM Prov: 07-10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253943" y="984380"/>
          <a:ext cx="8604422" cy="4947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990600" y="2627313"/>
            <a:ext cx="7315200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914400" y="2246313"/>
            <a:ext cx="7315200" cy="0"/>
          </a:xfrm>
          <a:prstGeom prst="line">
            <a:avLst/>
          </a:prstGeom>
          <a:ln w="571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686" name="TextBox 6"/>
          <p:cNvSpPr txBox="1">
            <a:spLocks noChangeArrowheads="1"/>
          </p:cNvSpPr>
          <p:nvPr/>
        </p:nvSpPr>
        <p:spPr bwMode="auto">
          <a:xfrm>
            <a:off x="457200" y="5911850"/>
            <a:ext cx="79803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 Narrow" pitchFamily="34" charset="0"/>
              </a:rPr>
              <a:t>Komposit IPKM (7 Indikator): GzBurKur, Pendek, Imunisasi, </a:t>
            </a:r>
          </a:p>
          <a:p>
            <a:r>
              <a:rPr lang="en-US" sz="2800">
                <a:latin typeface="Arial Narrow" pitchFamily="34" charset="0"/>
              </a:rPr>
              <a:t>Linakes, Sanitasi, KN1, Penimbangan Balita</a:t>
            </a:r>
          </a:p>
        </p:txBody>
      </p:sp>
      <p:sp>
        <p:nvSpPr>
          <p:cNvPr id="8" name="Up Arrow 7"/>
          <p:cNvSpPr/>
          <p:nvPr/>
        </p:nvSpPr>
        <p:spPr>
          <a:xfrm>
            <a:off x="950913" y="4773613"/>
            <a:ext cx="304800" cy="38100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Pengembangan Produk Terobosan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1177925"/>
            <a:ext cx="8472487" cy="4525963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mtClean="0"/>
              <a:t>Bentuk produk: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en-US" smtClean="0"/>
              <a:t>Vaksin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en-US" smtClean="0"/>
              <a:t>Kit </a:t>
            </a:r>
            <a:r>
              <a:rPr lang="id-ID" smtClean="0"/>
              <a:t>d</a:t>
            </a:r>
            <a:r>
              <a:rPr lang="en-US" smtClean="0"/>
              <a:t>iagnostik, alat kesehatan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en-US" smtClean="0"/>
              <a:t>Obat (termasuk tanaman obat tradisional)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en-US" smtClean="0"/>
              <a:t>Standar </a:t>
            </a:r>
            <a:r>
              <a:rPr lang="id-ID" smtClean="0"/>
              <a:t>nilai bidang </a:t>
            </a:r>
            <a:r>
              <a:rPr lang="en-US" smtClean="0"/>
              <a:t>kesehatan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id-ID" smtClean="0"/>
              <a:t>Pedoman manajemen kasus</a:t>
            </a:r>
            <a:endParaRPr lang="en-US" smtClean="0"/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en-US" smtClean="0"/>
              <a:t>Formula (misalnya makanan, nutrien)</a:t>
            </a:r>
            <a:endParaRPr lang="id-ID" smtClean="0"/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en-US" smtClean="0"/>
              <a:t>Prototipe teknologi kesehatan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en-US" smtClean="0"/>
              <a:t>Model intervensi</a:t>
            </a:r>
            <a:r>
              <a:rPr lang="id-ID" smtClean="0"/>
              <a:t> kesehatan masyarakat</a:t>
            </a:r>
            <a:endParaRPr lang="en-US" smtClean="0"/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en-US" i="1" smtClean="0"/>
              <a:t>Public health law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Jampersal (jaminan persalinan)</a:t>
            </a:r>
            <a:endParaRPr lang="id-ID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38943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id-ID" sz="3200" smtClean="0"/>
              <a:t>Data Riskesdas menunjukkan cakupan linakes belum memenuhi target</a:t>
            </a:r>
          </a:p>
          <a:p>
            <a:pPr>
              <a:spcBef>
                <a:spcPct val="0"/>
              </a:spcBef>
            </a:pPr>
            <a:r>
              <a:rPr lang="id-ID" sz="3200" smtClean="0"/>
              <a:t>Sebagaian pertolongan persalinan masih dilakukan di rumah</a:t>
            </a:r>
          </a:p>
          <a:p>
            <a:pPr>
              <a:spcBef>
                <a:spcPct val="0"/>
              </a:spcBef>
            </a:pPr>
            <a:r>
              <a:rPr lang="id-ID" sz="3200" smtClean="0"/>
              <a:t>Banyak penelitian yang menunjukkan bahwa jaminan persalinan akan meningkatkan cakupan linakes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0413" y="404813"/>
            <a:ext cx="7772400" cy="1816100"/>
          </a:xfrm>
          <a:solidFill>
            <a:schemeClr val="bg1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hlink"/>
                </a:solidFill>
                <a:latin typeface="Arial Black" pitchFamily="34" charset="0"/>
              </a:rPr>
              <a:t> </a:t>
            </a:r>
            <a:r>
              <a:rPr lang="en-US" sz="3600" b="1" dirty="0" smtClean="0"/>
              <a:t>KEMANDIRIAN KETERSEDIAAN BAHAN </a:t>
            </a:r>
            <a:r>
              <a:rPr lang="en-US" sz="3600" b="1" dirty="0"/>
              <a:t>BAKU </a:t>
            </a:r>
            <a:r>
              <a:rPr lang="en-US" sz="3600" b="1" dirty="0" smtClean="0"/>
              <a:t>ARTEMISININ DAN DERIVATNYA</a:t>
            </a:r>
            <a:r>
              <a:rPr lang="id-ID" sz="3600" b="1" dirty="0" smtClean="0"/>
              <a:t> (DHA)</a:t>
            </a:r>
            <a:br>
              <a:rPr lang="id-ID" sz="3600" b="1" dirty="0" smtClean="0"/>
            </a:br>
            <a:r>
              <a:rPr lang="id-ID" sz="3600" b="1" dirty="0" smtClean="0"/>
              <a:t>MELALUI PENELITIAN LINTAS SEKTORAL </a:t>
            </a:r>
            <a:endParaRPr lang="en-US" sz="3600" b="1" dirty="0"/>
          </a:p>
        </p:txBody>
      </p:sp>
      <p:pic>
        <p:nvPicPr>
          <p:cNvPr id="73731" name="Picture 3" descr="78-Artemisia anu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514600"/>
            <a:ext cx="6477000" cy="384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evron 9"/>
          <p:cNvSpPr/>
          <p:nvPr/>
        </p:nvSpPr>
        <p:spPr>
          <a:xfrm>
            <a:off x="468313" y="1484313"/>
            <a:ext cx="2232025" cy="4321175"/>
          </a:xfrm>
          <a:prstGeom prst="chevron">
            <a:avLst>
              <a:gd name="adj" fmla="val 20399"/>
            </a:avLst>
          </a:prstGeom>
          <a:solidFill>
            <a:srgbClr val="65D7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Kegiatan</a:t>
            </a:r>
            <a:endParaRPr lang="en-US" sz="2000" dirty="0">
              <a:solidFill>
                <a:schemeClr val="bg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2339975" y="1484313"/>
            <a:ext cx="2232025" cy="4321175"/>
          </a:xfrm>
          <a:prstGeom prst="chevron">
            <a:avLst>
              <a:gd name="adj" fmla="val 20399"/>
            </a:avLst>
          </a:prstGeom>
          <a:solidFill>
            <a:srgbClr val="C6E6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MOU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sz="1400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Peningkatan</a:t>
            </a:r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biomassa</a:t>
            </a:r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bioaktif</a:t>
            </a:r>
            <a:endParaRPr lang="en-US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sz="1400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Panen</a:t>
            </a:r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calon</a:t>
            </a:r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bibit</a:t>
            </a:r>
            <a:endParaRPr lang="en-US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Sampling </a:t>
            </a:r>
            <a:r>
              <a:rPr lang="en-US" sz="1400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analisis</a:t>
            </a:r>
            <a:endParaRPr lang="en-US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sz="1400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Pesiapan</a:t>
            </a:r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fasilitas</a:t>
            </a:r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produksi</a:t>
            </a:r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GMP API</a:t>
            </a:r>
          </a:p>
        </p:txBody>
      </p:sp>
      <p:sp>
        <p:nvSpPr>
          <p:cNvPr id="12" name="Chevron 11"/>
          <p:cNvSpPr/>
          <p:nvPr/>
        </p:nvSpPr>
        <p:spPr>
          <a:xfrm>
            <a:off x="4211638" y="1484313"/>
            <a:ext cx="2232025" cy="4321175"/>
          </a:xfrm>
          <a:prstGeom prst="chevron">
            <a:avLst>
              <a:gd name="adj" fmla="val 20399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Char char="•"/>
              <a:defRPr/>
            </a:pP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Persiapan</a:t>
            </a:r>
            <a:r>
              <a:rPr lang="en-US" sz="14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lahan</a:t>
            </a:r>
            <a:r>
              <a:rPr lang="en-US" sz="14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bibit</a:t>
            </a:r>
            <a:endParaRPr lang="en-US" sz="1400" dirty="0">
              <a:solidFill>
                <a:schemeClr val="bg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Persiapan</a:t>
            </a:r>
            <a:r>
              <a:rPr lang="en-US" sz="14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fasilitas</a:t>
            </a:r>
            <a:r>
              <a:rPr lang="en-US" sz="14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produksi</a:t>
            </a:r>
            <a:r>
              <a:rPr lang="en-US" sz="14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14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GMP API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Penanaman</a:t>
            </a:r>
            <a:r>
              <a:rPr lang="en-US" sz="14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bibit</a:t>
            </a:r>
            <a:endParaRPr lang="en-US" sz="1400" dirty="0">
              <a:solidFill>
                <a:schemeClr val="bg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Persiapan</a:t>
            </a:r>
            <a:r>
              <a:rPr lang="en-US" sz="14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lahan</a:t>
            </a:r>
            <a:r>
              <a:rPr lang="en-US" sz="14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budidaya</a:t>
            </a:r>
            <a:endParaRPr lang="en-US" sz="1400" dirty="0">
              <a:solidFill>
                <a:schemeClr val="bg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Penanaman</a:t>
            </a:r>
            <a:endParaRPr lang="en-US" sz="1400" dirty="0">
              <a:solidFill>
                <a:schemeClr val="bg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Panen</a:t>
            </a:r>
            <a:endParaRPr lang="en-US" sz="1400" dirty="0">
              <a:solidFill>
                <a:schemeClr val="bg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Optimalisasi</a:t>
            </a:r>
            <a:r>
              <a:rPr lang="en-US" sz="14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metode</a:t>
            </a:r>
            <a:r>
              <a:rPr lang="en-US" sz="14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isolasi</a:t>
            </a:r>
            <a:endParaRPr lang="en-US" sz="1400" dirty="0">
              <a:solidFill>
                <a:schemeClr val="bg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Ekstraksi</a:t>
            </a:r>
            <a:r>
              <a:rPr lang="en-US" sz="14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14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Isolasi</a:t>
            </a:r>
            <a:endParaRPr lang="en-US" sz="1400" dirty="0">
              <a:solidFill>
                <a:schemeClr val="bg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Optimalisasi</a:t>
            </a:r>
            <a:r>
              <a:rPr lang="en-US" sz="14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sintesa</a:t>
            </a:r>
            <a:r>
              <a:rPr lang="en-US" sz="14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dericat</a:t>
            </a:r>
            <a:endParaRPr lang="en-US" sz="1400" dirty="0">
              <a:solidFill>
                <a:schemeClr val="bg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endParaRPr lang="en-US" sz="1400" dirty="0">
              <a:solidFill>
                <a:schemeClr val="bg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6084888" y="1484313"/>
            <a:ext cx="2232025" cy="4321175"/>
          </a:xfrm>
          <a:prstGeom prst="chevron">
            <a:avLst>
              <a:gd name="adj" fmla="val 20399"/>
            </a:avLst>
          </a:prstGeom>
          <a:solidFill>
            <a:srgbClr val="FFE0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Char char="•"/>
              <a:defRPr/>
            </a:pPr>
            <a:r>
              <a:rPr lang="en-US" sz="20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Uji</a:t>
            </a:r>
            <a:r>
              <a:rPr lang="en-US" sz="20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BE </a:t>
            </a:r>
            <a:r>
              <a:rPr lang="en-US" sz="20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20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Registrasi</a:t>
            </a:r>
            <a:endParaRPr lang="en-US" sz="2000" dirty="0">
              <a:solidFill>
                <a:schemeClr val="bg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sz="2000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Produksi</a:t>
            </a:r>
            <a:r>
              <a:rPr lang="en-US" sz="2000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tablet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8313" y="836613"/>
            <a:ext cx="1800225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Tahun</a:t>
            </a:r>
            <a:endParaRPr lang="en-US" sz="2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39975" y="836613"/>
            <a:ext cx="1800225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2011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11638" y="836613"/>
            <a:ext cx="1800225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2012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84888" y="836613"/>
            <a:ext cx="1800225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2013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8313" y="5949950"/>
            <a:ext cx="1800225" cy="503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Lembaga</a:t>
            </a:r>
            <a:endParaRPr lang="en-US" sz="2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339975" y="5949950"/>
            <a:ext cx="1800225" cy="503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Balitbangkes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LIPI, </a:t>
            </a:r>
            <a:r>
              <a:rPr lang="en-US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Indofarma</a:t>
            </a:r>
            <a:endParaRPr lang="en-US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211638" y="5949950"/>
            <a:ext cx="1800225" cy="503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Balitbangkes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LIPI, </a:t>
            </a:r>
            <a:r>
              <a:rPr lang="en-US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Indofarma</a:t>
            </a:r>
            <a:endParaRPr lang="en-US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56325" y="5949950"/>
            <a:ext cx="1800225" cy="503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Balitbangkes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Indofarma</a:t>
            </a:r>
            <a:endParaRPr lang="en-US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4766" name="TextBox 21"/>
          <p:cNvSpPr txBox="1">
            <a:spLocks noChangeArrowheads="1"/>
          </p:cNvSpPr>
          <p:nvPr/>
        </p:nvSpPr>
        <p:spPr bwMode="auto">
          <a:xfrm>
            <a:off x="539750" y="260350"/>
            <a:ext cx="79200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Tahoma" pitchFamily="34" charset="0"/>
              </a:rPr>
              <a:t>Road map bahan baku DHA dan Tablet DHP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ROADMAP DENGUE VACCINE</a:t>
            </a:r>
          </a:p>
        </p:txBody>
      </p:sp>
      <p:sp>
        <p:nvSpPr>
          <p:cNvPr id="75779" name="Subtitl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pPr eaLnBrk="1" hangingPunct="1"/>
            <a:r>
              <a:rPr lang="en-US" sz="2400" smtClean="0"/>
              <a:t>Forum Riset Vaksin Nasional</a:t>
            </a:r>
          </a:p>
          <a:p>
            <a:pPr eaLnBrk="1" hangingPunct="1"/>
            <a:r>
              <a:rPr lang="en-US" sz="2400" smtClean="0"/>
              <a:t>Working Group Dengue Vaccine</a:t>
            </a:r>
          </a:p>
          <a:p>
            <a:pPr eaLnBrk="1" hangingPunct="1"/>
            <a:r>
              <a:rPr lang="en-US" sz="2400" smtClean="0"/>
              <a:t>(UNAIR, UI, UGM, BALITBANGKES, LIPI, EIJKMAN, BPPT, PSSP Bogor)  </a:t>
            </a:r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802" name="Group 30"/>
          <p:cNvGrpSpPr>
            <a:grpSpLocks/>
          </p:cNvGrpSpPr>
          <p:nvPr/>
        </p:nvGrpSpPr>
        <p:grpSpPr bwMode="auto">
          <a:xfrm>
            <a:off x="-19050" y="207963"/>
            <a:ext cx="8942388" cy="773112"/>
            <a:chOff x="-18288" y="207264"/>
            <a:chExt cx="8942832" cy="774192"/>
          </a:xfrm>
        </p:grpSpPr>
        <p:sp>
          <p:nvSpPr>
            <p:cNvPr id="11" name="TextBox 10"/>
            <p:cNvSpPr txBox="1"/>
            <p:nvPr/>
          </p:nvSpPr>
          <p:spPr bwMode="auto">
            <a:xfrm>
              <a:off x="0" y="228600"/>
              <a:ext cx="1438275" cy="66833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latin typeface="+mn-lt"/>
                  <a:cs typeface="+mn-cs"/>
                </a:rPr>
                <a:t>Mapping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latin typeface="+mn-lt"/>
                  <a:cs typeface="+mn-cs"/>
                </a:rPr>
                <a:t>2012-2013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>
                <a:latin typeface="+mn-lt"/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 bwMode="auto">
            <a:xfrm>
              <a:off x="1491342" y="228600"/>
              <a:ext cx="1377950" cy="66992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>
              <a:normAutofit fontScale="92500" lnSpcReduction="10000"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b="1" dirty="0" err="1">
                  <a:latin typeface="+mn-lt"/>
                  <a:cs typeface="+mn-cs"/>
                </a:rPr>
                <a:t>Penentuan</a:t>
              </a:r>
              <a:r>
                <a:rPr lang="en-US" sz="1100" b="1" dirty="0">
                  <a:latin typeface="+mn-lt"/>
                  <a:cs typeface="+mn-cs"/>
                </a:rPr>
                <a:t> Strain Virus </a:t>
              </a:r>
              <a:r>
                <a:rPr lang="en-US" sz="1100" b="1" dirty="0" err="1">
                  <a:latin typeface="+mn-lt"/>
                  <a:cs typeface="+mn-cs"/>
                </a:rPr>
                <a:t>Kandidat</a:t>
              </a:r>
              <a:r>
                <a:rPr lang="en-US" sz="1100" b="1" dirty="0">
                  <a:latin typeface="+mn-lt"/>
                  <a:cs typeface="+mn-cs"/>
                </a:rPr>
                <a:t> Seed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b="1" dirty="0">
                  <a:latin typeface="+mn-lt"/>
                  <a:cs typeface="+mn-cs"/>
                </a:rPr>
                <a:t>2013</a:t>
              </a:r>
            </a:p>
          </p:txBody>
        </p:sp>
        <p:sp>
          <p:nvSpPr>
            <p:cNvPr id="13" name="TextBox 12"/>
            <p:cNvSpPr txBox="1"/>
            <p:nvPr/>
          </p:nvSpPr>
          <p:spPr bwMode="auto">
            <a:xfrm>
              <a:off x="2927965" y="228600"/>
              <a:ext cx="1704975" cy="66833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 err="1">
                  <a:latin typeface="+mn-lt"/>
                  <a:cs typeface="+mn-cs"/>
                </a:rPr>
                <a:t>Teknologi</a:t>
              </a:r>
              <a:r>
                <a:rPr lang="en-US" sz="1200" b="1" dirty="0">
                  <a:latin typeface="+mn-lt"/>
                  <a:cs typeface="+mn-cs"/>
                </a:rPr>
                <a:t> </a:t>
              </a:r>
              <a:r>
                <a:rPr lang="en-US" sz="1200" b="1" dirty="0" err="1">
                  <a:latin typeface="+mn-lt"/>
                  <a:cs typeface="+mn-cs"/>
                </a:rPr>
                <a:t>Pengembangan</a:t>
              </a:r>
              <a:r>
                <a:rPr lang="en-US" sz="1200" b="1" dirty="0">
                  <a:latin typeface="+mn-lt"/>
                  <a:cs typeface="+mn-cs"/>
                </a:rPr>
                <a:t> </a:t>
              </a:r>
              <a:r>
                <a:rPr lang="en-US" sz="1200" b="1" dirty="0" err="1">
                  <a:latin typeface="+mn-lt"/>
                  <a:cs typeface="+mn-cs"/>
                </a:rPr>
                <a:t>Vaksin</a:t>
              </a:r>
              <a:endParaRPr lang="en-US" sz="1200" b="1" dirty="0">
                <a:latin typeface="+mn-lt"/>
                <a:cs typeface="+mn-cs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latin typeface="+mn-lt"/>
                  <a:cs typeface="+mn-cs"/>
                </a:rPr>
                <a:t>2013-2015</a:t>
              </a:r>
              <a:endParaRPr lang="en-US" sz="1400" b="1" dirty="0">
                <a:latin typeface="+mn-lt"/>
                <a:cs typeface="+mn-cs"/>
              </a:endParaRPr>
            </a:p>
          </p:txBody>
        </p:sp>
        <p:sp>
          <p:nvSpPr>
            <p:cNvPr id="14" name="TextBox 13"/>
            <p:cNvSpPr txBox="1"/>
            <p:nvPr/>
          </p:nvSpPr>
          <p:spPr bwMode="auto">
            <a:xfrm>
              <a:off x="4709140" y="228600"/>
              <a:ext cx="1582802" cy="668338"/>
            </a:xfrm>
            <a:prstGeom prst="rect">
              <a:avLst/>
            </a:prstGeom>
            <a:solidFill>
              <a:srgbClr val="CAE6EE"/>
            </a:solidFill>
            <a:ln w="28575"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 err="1">
                  <a:latin typeface="+mn-lt"/>
                  <a:cs typeface="+mn-cs"/>
                </a:rPr>
                <a:t>Formulasi</a:t>
              </a:r>
              <a:r>
                <a:rPr lang="en-US" sz="1200" b="1" dirty="0">
                  <a:latin typeface="+mn-lt"/>
                  <a:cs typeface="+mn-cs"/>
                </a:rPr>
                <a:t> </a:t>
              </a:r>
              <a:r>
                <a:rPr lang="en-US" sz="1200" b="1" dirty="0" err="1">
                  <a:latin typeface="+mn-lt"/>
                  <a:cs typeface="+mn-cs"/>
                </a:rPr>
                <a:t>dan</a:t>
              </a:r>
              <a:r>
                <a:rPr lang="en-US" sz="1200" b="1" dirty="0">
                  <a:latin typeface="+mn-lt"/>
                  <a:cs typeface="+mn-cs"/>
                </a:rPr>
                <a:t> Assay Development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latin typeface="+mn-lt"/>
                  <a:cs typeface="+mn-cs"/>
                </a:rPr>
                <a:t>2015-2018</a:t>
              </a:r>
              <a:endParaRPr lang="en-US" sz="1400" b="1" dirty="0">
                <a:latin typeface="+mn-lt"/>
                <a:cs typeface="+mn-cs"/>
              </a:endParaRPr>
            </a:p>
          </p:txBody>
        </p:sp>
        <p:sp>
          <p:nvSpPr>
            <p:cNvPr id="15" name="TextBox 14"/>
            <p:cNvSpPr txBox="1"/>
            <p:nvPr/>
          </p:nvSpPr>
          <p:spPr bwMode="auto">
            <a:xfrm>
              <a:off x="6385313" y="228600"/>
              <a:ext cx="1219200" cy="698500"/>
            </a:xfrm>
            <a:prstGeom prst="rect">
              <a:avLst/>
            </a:prstGeom>
            <a:solidFill>
              <a:srgbClr val="CCFF33"/>
            </a:solidFill>
            <a:ln w="28575"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 err="1">
                  <a:latin typeface="+mn-lt"/>
                  <a:cs typeface="+mn-cs"/>
                </a:rPr>
                <a:t>Penentuan</a:t>
              </a:r>
              <a:r>
                <a:rPr lang="en-US" sz="1200" b="1" dirty="0">
                  <a:latin typeface="+mn-lt"/>
                  <a:cs typeface="+mn-cs"/>
                </a:rPr>
                <a:t> Parent Seed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+mn-lt"/>
                  <a:cs typeface="+mn-cs"/>
                </a:rPr>
                <a:t>2018-2019</a:t>
              </a:r>
            </a:p>
          </p:txBody>
        </p:sp>
        <p:sp>
          <p:nvSpPr>
            <p:cNvPr id="17" name="TextBox 16"/>
            <p:cNvSpPr txBox="1"/>
            <p:nvPr/>
          </p:nvSpPr>
          <p:spPr bwMode="auto">
            <a:xfrm>
              <a:off x="7649028" y="228600"/>
              <a:ext cx="1262063" cy="738664"/>
            </a:xfrm>
            <a:prstGeom prst="rect">
              <a:avLst/>
            </a:prstGeom>
            <a:solidFill>
              <a:srgbClr val="FF8029"/>
            </a:solidFill>
            <a:ln w="28575"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+mn-lt"/>
                  <a:cs typeface="+mn-cs"/>
                </a:rPr>
                <a:t>Seed </a:t>
              </a:r>
              <a:r>
                <a:rPr lang="en-US" sz="1400" b="1" dirty="0" err="1">
                  <a:latin typeface="+mn-lt"/>
                  <a:cs typeface="+mn-cs"/>
                </a:rPr>
                <a:t>Vaksin</a:t>
              </a:r>
              <a:endParaRPr lang="en-US" sz="1400" b="1" dirty="0">
                <a:latin typeface="+mn-lt"/>
                <a:cs typeface="+mn-cs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+mn-lt"/>
                  <a:cs typeface="+mn-cs"/>
                </a:rPr>
                <a:t>2020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b="1" dirty="0">
                <a:latin typeface="+mn-lt"/>
                <a:cs typeface="+mn-cs"/>
              </a:endParaRPr>
            </a:p>
          </p:txBody>
        </p:sp>
      </p:grpSp>
      <p:grpSp>
        <p:nvGrpSpPr>
          <p:cNvPr id="76803" name="Group 31"/>
          <p:cNvGrpSpPr>
            <a:grpSpLocks/>
          </p:cNvGrpSpPr>
          <p:nvPr/>
        </p:nvGrpSpPr>
        <p:grpSpPr bwMode="auto">
          <a:xfrm>
            <a:off x="134938" y="1143000"/>
            <a:ext cx="9009062" cy="4419600"/>
            <a:chOff x="61686" y="1219200"/>
            <a:chExt cx="9009744" cy="4419600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61686" y="1219200"/>
              <a:ext cx="1676399" cy="4419600"/>
            </a:xfrm>
            <a:prstGeom prst="homePlate">
              <a:avLst>
                <a:gd name="adj" fmla="val 19918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28575"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>
              <a:normAutofit/>
            </a:bodyPr>
            <a:lstStyle/>
            <a:p>
              <a:pPr>
                <a:defRPr/>
              </a:pPr>
              <a:endParaRPr lang="en-US" sz="1600" b="1">
                <a:latin typeface="Calibri" pitchFamily="34" charset="0"/>
              </a:endParaRPr>
            </a:p>
            <a:p>
              <a:pPr>
                <a:defRPr/>
              </a:pPr>
              <a:r>
                <a:rPr lang="en-US" sz="1600" b="1">
                  <a:latin typeface="Calibri" pitchFamily="34" charset="0"/>
                </a:rPr>
                <a:t>-Mengenali penyebaran geografis serotype dan genotype</a:t>
              </a:r>
            </a:p>
            <a:p>
              <a:pPr>
                <a:defRPr/>
              </a:pPr>
              <a:endParaRPr lang="en-US" sz="1600" b="1">
                <a:latin typeface="Calibri" pitchFamily="34" charset="0"/>
              </a:endParaRPr>
            </a:p>
            <a:p>
              <a:pPr>
                <a:defRPr/>
              </a:pPr>
              <a:r>
                <a:rPr lang="en-US" sz="1600" b="1">
                  <a:latin typeface="Calibri" pitchFamily="34" charset="0"/>
                </a:rPr>
                <a:t>-Karakterisasi Genetik</a:t>
              </a:r>
            </a:p>
            <a:p>
              <a:pPr>
                <a:defRPr/>
              </a:pPr>
              <a:endParaRPr lang="en-US" sz="1600" b="1">
                <a:latin typeface="Calibri" pitchFamily="34" charset="0"/>
              </a:endParaRPr>
            </a:p>
            <a:p>
              <a:pPr>
                <a:defRPr/>
              </a:pPr>
              <a:r>
                <a:rPr lang="en-US" sz="1600" b="1">
                  <a:latin typeface="Calibri" pitchFamily="34" charset="0"/>
                </a:rPr>
                <a:t>-Karakterisasi Biologis invitro</a:t>
              </a:r>
            </a:p>
            <a:p>
              <a:pPr>
                <a:defRPr/>
              </a:pPr>
              <a:endParaRPr lang="en-US" sz="1600" b="1">
                <a:latin typeface="Calibri" pitchFamily="34" charset="0"/>
              </a:endParaRPr>
            </a:p>
            <a:p>
              <a:pPr>
                <a:defRPr/>
              </a:pPr>
              <a:r>
                <a:rPr lang="en-US" sz="1600" b="1">
                  <a:latin typeface="Calibri" pitchFamily="34" charset="0"/>
                </a:rPr>
                <a:t>-Penentuan Isolat Virus -&gt; Perbanyakan</a:t>
              </a:r>
            </a:p>
          </p:txBody>
        </p:sp>
        <p:sp>
          <p:nvSpPr>
            <p:cNvPr id="19" name="TextBox 18"/>
            <p:cNvSpPr txBox="1"/>
            <p:nvPr/>
          </p:nvSpPr>
          <p:spPr bwMode="auto">
            <a:xfrm>
              <a:off x="1465944" y="1219200"/>
              <a:ext cx="1738086" cy="4419600"/>
            </a:xfrm>
            <a:prstGeom prst="chevron">
              <a:avLst>
                <a:gd name="adj" fmla="val 20096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28575"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/>
            <a:lstStyle/>
            <a:p>
              <a:pPr>
                <a:defRPr/>
              </a:pPr>
              <a:endParaRPr lang="en-US" sz="1400" b="1">
                <a:latin typeface="Calibri" pitchFamily="34" charset="0"/>
              </a:endParaRPr>
            </a:p>
            <a:p>
              <a:pPr>
                <a:defRPr/>
              </a:pPr>
              <a:endParaRPr lang="en-US" sz="1400" b="1">
                <a:latin typeface="Calibri" pitchFamily="34" charset="0"/>
              </a:endParaRPr>
            </a:p>
            <a:p>
              <a:pPr>
                <a:defRPr/>
              </a:pPr>
              <a:r>
                <a:rPr lang="en-US" sz="1600" b="1">
                  <a:latin typeface="Calibri" pitchFamily="34" charset="0"/>
                </a:rPr>
                <a:t>- Analisis Potensi   (Immuno genicity,     Anti genicity)</a:t>
              </a:r>
            </a:p>
            <a:p>
              <a:pPr>
                <a:defRPr/>
              </a:pPr>
              <a:r>
                <a:rPr lang="en-US" sz="1600" b="1">
                  <a:latin typeface="Calibri" pitchFamily="34" charset="0"/>
                </a:rPr>
                <a:t> </a:t>
              </a:r>
            </a:p>
            <a:p>
              <a:pPr>
                <a:defRPr/>
              </a:pPr>
              <a:r>
                <a:rPr lang="en-US" sz="1600" b="1">
                  <a:latin typeface="Calibri" pitchFamily="34" charset="0"/>
                </a:rPr>
                <a:t>-Penentu an Strain  Virus kandi dat  berda sarkan konservas genetik</a:t>
              </a:r>
            </a:p>
          </p:txBody>
        </p:sp>
        <p:sp>
          <p:nvSpPr>
            <p:cNvPr id="25" name="TextBox 24"/>
            <p:cNvSpPr txBox="1"/>
            <p:nvPr/>
          </p:nvSpPr>
          <p:spPr bwMode="auto">
            <a:xfrm>
              <a:off x="2924628" y="1219200"/>
              <a:ext cx="2090058" cy="4419600"/>
            </a:xfrm>
            <a:prstGeom prst="chevron">
              <a:avLst>
                <a:gd name="adj" fmla="val 16276"/>
              </a:avLst>
            </a:prstGeom>
            <a:solidFill>
              <a:schemeClr val="accent4">
                <a:lumMod val="40000"/>
                <a:lumOff val="60000"/>
              </a:schemeClr>
            </a:solidFill>
            <a:ln w="28575"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/>
            <a:lstStyle/>
            <a:p>
              <a:pPr>
                <a:defRPr/>
              </a:pPr>
              <a:endParaRPr lang="en-US" sz="1400" b="1">
                <a:latin typeface="Calibri" pitchFamily="34" charset="0"/>
              </a:endParaRPr>
            </a:p>
            <a:p>
              <a:pPr>
                <a:buFontTx/>
                <a:buChar char="•"/>
                <a:defRPr/>
              </a:pPr>
              <a:r>
                <a:rPr lang="en-US" sz="1400" b="1">
                  <a:latin typeface="Calibri" pitchFamily="34" charset="0"/>
                </a:rPr>
                <a:t>Live Attenuated </a:t>
              </a:r>
            </a:p>
            <a:p>
              <a:pPr>
                <a:buFont typeface="Arial" charset="0"/>
                <a:buChar char="•"/>
                <a:defRPr/>
              </a:pPr>
              <a:r>
                <a:rPr lang="en-US" sz="1400" b="1">
                  <a:latin typeface="Calibri" pitchFamily="34" charset="0"/>
                </a:rPr>
                <a:t> Inactivated Vaccine</a:t>
              </a:r>
            </a:p>
            <a:p>
              <a:pPr>
                <a:buFont typeface="Arial" charset="0"/>
                <a:buChar char="•"/>
                <a:defRPr/>
              </a:pPr>
              <a:r>
                <a:rPr lang="en-US" sz="1400" b="1">
                  <a:latin typeface="Calibri" pitchFamily="34" charset="0"/>
                </a:rPr>
                <a:t> Rekombinan Live Attenuated </a:t>
              </a:r>
            </a:p>
            <a:p>
              <a:pPr>
                <a:defRPr/>
              </a:pPr>
              <a:r>
                <a:rPr lang="en-US" sz="1400" b="1">
                  <a:latin typeface="Calibri" pitchFamily="34" charset="0"/>
                </a:rPr>
                <a:t>        (Chimera)</a:t>
              </a:r>
            </a:p>
            <a:p>
              <a:pPr>
                <a:buFont typeface="Arial" charset="0"/>
                <a:buChar char="•"/>
                <a:defRPr/>
              </a:pPr>
              <a:r>
                <a:rPr lang="en-US" sz="1400" b="1">
                  <a:latin typeface="Calibri" pitchFamily="34" charset="0"/>
                </a:rPr>
                <a:t> DNA Vaccine </a:t>
              </a:r>
            </a:p>
            <a:p>
              <a:pPr>
                <a:buFont typeface="Arial" charset="0"/>
                <a:buChar char="•"/>
                <a:defRPr/>
              </a:pPr>
              <a:r>
                <a:rPr lang="en-US" sz="1400" b="1">
                  <a:latin typeface="Calibri" pitchFamily="34" charset="0"/>
                </a:rPr>
                <a:t> Subunit Protein   </a:t>
              </a:r>
            </a:p>
            <a:p>
              <a:pPr>
                <a:defRPr/>
              </a:pPr>
              <a:r>
                <a:rPr lang="en-US" sz="1400" b="1">
                  <a:latin typeface="Calibri" pitchFamily="34" charset="0"/>
                </a:rPr>
                <a:t>  Rekombinan  Epitop PreM, E, NS1 dan NS3</a:t>
              </a:r>
            </a:p>
            <a:p>
              <a:pPr>
                <a:buFont typeface="Arial" charset="0"/>
                <a:buChar char="•"/>
                <a:defRPr/>
              </a:pPr>
              <a:r>
                <a:rPr lang="en-US" sz="1400" b="1">
                  <a:latin typeface="Calibri" pitchFamily="34" charset="0"/>
                </a:rPr>
                <a:t> Teknologi Adjuvant dan</a:t>
              </a:r>
            </a:p>
            <a:p>
              <a:pPr>
                <a:defRPr/>
              </a:pPr>
              <a:r>
                <a:rPr lang="en-US" sz="1400" b="1">
                  <a:latin typeface="Calibri" pitchFamily="34" charset="0"/>
                </a:rPr>
                <a:t>Delivery System</a:t>
              </a:r>
            </a:p>
            <a:p>
              <a:pPr>
                <a:buFont typeface="Arial" charset="0"/>
                <a:buChar char="•"/>
                <a:defRPr/>
              </a:pPr>
              <a:r>
                <a:rPr lang="en-US" sz="1400" b="1">
                  <a:latin typeface="Calibri" pitchFamily="34" charset="0"/>
                </a:rPr>
                <a:t>  Pengembang an  Hewan Coba</a:t>
              </a:r>
            </a:p>
          </p:txBody>
        </p:sp>
        <p:sp>
          <p:nvSpPr>
            <p:cNvPr id="26" name="TextBox 25"/>
            <p:cNvSpPr txBox="1"/>
            <p:nvPr/>
          </p:nvSpPr>
          <p:spPr bwMode="auto">
            <a:xfrm>
              <a:off x="4726669" y="1219200"/>
              <a:ext cx="1920875" cy="4419600"/>
            </a:xfrm>
            <a:prstGeom prst="chevron">
              <a:avLst>
                <a:gd name="adj" fmla="val 18610"/>
              </a:avLst>
            </a:prstGeom>
            <a:solidFill>
              <a:srgbClr val="CAE6EE"/>
            </a:solidFill>
            <a:ln w="28575"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/>
            <a:lstStyle/>
            <a:p>
              <a:pPr>
                <a:defRPr/>
              </a:pPr>
              <a:endParaRPr lang="en-US" sz="1400" b="1">
                <a:latin typeface="Calibri" pitchFamily="34" charset="0"/>
              </a:endParaRPr>
            </a:p>
            <a:p>
              <a:pPr>
                <a:defRPr/>
              </a:pPr>
              <a:r>
                <a:rPr lang="en-US" sz="1400" b="1">
                  <a:latin typeface="Calibri" pitchFamily="34" charset="0"/>
                </a:rPr>
                <a:t> </a:t>
              </a:r>
            </a:p>
            <a:p>
              <a:pPr>
                <a:buFont typeface="Arial" charset="0"/>
                <a:buChar char="•"/>
                <a:defRPr/>
              </a:pPr>
              <a:r>
                <a:rPr lang="en-US" sz="1400" b="1">
                  <a:latin typeface="Calibri" pitchFamily="34" charset="0"/>
                </a:rPr>
                <a:t> Stabilitas</a:t>
              </a:r>
            </a:p>
            <a:p>
              <a:pPr>
                <a:defRPr/>
              </a:pPr>
              <a:endParaRPr lang="en-US" sz="1400" b="1">
                <a:latin typeface="Calibri" pitchFamily="34" charset="0"/>
              </a:endParaRPr>
            </a:p>
            <a:p>
              <a:pPr>
                <a:buFont typeface="Arial" charset="0"/>
                <a:buChar char="•"/>
                <a:defRPr/>
              </a:pPr>
              <a:r>
                <a:rPr lang="en-US" sz="1400" b="1">
                  <a:latin typeface="Calibri" pitchFamily="34" charset="0"/>
                </a:rPr>
                <a:t> Formulasi tetravalent vaksin</a:t>
              </a:r>
            </a:p>
            <a:p>
              <a:pPr>
                <a:defRPr/>
              </a:pPr>
              <a:endParaRPr lang="en-US" sz="1400" b="1">
                <a:latin typeface="Calibri" pitchFamily="34" charset="0"/>
              </a:endParaRPr>
            </a:p>
            <a:p>
              <a:pPr>
                <a:buFont typeface="Arial" charset="0"/>
                <a:buChar char="•"/>
                <a:defRPr/>
              </a:pPr>
              <a:r>
                <a:rPr lang="es-ES" sz="1400" b="1">
                  <a:latin typeface="Calibri" pitchFamily="34" charset="0"/>
                </a:rPr>
                <a:t>  Pengujian pada Hewan Coba (mencit dan primata)</a:t>
              </a:r>
            </a:p>
            <a:p>
              <a:pPr>
                <a:defRPr/>
              </a:pPr>
              <a:endParaRPr lang="en-US" sz="1400" b="1">
                <a:latin typeface="Calibri" pitchFamily="34" charset="0"/>
              </a:endParaRPr>
            </a:p>
            <a:p>
              <a:pPr>
                <a:buFont typeface="Arial" charset="0"/>
                <a:buChar char="•"/>
                <a:defRPr/>
              </a:pPr>
              <a:r>
                <a:rPr lang="en-US" sz="1400" b="1">
                  <a:latin typeface="Calibri" pitchFamily="34" charset="0"/>
                </a:rPr>
                <a:t> Pengujian Antibody    Dependent     Enhancement</a:t>
              </a:r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6371772" y="1219200"/>
              <a:ext cx="1509486" cy="4419599"/>
            </a:xfrm>
            <a:prstGeom prst="chevron">
              <a:avLst>
                <a:gd name="adj" fmla="val 21762"/>
              </a:avLst>
            </a:prstGeom>
            <a:solidFill>
              <a:srgbClr val="CCFF33"/>
            </a:solidFill>
            <a:ln w="28575"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>
              <a:normAutofit/>
            </a:bodyPr>
            <a:lstStyle/>
            <a:p>
              <a:pPr>
                <a:defRPr/>
              </a:pPr>
              <a:endParaRPr lang="en-US" sz="1200">
                <a:latin typeface="Calibri" pitchFamily="34" charset="0"/>
              </a:endParaRPr>
            </a:p>
            <a:p>
              <a:pPr>
                <a:defRPr/>
              </a:pPr>
              <a:endParaRPr lang="en-US" sz="1200" b="1">
                <a:latin typeface="Calibri" pitchFamily="34" charset="0"/>
              </a:endParaRPr>
            </a:p>
            <a:p>
              <a:pPr>
                <a:defRPr/>
              </a:pPr>
              <a:r>
                <a:rPr lang="en-US" sz="1200" b="1">
                  <a:latin typeface="Calibri" pitchFamily="34" charset="0"/>
                </a:rPr>
                <a:t>   </a:t>
              </a:r>
            </a:p>
            <a:p>
              <a:pPr>
                <a:defRPr/>
              </a:pPr>
              <a:endParaRPr lang="en-US" sz="1200" b="1">
                <a:latin typeface="Calibri" pitchFamily="34" charset="0"/>
              </a:endParaRPr>
            </a:p>
            <a:p>
              <a:pPr>
                <a:defRPr/>
              </a:pPr>
              <a:endParaRPr lang="en-US" sz="1200" b="1">
                <a:latin typeface="Calibri" pitchFamily="34" charset="0"/>
              </a:endParaRPr>
            </a:p>
            <a:p>
              <a:pPr>
                <a:defRPr/>
              </a:pPr>
              <a:endParaRPr lang="en-US" sz="1200" b="1">
                <a:latin typeface="Calibri" pitchFamily="34" charset="0"/>
              </a:endParaRPr>
            </a:p>
            <a:p>
              <a:pPr>
                <a:defRPr/>
              </a:pPr>
              <a:endParaRPr lang="en-US" sz="1200" b="1">
                <a:latin typeface="Calibri" pitchFamily="34" charset="0"/>
              </a:endParaRPr>
            </a:p>
            <a:p>
              <a:pPr>
                <a:defRPr/>
              </a:pPr>
              <a:r>
                <a:rPr lang="en-US" sz="1400" b="1">
                  <a:latin typeface="Calibri" pitchFamily="34" charset="0"/>
                </a:rPr>
                <a:t>Doku mentasi </a:t>
              </a:r>
            </a:p>
            <a:p>
              <a:pPr>
                <a:defRPr/>
              </a:pPr>
              <a:endParaRPr lang="en-US" sz="1400" b="1">
                <a:latin typeface="Calibri" pitchFamily="34" charset="0"/>
              </a:endParaRPr>
            </a:p>
            <a:p>
              <a:pPr>
                <a:defRPr/>
              </a:pPr>
              <a:r>
                <a:rPr lang="en-US" sz="1400" b="1">
                  <a:latin typeface="Calibri" pitchFamily="34" charset="0"/>
                </a:rPr>
                <a:t>     </a:t>
              </a:r>
            </a:p>
            <a:p>
              <a:pPr>
                <a:defRPr/>
              </a:pPr>
              <a:endParaRPr lang="en-US" sz="1400" b="1">
                <a:latin typeface="Calibri" pitchFamily="34" charset="0"/>
              </a:endParaRPr>
            </a:p>
            <a:p>
              <a:pPr>
                <a:defRPr/>
              </a:pPr>
              <a:r>
                <a:rPr lang="en-US" sz="1400" b="1">
                  <a:latin typeface="Calibri" pitchFamily="34" charset="0"/>
                </a:rPr>
                <a:t>Prototip Vaksin </a:t>
              </a:r>
              <a:endParaRPr lang="en-US" sz="1400">
                <a:latin typeface="Calibri" pitchFamily="34" charset="0"/>
              </a:endParaRPr>
            </a:p>
            <a:p>
              <a:pPr>
                <a:defRPr/>
              </a:pPr>
              <a:endParaRPr lang="en-US" sz="1400">
                <a:latin typeface="Calibri" pitchFamily="34" charset="0"/>
              </a:endParaRPr>
            </a:p>
            <a:p>
              <a:pPr>
                <a:defRPr/>
              </a:pPr>
              <a:endParaRPr lang="en-US" sz="1400">
                <a:latin typeface="Calibri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 bwMode="auto">
            <a:xfrm>
              <a:off x="7623630" y="1219200"/>
              <a:ext cx="1447800" cy="4419600"/>
            </a:xfrm>
            <a:prstGeom prst="chevron">
              <a:avLst>
                <a:gd name="adj" fmla="val 24147"/>
              </a:avLst>
            </a:prstGeom>
            <a:solidFill>
              <a:srgbClr val="FF8029"/>
            </a:solidFill>
            <a:ln w="28575"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>
              <a:normAutofit/>
            </a:bodyPr>
            <a:lstStyle/>
            <a:p>
              <a:pPr>
                <a:defRPr/>
              </a:pPr>
              <a:endParaRPr lang="en-US" sz="1200" b="1" dirty="0">
                <a:latin typeface="Calibri" pitchFamily="34" charset="0"/>
              </a:endParaRPr>
            </a:p>
            <a:p>
              <a:pPr>
                <a:defRPr/>
              </a:pPr>
              <a:endParaRPr lang="en-US" sz="1200" b="1" dirty="0">
                <a:latin typeface="Calibri" pitchFamily="34" charset="0"/>
              </a:endParaRPr>
            </a:p>
            <a:p>
              <a:pPr>
                <a:defRPr/>
              </a:pPr>
              <a:endParaRPr lang="en-US" sz="1200" b="1" dirty="0">
                <a:latin typeface="Calibri" pitchFamily="34" charset="0"/>
              </a:endParaRPr>
            </a:p>
            <a:p>
              <a:pPr>
                <a:defRPr/>
              </a:pPr>
              <a:endParaRPr lang="en-US" sz="1200" b="1" dirty="0">
                <a:latin typeface="Calibri" pitchFamily="34" charset="0"/>
              </a:endParaRPr>
            </a:p>
            <a:p>
              <a:pPr>
                <a:defRPr/>
              </a:pPr>
              <a:endParaRPr lang="en-US" sz="1200" b="1" dirty="0">
                <a:latin typeface="Calibri" pitchFamily="34" charset="0"/>
              </a:endParaRPr>
            </a:p>
            <a:p>
              <a:pPr>
                <a:defRPr/>
              </a:pPr>
              <a:endParaRPr lang="en-US" sz="1200" b="1" dirty="0">
                <a:latin typeface="Calibri" pitchFamily="34" charset="0"/>
              </a:endParaRPr>
            </a:p>
            <a:p>
              <a:pPr>
                <a:defRPr/>
              </a:pPr>
              <a:endParaRPr lang="en-US" sz="1200" b="1" dirty="0">
                <a:latin typeface="Calibri" pitchFamily="34" charset="0"/>
              </a:endParaRPr>
            </a:p>
            <a:p>
              <a:pPr>
                <a:defRPr/>
              </a:pPr>
              <a:r>
                <a:rPr lang="en-US" sz="1400" b="1" dirty="0" err="1">
                  <a:latin typeface="Calibri" pitchFamily="34" charset="0"/>
                </a:rPr>
                <a:t>Vali</a:t>
              </a:r>
              <a:endParaRPr lang="en-US" sz="1400" b="1" dirty="0">
                <a:latin typeface="Calibri" pitchFamily="34" charset="0"/>
              </a:endParaRPr>
            </a:p>
            <a:p>
              <a:pPr>
                <a:defRPr/>
              </a:pPr>
              <a:r>
                <a:rPr lang="en-US" sz="1400" b="1" dirty="0" err="1">
                  <a:latin typeface="Calibri" pitchFamily="34" charset="0"/>
                </a:rPr>
                <a:t>dasi</a:t>
              </a:r>
              <a:endParaRPr lang="en-US" sz="1400" b="1" dirty="0">
                <a:latin typeface="Calibri" pitchFamily="34" charset="0"/>
              </a:endParaRPr>
            </a:p>
            <a:p>
              <a:pPr>
                <a:defRPr/>
              </a:pPr>
              <a:endParaRPr lang="en-US" sz="1400" b="1" dirty="0">
                <a:latin typeface="Calibri" pitchFamily="34" charset="0"/>
              </a:endParaRPr>
            </a:p>
            <a:p>
              <a:pPr>
                <a:defRPr/>
              </a:pPr>
              <a:endParaRPr lang="en-US" sz="1400" b="1" dirty="0">
                <a:latin typeface="Calibri" pitchFamily="34" charset="0"/>
              </a:endParaRPr>
            </a:p>
            <a:p>
              <a:pPr>
                <a:defRPr/>
              </a:pPr>
              <a:endParaRPr lang="en-US" sz="1400" b="1" dirty="0">
                <a:latin typeface="Calibri" pitchFamily="34" charset="0"/>
              </a:endParaRPr>
            </a:p>
            <a:p>
              <a:pPr>
                <a:defRPr/>
              </a:pPr>
              <a:r>
                <a:rPr lang="en-US" sz="1400" b="1" dirty="0">
                  <a:latin typeface="Calibri" pitchFamily="34" charset="0"/>
                </a:rPr>
                <a:t>Scale Up</a:t>
              </a:r>
            </a:p>
            <a:p>
              <a:pPr>
                <a:defRPr/>
              </a:pPr>
              <a:endParaRPr lang="en-US" sz="1400" b="1" dirty="0">
                <a:latin typeface="Calibri" pitchFamily="34" charset="0"/>
              </a:endParaRPr>
            </a:p>
          </p:txBody>
        </p:sp>
      </p:grpSp>
      <p:grpSp>
        <p:nvGrpSpPr>
          <p:cNvPr id="76804" name="Group 32"/>
          <p:cNvGrpSpPr>
            <a:grpSpLocks/>
          </p:cNvGrpSpPr>
          <p:nvPr/>
        </p:nvGrpSpPr>
        <p:grpSpPr bwMode="auto">
          <a:xfrm>
            <a:off x="0" y="5791200"/>
            <a:ext cx="8905875" cy="773113"/>
            <a:chOff x="-6096" y="5955792"/>
            <a:chExt cx="8906256" cy="774192"/>
          </a:xfrm>
        </p:grpSpPr>
        <p:sp>
          <p:nvSpPr>
            <p:cNvPr id="20" name="TextBox 19"/>
            <p:cNvSpPr txBox="1"/>
            <p:nvPr/>
          </p:nvSpPr>
          <p:spPr bwMode="auto">
            <a:xfrm>
              <a:off x="0" y="5962650"/>
              <a:ext cx="1371600" cy="7588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+mn-lt"/>
                  <a:cs typeface="+mn-cs"/>
                </a:rPr>
                <a:t>Eijkman, </a:t>
              </a:r>
              <a:r>
                <a:rPr lang="en-US" sz="1400" b="1" dirty="0" err="1">
                  <a:latin typeface="+mn-lt"/>
                  <a:cs typeface="+mn-cs"/>
                </a:rPr>
                <a:t>Litbangkes</a:t>
              </a:r>
              <a:r>
                <a:rPr lang="en-US" sz="1400" b="1" dirty="0">
                  <a:latin typeface="+mn-lt"/>
                  <a:cs typeface="+mn-cs"/>
                </a:rPr>
                <a:t>, UI, </a:t>
              </a:r>
              <a:r>
                <a:rPr lang="en-US" sz="1400" b="1" dirty="0" err="1">
                  <a:latin typeface="+mn-lt"/>
                  <a:cs typeface="+mn-cs"/>
                </a:rPr>
                <a:t>Unair</a:t>
              </a:r>
              <a:r>
                <a:rPr lang="en-US" sz="1400" b="1" dirty="0">
                  <a:latin typeface="+mn-lt"/>
                  <a:cs typeface="+mn-cs"/>
                </a:rPr>
                <a:t>, UGM</a:t>
              </a:r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1447800" y="5962650"/>
              <a:ext cx="1371600" cy="73866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b="1" dirty="0">
                  <a:latin typeface="Calibri" pitchFamily="34" charset="0"/>
                </a:rPr>
                <a:t>Eijkman, </a:t>
              </a:r>
              <a:r>
                <a:rPr lang="en-US" sz="1400" b="1" dirty="0" err="1">
                  <a:latin typeface="Calibri" pitchFamily="34" charset="0"/>
                </a:rPr>
                <a:t>Litbangkes</a:t>
              </a:r>
              <a:r>
                <a:rPr lang="en-US" sz="1400" b="1" dirty="0">
                  <a:latin typeface="Calibri" pitchFamily="34" charset="0"/>
                </a:rPr>
                <a:t>, UI, </a:t>
              </a:r>
              <a:r>
                <a:rPr lang="en-US" sz="1400" b="1" dirty="0" err="1">
                  <a:latin typeface="Calibri" pitchFamily="34" charset="0"/>
                </a:rPr>
                <a:t>Unair</a:t>
              </a:r>
              <a:r>
                <a:rPr lang="en-US" sz="1400" b="1" dirty="0">
                  <a:latin typeface="Calibri" pitchFamily="34" charset="0"/>
                </a:rPr>
                <a:t>, UGM</a:t>
              </a:r>
            </a:p>
          </p:txBody>
        </p:sp>
        <p:sp>
          <p:nvSpPr>
            <p:cNvPr id="22" name="TextBox 21"/>
            <p:cNvSpPr txBox="1"/>
            <p:nvPr/>
          </p:nvSpPr>
          <p:spPr bwMode="auto">
            <a:xfrm>
              <a:off x="2895600" y="5962650"/>
              <a:ext cx="1600200" cy="75882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b="1">
                  <a:latin typeface="Calibri" pitchFamily="34" charset="0"/>
                </a:rPr>
                <a:t>Unair, UI, LIPI, Litbangkes, BPPT, Biofarma</a:t>
              </a:r>
            </a:p>
          </p:txBody>
        </p:sp>
        <p:sp>
          <p:nvSpPr>
            <p:cNvPr id="23" name="TextBox 22"/>
            <p:cNvSpPr txBox="1"/>
            <p:nvPr/>
          </p:nvSpPr>
          <p:spPr bwMode="auto">
            <a:xfrm>
              <a:off x="4572000" y="5962650"/>
              <a:ext cx="1752600" cy="758825"/>
            </a:xfrm>
            <a:prstGeom prst="rect">
              <a:avLst/>
            </a:prstGeom>
            <a:solidFill>
              <a:srgbClr val="CAE6EE"/>
            </a:solidFill>
            <a:ln w="28575"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Calibri"/>
                </a:rPr>
                <a:t>PSSP Bogor, </a:t>
              </a:r>
              <a:r>
                <a:rPr lang="en-US" sz="1400" b="1" dirty="0" err="1">
                  <a:solidFill>
                    <a:prstClr val="black"/>
                  </a:solidFill>
                  <a:latin typeface="Calibri"/>
                </a:rPr>
                <a:t>Litbangkes</a:t>
              </a:r>
              <a:r>
                <a:rPr lang="en-US" sz="1400" b="1" dirty="0">
                  <a:solidFill>
                    <a:prstClr val="black"/>
                  </a:solidFill>
                  <a:latin typeface="Calibri"/>
                </a:rPr>
                <a:t>, UI, </a:t>
              </a:r>
              <a:r>
                <a:rPr lang="en-US" sz="1400" b="1" dirty="0" err="1">
                  <a:solidFill>
                    <a:prstClr val="black"/>
                  </a:solidFill>
                  <a:latin typeface="Calibri"/>
                </a:rPr>
                <a:t>Unair</a:t>
              </a:r>
              <a:r>
                <a:rPr lang="en-US" sz="1400" b="1" dirty="0">
                  <a:solidFill>
                    <a:prstClr val="black"/>
                  </a:solidFill>
                  <a:latin typeface="Calibri"/>
                </a:rPr>
                <a:t>, UGM</a:t>
              </a:r>
              <a:endParaRPr lang="en-US" sz="1200" b="1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TextBox 23"/>
            <p:cNvSpPr txBox="1"/>
            <p:nvPr/>
          </p:nvSpPr>
          <p:spPr bwMode="auto">
            <a:xfrm>
              <a:off x="6371772" y="5962650"/>
              <a:ext cx="1248228" cy="742950"/>
            </a:xfrm>
            <a:prstGeom prst="rect">
              <a:avLst/>
            </a:prstGeom>
            <a:solidFill>
              <a:srgbClr val="CCFF33"/>
            </a:solidFill>
            <a:ln w="28575"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/>
            <a:lstStyle/>
            <a:p>
              <a:pPr algn="ctr">
                <a:defRPr/>
              </a:pPr>
              <a:r>
                <a:rPr lang="en-US" sz="1200" b="1" dirty="0" err="1">
                  <a:latin typeface="Calibri" pitchFamily="34" charset="0"/>
                </a:rPr>
                <a:t>Litbangkes</a:t>
              </a:r>
              <a:r>
                <a:rPr lang="en-US" sz="1200" b="1" dirty="0">
                  <a:latin typeface="Calibri" pitchFamily="34" charset="0"/>
                </a:rPr>
                <a:t>, UI, </a:t>
              </a:r>
              <a:r>
                <a:rPr lang="en-US" sz="1200" b="1" dirty="0" err="1">
                  <a:latin typeface="Calibri" pitchFamily="34" charset="0"/>
                </a:rPr>
                <a:t>Unair</a:t>
              </a:r>
              <a:r>
                <a:rPr lang="en-US" sz="1200" b="1" dirty="0">
                  <a:latin typeface="Calibri" pitchFamily="34" charset="0"/>
                </a:rPr>
                <a:t>, </a:t>
              </a:r>
              <a:r>
                <a:rPr lang="en-US" sz="1100" b="1" dirty="0">
                  <a:latin typeface="Calibri" pitchFamily="34" charset="0"/>
                </a:rPr>
                <a:t>UGM,  LIPI, BPPT</a:t>
              </a:r>
              <a:endParaRPr lang="en-US" sz="1200" b="1" dirty="0">
                <a:latin typeface="Calibri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 bwMode="auto">
            <a:xfrm>
              <a:off x="7685316" y="5962650"/>
              <a:ext cx="1211263" cy="758825"/>
            </a:xfrm>
            <a:prstGeom prst="rect">
              <a:avLst/>
            </a:prstGeom>
            <a:solidFill>
              <a:srgbClr val="FF8029"/>
            </a:solidFill>
            <a:ln w="28575"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 err="1">
                  <a:latin typeface="+mn-lt"/>
                  <a:cs typeface="+mn-cs"/>
                </a:rPr>
                <a:t>Biofarma</a:t>
              </a:r>
              <a:endParaRPr lang="en-US" sz="1400" b="1" dirty="0">
                <a:latin typeface="+mn-lt"/>
                <a:cs typeface="+mn-cs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b="1" dirty="0">
                <a:latin typeface="+mn-lt"/>
                <a:cs typeface="+mn-cs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b="1" dirty="0">
                <a:latin typeface="+mn-lt"/>
                <a:cs typeface="+mn-cs"/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Kesimpulan</a:t>
            </a:r>
            <a:endParaRPr lang="id-ID" dirty="0"/>
          </a:p>
        </p:txBody>
      </p:sp>
      <p:sp>
        <p:nvSpPr>
          <p:cNvPr id="77827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id-ID" sz="3200" smtClean="0"/>
              <a:t>Riset kesehatan skala nasional merupakan:</a:t>
            </a:r>
          </a:p>
          <a:p>
            <a:pPr>
              <a:spcBef>
                <a:spcPct val="0"/>
              </a:spcBef>
            </a:pPr>
            <a:r>
              <a:rPr lang="id-ID" sz="3200" smtClean="0"/>
              <a:t>Data dasar untuk perencanaan, penentuan skala prioritas yang lebih tajam, karena representasinya sampai tingkat kabupaten</a:t>
            </a:r>
          </a:p>
          <a:p>
            <a:pPr>
              <a:spcBef>
                <a:spcPct val="0"/>
              </a:spcBef>
            </a:pPr>
            <a:r>
              <a:rPr lang="id-ID" sz="3200" smtClean="0"/>
              <a:t>Evaluasi hasil pembangunan kesehatan, baik menurut program maupun wilayah</a:t>
            </a:r>
          </a:p>
          <a:p>
            <a:pPr>
              <a:spcBef>
                <a:spcPct val="0"/>
              </a:spcBef>
            </a:pPr>
            <a:r>
              <a:rPr lang="id-ID" sz="3200" smtClean="0"/>
              <a:t>Riset untuk pengembangan produk: menghasilkan produk yang merupakan terobosan penanggulangan masalah kesehatan.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2485599" y="2665274"/>
            <a:ext cx="417280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Terimakasih</a:t>
            </a: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250825" y="274638"/>
            <a:ext cx="8569325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dirty="0" err="1" smtClean="0">
                <a:latin typeface="Tahoma" pitchFamily="34" charset="0"/>
              </a:rPr>
              <a:t>Linakes</a:t>
            </a:r>
            <a:r>
              <a:rPr lang="en-US" sz="4000" dirty="0" smtClean="0">
                <a:latin typeface="Tahoma" pitchFamily="34" charset="0"/>
              </a:rPr>
              <a:t>: </a:t>
            </a:r>
            <a:r>
              <a:rPr lang="id-ID" sz="4000" dirty="0" smtClean="0">
                <a:latin typeface="Tahoma" pitchFamily="34" charset="0"/>
              </a:rPr>
              <a:t>kecenderungan</a:t>
            </a:r>
          </a:p>
        </p:txBody>
      </p:sp>
      <p:sp>
        <p:nvSpPr>
          <p:cNvPr id="10243" name="TextBox 4"/>
          <p:cNvSpPr txBox="1">
            <a:spLocks noChangeArrowheads="1"/>
          </p:cNvSpPr>
          <p:nvPr/>
        </p:nvSpPr>
        <p:spPr bwMode="auto">
          <a:xfrm>
            <a:off x="395288" y="6308725"/>
            <a:ext cx="52625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Sumber: 1990-2007 (Susenas), 2010 (Riskesdas)</a:t>
            </a:r>
            <a:endParaRPr lang="id-ID">
              <a:solidFill>
                <a:srgbClr val="FFFF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79512" y="1600200"/>
          <a:ext cx="878497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400" dirty="0" err="1" smtClean="0">
                <a:latin typeface="Tahoma" pitchFamily="34" charset="0"/>
              </a:rPr>
              <a:t>Linakes</a:t>
            </a:r>
            <a:r>
              <a:rPr lang="en-US" sz="4400" dirty="0" smtClean="0">
                <a:latin typeface="Tahoma" pitchFamily="34" charset="0"/>
              </a:rPr>
              <a:t>: </a:t>
            </a:r>
            <a:r>
              <a:rPr lang="en-US" sz="4400" dirty="0" err="1" smtClean="0">
                <a:latin typeface="Tahoma" pitchFamily="34" charset="0"/>
              </a:rPr>
              <a:t>Provinsi</a:t>
            </a:r>
            <a:r>
              <a:rPr lang="id-ID" sz="4400" dirty="0" smtClean="0">
                <a:latin typeface="Tahoma" pitchFamily="34" charset="0"/>
              </a:rPr>
              <a:t>, Riskesdas 2010</a:t>
            </a:r>
            <a:endParaRPr lang="en-US" sz="4400" dirty="0" smtClean="0">
              <a:latin typeface="Tahom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9512" y="1600200"/>
          <a:ext cx="8784976" cy="4997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38249</TotalTime>
  <Words>3563</Words>
  <Application>Microsoft Office PowerPoint</Application>
  <PresentationFormat>On-screen Show (4:3)</PresentationFormat>
  <Paragraphs>1598</Paragraphs>
  <Slides>75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92" baseType="lpstr">
      <vt:lpstr>Arial</vt:lpstr>
      <vt:lpstr>Tahoma</vt:lpstr>
      <vt:lpstr>Wingdings 2</vt:lpstr>
      <vt:lpstr>Wingdings</vt:lpstr>
      <vt:lpstr>Wingdings 3</vt:lpstr>
      <vt:lpstr>Calibri</vt:lpstr>
      <vt:lpstr>Book Antiqua</vt:lpstr>
      <vt:lpstr>Arial Narrow</vt:lpstr>
      <vt:lpstr>Lucida Calligraphy</vt:lpstr>
      <vt:lpstr>Algerian</vt:lpstr>
      <vt:lpstr>SimHei</vt:lpstr>
      <vt:lpstr>Times New Roman</vt:lpstr>
      <vt:lpstr>SimSun</vt:lpstr>
      <vt:lpstr>Comic Sans MS</vt:lpstr>
      <vt:lpstr>Arial Unicode MS</vt:lpstr>
      <vt:lpstr>+mj-lt</vt:lpstr>
      <vt:lpstr>Apex</vt:lpstr>
      <vt:lpstr>Peran Riset dalam perencanaan dan evaluasi  pembangunan nasional</vt:lpstr>
      <vt:lpstr>Arah dan Kebijakan</vt:lpstr>
      <vt:lpstr>Ruang lingkup penelitian </vt:lpstr>
      <vt:lpstr>Riskesdas</vt:lpstr>
      <vt:lpstr>Survei Berkala</vt:lpstr>
      <vt:lpstr>Studi kohort</vt:lpstr>
      <vt:lpstr>Jampersal (jaminan persalinan)</vt:lpstr>
      <vt:lpstr>Linakes: kecenderungan</vt:lpstr>
      <vt:lpstr>Linakes: Provinsi, Riskesdas 2010</vt:lpstr>
      <vt:lpstr>Linakes:  Tempat Tinggal &amp; Status Ekonomi, Riskesdas 2010</vt:lpstr>
      <vt:lpstr>Tempat Melahirkan, Riskesdas 2010</vt:lpstr>
      <vt:lpstr>Penolong Persalinan: Rumah,  Riskesdas 2010</vt:lpstr>
      <vt:lpstr>Jampersal (jaminan persalinan)</vt:lpstr>
      <vt:lpstr>Slide 14</vt:lpstr>
      <vt:lpstr>Slide 15</vt:lpstr>
      <vt:lpstr>Manfaat Riskesdas</vt:lpstr>
      <vt:lpstr>Manfaat Riskesdas</vt:lpstr>
      <vt:lpstr>Kebijakan Pembangunan</vt:lpstr>
      <vt:lpstr>Hubungan IPM - IPKM</vt:lpstr>
      <vt:lpstr>Batasan IPKM</vt:lpstr>
      <vt:lpstr>Tujuan</vt:lpstr>
      <vt:lpstr>Manfaat IPKM</vt:lpstr>
      <vt:lpstr>Perumusan IPKM</vt:lpstr>
      <vt:lpstr>Perumusan IPKM</vt:lpstr>
      <vt:lpstr>Perumusan IPKM</vt:lpstr>
      <vt:lpstr>Perumusan IPKM</vt:lpstr>
      <vt:lpstr>Perumusan IPKM</vt:lpstr>
      <vt:lpstr>Perumusan IPKM</vt:lpstr>
      <vt:lpstr>Alternatif IPKM</vt:lpstr>
      <vt:lpstr>Alternatif IPKM</vt:lpstr>
      <vt:lpstr>Alternatif IPKM</vt:lpstr>
      <vt:lpstr>Indikator yang masuk</vt:lpstr>
      <vt:lpstr>Indikator yang masuk</vt:lpstr>
      <vt:lpstr>Indikator yang masuk</vt:lpstr>
      <vt:lpstr>IPKM</vt:lpstr>
      <vt:lpstr>Peringkat 20 besar teratas</vt:lpstr>
      <vt:lpstr>Peringkat 20 besar teratas</vt:lpstr>
      <vt:lpstr>Peringkat 20 besar terbawah</vt:lpstr>
      <vt:lpstr>Peringkat 20 besar terbawah</vt:lpstr>
      <vt:lpstr>Kemiskinan dan IPKM</vt:lpstr>
      <vt:lpstr>Kemiskinan dan IPKM</vt:lpstr>
      <vt:lpstr>Perumusan Daerah Bermasalah Kesehatan Berat (DBKB)</vt:lpstr>
      <vt:lpstr>IPKM Kab/Kota</vt:lpstr>
      <vt:lpstr>IPKM Kab dan IPKM Kota</vt:lpstr>
      <vt:lpstr>Batasan DBKBK</vt:lpstr>
      <vt:lpstr>Batasan</vt:lpstr>
      <vt:lpstr>Batasan</vt:lpstr>
      <vt:lpstr>Batasan Ko-BK/B</vt:lpstr>
      <vt:lpstr>Batasan Ka-BK/B</vt:lpstr>
      <vt:lpstr>Batasan Ka-BK/B</vt:lpstr>
      <vt:lpstr>Kategorisasi Ka/Ko-DBK/B</vt:lpstr>
      <vt:lpstr>JUMLAH DBK (130) BY IPKM/PSE</vt:lpstr>
      <vt:lpstr>JUMLAH DBK (64) SASARAN 2011</vt:lpstr>
      <vt:lpstr>Provinsi DI Jogjakarta</vt:lpstr>
      <vt:lpstr>Provinsi Jambi</vt:lpstr>
      <vt:lpstr>Provinsi Aceh</vt:lpstr>
      <vt:lpstr>Provinsi Aceh</vt:lpstr>
      <vt:lpstr>Provinsi Banten</vt:lpstr>
      <vt:lpstr>Provinsi Gorontalo</vt:lpstr>
      <vt:lpstr>Provinsi Nusa Tenggara Barat</vt:lpstr>
      <vt:lpstr>Provinsi Papua Barat</vt:lpstr>
      <vt:lpstr>Provinsi Kalimantan Barat</vt:lpstr>
      <vt:lpstr>Provinsi Sumut</vt:lpstr>
      <vt:lpstr>Provinsi Sumut</vt:lpstr>
      <vt:lpstr>Provinsi Sumut</vt:lpstr>
      <vt:lpstr>Penanggulangan</vt:lpstr>
      <vt:lpstr>Keberhasilan PDBK</vt:lpstr>
      <vt:lpstr>Perubahan IPKM Prov: 07-10</vt:lpstr>
      <vt:lpstr>Pengembangan Produk Terobosan</vt:lpstr>
      <vt:lpstr> KEMANDIRIAN KETERSEDIAAN BAHAN BAKU ARTEMISININ DAN DERIVATNYA (DHA) MELALUI PENELITIAN LINTAS SEKTORAL </vt:lpstr>
      <vt:lpstr>Slide 71</vt:lpstr>
      <vt:lpstr>ROADMAP DENGUE VACCINE</vt:lpstr>
      <vt:lpstr>Slide 73</vt:lpstr>
      <vt:lpstr>Kesimpulan</vt:lpstr>
      <vt:lpstr>Slide 75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TRIHONO</dc:creator>
  <cp:lastModifiedBy>USER</cp:lastModifiedBy>
  <cp:revision>97</cp:revision>
  <dcterms:created xsi:type="dcterms:W3CDTF">2009-01-17T12:19:11Z</dcterms:created>
  <dcterms:modified xsi:type="dcterms:W3CDTF">2011-12-19T06:13:39Z</dcterms:modified>
</cp:coreProperties>
</file>