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7" r:id="rId4"/>
    <p:sldId id="276" r:id="rId5"/>
    <p:sldId id="281" r:id="rId6"/>
    <p:sldId id="277" r:id="rId7"/>
    <p:sldId id="278" r:id="rId8"/>
    <p:sldId id="282" r:id="rId9"/>
    <p:sldId id="280" r:id="rId10"/>
    <p:sldId id="289" r:id="rId11"/>
    <p:sldId id="285" r:id="rId12"/>
    <p:sldId id="286" r:id="rId13"/>
    <p:sldId id="287" r:id="rId14"/>
    <p:sldId id="288" r:id="rId15"/>
    <p:sldId id="290" r:id="rId16"/>
    <p:sldId id="291" r:id="rId17"/>
    <p:sldId id="292" r:id="rId18"/>
    <p:sldId id="293" r:id="rId19"/>
    <p:sldId id="294" r:id="rId20"/>
    <p:sldId id="295" r:id="rId21"/>
    <p:sldId id="296" r:id="rId22"/>
    <p:sldId id="297"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LeBauer" initials="DSL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75" d="100"/>
          <a:sy n="75" d="100"/>
        </p:scale>
        <p:origin x="-1020" y="-84"/>
      </p:cViewPr>
      <p:guideLst>
        <p:guide orient="horz" pos="2160"/>
        <p:guide pos="2880"/>
      </p:guideLst>
    </p:cSldViewPr>
  </p:slideViewPr>
  <p:outlineViewPr>
    <p:cViewPr>
      <p:scale>
        <a:sx n="33" d="100"/>
        <a:sy n="33" d="100"/>
      </p:scale>
      <p:origin x="0" y="1566"/>
    </p:cViewPr>
    <p:sldLst>
      <p:sld r:id="rId1" collapse="1"/>
      <p:sld r:id="rId2"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10-30T16:28:42.053" idx="1">
    <p:pos x="6826" y="4148"/>
    <p:text>edit to three sign.</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0BE8C-F8FA-4D9D-A2AC-DA65AC76FCAC}" type="datetimeFigureOut">
              <a:rPr lang="en-US" smtClean="0"/>
              <a:pPr/>
              <a:t>6/30/2009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9449F-B34A-481F-9EEC-A5AC54EF97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B290B9-8058-400D-8BE3-1AF32A6BEED2}" type="slidenum">
              <a:rPr lang="fi-FI"/>
              <a:pPr/>
              <a:t>2</a:t>
            </a:fld>
            <a:endParaRPr lang="fi-FI"/>
          </a:p>
        </p:txBody>
      </p:sp>
      <p:sp>
        <p:nvSpPr>
          <p:cNvPr id="235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612C8E-A6D4-40F0-8A53-3754681E3443}" type="slidenum">
              <a:rPr lang="en-GB"/>
              <a:pPr/>
              <a:t>12</a:t>
            </a:fld>
            <a:endParaRPr lang="en-GB"/>
          </a:p>
        </p:txBody>
      </p:sp>
      <p:sp>
        <p:nvSpPr>
          <p:cNvPr id="122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The physical effect is considered a statistical artifact by some, but</a:t>
            </a:r>
            <a:r>
              <a:rPr lang="en-US" baseline="0" dirty="0" smtClean="0"/>
              <a:t> others consider it biological- falling under the rubric of community assembly</a:t>
            </a:r>
          </a:p>
          <a:p>
            <a:endParaRPr lang="en-US" baseline="0" dirty="0" smtClean="0"/>
          </a:p>
          <a:p>
            <a:r>
              <a:rPr lang="en-US" baseline="0" dirty="0" smtClean="0"/>
              <a:t>The biological,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BB6B11-B03C-4BA1-89FE-4636CCC21BD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BB6B11-B03C-4BA1-89FE-4636CCC21BD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predicted the first hypothesis, because</a:t>
            </a:r>
            <a:r>
              <a:rPr lang="en-US" baseline="0" dirty="0" smtClean="0"/>
              <a:t> this has been observed in a number of previous studies </a:t>
            </a:r>
          </a:p>
          <a:p>
            <a:endParaRPr lang="en-US" baseline="0" dirty="0" smtClean="0"/>
          </a:p>
          <a:p>
            <a:r>
              <a:rPr lang="en-US" baseline="0" dirty="0" smtClean="0"/>
              <a:t>But the next two hypotheses – that cellulose and lignin decomposition would increase w/ sp number, had not yet been tested.</a:t>
            </a:r>
            <a:endParaRPr lang="en-US" dirty="0" smtClean="0"/>
          </a:p>
          <a:p>
            <a:r>
              <a:rPr lang="en-US" dirty="0" smtClean="0"/>
              <a:t>Positive</a:t>
            </a:r>
            <a:r>
              <a:rPr lang="en-US" baseline="0" dirty="0" smtClean="0"/>
              <a:t> effects are frequently observed for biomass, but the response of non-biomass functions may be neutral or negative</a:t>
            </a:r>
          </a:p>
          <a:p>
            <a:endParaRPr lang="en-US" baseline="0" dirty="0" smtClean="0"/>
          </a:p>
        </p:txBody>
      </p:sp>
      <p:sp>
        <p:nvSpPr>
          <p:cNvPr id="4" name="Slide Number Placeholder 3"/>
          <p:cNvSpPr>
            <a:spLocks noGrp="1"/>
          </p:cNvSpPr>
          <p:nvPr>
            <p:ph type="sldNum" sz="quarter" idx="10"/>
          </p:nvPr>
        </p:nvSpPr>
        <p:spPr/>
        <p:txBody>
          <a:bodyPr/>
          <a:lstStyle/>
          <a:p>
            <a:fld id="{B41CFFD0-A15F-4A76-A4E3-5F3A320021B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Fungi are a highly diverse group and I picked 16 from our field sites in Alaska.</a:t>
            </a:r>
          </a:p>
          <a:p>
            <a:endParaRPr lang="en-US" dirty="0" smtClean="0"/>
          </a:p>
          <a:p>
            <a:r>
              <a:rPr lang="en-US" dirty="0" err="1" smtClean="0"/>
              <a:t>Decomp</a:t>
            </a:r>
            <a:r>
              <a:rPr lang="en-US" baseline="0" dirty="0" smtClean="0"/>
              <a:t> carried out by microbes = bacteria and fungi; I am focusing on fungi because they tend to degrade some of the more recalcitrant compounds like lignin.</a:t>
            </a:r>
          </a:p>
          <a:p>
            <a:endParaRPr lang="en-US" baseline="0" dirty="0" smtClean="0"/>
          </a:p>
        </p:txBody>
      </p:sp>
      <p:sp>
        <p:nvSpPr>
          <p:cNvPr id="4" name="Slide Number Placeholder 3"/>
          <p:cNvSpPr>
            <a:spLocks noGrp="1"/>
          </p:cNvSpPr>
          <p:nvPr>
            <p:ph type="sldNum" sz="quarter" idx="10"/>
          </p:nvPr>
        </p:nvSpPr>
        <p:spPr/>
        <p:txBody>
          <a:bodyPr/>
          <a:lstStyle/>
          <a:p>
            <a:fld id="{B41CFFD0-A15F-4A76-A4E3-5F3A320021B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baseline="0" dirty="0" smtClean="0"/>
              <a:t>From these sixteen isolates,  I chose random and unique combinations because the primary interest was in diversity effects per se, not species effects</a:t>
            </a:r>
            <a:endParaRPr lang="en-US" dirty="0" smtClean="0"/>
          </a:p>
          <a:p>
            <a:endParaRPr lang="en-US" dirty="0" smtClean="0"/>
          </a:p>
          <a:p>
            <a:r>
              <a:rPr lang="en-US" dirty="0" smtClean="0"/>
              <a:t>I measured CO2 and the activities of two enzymes</a:t>
            </a:r>
          </a:p>
          <a:p>
            <a:r>
              <a:rPr lang="en-US" dirty="0" smtClean="0"/>
              <a:t>One</a:t>
            </a:r>
            <a:r>
              <a:rPr lang="en-US" baseline="0" dirty="0" smtClean="0"/>
              <a:t> that decomposes lignin, and one that decomposes cellulose</a:t>
            </a:r>
          </a:p>
          <a:p>
            <a:endParaRPr lang="en-US" baseline="0" dirty="0" smtClean="0"/>
          </a:p>
          <a:p>
            <a:r>
              <a:rPr lang="en-US" b="1" baseline="0" dirty="0" smtClean="0"/>
              <a:t>Discuss EEA: BG decomposes Cellulose, PPO decomposes lignin</a:t>
            </a:r>
          </a:p>
        </p:txBody>
      </p:sp>
      <p:sp>
        <p:nvSpPr>
          <p:cNvPr id="4" name="Slide Number Placeholder 3"/>
          <p:cNvSpPr>
            <a:spLocks noGrp="1"/>
          </p:cNvSpPr>
          <p:nvPr>
            <p:ph type="sldNum" sz="quarter" idx="10"/>
          </p:nvPr>
        </p:nvSpPr>
        <p:spPr/>
        <p:txBody>
          <a:bodyPr/>
          <a:lstStyle/>
          <a:p>
            <a:fld id="{B41CFFD0-A15F-4A76-A4E3-5F3A320021B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I hypothesized, co2 increased with species number</a:t>
            </a:r>
            <a:endParaRPr lang="en-US" dirty="0"/>
          </a:p>
        </p:txBody>
      </p:sp>
      <p:sp>
        <p:nvSpPr>
          <p:cNvPr id="4" name="Slide Number Placeholder 3"/>
          <p:cNvSpPr>
            <a:spLocks noGrp="1"/>
          </p:cNvSpPr>
          <p:nvPr>
            <p:ph type="sldNum" sz="quarter" idx="10"/>
          </p:nvPr>
        </p:nvSpPr>
        <p:spPr/>
        <p:txBody>
          <a:bodyPr/>
          <a:lstStyle/>
          <a:p>
            <a:fld id="{B41CFFD0-A15F-4A76-A4E3-5F3A320021B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1CFFD0-A15F-4A76-A4E3-5F3A320021B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Why no effect on PPO? More</a:t>
            </a:r>
            <a:r>
              <a:rPr lang="en-US" baseline="0" dirty="0" smtClean="0"/>
              <a:t> variable among species, </a:t>
            </a:r>
            <a:r>
              <a:rPr lang="en-US" baseline="0" dirty="0" err="1" smtClean="0"/>
              <a:t>bg</a:t>
            </a:r>
            <a:r>
              <a:rPr lang="en-US" baseline="0" dirty="0" smtClean="0"/>
              <a:t> more freq trait</a:t>
            </a:r>
            <a:endParaRPr lang="en-US" dirty="0"/>
          </a:p>
        </p:txBody>
      </p:sp>
      <p:sp>
        <p:nvSpPr>
          <p:cNvPr id="4" name="Slide Number Placeholder 3"/>
          <p:cNvSpPr>
            <a:spLocks noGrp="1"/>
          </p:cNvSpPr>
          <p:nvPr>
            <p:ph type="sldNum" sz="quarter" idx="10"/>
          </p:nvPr>
        </p:nvSpPr>
        <p:spPr/>
        <p:txBody>
          <a:bodyPr/>
          <a:lstStyle/>
          <a:p>
            <a:fld id="{B41CFFD0-A15F-4A76-A4E3-5F3A320021BC}"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on right are basically</a:t>
            </a:r>
            <a:r>
              <a:rPr lang="en-US" baseline="0" dirty="0" smtClean="0"/>
              <a:t> </a:t>
            </a:r>
            <a:r>
              <a:rPr lang="en-US" b="1" baseline="0" dirty="0" smtClean="0"/>
              <a:t>white rot fungi</a:t>
            </a:r>
            <a:r>
              <a:rPr lang="en-US" baseline="0" dirty="0" smtClean="0"/>
              <a:t>, but it is unclear if they produce more BG on their own, or if it is because they </a:t>
            </a:r>
            <a:r>
              <a:rPr lang="en-US" b="1" baseline="0" dirty="0" smtClean="0"/>
              <a:t>free up some cellulose</a:t>
            </a:r>
            <a:endParaRPr lang="en-US" b="1" dirty="0"/>
          </a:p>
        </p:txBody>
      </p:sp>
      <p:sp>
        <p:nvSpPr>
          <p:cNvPr id="4" name="Slide Number Placeholder 3"/>
          <p:cNvSpPr>
            <a:spLocks noGrp="1"/>
          </p:cNvSpPr>
          <p:nvPr>
            <p:ph type="sldNum" sz="quarter" idx="10"/>
          </p:nvPr>
        </p:nvSpPr>
        <p:spPr/>
        <p:txBody>
          <a:bodyPr/>
          <a:lstStyle/>
          <a:p>
            <a:fld id="{B41CFFD0-A15F-4A76-A4E3-5F3A320021B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D4C1B3D-914D-4B6A-A329-BFA0197031BB}" type="slidenum">
              <a:rPr lang="fi-FI"/>
              <a:pPr/>
              <a:t>3</a:t>
            </a:fld>
            <a:endParaRPr lang="fi-FI"/>
          </a:p>
        </p:txBody>
      </p:sp>
      <p:sp>
        <p:nvSpPr>
          <p:cNvPr id="337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3794" name="Text Box 2"/>
          <p:cNvSpPr txBox="1">
            <a:spLocks noGrp="1" noChangeArrowheads="1"/>
          </p:cNvSpPr>
          <p:nvPr>
            <p:ph type="body" idx="1"/>
          </p:nvPr>
        </p:nvSpPr>
        <p:spPr bwMode="auto">
          <a:xfrm>
            <a:off x="685512" y="4343231"/>
            <a:ext cx="5486976" cy="4037751"/>
          </a:xfrm>
          <a:prstGeom prst="rect">
            <a:avLst/>
          </a:prstGeom>
          <a:noFill/>
          <a:ln>
            <a:round/>
            <a:headEnd/>
            <a:tailEnd/>
          </a:ln>
        </p:spPr>
        <p:txBody>
          <a:bodyPr lIns="0" tIns="15465" rIns="0" bIns="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ea typeface="DejaVu Sans" charset="0"/>
                <a:cs typeface="DejaVu Sans" charset="0"/>
              </a:rPr>
              <a:t>Humans have modified landscapes, changing the function of ecosystems in regional and global processes</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1800" dirty="0">
              <a:latin typeface="Arial" charset="0"/>
              <a:ea typeface="DejaVu Sans" charset="0"/>
              <a:cs typeface="DejaVu Sans"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ea typeface="DejaVu Sans" charset="0"/>
                <a:cs typeface="DejaVu Sans" charset="0"/>
              </a:rPr>
              <a:t>The major components of land use change are forestry, agriculutre, and urbanization.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results imply that short term C storage may be affected,</a:t>
            </a:r>
            <a:r>
              <a:rPr lang="en-US" baseline="0" dirty="0" smtClean="0"/>
              <a:t> but lignin decomposition appeared insensitive to enzymes</a:t>
            </a:r>
          </a:p>
          <a:p>
            <a:r>
              <a:rPr lang="en-US" baseline="0" dirty="0" smtClean="0"/>
              <a:t>-maybe the polyphenol oxidase is biologically re-activated?</a:t>
            </a:r>
            <a:endParaRPr lang="en-US" dirty="0" smtClean="0"/>
          </a:p>
        </p:txBody>
      </p:sp>
      <p:sp>
        <p:nvSpPr>
          <p:cNvPr id="4" name="Slide Number Placeholder 3"/>
          <p:cNvSpPr>
            <a:spLocks noGrp="1"/>
          </p:cNvSpPr>
          <p:nvPr>
            <p:ph type="sldNum" sz="quarter" idx="10"/>
          </p:nvPr>
        </p:nvSpPr>
        <p:spPr/>
        <p:txBody>
          <a:bodyPr/>
          <a:lstStyle/>
          <a:p>
            <a:fld id="{B41CFFD0-A15F-4A76-A4E3-5F3A320021B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results imply that short term C storage may be affected by declining species number,</a:t>
            </a:r>
            <a:r>
              <a:rPr lang="en-US" baseline="0" dirty="0" smtClean="0"/>
              <a:t> but there was no effect on longer term carbon pools.</a:t>
            </a:r>
            <a:endParaRPr lang="en-US" dirty="0" smtClean="0"/>
          </a:p>
          <a:p>
            <a:endParaRPr lang="en-US" dirty="0"/>
          </a:p>
        </p:txBody>
      </p:sp>
      <p:sp>
        <p:nvSpPr>
          <p:cNvPr id="4" name="Slide Number Placeholder 3"/>
          <p:cNvSpPr>
            <a:spLocks noGrp="1"/>
          </p:cNvSpPr>
          <p:nvPr>
            <p:ph type="sldNum" sz="quarter" idx="10"/>
          </p:nvPr>
        </p:nvSpPr>
        <p:spPr/>
        <p:txBody>
          <a:bodyPr/>
          <a:lstStyle/>
          <a:p>
            <a:fld id="{B41CFFD0-A15F-4A76-A4E3-5F3A320021B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2FB00A-526B-411A-979E-38D56B749C13}" type="slidenum">
              <a:rPr lang="fi-FI"/>
              <a:pPr/>
              <a:t>4</a:t>
            </a:fld>
            <a:endParaRPr lang="fi-FI"/>
          </a:p>
        </p:txBody>
      </p:sp>
      <p:sp>
        <p:nvSpPr>
          <p:cNvPr id="368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bwMode="auto">
          <a:xfrm>
            <a:off x="685512" y="4343231"/>
            <a:ext cx="5486976" cy="4037751"/>
          </a:xfrm>
          <a:prstGeom prst="rect">
            <a:avLst/>
          </a:prstGeom>
          <a:noFill/>
          <a:ln>
            <a:round/>
            <a:headEnd/>
            <a:tailEnd/>
          </a:ln>
        </p:spPr>
        <p:txBody>
          <a:bodyPr lIns="0" tIns="15465" rIns="0" bIns="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ea typeface="DejaVu Sans" charset="0"/>
                <a:cs typeface="DejaVu Sans" charset="0"/>
              </a:rPr>
              <a:t>Tropics have the greatest diversity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BB6B11-B03C-4BA1-89FE-4636CCC21B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56F350-4AC9-4AA2-93E7-DC7DB2AA2E30}" type="slidenum">
              <a:rPr lang="fi-FI"/>
              <a:pPr/>
              <a:t>6</a:t>
            </a:fld>
            <a:endParaRPr lang="fi-FI"/>
          </a:p>
        </p:txBody>
      </p:sp>
      <p:sp>
        <p:nvSpPr>
          <p:cNvPr id="3891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512" y="4343231"/>
            <a:ext cx="5486976" cy="4037751"/>
          </a:xfrm>
          <a:prstGeom prst="rect">
            <a:avLst/>
          </a:prstGeom>
          <a:noFill/>
          <a:ln>
            <a:round/>
            <a:headEnd/>
            <a:tailEnd/>
          </a:ln>
        </p:spPr>
        <p:txBody>
          <a:bodyPr wrap="none" anchor="ctr"/>
          <a:lstStyle/>
          <a:p>
            <a:pPr marL="391686" indent="-293764">
              <a:buClr>
                <a:srgbClr val="0066CC"/>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fi-FI" dirty="0" smtClean="0"/>
              <a:t>15% cover decline since pre-history</a:t>
            </a:r>
          </a:p>
          <a:p>
            <a:pPr marL="391686" indent="-293764">
              <a:buClr>
                <a:srgbClr val="0066CC"/>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fi-FI" dirty="0" smtClean="0"/>
              <a:t>dominant land use change: forest to crop / pasture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EE9D5F-417D-4CB3-975E-99809CEADB06}" type="slidenum">
              <a:rPr lang="fi-FI"/>
              <a:pPr/>
              <a:t>7</a:t>
            </a:fld>
            <a:endParaRPr lang="fi-FI"/>
          </a:p>
        </p:txBody>
      </p:sp>
      <p:sp>
        <p:nvSpPr>
          <p:cNvPr id="37889" name="Text Box 1"/>
          <p:cNvSpPr txBox="1">
            <a:spLocks noChangeArrowheads="1"/>
          </p:cNvSpPr>
          <p:nvPr/>
        </p:nvSpPr>
        <p:spPr bwMode="auto">
          <a:xfrm>
            <a:off x="1440152" y="860771"/>
            <a:ext cx="4169238" cy="2948889"/>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37890" name="Text Box 2"/>
          <p:cNvSpPr txBox="1">
            <a:spLocks noGrp="1" noChangeArrowheads="1"/>
          </p:cNvSpPr>
          <p:nvPr>
            <p:ph type="body"/>
          </p:nvPr>
        </p:nvSpPr>
        <p:spPr bwMode="auto">
          <a:xfrm>
            <a:off x="1075794" y="4094774"/>
            <a:ext cx="4905155" cy="3273376"/>
          </a:xfrm>
          <a:prstGeom prst="rect">
            <a:avLst/>
          </a:prstGeom>
          <a:noFill/>
          <a:ln>
            <a:round/>
            <a:headEnd/>
            <a:tailEnd/>
          </a:ln>
        </p:spPr>
        <p:txBody>
          <a:bodyPr lIns="0" tIns="0" rIns="0" bIns="0"/>
          <a:lstStyle/>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dirty="0" smtClean="0">
                <a:latin typeface="Arial" charset="0"/>
                <a:ea typeface="msgothic" charset="0"/>
                <a:cs typeface="msgothic" charset="0"/>
              </a:rPr>
              <a:t>This is a</a:t>
            </a:r>
            <a:r>
              <a:rPr lang="en-GB" baseline="0" dirty="0" smtClean="0">
                <a:latin typeface="Arial" charset="0"/>
                <a:ea typeface="msgothic" charset="0"/>
                <a:cs typeface="msgothic" charset="0"/>
              </a:rPr>
              <a:t> set of 25 biodiversity hotspots </a:t>
            </a:r>
          </a:p>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rPr>
              <a:t>Facilitate prioritization for conservation</a:t>
            </a:r>
          </a:p>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rPr>
              <a:t>Two criteria: </a:t>
            </a:r>
          </a:p>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rPr>
              <a:t>	1. contains 0.5% or 1500 plant species as endemics (def: found only there) and </a:t>
            </a:r>
          </a:p>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rPr>
              <a:t>	2. has lost &gt;70% of its primary vegetation</a:t>
            </a:r>
          </a:p>
          <a:p>
            <a:pPr>
              <a:lnSpc>
                <a:spcPct val="94000"/>
              </a:lnSpc>
              <a:spcBef>
                <a:spcPct val="0"/>
              </a:spcBef>
              <a:buFont typeface="Wingdings"/>
              <a:buChar char="à"/>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sym typeface="Wingdings" pitchFamily="2" charset="2"/>
              </a:rPr>
              <a:t>These sites contain nearly 60% of plant, bird, mammal, reptile, and amphibian species</a:t>
            </a:r>
          </a:p>
          <a:p>
            <a:pPr>
              <a:lnSpc>
                <a:spcPct val="94000"/>
              </a:lnSpc>
              <a:spcBef>
                <a:spcPct val="0"/>
              </a:spcBef>
              <a:buFont typeface="Wingdings"/>
              <a:buChar char="à"/>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sym typeface="Wingdings" pitchFamily="2" charset="2"/>
              </a:rPr>
              <a:t>Account for only 2.3% of total land area</a:t>
            </a:r>
            <a:endParaRPr lang="en-GB" dirty="0">
              <a:latin typeface="Arial" charset="0"/>
              <a:ea typeface="msgothic" charset="0"/>
              <a:cs typeface="ms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Although </a:t>
            </a:r>
            <a:r>
              <a:rPr lang="en-US" dirty="0" err="1" smtClean="0"/>
              <a:t>biophilia</a:t>
            </a:r>
            <a:r>
              <a:rPr lang="en-US" baseline="0" dirty="0" smtClean="0"/>
              <a:t> may lead to conservation of Biodiversity for its own sake, as scientists, we must determine / justify investment in maintenance of Biodiversity.</a:t>
            </a:r>
            <a:endParaRPr lang="en-US" dirty="0" smtClean="0"/>
          </a:p>
          <a:p>
            <a:endParaRPr lang="en-US" dirty="0" smtClean="0"/>
          </a:p>
          <a:p>
            <a:pPr marL="228600" indent="-228600">
              <a:buAutoNum type="arabicPeriod"/>
            </a:pPr>
            <a:r>
              <a:rPr lang="en-US" dirty="0" smtClean="0"/>
              <a:t>Humans</a:t>
            </a:r>
          </a:p>
          <a:p>
            <a:pPr marL="228600" indent="-228600">
              <a:buAutoNum type="arabicPeriod"/>
            </a:pPr>
            <a:r>
              <a:rPr lang="en-US" baseline="0" dirty="0" smtClean="0"/>
              <a:t>Cause Global Change</a:t>
            </a:r>
          </a:p>
          <a:p>
            <a:pPr marL="228600" indent="-228600">
              <a:buAutoNum type="arabicPeriod"/>
            </a:pPr>
            <a:r>
              <a:rPr lang="en-US" baseline="0" dirty="0" smtClean="0"/>
              <a:t>Many mechanisms then affect biodiversity</a:t>
            </a:r>
          </a:p>
          <a:p>
            <a:pPr marL="228600" indent="-228600">
              <a:buAutoNum type="arabicPeriod"/>
            </a:pPr>
            <a:r>
              <a:rPr lang="en-US" baseline="0" dirty="0" smtClean="0"/>
              <a:t>Affects Ecosystem Goods and Services</a:t>
            </a:r>
          </a:p>
          <a:p>
            <a:pPr marL="228600" indent="-228600">
              <a:buAutoNum type="arabicPeriod"/>
            </a:pPr>
            <a:r>
              <a:rPr lang="en-US" baseline="0" dirty="0" smtClean="0"/>
              <a:t>Feedback to us</a:t>
            </a:r>
          </a:p>
          <a:p>
            <a:pPr marL="228600" indent="-228600">
              <a:buAutoNum type="arabicPeriod"/>
            </a:pPr>
            <a:endParaRPr lang="en-US" dirty="0" smtClean="0"/>
          </a:p>
          <a:p>
            <a:r>
              <a:rPr lang="en-US" dirty="0" smtClean="0"/>
              <a:t>Human activities that are motivated by economic, cultural, intellectual, aesthetic and spiritual goals (1) are now causing environmental and ecological changes of global significance (2). By a variety of mechanisms, these global changes contribute to changing biodiversity, and changing biodiversity feeds back on susceptibility to species invasions (3, purple arrows; see text). Changes in biodiversity, through changes in species traits, can have direct consequences for ecosystem services and, as a result, human economic and social activities (4). In addition, changes in biodiversity can influence ecosystem processes (5). Altered ecosystem processes can thereby influence ecosystem services that benefit humanity (6) and feedback to further alter biodiversity (7, red arrow). Global changes may also directly affect ecosystem processes (8, blue arrows). Depending on the circumstances, the direct effects of global change may be either stronger or weaker than effects mediated by changes in diversity. We argue that the costs of loss of biotic diversity, although traditionally considered to be 'outside the box' of human welfare, must be recognized in our accounting of the costs and benefits of human activities.</a:t>
            </a:r>
            <a:endParaRPr lang="en-US" dirty="0"/>
          </a:p>
        </p:txBody>
      </p:sp>
      <p:sp>
        <p:nvSpPr>
          <p:cNvPr id="4" name="Slide Number Placeholder 3"/>
          <p:cNvSpPr>
            <a:spLocks noGrp="1"/>
          </p:cNvSpPr>
          <p:nvPr>
            <p:ph type="sldNum" sz="quarter" idx="10"/>
          </p:nvPr>
        </p:nvSpPr>
        <p:spPr/>
        <p:txBody>
          <a:bodyPr/>
          <a:lstStyle/>
          <a:p>
            <a:fld id="{FABB6B11-B03C-4BA1-89FE-4636CCC21BD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&lt;ANIMATE&gt;</a:t>
            </a:r>
          </a:p>
          <a:p>
            <a:r>
              <a:rPr lang="en-US" dirty="0" smtClean="0"/>
              <a:t>We have a theory here to explain why there should be a link, but mostly tested</a:t>
            </a:r>
            <a:r>
              <a:rPr lang="en-US" baseline="0" dirty="0" smtClean="0"/>
              <a:t> on plants</a:t>
            </a:r>
            <a:endParaRPr lang="en-US" dirty="0" smtClean="0"/>
          </a:p>
          <a:p>
            <a:r>
              <a:rPr lang="en-US" dirty="0" smtClean="0"/>
              <a:t>&lt;Fig 1&gt; This is a diagram of “niche space”,</a:t>
            </a:r>
            <a:r>
              <a:rPr lang="en-US" baseline="0" dirty="0" smtClean="0"/>
              <a:t> two dimensions of a multi-dimensional space</a:t>
            </a:r>
            <a:endParaRPr lang="en-US" dirty="0" smtClean="0"/>
          </a:p>
          <a:p>
            <a:r>
              <a:rPr lang="en-US" dirty="0" smtClean="0"/>
              <a:t>The</a:t>
            </a:r>
            <a:r>
              <a:rPr lang="en-US" baseline="0" dirty="0" smtClean="0"/>
              <a:t> space is the </a:t>
            </a:r>
            <a:endParaRPr lang="en-US" dirty="0" smtClean="0"/>
          </a:p>
          <a:p>
            <a:r>
              <a:rPr lang="en-US" dirty="0" smtClean="0"/>
              <a:t>Axes represent concentration of two</a:t>
            </a:r>
            <a:r>
              <a:rPr lang="en-US" baseline="0" dirty="0" smtClean="0"/>
              <a:t> resources in a substrate.</a:t>
            </a:r>
          </a:p>
          <a:p>
            <a:r>
              <a:rPr lang="en-US" baseline="0" dirty="0" smtClean="0"/>
              <a:t>Lignin and Cellulose account for most of NPP</a:t>
            </a:r>
            <a:endParaRPr lang="en-US" dirty="0" smtClean="0"/>
          </a:p>
          <a:p>
            <a:r>
              <a:rPr lang="en-US" dirty="0" smtClean="0"/>
              <a:t>Species differ in their use of these two</a:t>
            </a:r>
            <a:r>
              <a:rPr lang="en-US" baseline="0" dirty="0" smtClean="0"/>
              <a:t> resources.</a:t>
            </a:r>
          </a:p>
          <a:p>
            <a:r>
              <a:rPr lang="en-US" dirty="0" smtClean="0"/>
              <a:t>&lt;Fig 2&gt;</a:t>
            </a:r>
          </a:p>
          <a:p>
            <a:r>
              <a:rPr lang="en-US" dirty="0" smtClean="0"/>
              <a:t>If you imagine that the proportion of Fig 1 covered</a:t>
            </a:r>
            <a:r>
              <a:rPr lang="en-US" baseline="0" dirty="0" smtClean="0"/>
              <a:t> by circles represents the use of these two resources, the next figure plots CO2 evolution expected (on Y axis) as a function of the number of species present (on X axis)</a:t>
            </a:r>
          </a:p>
          <a:p>
            <a:r>
              <a:rPr lang="en-US" baseline="0" dirty="0" smtClean="0"/>
              <a:t>CO2 is a measurable flux that represents the rate of decomposition</a:t>
            </a:r>
            <a:endParaRPr lang="en-US" dirty="0" smtClean="0"/>
          </a:p>
          <a:p>
            <a:r>
              <a:rPr lang="en-US" dirty="0" smtClean="0"/>
              <a:t>CO2 should increase with diversity if species are able to fill a larger proportion of the niche space</a:t>
            </a:r>
            <a:r>
              <a:rPr lang="en-US" baseline="0" dirty="0" smtClean="0"/>
              <a:t> in a substrate, in my study I use aspen litter.</a:t>
            </a:r>
            <a:endParaRPr lang="en-US" dirty="0" smtClean="0"/>
          </a:p>
        </p:txBody>
      </p:sp>
      <p:sp>
        <p:nvSpPr>
          <p:cNvPr id="4" name="Slide Number Placeholder 3"/>
          <p:cNvSpPr>
            <a:spLocks noGrp="1"/>
          </p:cNvSpPr>
          <p:nvPr>
            <p:ph type="sldNum" sz="quarter" idx="10"/>
          </p:nvPr>
        </p:nvSpPr>
        <p:spPr/>
        <p:txBody>
          <a:bodyPr/>
          <a:lstStyle/>
          <a:p>
            <a:fld id="{B41CFFD0-A15F-4A76-A4E3-5F3A320021B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BB6B11-B03C-4BA1-89FE-4636CCC21BD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227945E-9DD8-40AC-B5FB-62B1D0FF52CD}" type="datetimeFigureOut">
              <a:rPr lang="en-US" smtClean="0"/>
              <a:pPr/>
              <a:t>6/30/2009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E6E5467-F2CE-4AE4-862E-93C5475537A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E5467-F2CE-4AE4-862E-93C5475537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E5467-F2CE-4AE4-862E-93C5475537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E5467-F2CE-4AE4-862E-93C5475537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227945E-9DD8-40AC-B5FB-62B1D0FF52CD}" type="datetimeFigureOut">
              <a:rPr lang="en-US" smtClean="0"/>
              <a:pPr/>
              <a:t>6/30/2009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E6E5467-F2CE-4AE4-862E-93C5475537A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E6E5467-F2CE-4AE4-862E-93C5475537A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E6E5467-F2CE-4AE4-862E-93C5475537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E6E5467-F2CE-4AE4-862E-93C5475537A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27945E-9DD8-40AC-B5FB-62B1D0FF52CD}" type="datetimeFigureOut">
              <a:rPr lang="en-US" smtClean="0"/>
              <a:pPr/>
              <a:t>6/30/2009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6E5467-F2CE-4AE4-862E-93C5475537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227945E-9DD8-40AC-B5FB-62B1D0FF52CD}" type="datetimeFigureOut">
              <a:rPr lang="en-US" smtClean="0"/>
              <a:pPr/>
              <a:t>6/30/2009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E6E5467-F2CE-4AE4-862E-93C5475537A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227945E-9DD8-40AC-B5FB-62B1D0FF52CD}" type="datetimeFigureOut">
              <a:rPr lang="en-US" smtClean="0"/>
              <a:pPr/>
              <a:t>6/30/2009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E6E5467-F2CE-4AE4-862E-93C5475537A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227945E-9DD8-40AC-B5FB-62B1D0FF52CD}" type="datetimeFigureOut">
              <a:rPr lang="en-US" smtClean="0"/>
              <a:pPr/>
              <a:t>6/30/2009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E6E5467-F2CE-4AE4-862E-93C5475537A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iodiversityhotspot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772400" cy="1924050"/>
          </a:xfrm>
        </p:spPr>
        <p:txBody>
          <a:bodyPr>
            <a:normAutofit fontScale="90000"/>
          </a:bodyPr>
          <a:lstStyle/>
          <a:p>
            <a:r>
              <a:rPr lang="en-US" b="1" dirty="0" smtClean="0"/>
              <a:t>Biodiversity </a:t>
            </a:r>
            <a:br>
              <a:rPr lang="en-US" b="1" dirty="0" smtClean="0"/>
            </a:br>
            <a:r>
              <a:rPr lang="en-US" b="1" dirty="0" smtClean="0"/>
              <a:t>and </a:t>
            </a:r>
            <a:br>
              <a:rPr lang="en-US" b="1" dirty="0" smtClean="0"/>
            </a:br>
            <a:r>
              <a:rPr lang="en-US" b="1" dirty="0" smtClean="0"/>
              <a:t>Ecosystem Functioning</a:t>
            </a:r>
            <a:endParaRPr lang="en-US" b="1" dirty="0"/>
          </a:p>
        </p:txBody>
      </p:sp>
      <p:sp>
        <p:nvSpPr>
          <p:cNvPr id="3" name="Subtitle 2"/>
          <p:cNvSpPr>
            <a:spLocks noGrp="1"/>
          </p:cNvSpPr>
          <p:nvPr>
            <p:ph type="subTitle" idx="1"/>
          </p:nvPr>
        </p:nvSpPr>
        <p:spPr>
          <a:xfrm>
            <a:off x="2583766" y="4419600"/>
            <a:ext cx="6560234" cy="1752600"/>
          </a:xfrm>
        </p:spPr>
        <p:txBody>
          <a:bodyPr/>
          <a:lstStyle/>
          <a:p>
            <a:r>
              <a:rPr lang="en-US" dirty="0" smtClean="0"/>
              <a:t>COSMOS</a:t>
            </a:r>
          </a:p>
          <a:p>
            <a:r>
              <a:rPr lang="en-US" dirty="0" smtClean="0"/>
              <a:t>Global Change Biology</a:t>
            </a:r>
          </a:p>
          <a:p>
            <a:r>
              <a:rPr lang="en-US" dirty="0" smtClean="0"/>
              <a:t>1 July 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76400" y="2209800"/>
            <a:ext cx="4648200" cy="3505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Niche Partitioning:</a:t>
            </a:r>
            <a:br>
              <a:rPr lang="en-US" dirty="0" smtClean="0"/>
            </a:br>
            <a:r>
              <a:rPr lang="en-US" sz="3600" dirty="0" smtClean="0"/>
              <a:t>resource use increases with </a:t>
            </a:r>
            <a:r>
              <a:rPr lang="en-US" sz="3600" dirty="0" smtClean="0"/>
              <a:t>species #</a:t>
            </a:r>
            <a:endParaRPr lang="en-US" dirty="0"/>
          </a:p>
        </p:txBody>
      </p:sp>
      <p:pic>
        <p:nvPicPr>
          <p:cNvPr id="47" name="Picture 2"/>
          <p:cNvPicPr>
            <a:picLocks noGrp="1" noChangeAspect="1" noChangeArrowheads="1"/>
          </p:cNvPicPr>
          <p:nvPr>
            <p:ph idx="1"/>
          </p:nvPr>
        </p:nvPicPr>
        <p:blipFill>
          <a:blip r:embed="rId3" cstate="print">
            <a:grayscl/>
            <a:lum contrast="20000"/>
          </a:blip>
          <a:srcRect l="65573" t="15230" r="10216" b="67278"/>
          <a:stretch>
            <a:fillRect/>
          </a:stretch>
        </p:blipFill>
        <p:spPr bwMode="auto">
          <a:xfrm>
            <a:off x="4343400" y="2438400"/>
            <a:ext cx="1969477" cy="1066800"/>
          </a:xfrm>
          <a:prstGeom prst="ellipse">
            <a:avLst/>
          </a:prstGeom>
          <a:noFill/>
          <a:ln w="9525">
            <a:noFill/>
            <a:miter lim="800000"/>
            <a:headEnd/>
            <a:tailEnd/>
          </a:ln>
          <a:scene3d>
            <a:camera prst="orthographicFront"/>
            <a:lightRig rig="threePt" dir="t"/>
          </a:scene3d>
          <a:sp3d>
            <a:bevelT/>
          </a:sp3d>
        </p:spPr>
      </p:pic>
      <p:sp>
        <p:nvSpPr>
          <p:cNvPr id="6" name="TextBox 5"/>
          <p:cNvSpPr txBox="1"/>
          <p:nvPr/>
        </p:nvSpPr>
        <p:spPr>
          <a:xfrm>
            <a:off x="2971800" y="5867400"/>
            <a:ext cx="2057400" cy="830997"/>
          </a:xfrm>
          <a:prstGeom prst="rect">
            <a:avLst/>
          </a:prstGeom>
          <a:noFill/>
        </p:spPr>
        <p:txBody>
          <a:bodyPr wrap="square" rtlCol="0">
            <a:spAutoFit/>
          </a:bodyPr>
          <a:lstStyle/>
          <a:p>
            <a:pPr algn="ctr"/>
            <a:r>
              <a:rPr lang="en-US" sz="2400" dirty="0" smtClean="0"/>
              <a:t>Resource  2</a:t>
            </a:r>
          </a:p>
          <a:p>
            <a:pPr algn="ctr"/>
            <a:r>
              <a:rPr lang="en-US" sz="2400" dirty="0" smtClean="0"/>
              <a:t>[e.g. Lignin</a:t>
            </a:r>
            <a:r>
              <a:rPr lang="en-US" sz="2400" dirty="0" smtClean="0"/>
              <a:t>]</a:t>
            </a:r>
            <a:endParaRPr lang="en-US" sz="2400" dirty="0"/>
          </a:p>
        </p:txBody>
      </p:sp>
      <p:sp>
        <p:nvSpPr>
          <p:cNvPr id="7" name="TextBox 6"/>
          <p:cNvSpPr txBox="1"/>
          <p:nvPr/>
        </p:nvSpPr>
        <p:spPr>
          <a:xfrm rot="16200000">
            <a:off x="-340667" y="3432602"/>
            <a:ext cx="2819400" cy="830997"/>
          </a:xfrm>
          <a:prstGeom prst="rect">
            <a:avLst/>
          </a:prstGeom>
          <a:noFill/>
        </p:spPr>
        <p:txBody>
          <a:bodyPr wrap="square" rtlCol="0">
            <a:spAutoFit/>
          </a:bodyPr>
          <a:lstStyle/>
          <a:p>
            <a:pPr algn="ctr"/>
            <a:r>
              <a:rPr lang="en-US" sz="2400" dirty="0" smtClean="0"/>
              <a:t>Resource  1</a:t>
            </a:r>
          </a:p>
          <a:p>
            <a:pPr algn="ctr"/>
            <a:r>
              <a:rPr lang="en-US" sz="2400" dirty="0" smtClean="0"/>
              <a:t>[e.g. Cellulose</a:t>
            </a:r>
            <a:r>
              <a:rPr lang="en-US" sz="2400" dirty="0" smtClean="0"/>
              <a:t>]</a:t>
            </a:r>
            <a:endParaRPr lang="en-US" sz="2400" dirty="0"/>
          </a:p>
        </p:txBody>
      </p:sp>
      <p:sp>
        <p:nvSpPr>
          <p:cNvPr id="8" name="TextBox 7"/>
          <p:cNvSpPr txBox="1"/>
          <p:nvPr/>
        </p:nvSpPr>
        <p:spPr>
          <a:xfrm>
            <a:off x="0" y="6610350"/>
            <a:ext cx="9144000" cy="338554"/>
          </a:xfrm>
          <a:prstGeom prst="rect">
            <a:avLst/>
          </a:prstGeom>
          <a:noFill/>
        </p:spPr>
        <p:txBody>
          <a:bodyPr wrap="square" rtlCol="0">
            <a:spAutoFit/>
          </a:bodyPr>
          <a:lstStyle/>
          <a:p>
            <a:pPr algn="r"/>
            <a:r>
              <a:rPr lang="en-US" sz="1600" dirty="0" smtClean="0"/>
              <a:t>Tilman, et. al, 1997 &amp; Tilman, 2000. Nature</a:t>
            </a:r>
            <a:endParaRPr lang="en-US" sz="1600" dirty="0"/>
          </a:p>
        </p:txBody>
      </p:sp>
      <p:sp>
        <p:nvSpPr>
          <p:cNvPr id="14" name="TextBox 13"/>
          <p:cNvSpPr txBox="1"/>
          <p:nvPr/>
        </p:nvSpPr>
        <p:spPr>
          <a:xfrm>
            <a:off x="2057400" y="5715000"/>
            <a:ext cx="3962400" cy="369332"/>
          </a:xfrm>
          <a:prstGeom prst="rect">
            <a:avLst/>
          </a:prstGeom>
          <a:noFill/>
        </p:spPr>
        <p:txBody>
          <a:bodyPr wrap="square" rtlCol="0">
            <a:spAutoFit/>
          </a:bodyPr>
          <a:lstStyle/>
          <a:p>
            <a:pPr algn="ctr"/>
            <a:r>
              <a:rPr lang="en-US" dirty="0" smtClean="0"/>
              <a:t>Low      	     	</a:t>
            </a:r>
            <a:r>
              <a:rPr lang="en-US" dirty="0" smtClean="0">
                <a:sym typeface="Wingdings" pitchFamily="2" charset="2"/>
              </a:rPr>
              <a:t>	   High</a:t>
            </a:r>
            <a:endParaRPr lang="en-US" dirty="0"/>
          </a:p>
        </p:txBody>
      </p:sp>
      <p:sp>
        <p:nvSpPr>
          <p:cNvPr id="15" name="TextBox 14"/>
          <p:cNvSpPr txBox="1"/>
          <p:nvPr/>
        </p:nvSpPr>
        <p:spPr>
          <a:xfrm rot="16200000">
            <a:off x="-196334" y="3701534"/>
            <a:ext cx="3352800" cy="369332"/>
          </a:xfrm>
          <a:prstGeom prst="rect">
            <a:avLst/>
          </a:prstGeom>
          <a:noFill/>
        </p:spPr>
        <p:txBody>
          <a:bodyPr wrap="square" rtlCol="0">
            <a:spAutoFit/>
          </a:bodyPr>
          <a:lstStyle/>
          <a:p>
            <a:pPr algn="ctr"/>
            <a:r>
              <a:rPr lang="en-US" dirty="0" smtClean="0"/>
              <a:t>Low        </a:t>
            </a:r>
            <a:r>
              <a:rPr lang="en-US" dirty="0" smtClean="0">
                <a:sym typeface="Wingdings" pitchFamily="2" charset="2"/>
              </a:rPr>
              <a:t>	            High</a:t>
            </a:r>
            <a:endParaRPr lang="en-US" dirty="0"/>
          </a:p>
        </p:txBody>
      </p:sp>
      <p:sp>
        <p:nvSpPr>
          <p:cNvPr id="16" name="TextBox 15"/>
          <p:cNvSpPr txBox="1"/>
          <p:nvPr/>
        </p:nvSpPr>
        <p:spPr>
          <a:xfrm>
            <a:off x="2514600" y="1600200"/>
            <a:ext cx="2590800" cy="523220"/>
          </a:xfrm>
          <a:prstGeom prst="rect">
            <a:avLst/>
          </a:prstGeom>
          <a:noFill/>
        </p:spPr>
        <p:txBody>
          <a:bodyPr wrap="square" rtlCol="0">
            <a:spAutoFit/>
          </a:bodyPr>
          <a:lstStyle/>
          <a:p>
            <a:pPr algn="ctr"/>
            <a:r>
              <a:rPr lang="en-US" sz="2800" b="1" dirty="0" smtClean="0"/>
              <a:t>Niche Space</a:t>
            </a:r>
            <a:endParaRPr lang="en-US" sz="2800" b="1" dirty="0"/>
          </a:p>
        </p:txBody>
      </p:sp>
      <p:pic>
        <p:nvPicPr>
          <p:cNvPr id="41" name="Picture 2"/>
          <p:cNvPicPr>
            <a:picLocks noChangeAspect="1" noChangeArrowheads="1"/>
          </p:cNvPicPr>
          <p:nvPr/>
        </p:nvPicPr>
        <p:blipFill>
          <a:blip r:embed="rId4" cstate="print">
            <a:grayscl/>
          </a:blip>
          <a:srcRect/>
          <a:stretch>
            <a:fillRect/>
          </a:stretch>
        </p:blipFill>
        <p:spPr bwMode="auto">
          <a:xfrm>
            <a:off x="2286001" y="2438400"/>
            <a:ext cx="1371600" cy="1300164"/>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Picture 5"/>
          <p:cNvPicPr>
            <a:picLocks noChangeAspect="1" noChangeArrowheads="1"/>
          </p:cNvPicPr>
          <p:nvPr/>
        </p:nvPicPr>
        <p:blipFill>
          <a:blip r:embed="rId5" cstate="print">
            <a:grayscl/>
            <a:lum contrast="20000"/>
          </a:blip>
          <a:srcRect/>
          <a:stretch>
            <a:fillRect/>
          </a:stretch>
        </p:blipFill>
        <p:spPr bwMode="auto">
          <a:xfrm>
            <a:off x="4419601" y="4343400"/>
            <a:ext cx="1640695" cy="1304925"/>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pic>
        <p:nvPicPr>
          <p:cNvPr id="48" name="Picture 2"/>
          <p:cNvPicPr>
            <a:picLocks noChangeAspect="1" noChangeArrowheads="1"/>
          </p:cNvPicPr>
          <p:nvPr/>
        </p:nvPicPr>
        <p:blipFill>
          <a:blip r:embed="rId3" cstate="print"/>
          <a:srcRect l="84740" t="37501" r="2145" b="47698"/>
          <a:stretch>
            <a:fillRect/>
          </a:stretch>
        </p:blipFill>
        <p:spPr bwMode="auto">
          <a:xfrm>
            <a:off x="3733801" y="3581400"/>
            <a:ext cx="990600" cy="838200"/>
          </a:xfrm>
          <a:prstGeom prst="ellipse">
            <a:avLst/>
          </a:prstGeom>
          <a:noFill/>
          <a:ln w="9525">
            <a:noFill/>
            <a:miter lim="800000"/>
            <a:headEnd/>
            <a:tailEnd/>
          </a:ln>
          <a:scene3d>
            <a:camera prst="orthographicFront"/>
            <a:lightRig rig="threePt" dir="t"/>
          </a:scene3d>
          <a:sp3d>
            <a:bevelT/>
          </a:sp3d>
        </p:spPr>
      </p:pic>
      <p:pic>
        <p:nvPicPr>
          <p:cNvPr id="42" name="Picture 4"/>
          <p:cNvPicPr>
            <a:picLocks noChangeAspect="1" noChangeArrowheads="1"/>
          </p:cNvPicPr>
          <p:nvPr/>
        </p:nvPicPr>
        <p:blipFill>
          <a:blip r:embed="rId6" cstate="print">
            <a:grayscl/>
            <a:lum contrast="20000"/>
          </a:blip>
          <a:srcRect/>
          <a:stretch>
            <a:fillRect/>
          </a:stretch>
        </p:blipFill>
        <p:spPr bwMode="auto">
          <a:xfrm>
            <a:off x="1981201" y="4191000"/>
            <a:ext cx="1547076" cy="1304925"/>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pic>
        <p:nvPicPr>
          <p:cNvPr id="56" name="Picture 2"/>
          <p:cNvPicPr>
            <a:picLocks noChangeAspect="1" noChangeArrowheads="1"/>
          </p:cNvPicPr>
          <p:nvPr/>
        </p:nvPicPr>
        <p:blipFill>
          <a:blip r:embed="rId3" cstate="print">
            <a:grayscl/>
          </a:blip>
          <a:srcRect l="51449" t="81162" r="37454" b="5382"/>
          <a:stretch>
            <a:fillRect/>
          </a:stretch>
        </p:blipFill>
        <p:spPr bwMode="auto">
          <a:xfrm>
            <a:off x="4343400" y="3962400"/>
            <a:ext cx="838200" cy="76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 name="Picture 2"/>
          <p:cNvPicPr>
            <a:picLocks noChangeAspect="1" noChangeArrowheads="1"/>
          </p:cNvPicPr>
          <p:nvPr/>
        </p:nvPicPr>
        <p:blipFill>
          <a:blip r:embed="rId3" cstate="print">
            <a:grayscl/>
          </a:blip>
          <a:srcRect l="15132" t="58288" r="78815" b="26911"/>
          <a:stretch>
            <a:fillRect/>
          </a:stretch>
        </p:blipFill>
        <p:spPr bwMode="auto">
          <a:xfrm>
            <a:off x="5486400" y="3733800"/>
            <a:ext cx="457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p:cNvSpPr txBox="1"/>
          <p:nvPr/>
        </p:nvSpPr>
        <p:spPr>
          <a:xfrm>
            <a:off x="2743200" y="2819400"/>
            <a:ext cx="721667" cy="400110"/>
          </a:xfrm>
          <a:prstGeom prst="rect">
            <a:avLst/>
          </a:prstGeom>
          <a:noFill/>
        </p:spPr>
        <p:txBody>
          <a:bodyPr wrap="square" rtlCol="0">
            <a:spAutoFit/>
          </a:bodyPr>
          <a:lstStyle/>
          <a:p>
            <a:pPr algn="ctr"/>
            <a:r>
              <a:rPr lang="en-US" sz="2000" dirty="0" smtClean="0">
                <a:solidFill>
                  <a:schemeClr val="bg1">
                    <a:lumMod val="85000"/>
                  </a:schemeClr>
                </a:solidFill>
              </a:rPr>
              <a:t>Sp 1</a:t>
            </a:r>
            <a:endParaRPr lang="en-US" sz="2000" dirty="0">
              <a:solidFill>
                <a:schemeClr val="bg1">
                  <a:lumMod val="85000"/>
                </a:schemeClr>
              </a:solidFill>
            </a:endParaRPr>
          </a:p>
        </p:txBody>
      </p:sp>
      <p:sp>
        <p:nvSpPr>
          <p:cNvPr id="26" name="TextBox 25"/>
          <p:cNvSpPr txBox="1"/>
          <p:nvPr/>
        </p:nvSpPr>
        <p:spPr>
          <a:xfrm>
            <a:off x="2057400" y="4495800"/>
            <a:ext cx="721667" cy="400110"/>
          </a:xfrm>
          <a:prstGeom prst="rect">
            <a:avLst/>
          </a:prstGeom>
          <a:noFill/>
        </p:spPr>
        <p:txBody>
          <a:bodyPr wrap="square" rtlCol="0">
            <a:spAutoFit/>
          </a:bodyPr>
          <a:lstStyle/>
          <a:p>
            <a:pPr algn="ctr"/>
            <a:r>
              <a:rPr lang="en-US" sz="2000" dirty="0" smtClean="0">
                <a:solidFill>
                  <a:schemeClr val="bg1">
                    <a:lumMod val="85000"/>
                  </a:schemeClr>
                </a:solidFill>
              </a:rPr>
              <a:t>Sp 2</a:t>
            </a:r>
            <a:endParaRPr lang="en-US" sz="2000" dirty="0">
              <a:solidFill>
                <a:schemeClr val="bg1">
                  <a:lumMod val="85000"/>
                </a:schemeClr>
              </a:solidFill>
            </a:endParaRPr>
          </a:p>
        </p:txBody>
      </p:sp>
      <p:sp>
        <p:nvSpPr>
          <p:cNvPr id="30" name="TextBox 29"/>
          <p:cNvSpPr txBox="1"/>
          <p:nvPr/>
        </p:nvSpPr>
        <p:spPr>
          <a:xfrm>
            <a:off x="5181600" y="2362200"/>
            <a:ext cx="721667" cy="400110"/>
          </a:xfrm>
          <a:prstGeom prst="rect">
            <a:avLst/>
          </a:prstGeom>
          <a:noFill/>
        </p:spPr>
        <p:txBody>
          <a:bodyPr wrap="square" rtlCol="0">
            <a:spAutoFit/>
          </a:bodyPr>
          <a:lstStyle/>
          <a:p>
            <a:pPr algn="ctr"/>
            <a:r>
              <a:rPr lang="en-US" sz="2000" dirty="0" smtClean="0">
                <a:solidFill>
                  <a:schemeClr val="bg1">
                    <a:lumMod val="85000"/>
                  </a:schemeClr>
                </a:solidFill>
              </a:rPr>
              <a:t>Sp 3</a:t>
            </a:r>
            <a:endParaRPr lang="en-US" sz="2000" dirty="0">
              <a:solidFill>
                <a:schemeClr val="bg1">
                  <a:lumMod val="85000"/>
                </a:schemeClr>
              </a:solidFill>
            </a:endParaRPr>
          </a:p>
        </p:txBody>
      </p:sp>
      <p:sp>
        <p:nvSpPr>
          <p:cNvPr id="31" name="TextBox 30"/>
          <p:cNvSpPr txBox="1"/>
          <p:nvPr/>
        </p:nvSpPr>
        <p:spPr>
          <a:xfrm>
            <a:off x="4953000" y="4800600"/>
            <a:ext cx="721667" cy="400110"/>
          </a:xfrm>
          <a:prstGeom prst="rect">
            <a:avLst/>
          </a:prstGeom>
          <a:noFill/>
        </p:spPr>
        <p:txBody>
          <a:bodyPr wrap="square" rtlCol="0">
            <a:spAutoFit/>
          </a:bodyPr>
          <a:lstStyle/>
          <a:p>
            <a:pPr algn="ctr"/>
            <a:r>
              <a:rPr lang="en-US" sz="2000" dirty="0" smtClean="0">
                <a:solidFill>
                  <a:schemeClr val="bg1">
                    <a:lumMod val="85000"/>
                  </a:schemeClr>
                </a:solidFill>
              </a:rPr>
              <a:t>Sp 6</a:t>
            </a:r>
            <a:endParaRPr lang="en-US" sz="2000" dirty="0">
              <a:solidFill>
                <a:schemeClr val="bg1">
                  <a:lumMod val="85000"/>
                </a:schemeClr>
              </a:solidFill>
            </a:endParaRPr>
          </a:p>
        </p:txBody>
      </p:sp>
      <p:sp>
        <p:nvSpPr>
          <p:cNvPr id="32" name="TextBox 31"/>
          <p:cNvSpPr txBox="1"/>
          <p:nvPr/>
        </p:nvSpPr>
        <p:spPr>
          <a:xfrm>
            <a:off x="4419600" y="4267200"/>
            <a:ext cx="721667" cy="400110"/>
          </a:xfrm>
          <a:prstGeom prst="rect">
            <a:avLst/>
          </a:prstGeom>
          <a:noFill/>
        </p:spPr>
        <p:txBody>
          <a:bodyPr wrap="square" rtlCol="0">
            <a:spAutoFit/>
          </a:bodyPr>
          <a:lstStyle/>
          <a:p>
            <a:pPr algn="ctr"/>
            <a:r>
              <a:rPr lang="en-US" sz="2000" dirty="0" smtClean="0">
                <a:solidFill>
                  <a:schemeClr val="bg1">
                    <a:lumMod val="85000"/>
                  </a:schemeClr>
                </a:solidFill>
              </a:rPr>
              <a:t>Sp 5</a:t>
            </a:r>
            <a:endParaRPr lang="en-US" sz="2000" dirty="0">
              <a:solidFill>
                <a:schemeClr val="bg1">
                  <a:lumMod val="85000"/>
                </a:schemeClr>
              </a:solidFill>
            </a:endParaRPr>
          </a:p>
        </p:txBody>
      </p:sp>
      <p:sp>
        <p:nvSpPr>
          <p:cNvPr id="33" name="TextBox 32"/>
          <p:cNvSpPr txBox="1"/>
          <p:nvPr/>
        </p:nvSpPr>
        <p:spPr>
          <a:xfrm>
            <a:off x="3962400" y="3505200"/>
            <a:ext cx="721667" cy="400110"/>
          </a:xfrm>
          <a:prstGeom prst="rect">
            <a:avLst/>
          </a:prstGeom>
          <a:noFill/>
        </p:spPr>
        <p:txBody>
          <a:bodyPr wrap="square" rtlCol="0">
            <a:spAutoFit/>
          </a:bodyPr>
          <a:lstStyle/>
          <a:p>
            <a:pPr algn="ctr"/>
            <a:r>
              <a:rPr lang="en-US" sz="2000" dirty="0" smtClean="0">
                <a:solidFill>
                  <a:schemeClr val="bg1">
                    <a:lumMod val="85000"/>
                  </a:schemeClr>
                </a:solidFill>
              </a:rPr>
              <a:t>Sp 4</a:t>
            </a:r>
            <a:endParaRPr lang="en-US" sz="2000" dirty="0">
              <a:solidFill>
                <a:schemeClr val="bg1">
                  <a:lumMod val="85000"/>
                </a:schemeClr>
              </a:solidFill>
            </a:endParaRPr>
          </a:p>
        </p:txBody>
      </p:sp>
      <p:sp>
        <p:nvSpPr>
          <p:cNvPr id="34" name="TextBox 33"/>
          <p:cNvSpPr txBox="1"/>
          <p:nvPr/>
        </p:nvSpPr>
        <p:spPr>
          <a:xfrm>
            <a:off x="5334000" y="4114800"/>
            <a:ext cx="721667" cy="400110"/>
          </a:xfrm>
          <a:prstGeom prst="rect">
            <a:avLst/>
          </a:prstGeom>
          <a:noFill/>
        </p:spPr>
        <p:txBody>
          <a:bodyPr wrap="square" rtlCol="0">
            <a:spAutoFit/>
          </a:bodyPr>
          <a:lstStyle/>
          <a:p>
            <a:pPr algn="ctr"/>
            <a:r>
              <a:rPr lang="en-US" sz="2000" dirty="0" smtClean="0">
                <a:solidFill>
                  <a:schemeClr val="bg1"/>
                </a:solidFill>
              </a:rPr>
              <a:t>Sp 7</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1"/>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4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6"/>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5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Biodiversity </a:t>
            </a:r>
            <a:r>
              <a:rPr lang="en-US" dirty="0" smtClean="0"/>
              <a:t>and Ecosystem Function</a:t>
            </a:r>
            <a:endParaRPr lang="en-US" dirty="0"/>
          </a:p>
        </p:txBody>
      </p:sp>
      <p:pic>
        <p:nvPicPr>
          <p:cNvPr id="10242" name="Picture 2"/>
          <p:cNvPicPr>
            <a:picLocks noGrp="1" noChangeAspect="1" noChangeArrowheads="1"/>
          </p:cNvPicPr>
          <p:nvPr>
            <p:ph idx="1"/>
          </p:nvPr>
        </p:nvPicPr>
        <p:blipFill>
          <a:blip r:embed="rId3" cstate="print">
            <a:duotone>
              <a:prstClr val="black"/>
              <a:schemeClr val="accent1">
                <a:tint val="45000"/>
                <a:satMod val="400000"/>
              </a:schemeClr>
            </a:duotone>
          </a:blip>
          <a:srcRect l="7229" t="48825" b="2982"/>
          <a:stretch>
            <a:fillRect/>
          </a:stretch>
        </p:blipFill>
        <p:spPr bwMode="auto">
          <a:xfrm>
            <a:off x="1447800" y="1524001"/>
            <a:ext cx="5867399" cy="4495799"/>
          </a:xfrm>
          <a:prstGeom prst="rect">
            <a:avLst/>
          </a:prstGeom>
          <a:noFill/>
          <a:ln w="9525">
            <a:noFill/>
            <a:miter lim="800000"/>
            <a:headEnd/>
            <a:tailEnd/>
          </a:ln>
          <a:effectLst/>
        </p:spPr>
      </p:pic>
      <p:sp>
        <p:nvSpPr>
          <p:cNvPr id="5" name="TextBox 4"/>
          <p:cNvSpPr txBox="1"/>
          <p:nvPr/>
        </p:nvSpPr>
        <p:spPr>
          <a:xfrm>
            <a:off x="7239000" y="6248400"/>
            <a:ext cx="1544121" cy="338554"/>
          </a:xfrm>
          <a:prstGeom prst="rect">
            <a:avLst/>
          </a:prstGeom>
          <a:noFill/>
        </p:spPr>
        <p:txBody>
          <a:bodyPr wrap="square" rtlCol="0">
            <a:spAutoFit/>
          </a:bodyPr>
          <a:lstStyle/>
          <a:p>
            <a:pPr algn="ctr"/>
            <a:r>
              <a:rPr lang="en-US" sz="1600" i="1" dirty="0" err="1" smtClean="0"/>
              <a:t>Tilman</a:t>
            </a:r>
            <a:r>
              <a:rPr lang="en-US" sz="1600" i="1" dirty="0" smtClean="0"/>
              <a:t> (2000)</a:t>
            </a:r>
            <a:endParaRPr lang="en-US" sz="1600" i="1" dirty="0"/>
          </a:p>
        </p:txBody>
      </p:sp>
      <p:sp>
        <p:nvSpPr>
          <p:cNvPr id="6" name="TextBox 5"/>
          <p:cNvSpPr txBox="1"/>
          <p:nvPr/>
        </p:nvSpPr>
        <p:spPr>
          <a:xfrm>
            <a:off x="2514600" y="6019800"/>
            <a:ext cx="3581400" cy="523220"/>
          </a:xfrm>
          <a:prstGeom prst="rect">
            <a:avLst/>
          </a:prstGeom>
          <a:noFill/>
        </p:spPr>
        <p:txBody>
          <a:bodyPr wrap="square" rtlCol="0">
            <a:spAutoFit/>
          </a:bodyPr>
          <a:lstStyle/>
          <a:p>
            <a:pPr algn="ctr"/>
            <a:r>
              <a:rPr lang="en-US" sz="2800" dirty="0" smtClean="0">
                <a:solidFill>
                  <a:schemeClr val="bg1"/>
                </a:solidFill>
              </a:rPr>
              <a:t># Species</a:t>
            </a:r>
            <a:endParaRPr lang="en-US" sz="2800" dirty="0">
              <a:solidFill>
                <a:schemeClr val="bg1"/>
              </a:solidFill>
            </a:endParaRPr>
          </a:p>
        </p:txBody>
      </p:sp>
      <p:sp>
        <p:nvSpPr>
          <p:cNvPr id="7" name="TextBox 6"/>
          <p:cNvSpPr txBox="1"/>
          <p:nvPr/>
        </p:nvSpPr>
        <p:spPr>
          <a:xfrm rot="16200000">
            <a:off x="-424189" y="3472191"/>
            <a:ext cx="3200401"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dirty="0" smtClean="0">
                <a:ln w="50800"/>
                <a:solidFill>
                  <a:schemeClr val="bg1">
                    <a:shade val="50000"/>
                  </a:schemeClr>
                </a:solidFill>
              </a:rPr>
              <a:t>Function</a:t>
            </a:r>
            <a:endParaRPr lang="en-US" dirty="0">
              <a:ln w="50800"/>
              <a:solidFill>
                <a:schemeClr val="bg1">
                  <a:shade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0" y="279389"/>
            <a:ext cx="8229600" cy="1134839"/>
          </a:xfrm>
          <a:ln/>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What links biodiversity and function?</a:t>
            </a:r>
            <a:endParaRPr lang="en-GB" dirty="0"/>
          </a:p>
        </p:txBody>
      </p:sp>
      <p:sp>
        <p:nvSpPr>
          <p:cNvPr id="3074" name="Rectangle 2"/>
          <p:cNvSpPr>
            <a:spLocks noGrp="1" noChangeArrowheads="1"/>
          </p:cNvSpPr>
          <p:nvPr>
            <p:ph idx="1"/>
          </p:nvPr>
        </p:nvSpPr>
        <p:spPr>
          <a:xfrm>
            <a:off x="414720" y="1659054"/>
            <a:ext cx="8805479" cy="4511994"/>
          </a:xfrm>
          <a:ln/>
        </p:spPr>
        <p:txBody>
          <a:bodyPr>
            <a:normAutofit/>
          </a:bodyPr>
          <a:lstStyle/>
          <a:p>
            <a:pPr marL="514350" indent="-51435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t>1. Sampling Effect: “Physical”</a:t>
            </a:r>
          </a:p>
          <a:p>
            <a:pPr marL="514350" indent="-51435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t>	</a:t>
            </a:r>
            <a:r>
              <a:rPr lang="en-GB" dirty="0" smtClean="0"/>
              <a:t>High </a:t>
            </a:r>
            <a:r>
              <a:rPr lang="en-GB" dirty="0"/>
              <a:t>diversity plots more likely to contain high yield </a:t>
            </a:r>
            <a:r>
              <a:rPr lang="en-GB" dirty="0" smtClean="0"/>
              <a:t>species</a:t>
            </a:r>
          </a:p>
          <a:p>
            <a:pPr marL="514350" indent="-51435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b="1" dirty="0"/>
          </a:p>
          <a:p>
            <a:pPr marL="514350" indent="-51435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t>2. </a:t>
            </a:r>
            <a:r>
              <a:rPr lang="en-GB" b="1" dirty="0" err="1" smtClean="0"/>
              <a:t>Complementarity</a:t>
            </a:r>
            <a:r>
              <a:rPr lang="en-GB" b="1" dirty="0"/>
              <a:t> </a:t>
            </a:r>
            <a:r>
              <a:rPr lang="en-GB" b="1" dirty="0" smtClean="0"/>
              <a:t>:</a:t>
            </a:r>
            <a:r>
              <a:rPr lang="en-GB" dirty="0" smtClean="0"/>
              <a:t> </a:t>
            </a:r>
            <a:r>
              <a:rPr lang="en-GB" b="1" dirty="0" smtClean="0"/>
              <a:t>“Biological” </a:t>
            </a:r>
          </a:p>
          <a:p>
            <a:pPr marL="514350" indent="-51435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t>	</a:t>
            </a:r>
            <a:r>
              <a:rPr lang="en-GB" dirty="0" smtClean="0"/>
              <a:t>Differences </a:t>
            </a:r>
            <a:r>
              <a:rPr lang="en-GB" dirty="0"/>
              <a:t>in </a:t>
            </a:r>
            <a:r>
              <a:rPr lang="en-GB" dirty="0" smtClean="0"/>
              <a:t>resource </a:t>
            </a:r>
            <a:r>
              <a:rPr lang="en-GB" dirty="0"/>
              <a:t>use </a:t>
            </a:r>
            <a:r>
              <a:rPr lang="en-GB" dirty="0" smtClean="0"/>
              <a:t>enable </a:t>
            </a:r>
            <a:r>
              <a:rPr lang="en-GB" u="sng" dirty="0" err="1" smtClean="0"/>
              <a:t>overyielding</a:t>
            </a:r>
            <a:endParaRPr lang="en-GB" u="sng" dirty="0" smtClean="0"/>
          </a:p>
          <a:p>
            <a:pPr marL="514350" indent="-51435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Facilitation and inhibition may also occur</a:t>
            </a: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Sampling Effect</a:t>
            </a:r>
            <a:endParaRPr lang="en-US" dirty="0"/>
          </a:p>
        </p:txBody>
      </p:sp>
      <p:sp>
        <p:nvSpPr>
          <p:cNvPr id="10" name="TextBox 9"/>
          <p:cNvSpPr txBox="1"/>
          <p:nvPr/>
        </p:nvSpPr>
        <p:spPr>
          <a:xfrm>
            <a:off x="1371600" y="1447800"/>
            <a:ext cx="1752600" cy="369332"/>
          </a:xfrm>
          <a:prstGeom prst="rect">
            <a:avLst/>
          </a:prstGeom>
          <a:noFill/>
        </p:spPr>
        <p:txBody>
          <a:bodyPr wrap="square" rtlCol="0">
            <a:spAutoFit/>
          </a:bodyPr>
          <a:lstStyle/>
          <a:p>
            <a:endParaRPr lang="en-US" dirty="0"/>
          </a:p>
        </p:txBody>
      </p:sp>
      <p:sp>
        <p:nvSpPr>
          <p:cNvPr id="22" name="TextBox 21"/>
          <p:cNvSpPr txBox="1"/>
          <p:nvPr/>
        </p:nvSpPr>
        <p:spPr>
          <a:xfrm>
            <a:off x="828021" y="5267980"/>
            <a:ext cx="3886200" cy="523220"/>
          </a:xfrm>
          <a:prstGeom prst="rect">
            <a:avLst/>
          </a:prstGeom>
          <a:noFill/>
        </p:spPr>
        <p:txBody>
          <a:bodyPr wrap="square" rtlCol="0">
            <a:spAutoFit/>
          </a:bodyPr>
          <a:lstStyle/>
          <a:p>
            <a:pPr algn="ctr"/>
            <a:r>
              <a:rPr lang="en-US" sz="2800" b="1" dirty="0" smtClean="0"/>
              <a:t>1			</a:t>
            </a:r>
            <a:r>
              <a:rPr lang="en-US" sz="2800" b="1" dirty="0" smtClean="0"/>
              <a:t>2</a:t>
            </a:r>
            <a:endParaRPr lang="en-US" sz="2800" b="1" dirty="0"/>
          </a:p>
        </p:txBody>
      </p:sp>
      <p:cxnSp>
        <p:nvCxnSpPr>
          <p:cNvPr id="17" name="Straight Arrow Connector 16"/>
          <p:cNvCxnSpPr/>
          <p:nvPr/>
        </p:nvCxnSpPr>
        <p:spPr>
          <a:xfrm rot="5400000">
            <a:off x="-1229379" y="3429000"/>
            <a:ext cx="3657600" cy="158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99421" y="5257800"/>
            <a:ext cx="4191000" cy="158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8021" y="5562600"/>
            <a:ext cx="3886200" cy="523220"/>
          </a:xfrm>
          <a:prstGeom prst="rect">
            <a:avLst/>
          </a:prstGeom>
          <a:solidFill>
            <a:schemeClr val="bg1">
              <a:alpha val="0"/>
            </a:schemeClr>
          </a:solidFill>
        </p:spPr>
        <p:txBody>
          <a:bodyPr wrap="square" rtlCol="0">
            <a:spAutoFit/>
          </a:bodyPr>
          <a:lstStyle/>
          <a:p>
            <a:pPr algn="ctr"/>
            <a:r>
              <a:rPr lang="en-US" sz="2800" b="1" dirty="0" smtClean="0"/>
              <a:t># Isolates</a:t>
            </a:r>
            <a:endParaRPr lang="en-US" sz="2800" b="1" dirty="0"/>
          </a:p>
        </p:txBody>
      </p:sp>
      <p:sp>
        <p:nvSpPr>
          <p:cNvPr id="23" name="TextBox 22"/>
          <p:cNvSpPr txBox="1"/>
          <p:nvPr/>
        </p:nvSpPr>
        <p:spPr>
          <a:xfrm rot="16200000">
            <a:off x="-1605290" y="3129290"/>
            <a:ext cx="3886200" cy="523220"/>
          </a:xfrm>
          <a:prstGeom prst="rect">
            <a:avLst/>
          </a:prstGeom>
          <a:solidFill>
            <a:schemeClr val="bg1">
              <a:alpha val="0"/>
            </a:schemeClr>
          </a:solidFill>
        </p:spPr>
        <p:txBody>
          <a:bodyPr wrap="square" rtlCol="0">
            <a:spAutoFit/>
          </a:bodyPr>
          <a:lstStyle/>
          <a:p>
            <a:pPr algn="ctr"/>
            <a:r>
              <a:rPr lang="en-US" sz="2800" b="1" dirty="0" smtClean="0"/>
              <a:t>Decomposition Rate</a:t>
            </a:r>
            <a:endParaRPr lang="en-US" sz="2800" b="1" dirty="0"/>
          </a:p>
        </p:txBody>
      </p:sp>
      <p:pic>
        <p:nvPicPr>
          <p:cNvPr id="24" name="Picture 6"/>
          <p:cNvPicPr>
            <a:picLocks noChangeAspect="1" noChangeArrowheads="1"/>
          </p:cNvPicPr>
          <p:nvPr/>
        </p:nvPicPr>
        <p:blipFill>
          <a:blip r:embed="rId3" cstate="print"/>
          <a:srcRect l="12618" t="22233" r="4101" b="8332"/>
          <a:stretch>
            <a:fillRect/>
          </a:stretch>
        </p:blipFill>
        <p:spPr bwMode="auto">
          <a:xfrm>
            <a:off x="1132821" y="2209800"/>
            <a:ext cx="905256" cy="685800"/>
          </a:xfrm>
          <a:prstGeom prst="rect">
            <a:avLst/>
          </a:prstGeom>
          <a:noFill/>
          <a:ln w="38100">
            <a:solidFill>
              <a:schemeClr val="tx1"/>
            </a:solidFill>
            <a:miter lim="800000"/>
            <a:headEnd/>
            <a:tailEnd/>
          </a:ln>
          <a:effectLst/>
        </p:spPr>
      </p:pic>
      <p:pic>
        <p:nvPicPr>
          <p:cNvPr id="25" name="Picture 7"/>
          <p:cNvPicPr>
            <a:picLocks noChangeAspect="1" noChangeArrowheads="1"/>
          </p:cNvPicPr>
          <p:nvPr/>
        </p:nvPicPr>
        <p:blipFill>
          <a:blip r:embed="rId4" cstate="print"/>
          <a:srcRect l="14286" t="35283" r="59184" b="39100"/>
          <a:stretch>
            <a:fillRect/>
          </a:stretch>
        </p:blipFill>
        <p:spPr bwMode="auto">
          <a:xfrm>
            <a:off x="1132821" y="4038600"/>
            <a:ext cx="834189" cy="685800"/>
          </a:xfrm>
          <a:prstGeom prst="rect">
            <a:avLst/>
          </a:prstGeom>
          <a:noFill/>
          <a:ln w="38100">
            <a:solidFill>
              <a:schemeClr val="tx1"/>
            </a:solidFill>
            <a:miter lim="800000"/>
            <a:headEnd/>
            <a:tailEnd/>
          </a:ln>
          <a:effectLst/>
        </p:spPr>
      </p:pic>
      <p:grpSp>
        <p:nvGrpSpPr>
          <p:cNvPr id="3" name="Group 40"/>
          <p:cNvGrpSpPr/>
          <p:nvPr/>
        </p:nvGrpSpPr>
        <p:grpSpPr>
          <a:xfrm>
            <a:off x="3742944" y="2209800"/>
            <a:ext cx="905256" cy="685800"/>
            <a:chOff x="7543800" y="1447800"/>
            <a:chExt cx="905256" cy="685800"/>
          </a:xfrm>
        </p:grpSpPr>
        <p:pic>
          <p:nvPicPr>
            <p:cNvPr id="39" name="Picture 7"/>
            <p:cNvPicPr>
              <a:picLocks noChangeAspect="1" noChangeArrowheads="1"/>
            </p:cNvPicPr>
            <p:nvPr/>
          </p:nvPicPr>
          <p:blipFill>
            <a:blip r:embed="rId4" cstate="print"/>
            <a:srcRect l="26403" t="35283" r="59184" b="39100"/>
            <a:stretch>
              <a:fillRect/>
            </a:stretch>
          </p:blipFill>
          <p:spPr bwMode="auto">
            <a:xfrm>
              <a:off x="7543800" y="1447800"/>
              <a:ext cx="453189" cy="685800"/>
            </a:xfrm>
            <a:prstGeom prst="rect">
              <a:avLst/>
            </a:prstGeom>
            <a:noFill/>
            <a:ln w="38100">
              <a:solidFill>
                <a:schemeClr val="tx1"/>
              </a:solidFill>
              <a:miter lim="800000"/>
              <a:headEnd/>
              <a:tailEnd/>
            </a:ln>
            <a:effectLst/>
          </p:spPr>
        </p:pic>
        <p:pic>
          <p:nvPicPr>
            <p:cNvPr id="40" name="Picture 6"/>
            <p:cNvPicPr>
              <a:picLocks noChangeAspect="1" noChangeArrowheads="1"/>
            </p:cNvPicPr>
            <p:nvPr/>
          </p:nvPicPr>
          <p:blipFill>
            <a:blip r:embed="rId5" cstate="print"/>
            <a:srcRect l="54679" t="22233" r="4101" b="8332"/>
            <a:stretch>
              <a:fillRect/>
            </a:stretch>
          </p:blipFill>
          <p:spPr bwMode="auto">
            <a:xfrm>
              <a:off x="8001000" y="1447800"/>
              <a:ext cx="448056" cy="685800"/>
            </a:xfrm>
            <a:prstGeom prst="rect">
              <a:avLst/>
            </a:prstGeom>
            <a:noFill/>
            <a:ln w="38100">
              <a:solidFill>
                <a:schemeClr val="tx1"/>
              </a:solidFill>
              <a:miter lim="800000"/>
              <a:headEnd/>
              <a:tailEnd/>
            </a:ln>
            <a:effectLst/>
          </p:spPr>
        </p:pic>
      </p:grpSp>
      <p:sp>
        <p:nvSpPr>
          <p:cNvPr id="48" name="Cloud Callout 47"/>
          <p:cNvSpPr/>
          <p:nvPr/>
        </p:nvSpPr>
        <p:spPr>
          <a:xfrm>
            <a:off x="5562600" y="1066800"/>
            <a:ext cx="1828800" cy="1219200"/>
          </a:xfrm>
          <a:prstGeom prst="cloudCallout">
            <a:avLst>
              <a:gd name="adj1" fmla="val -95532"/>
              <a:gd name="adj2" fmla="val 66115"/>
            </a:avLst>
          </a:prstGeom>
          <a:blipFill>
            <a:blip r:embed="rId6" cstate="print">
              <a:lum bright="15000" contrast="-19000"/>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Complimentarity</a:t>
            </a:r>
            <a:r>
              <a:rPr lang="en-US" dirty="0" smtClean="0"/>
              <a:t>:</a:t>
            </a:r>
            <a:endParaRPr lang="en-US" dirty="0"/>
          </a:p>
        </p:txBody>
      </p:sp>
      <p:sp>
        <p:nvSpPr>
          <p:cNvPr id="10" name="TextBox 9"/>
          <p:cNvSpPr txBox="1"/>
          <p:nvPr/>
        </p:nvSpPr>
        <p:spPr>
          <a:xfrm>
            <a:off x="1371600" y="1447800"/>
            <a:ext cx="1752600" cy="369332"/>
          </a:xfrm>
          <a:prstGeom prst="rect">
            <a:avLst/>
          </a:prstGeom>
          <a:noFill/>
        </p:spPr>
        <p:txBody>
          <a:bodyPr wrap="square" rtlCol="0">
            <a:spAutoFit/>
          </a:bodyPr>
          <a:lstStyle/>
          <a:p>
            <a:endParaRPr lang="en-US" dirty="0"/>
          </a:p>
        </p:txBody>
      </p:sp>
      <p:grpSp>
        <p:nvGrpSpPr>
          <p:cNvPr id="3" name="Group 45"/>
          <p:cNvGrpSpPr/>
          <p:nvPr/>
        </p:nvGrpSpPr>
        <p:grpSpPr>
          <a:xfrm>
            <a:off x="5410200" y="3663950"/>
            <a:ext cx="3562350" cy="2584450"/>
            <a:chOff x="5562600" y="2139950"/>
            <a:chExt cx="3562350" cy="2584450"/>
          </a:xfrm>
        </p:grpSpPr>
        <p:graphicFrame>
          <p:nvGraphicFramePr>
            <p:cNvPr id="7" name="Object 6"/>
            <p:cNvGraphicFramePr>
              <a:graphicFrameLocks noChangeAspect="1"/>
            </p:cNvGraphicFramePr>
            <p:nvPr/>
          </p:nvGraphicFramePr>
          <p:xfrm>
            <a:off x="5562600" y="2139950"/>
            <a:ext cx="2528888" cy="1135063"/>
          </p:xfrm>
          <a:graphic>
            <a:graphicData uri="http://schemas.openxmlformats.org/presentationml/2006/ole">
              <p:oleObj spid="_x0000_s1026" name="Equation" r:id="rId4" imgW="1244520" imgH="558720" progId="Equation.3">
                <p:embed/>
              </p:oleObj>
            </a:graphicData>
          </a:graphic>
        </p:graphicFrame>
        <p:graphicFrame>
          <p:nvGraphicFramePr>
            <p:cNvPr id="14345" name="Object 9"/>
            <p:cNvGraphicFramePr>
              <a:graphicFrameLocks noChangeAspect="1"/>
            </p:cNvGraphicFramePr>
            <p:nvPr/>
          </p:nvGraphicFramePr>
          <p:xfrm>
            <a:off x="5562600" y="3435350"/>
            <a:ext cx="3562350" cy="1289050"/>
          </p:xfrm>
          <a:graphic>
            <a:graphicData uri="http://schemas.openxmlformats.org/presentationml/2006/ole">
              <p:oleObj spid="_x0000_s1027" name="Equation" r:id="rId5" imgW="1752480" imgH="634680" progId="Equation.3">
                <p:embed/>
              </p:oleObj>
            </a:graphicData>
          </a:graphic>
        </p:graphicFrame>
      </p:grpSp>
      <p:cxnSp>
        <p:nvCxnSpPr>
          <p:cNvPr id="32" name="Straight Connector 31"/>
          <p:cNvCxnSpPr/>
          <p:nvPr/>
        </p:nvCxnSpPr>
        <p:spPr>
          <a:xfrm>
            <a:off x="675621" y="4343400"/>
            <a:ext cx="26670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5621" y="2514600"/>
            <a:ext cx="26670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8021" y="5267980"/>
            <a:ext cx="3886200" cy="523220"/>
          </a:xfrm>
          <a:prstGeom prst="rect">
            <a:avLst/>
          </a:prstGeom>
          <a:noFill/>
        </p:spPr>
        <p:txBody>
          <a:bodyPr wrap="square" rtlCol="0">
            <a:spAutoFit/>
          </a:bodyPr>
          <a:lstStyle/>
          <a:p>
            <a:pPr algn="ctr"/>
            <a:r>
              <a:rPr lang="en-US" sz="2800" b="1" dirty="0" smtClean="0"/>
              <a:t>1			2</a:t>
            </a:r>
            <a:endParaRPr lang="en-US" sz="2800" b="1" dirty="0"/>
          </a:p>
        </p:txBody>
      </p:sp>
      <p:cxnSp>
        <p:nvCxnSpPr>
          <p:cNvPr id="17" name="Straight Arrow Connector 16"/>
          <p:cNvCxnSpPr/>
          <p:nvPr/>
        </p:nvCxnSpPr>
        <p:spPr>
          <a:xfrm rot="5400000">
            <a:off x="-1229379" y="3429000"/>
            <a:ext cx="3657600" cy="158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99421" y="5257800"/>
            <a:ext cx="4191000" cy="158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8021" y="5562600"/>
            <a:ext cx="3886200" cy="523220"/>
          </a:xfrm>
          <a:prstGeom prst="rect">
            <a:avLst/>
          </a:prstGeom>
          <a:solidFill>
            <a:schemeClr val="bg1">
              <a:alpha val="0"/>
            </a:schemeClr>
          </a:solidFill>
        </p:spPr>
        <p:txBody>
          <a:bodyPr wrap="square" rtlCol="0">
            <a:spAutoFit/>
          </a:bodyPr>
          <a:lstStyle/>
          <a:p>
            <a:pPr algn="ctr"/>
            <a:r>
              <a:rPr lang="en-US" sz="2800" b="1" dirty="0" smtClean="0"/>
              <a:t># Isolates</a:t>
            </a:r>
            <a:endParaRPr lang="en-US" sz="2800" b="1" dirty="0"/>
          </a:p>
        </p:txBody>
      </p:sp>
      <p:sp>
        <p:nvSpPr>
          <p:cNvPr id="23" name="TextBox 22"/>
          <p:cNvSpPr txBox="1"/>
          <p:nvPr/>
        </p:nvSpPr>
        <p:spPr>
          <a:xfrm rot="16200000">
            <a:off x="-1605290" y="3129290"/>
            <a:ext cx="3886200" cy="523220"/>
          </a:xfrm>
          <a:prstGeom prst="rect">
            <a:avLst/>
          </a:prstGeom>
          <a:solidFill>
            <a:schemeClr val="bg1">
              <a:alpha val="0"/>
            </a:schemeClr>
          </a:solidFill>
        </p:spPr>
        <p:txBody>
          <a:bodyPr wrap="square" rtlCol="0">
            <a:spAutoFit/>
          </a:bodyPr>
          <a:lstStyle/>
          <a:p>
            <a:pPr algn="ctr"/>
            <a:r>
              <a:rPr lang="en-US" sz="2800" b="1" dirty="0" smtClean="0"/>
              <a:t>Decomposition Rate</a:t>
            </a:r>
            <a:endParaRPr lang="en-US" sz="2800" b="1" dirty="0"/>
          </a:p>
        </p:txBody>
      </p:sp>
      <p:pic>
        <p:nvPicPr>
          <p:cNvPr id="24" name="Picture 6"/>
          <p:cNvPicPr>
            <a:picLocks noChangeAspect="1" noChangeArrowheads="1"/>
          </p:cNvPicPr>
          <p:nvPr/>
        </p:nvPicPr>
        <p:blipFill>
          <a:blip r:embed="rId6" cstate="print"/>
          <a:srcRect l="12618" t="22233" r="4101" b="8332"/>
          <a:stretch>
            <a:fillRect/>
          </a:stretch>
        </p:blipFill>
        <p:spPr bwMode="auto">
          <a:xfrm>
            <a:off x="1132821" y="2209800"/>
            <a:ext cx="905256" cy="685800"/>
          </a:xfrm>
          <a:prstGeom prst="rect">
            <a:avLst/>
          </a:prstGeom>
          <a:noFill/>
          <a:ln w="38100">
            <a:solidFill>
              <a:schemeClr val="tx1"/>
            </a:solidFill>
            <a:miter lim="800000"/>
            <a:headEnd/>
            <a:tailEnd/>
          </a:ln>
          <a:effectLst/>
        </p:spPr>
      </p:pic>
      <p:pic>
        <p:nvPicPr>
          <p:cNvPr id="25" name="Picture 7"/>
          <p:cNvPicPr>
            <a:picLocks noChangeAspect="1" noChangeArrowheads="1"/>
          </p:cNvPicPr>
          <p:nvPr/>
        </p:nvPicPr>
        <p:blipFill>
          <a:blip r:embed="rId7" cstate="print"/>
          <a:srcRect l="14286" t="35283" r="59184" b="39100"/>
          <a:stretch>
            <a:fillRect/>
          </a:stretch>
        </p:blipFill>
        <p:spPr bwMode="auto">
          <a:xfrm>
            <a:off x="1132821" y="4038600"/>
            <a:ext cx="834189" cy="685800"/>
          </a:xfrm>
          <a:prstGeom prst="rect">
            <a:avLst/>
          </a:prstGeom>
          <a:noFill/>
          <a:ln w="38100">
            <a:solidFill>
              <a:schemeClr val="tx1"/>
            </a:solidFill>
            <a:miter lim="800000"/>
            <a:headEnd/>
            <a:tailEnd/>
          </a:ln>
          <a:effectLst/>
        </p:spPr>
      </p:pic>
      <p:cxnSp>
        <p:nvCxnSpPr>
          <p:cNvPr id="33" name="Straight Connector 32"/>
          <p:cNvCxnSpPr/>
          <p:nvPr/>
        </p:nvCxnSpPr>
        <p:spPr>
          <a:xfrm>
            <a:off x="3124200" y="3429000"/>
            <a:ext cx="1447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85421" y="3200400"/>
            <a:ext cx="457200" cy="523220"/>
          </a:xfrm>
          <a:prstGeom prst="rect">
            <a:avLst/>
          </a:prstGeom>
          <a:noFill/>
        </p:spPr>
        <p:txBody>
          <a:bodyPr wrap="square" rtlCol="0">
            <a:spAutoFit/>
          </a:bodyPr>
          <a:lstStyle/>
          <a:p>
            <a:r>
              <a:rPr lang="en-US" sz="2800" i="1" dirty="0" smtClean="0">
                <a:latin typeface="Cooper Black" pitchFamily="18" charset="0"/>
              </a:rPr>
              <a:t>E</a:t>
            </a:r>
            <a:endParaRPr lang="en-US" sz="2800" i="1" dirty="0">
              <a:latin typeface="Cooper Black" pitchFamily="18" charset="0"/>
            </a:endParaRPr>
          </a:p>
        </p:txBody>
      </p:sp>
      <p:grpSp>
        <p:nvGrpSpPr>
          <p:cNvPr id="4" name="Group 40"/>
          <p:cNvGrpSpPr/>
          <p:nvPr/>
        </p:nvGrpSpPr>
        <p:grpSpPr>
          <a:xfrm>
            <a:off x="3580365" y="1219200"/>
            <a:ext cx="905256" cy="685800"/>
            <a:chOff x="7543800" y="1447800"/>
            <a:chExt cx="905256" cy="685800"/>
          </a:xfrm>
        </p:grpSpPr>
        <p:pic>
          <p:nvPicPr>
            <p:cNvPr id="39" name="Picture 7"/>
            <p:cNvPicPr>
              <a:picLocks noChangeAspect="1" noChangeArrowheads="1"/>
            </p:cNvPicPr>
            <p:nvPr/>
          </p:nvPicPr>
          <p:blipFill>
            <a:blip r:embed="rId7" cstate="print"/>
            <a:srcRect l="26403" t="35283" r="59184" b="39100"/>
            <a:stretch>
              <a:fillRect/>
            </a:stretch>
          </p:blipFill>
          <p:spPr bwMode="auto">
            <a:xfrm>
              <a:off x="7543800" y="1447800"/>
              <a:ext cx="453189" cy="685800"/>
            </a:xfrm>
            <a:prstGeom prst="rect">
              <a:avLst/>
            </a:prstGeom>
            <a:noFill/>
            <a:ln w="38100">
              <a:solidFill>
                <a:schemeClr val="tx1"/>
              </a:solidFill>
              <a:miter lim="800000"/>
              <a:headEnd/>
              <a:tailEnd/>
            </a:ln>
            <a:effectLst/>
          </p:spPr>
        </p:pic>
        <p:pic>
          <p:nvPicPr>
            <p:cNvPr id="40" name="Picture 6"/>
            <p:cNvPicPr>
              <a:picLocks noChangeAspect="1" noChangeArrowheads="1"/>
            </p:cNvPicPr>
            <p:nvPr/>
          </p:nvPicPr>
          <p:blipFill>
            <a:blip r:embed="rId6" cstate="print"/>
            <a:srcRect l="54679" t="22233" r="4101" b="8332"/>
            <a:stretch>
              <a:fillRect/>
            </a:stretch>
          </p:blipFill>
          <p:spPr bwMode="auto">
            <a:xfrm>
              <a:off x="8001000" y="1447800"/>
              <a:ext cx="448056" cy="685800"/>
            </a:xfrm>
            <a:prstGeom prst="rect">
              <a:avLst/>
            </a:prstGeom>
            <a:noFill/>
            <a:ln w="38100">
              <a:solidFill>
                <a:schemeClr val="tx1"/>
              </a:solidFill>
              <a:miter lim="800000"/>
              <a:headEnd/>
              <a:tailEnd/>
            </a:ln>
            <a:effectLst/>
          </p:spPr>
        </p:pic>
      </p:grpSp>
      <p:sp>
        <p:nvSpPr>
          <p:cNvPr id="42" name="Left Brace 41"/>
          <p:cNvSpPr/>
          <p:nvPr/>
        </p:nvSpPr>
        <p:spPr>
          <a:xfrm rot="10800000">
            <a:off x="4561821" y="1523999"/>
            <a:ext cx="304800" cy="1905000"/>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4876800" y="2219980"/>
            <a:ext cx="914400" cy="523220"/>
          </a:xfrm>
          <a:prstGeom prst="rect">
            <a:avLst/>
          </a:prstGeom>
          <a:noFill/>
        </p:spPr>
        <p:txBody>
          <a:bodyPr wrap="square" rtlCol="0">
            <a:spAutoFit/>
          </a:bodyPr>
          <a:lstStyle/>
          <a:p>
            <a:r>
              <a:rPr lang="en-US" sz="2800" i="1" dirty="0" err="1" smtClean="0">
                <a:latin typeface="Cooper Black" pitchFamily="18" charset="0"/>
              </a:rPr>
              <a:t>D</a:t>
            </a:r>
            <a:r>
              <a:rPr lang="en-US" sz="2800" i="1" baseline="-25000" dirty="0" err="1" smtClean="0">
                <a:latin typeface="Cooper Black" pitchFamily="18" charset="0"/>
              </a:rPr>
              <a:t>t</a:t>
            </a:r>
            <a:endParaRPr lang="en-US" sz="2800" i="1" baseline="-25000" dirty="0">
              <a:latin typeface="Cooper Black"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a:xfrm>
            <a:off x="457200" y="1646237"/>
            <a:ext cx="8229600" cy="2239963"/>
          </a:xfrm>
        </p:spPr>
        <p:txBody>
          <a:bodyPr>
            <a:normAutofit fontScale="92500"/>
          </a:bodyPr>
          <a:lstStyle/>
          <a:p>
            <a:r>
              <a:rPr lang="en-US" dirty="0" smtClean="0"/>
              <a:t>Total decomposition will increase with species number</a:t>
            </a:r>
          </a:p>
          <a:p>
            <a:r>
              <a:rPr lang="en-US" dirty="0" smtClean="0"/>
              <a:t>Cellulose and lignin degrading enzyme activities will increase with species number</a:t>
            </a:r>
            <a:endParaRPr lang="en-US" dirty="0"/>
          </a:p>
        </p:txBody>
      </p:sp>
      <p:sp>
        <p:nvSpPr>
          <p:cNvPr id="33" name="Down Arrow 32"/>
          <p:cNvSpPr/>
          <p:nvPr/>
        </p:nvSpPr>
        <p:spPr>
          <a:xfrm rot="10800000">
            <a:off x="3505200" y="3657600"/>
            <a:ext cx="1066800" cy="274234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TextBox 33"/>
          <p:cNvSpPr txBox="1"/>
          <p:nvPr/>
        </p:nvSpPr>
        <p:spPr>
          <a:xfrm rot="16200000">
            <a:off x="3575554" y="4787336"/>
            <a:ext cx="830782" cy="400110"/>
          </a:xfrm>
          <a:prstGeom prst="rect">
            <a:avLst/>
          </a:prstGeom>
          <a:solidFill>
            <a:schemeClr val="tx1">
              <a:alpha val="0"/>
            </a:schemeClr>
          </a:solidFill>
        </p:spPr>
        <p:txBody>
          <a:bodyPr wrap="square" rtlCol="0">
            <a:spAutoFit/>
          </a:bodyPr>
          <a:lstStyle/>
          <a:p>
            <a:r>
              <a:rPr lang="en-US" sz="2000" b="1" dirty="0" smtClean="0">
                <a:solidFill>
                  <a:schemeClr val="bg1"/>
                </a:solidFill>
              </a:rPr>
              <a:t>Total</a:t>
            </a:r>
            <a:endParaRPr lang="en-US" b="1" dirty="0">
              <a:solidFill>
                <a:schemeClr val="bg1"/>
              </a:solidFill>
            </a:endParaRPr>
          </a:p>
        </p:txBody>
      </p:sp>
      <p:grpSp>
        <p:nvGrpSpPr>
          <p:cNvPr id="4" name="Group 22"/>
          <p:cNvGrpSpPr/>
          <p:nvPr/>
        </p:nvGrpSpPr>
        <p:grpSpPr>
          <a:xfrm>
            <a:off x="685800" y="0"/>
            <a:ext cx="1219200" cy="1295400"/>
            <a:chOff x="2819400" y="3864428"/>
            <a:chExt cx="1142999" cy="1469572"/>
          </a:xfrm>
        </p:grpSpPr>
        <p:sp>
          <p:nvSpPr>
            <p:cNvPr id="24" name="Rectangle 23"/>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27"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28" name="Curved Right Arrow 27"/>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
        <p:nvSpPr>
          <p:cNvPr id="29" name="Down Arrow 28"/>
          <p:cNvSpPr/>
          <p:nvPr/>
        </p:nvSpPr>
        <p:spPr>
          <a:xfrm rot="10800000">
            <a:off x="6007100" y="5638800"/>
            <a:ext cx="304800" cy="766722"/>
          </a:xfrm>
          <a:prstGeom prst="downArrow">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Text Box 72"/>
          <p:cNvSpPr txBox="1">
            <a:spLocks noChangeArrowheads="1"/>
          </p:cNvSpPr>
          <p:nvPr/>
        </p:nvSpPr>
        <p:spPr bwMode="auto">
          <a:xfrm>
            <a:off x="6400800" y="3962400"/>
            <a:ext cx="1905000" cy="36933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algn="ctr" fontAlgn="base">
              <a:spcBef>
                <a:spcPct val="50000"/>
              </a:spcBef>
              <a:spcAft>
                <a:spcPct val="0"/>
              </a:spcAft>
            </a:pPr>
            <a:r>
              <a:rPr lang="en-US" b="1" dirty="0" smtClean="0">
                <a:solidFill>
                  <a:schemeClr val="accent5">
                    <a:lumMod val="40000"/>
                    <a:lumOff val="60000"/>
                  </a:schemeClr>
                </a:solidFill>
                <a:latin typeface="Arial"/>
              </a:rPr>
              <a:t>cellulose</a:t>
            </a:r>
            <a:endParaRPr lang="en-US" b="1" dirty="0">
              <a:solidFill>
                <a:schemeClr val="accent5">
                  <a:lumMod val="40000"/>
                  <a:lumOff val="60000"/>
                </a:schemeClr>
              </a:solidFill>
              <a:latin typeface="Arial"/>
            </a:endParaRPr>
          </a:p>
        </p:txBody>
      </p:sp>
      <p:sp>
        <p:nvSpPr>
          <p:cNvPr id="35" name="Down Arrow 34"/>
          <p:cNvSpPr/>
          <p:nvPr/>
        </p:nvSpPr>
        <p:spPr>
          <a:xfrm rot="10800000">
            <a:off x="5867401" y="4033877"/>
            <a:ext cx="558800" cy="114772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6" name="Text Box 72"/>
          <p:cNvSpPr txBox="1">
            <a:spLocks noChangeArrowheads="1"/>
          </p:cNvSpPr>
          <p:nvPr/>
        </p:nvSpPr>
        <p:spPr bwMode="auto">
          <a:xfrm>
            <a:off x="6324600" y="5334000"/>
            <a:ext cx="1905000" cy="36933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algn="ctr" fontAlgn="base">
              <a:spcBef>
                <a:spcPct val="50000"/>
              </a:spcBef>
              <a:spcAft>
                <a:spcPct val="0"/>
              </a:spcAft>
            </a:pPr>
            <a:r>
              <a:rPr lang="en-US" b="1" dirty="0" smtClean="0">
                <a:solidFill>
                  <a:schemeClr val="accent5">
                    <a:lumMod val="40000"/>
                    <a:lumOff val="60000"/>
                  </a:schemeClr>
                </a:solidFill>
                <a:latin typeface="Arial"/>
              </a:rPr>
              <a:t>lignin</a:t>
            </a:r>
            <a:endParaRPr lang="en-US" b="1" dirty="0">
              <a:solidFill>
                <a:schemeClr val="accent5">
                  <a:lumMod val="40000"/>
                  <a:lumOff val="60000"/>
                </a:schemeClr>
              </a:solidFill>
              <a:latin typeface="Arial"/>
            </a:endParaRPr>
          </a:p>
        </p:txBody>
      </p:sp>
      <p:pic>
        <p:nvPicPr>
          <p:cNvPr id="37" name="Picture 1"/>
          <p:cNvPicPr>
            <a:picLocks noChangeAspect="1" noChangeArrowheads="1"/>
          </p:cNvPicPr>
          <p:nvPr/>
        </p:nvPicPr>
        <p:blipFill>
          <a:blip r:embed="rId4" cstate="print"/>
          <a:srcRect l="1042" t="33333" r="22916" b="30578"/>
          <a:stretch>
            <a:fillRect/>
          </a:stretch>
        </p:blipFill>
        <p:spPr bwMode="auto">
          <a:xfrm>
            <a:off x="6400800" y="5791200"/>
            <a:ext cx="18288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4"/>
          <p:cNvPicPr>
            <a:picLocks noChangeAspect="1" noChangeArrowheads="1"/>
          </p:cNvPicPr>
          <p:nvPr/>
        </p:nvPicPr>
        <p:blipFill>
          <a:blip r:embed="rId5" cstate="print"/>
          <a:srcRect l="48157" t="19509" r="11755" b="56605"/>
          <a:stretch>
            <a:fillRect/>
          </a:stretch>
        </p:blipFill>
        <p:spPr bwMode="auto">
          <a:xfrm>
            <a:off x="6400800" y="4343400"/>
            <a:ext cx="18288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 grpId="0" animBg="1"/>
      <p:bldP spid="34" grpId="0" animBg="1"/>
      <p:bldP spid="29" grpId="0" animBg="1"/>
      <p:bldP spid="32" grpId="0"/>
      <p:bldP spid="35"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382000" cy="1010349"/>
          </a:xfrm>
        </p:spPr>
        <p:txBody>
          <a:bodyPr>
            <a:normAutofit/>
          </a:bodyPr>
          <a:lstStyle/>
          <a:p>
            <a:r>
              <a:rPr lang="en-US" dirty="0" smtClean="0"/>
              <a:t>16 fungal isolates</a:t>
            </a:r>
            <a:endParaRPr lang="en-US" dirty="0"/>
          </a:p>
        </p:txBody>
      </p:sp>
      <p:pic>
        <p:nvPicPr>
          <p:cNvPr id="4" name="Picture 2"/>
          <p:cNvPicPr>
            <a:picLocks noGrp="1" noChangeAspect="1" noChangeArrowheads="1"/>
          </p:cNvPicPr>
          <p:nvPr>
            <p:ph idx="1"/>
          </p:nvPr>
        </p:nvPicPr>
        <p:blipFill>
          <a:blip r:embed="rId3" cstate="print"/>
          <a:stretch>
            <a:fillRect/>
          </a:stretch>
        </p:blipFill>
        <p:spPr bwMode="auto">
          <a:xfrm>
            <a:off x="1553643" y="1646238"/>
            <a:ext cx="6036714" cy="4525962"/>
          </a:xfrm>
          <a:prstGeom prst="rect">
            <a:avLst/>
          </a:prstGeom>
          <a:noFill/>
          <a:ln w="9525">
            <a:noFill/>
            <a:miter lim="800000"/>
            <a:headEnd/>
            <a:tailEnd/>
          </a:ln>
        </p:spPr>
      </p:pic>
      <p:pic>
        <p:nvPicPr>
          <p:cNvPr id="126977" name="Picture 1"/>
          <p:cNvPicPr>
            <a:picLocks noChangeAspect="1" noChangeArrowheads="1"/>
          </p:cNvPicPr>
          <p:nvPr/>
        </p:nvPicPr>
        <p:blipFill>
          <a:blip r:embed="rId4" cstate="print"/>
          <a:srcRect t="7070" r="16958"/>
          <a:stretch>
            <a:fillRect/>
          </a:stretch>
        </p:blipFill>
        <p:spPr bwMode="auto">
          <a:xfrm>
            <a:off x="7696200" y="1543611"/>
            <a:ext cx="775828" cy="1351989"/>
          </a:xfrm>
          <a:prstGeom prst="rect">
            <a:avLst/>
          </a:prstGeom>
          <a:noFill/>
          <a:ln w="9525">
            <a:noFill/>
            <a:miter lim="800000"/>
            <a:headEnd/>
            <a:tailEnd/>
          </a:ln>
          <a:effectLst/>
        </p:spPr>
      </p:pic>
      <p:pic>
        <p:nvPicPr>
          <p:cNvPr id="43" name="Picture 1"/>
          <p:cNvPicPr>
            <a:picLocks noChangeAspect="1" noChangeArrowheads="1"/>
          </p:cNvPicPr>
          <p:nvPr/>
        </p:nvPicPr>
        <p:blipFill>
          <a:blip r:embed="rId5" cstate="print"/>
          <a:srcRect/>
          <a:stretch>
            <a:fillRect/>
          </a:stretch>
        </p:blipFill>
        <p:spPr bwMode="auto">
          <a:xfrm>
            <a:off x="7620000" y="4155701"/>
            <a:ext cx="1251354" cy="1187824"/>
          </a:xfrm>
          <a:prstGeom prst="rect">
            <a:avLst/>
          </a:prstGeom>
          <a:noFill/>
          <a:ln w="9525">
            <a:noFill/>
            <a:miter lim="800000"/>
            <a:headEnd/>
            <a:tailEnd/>
          </a:ln>
          <a:effectLst/>
        </p:spPr>
      </p:pic>
      <p:pic>
        <p:nvPicPr>
          <p:cNvPr id="44" name="Picture 1"/>
          <p:cNvPicPr>
            <a:picLocks noChangeAspect="1" noChangeArrowheads="1"/>
          </p:cNvPicPr>
          <p:nvPr/>
        </p:nvPicPr>
        <p:blipFill>
          <a:blip r:embed="rId6" cstate="print"/>
          <a:srcRect/>
          <a:stretch>
            <a:fillRect/>
          </a:stretch>
        </p:blipFill>
        <p:spPr bwMode="auto">
          <a:xfrm>
            <a:off x="8319226" y="2711648"/>
            <a:ext cx="215174" cy="1711311"/>
          </a:xfrm>
          <a:prstGeom prst="rect">
            <a:avLst/>
          </a:prstGeom>
          <a:noFill/>
          <a:ln w="9525">
            <a:noFill/>
            <a:miter lim="800000"/>
            <a:headEnd/>
            <a:tailEnd/>
          </a:ln>
          <a:effectLst/>
        </p:spPr>
      </p:pic>
      <p:pic>
        <p:nvPicPr>
          <p:cNvPr id="45" name="Picture 1"/>
          <p:cNvPicPr>
            <a:picLocks noChangeAspect="1" noChangeArrowheads="1"/>
          </p:cNvPicPr>
          <p:nvPr/>
        </p:nvPicPr>
        <p:blipFill>
          <a:blip r:embed="rId7" cstate="print"/>
          <a:srcRect/>
          <a:stretch>
            <a:fillRect/>
          </a:stretch>
        </p:blipFill>
        <p:spPr bwMode="auto">
          <a:xfrm>
            <a:off x="8069282" y="5272068"/>
            <a:ext cx="465118" cy="1281131"/>
          </a:xfrm>
          <a:prstGeom prst="rect">
            <a:avLst/>
          </a:prstGeom>
          <a:noFill/>
          <a:ln w="9525">
            <a:noFill/>
            <a:miter lim="800000"/>
            <a:headEnd/>
            <a:tailEnd/>
          </a:ln>
          <a:effectLst/>
        </p:spPr>
      </p:pic>
      <p:pic>
        <p:nvPicPr>
          <p:cNvPr id="47" name="Picture 1"/>
          <p:cNvPicPr>
            <a:picLocks noChangeArrowheads="1"/>
          </p:cNvPicPr>
          <p:nvPr/>
        </p:nvPicPr>
        <p:blipFill>
          <a:blip r:embed="rId8" cstate="print"/>
          <a:srcRect/>
          <a:stretch>
            <a:fillRect/>
          </a:stretch>
        </p:blipFill>
        <p:spPr bwMode="auto">
          <a:xfrm rot="16200000">
            <a:off x="-1417319" y="3840480"/>
            <a:ext cx="5105400" cy="624839"/>
          </a:xfrm>
          <a:prstGeom prst="rect">
            <a:avLst/>
          </a:prstGeom>
          <a:noFill/>
          <a:ln w="9525">
            <a:noFill/>
            <a:miter lim="800000"/>
            <a:headEnd/>
            <a:tailEnd/>
          </a:ln>
          <a:effectLst/>
        </p:spPr>
      </p:pic>
      <p:pic>
        <p:nvPicPr>
          <p:cNvPr id="12" name="Picture 1"/>
          <p:cNvPicPr>
            <a:picLocks noChangeArrowheads="1"/>
          </p:cNvPicPr>
          <p:nvPr/>
        </p:nvPicPr>
        <p:blipFill>
          <a:blip r:embed="rId8" cstate="print"/>
          <a:srcRect/>
          <a:stretch>
            <a:fillRect/>
          </a:stretch>
        </p:blipFill>
        <p:spPr bwMode="auto">
          <a:xfrm>
            <a:off x="1371600" y="1457325"/>
            <a:ext cx="6553200" cy="219075"/>
          </a:xfrm>
          <a:prstGeom prst="rect">
            <a:avLst/>
          </a:prstGeom>
          <a:noFill/>
          <a:ln w="9525">
            <a:noFill/>
            <a:miter lim="800000"/>
            <a:headEnd/>
            <a:tailEnd/>
          </a:ln>
          <a:effectLst/>
        </p:spPr>
      </p:pic>
      <p:grpSp>
        <p:nvGrpSpPr>
          <p:cNvPr id="3" name="Group 15"/>
          <p:cNvGrpSpPr/>
          <p:nvPr/>
        </p:nvGrpSpPr>
        <p:grpSpPr>
          <a:xfrm>
            <a:off x="685800" y="0"/>
            <a:ext cx="1219200" cy="1295400"/>
            <a:chOff x="2819400" y="3864428"/>
            <a:chExt cx="1142999" cy="1469572"/>
          </a:xfrm>
        </p:grpSpPr>
        <p:sp>
          <p:nvSpPr>
            <p:cNvPr id="17" name="Rectangle 16"/>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8" name="Picture 1"/>
            <p:cNvPicPr>
              <a:picLocks noChangeAspect="1" noChangeArrowheads="1"/>
            </p:cNvPicPr>
            <p:nvPr/>
          </p:nvPicPr>
          <p:blipFill>
            <a:blip r:embed="rId9"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19" name="Curved Right Arrow 18"/>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4" name="Content Placeholder 2"/>
          <p:cNvSpPr>
            <a:spLocks noGrp="1"/>
          </p:cNvSpPr>
          <p:nvPr>
            <p:ph idx="1"/>
          </p:nvPr>
        </p:nvSpPr>
        <p:spPr>
          <a:xfrm>
            <a:off x="152400" y="1646237"/>
            <a:ext cx="9067800" cy="4525963"/>
          </a:xfrm>
        </p:spPr>
        <p:txBody>
          <a:bodyPr>
            <a:normAutofit lnSpcReduction="10000"/>
          </a:bodyPr>
          <a:lstStyle/>
          <a:p>
            <a:pPr marL="514350" indent="-514350">
              <a:buNone/>
            </a:pPr>
            <a:r>
              <a:rPr lang="en-US" dirty="0" smtClean="0"/>
              <a:t>Treatments: </a:t>
            </a:r>
          </a:p>
          <a:p>
            <a:pPr marL="914400" lvl="1" indent="-514350">
              <a:buNone/>
            </a:pPr>
            <a:r>
              <a:rPr lang="en-US" dirty="0" smtClean="0"/>
              <a:t>1, 2, 4, or 8 isolates, random and unique combinations</a:t>
            </a:r>
          </a:p>
          <a:p>
            <a:pPr marL="514350" indent="-514350">
              <a:buNone/>
            </a:pPr>
            <a:endParaRPr lang="en-US" dirty="0" smtClean="0"/>
          </a:p>
          <a:p>
            <a:pPr marL="514350" indent="-514350">
              <a:buNone/>
            </a:pPr>
            <a:r>
              <a:rPr lang="en-US" dirty="0" smtClean="0"/>
              <a:t>Substrate:</a:t>
            </a:r>
          </a:p>
          <a:p>
            <a:pPr marL="395288" indent="-395288">
              <a:buNone/>
            </a:pPr>
            <a:r>
              <a:rPr lang="en-US" dirty="0" smtClean="0"/>
              <a:t>	</a:t>
            </a:r>
            <a:r>
              <a:rPr lang="en-US" sz="2800" dirty="0" smtClean="0"/>
              <a:t>Aspen litter + sand</a:t>
            </a:r>
            <a:endParaRPr lang="en-US" dirty="0" smtClean="0"/>
          </a:p>
          <a:p>
            <a:pPr marL="514350" indent="-514350">
              <a:buNone/>
            </a:pPr>
            <a:r>
              <a:rPr lang="en-US" dirty="0" smtClean="0"/>
              <a:t>	</a:t>
            </a:r>
          </a:p>
          <a:p>
            <a:pPr marL="514350" indent="-514350">
              <a:buNone/>
            </a:pPr>
            <a:r>
              <a:rPr lang="en-US" dirty="0" smtClean="0"/>
              <a:t>Responses: </a:t>
            </a:r>
          </a:p>
          <a:p>
            <a:pPr marL="914400" lvl="1" indent="-514350">
              <a:buNone/>
            </a:pPr>
            <a:r>
              <a:rPr lang="en-US" dirty="0" smtClean="0"/>
              <a:t>CO</a:t>
            </a:r>
            <a:r>
              <a:rPr lang="en-US" baseline="-25000" dirty="0" smtClean="0"/>
              <a:t>2</a:t>
            </a:r>
            <a:r>
              <a:rPr lang="en-US" dirty="0" smtClean="0"/>
              <a:t> release: total decomposition</a:t>
            </a:r>
          </a:p>
          <a:p>
            <a:pPr marL="914400" lvl="1" indent="-514350">
              <a:buNone/>
            </a:pPr>
            <a:r>
              <a:rPr lang="en-US" dirty="0" smtClean="0"/>
              <a:t>BG (</a:t>
            </a:r>
            <a:r>
              <a:rPr lang="el-GR" dirty="0" smtClean="0"/>
              <a:t>β</a:t>
            </a:r>
            <a:r>
              <a:rPr lang="en-US" dirty="0" smtClean="0"/>
              <a:t>-Glucosidase): cellulose degrading enzyme</a:t>
            </a:r>
          </a:p>
          <a:p>
            <a:pPr marL="914400" lvl="1" indent="-514350">
              <a:buNone/>
            </a:pPr>
            <a:r>
              <a:rPr lang="en-US" dirty="0" smtClean="0"/>
              <a:t>PPO (Polyphenol Oxidase): lignin degrading enzyme</a:t>
            </a:r>
          </a:p>
          <a:p>
            <a:pPr marL="514350" indent="-514350">
              <a:buNone/>
            </a:pPr>
            <a:endParaRPr lang="en-US" dirty="0" smtClean="0"/>
          </a:p>
        </p:txBody>
      </p:sp>
      <p:grpSp>
        <p:nvGrpSpPr>
          <p:cNvPr id="3" name="Group 14"/>
          <p:cNvGrpSpPr/>
          <p:nvPr/>
        </p:nvGrpSpPr>
        <p:grpSpPr>
          <a:xfrm>
            <a:off x="685800" y="0"/>
            <a:ext cx="1219200" cy="1295400"/>
            <a:chOff x="2819400" y="3864428"/>
            <a:chExt cx="1142999" cy="1469572"/>
          </a:xfrm>
        </p:grpSpPr>
        <p:sp>
          <p:nvSpPr>
            <p:cNvPr id="16" name="Rectangle 15"/>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28"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29" name="Curved Right Arrow 28"/>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73"/>
          <p:cNvSpPr/>
          <p:nvPr/>
        </p:nvSpPr>
        <p:spPr>
          <a:xfrm>
            <a:off x="2818504" y="2323652"/>
            <a:ext cx="4604272" cy="1441524"/>
          </a:xfrm>
          <a:custGeom>
            <a:avLst/>
            <a:gdLst>
              <a:gd name="connsiteX0" fmla="*/ 0 w 4604272"/>
              <a:gd name="connsiteY0" fmla="*/ 1441524 h 1441524"/>
              <a:gd name="connsiteX1" fmla="*/ 258183 w 4604272"/>
              <a:gd name="connsiteY1" fmla="*/ 1204856 h 1441524"/>
              <a:gd name="connsiteX2" fmla="*/ 839096 w 4604272"/>
              <a:gd name="connsiteY2" fmla="*/ 860612 h 1441524"/>
              <a:gd name="connsiteX3" fmla="*/ 1828800 w 4604272"/>
              <a:gd name="connsiteY3" fmla="*/ 516367 h 1441524"/>
              <a:gd name="connsiteX4" fmla="*/ 3377901 w 4604272"/>
              <a:gd name="connsiteY4" fmla="*/ 193637 h 1441524"/>
              <a:gd name="connsiteX5" fmla="*/ 4604272 w 4604272"/>
              <a:gd name="connsiteY5" fmla="*/ 0 h 1441524"/>
              <a:gd name="connsiteX6" fmla="*/ 4604272 w 4604272"/>
              <a:gd name="connsiteY6" fmla="*/ 0 h 14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4272" h="1441524">
                <a:moveTo>
                  <a:pt x="0" y="1441524"/>
                </a:moveTo>
                <a:cubicBezTo>
                  <a:pt x="59167" y="1371599"/>
                  <a:pt x="118334" y="1301675"/>
                  <a:pt x="258183" y="1204856"/>
                </a:cubicBezTo>
                <a:cubicBezTo>
                  <a:pt x="398032" y="1108037"/>
                  <a:pt x="577327" y="975360"/>
                  <a:pt x="839096" y="860612"/>
                </a:cubicBezTo>
                <a:cubicBezTo>
                  <a:pt x="1100865" y="745864"/>
                  <a:pt x="1405666" y="627529"/>
                  <a:pt x="1828800" y="516367"/>
                </a:cubicBezTo>
                <a:cubicBezTo>
                  <a:pt x="2251934" y="405205"/>
                  <a:pt x="2915322" y="279698"/>
                  <a:pt x="3377901" y="193637"/>
                </a:cubicBezTo>
                <a:cubicBezTo>
                  <a:pt x="3840480" y="107576"/>
                  <a:pt x="4604272" y="0"/>
                  <a:pt x="4604272" y="0"/>
                </a:cubicBezTo>
                <a:lnTo>
                  <a:pt x="4604272" y="0"/>
                </a:ln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3" name="Straight Connector 94"/>
          <p:cNvCxnSpPr>
            <a:cxnSpLocks noChangeShapeType="1"/>
          </p:cNvCxnSpPr>
          <p:nvPr/>
        </p:nvCxnSpPr>
        <p:spPr bwMode="auto">
          <a:xfrm rot="5400000">
            <a:off x="2507927" y="3863790"/>
            <a:ext cx="610394" cy="794"/>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67" name="Straight Connector 94"/>
          <p:cNvCxnSpPr>
            <a:cxnSpLocks noChangeShapeType="1"/>
          </p:cNvCxnSpPr>
          <p:nvPr/>
        </p:nvCxnSpPr>
        <p:spPr bwMode="auto">
          <a:xfrm rot="5400000">
            <a:off x="3227792" y="3042224"/>
            <a:ext cx="468752"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69" name="Straight Connector 94"/>
          <p:cNvCxnSpPr>
            <a:cxnSpLocks noChangeShapeType="1"/>
          </p:cNvCxnSpPr>
          <p:nvPr/>
        </p:nvCxnSpPr>
        <p:spPr bwMode="auto">
          <a:xfrm rot="5400000">
            <a:off x="4554572" y="2923786"/>
            <a:ext cx="468752"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70" name="Straight Connector 94"/>
          <p:cNvCxnSpPr>
            <a:cxnSpLocks noChangeShapeType="1"/>
          </p:cNvCxnSpPr>
          <p:nvPr/>
        </p:nvCxnSpPr>
        <p:spPr bwMode="auto">
          <a:xfrm rot="5400000">
            <a:off x="7130975" y="2324101"/>
            <a:ext cx="533401" cy="1"/>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CO</a:t>
            </a:r>
            <a:r>
              <a:rPr lang="en-US" baseline="-25000" dirty="0" smtClean="0"/>
              <a:t>2</a:t>
            </a:r>
            <a:r>
              <a:rPr lang="en-US" baseline="0" dirty="0" smtClean="0"/>
              <a:t> release increases with species number</a:t>
            </a:r>
            <a:endParaRPr lang="en-US" dirty="0"/>
          </a:p>
        </p:txBody>
      </p:sp>
      <p:sp>
        <p:nvSpPr>
          <p:cNvPr id="8" name="Rectangle 7"/>
          <p:cNvSpPr/>
          <p:nvPr/>
        </p:nvSpPr>
        <p:spPr>
          <a:xfrm rot="16200000">
            <a:off x="-894546" y="3180547"/>
            <a:ext cx="3962400" cy="954107"/>
          </a:xfrm>
          <a:prstGeom prst="rect">
            <a:avLst/>
          </a:prstGeom>
        </p:spPr>
        <p:txBody>
          <a:bodyPr wrap="square">
            <a:spAutoFit/>
          </a:bodyPr>
          <a:lstStyle/>
          <a:p>
            <a:pPr algn="ctr"/>
            <a:r>
              <a:rPr lang="en-US" sz="3200" dirty="0" smtClean="0"/>
              <a:t>CO</a:t>
            </a:r>
            <a:r>
              <a:rPr lang="en-US" sz="3200" baseline="-25000" dirty="0" smtClean="0"/>
              <a:t>2</a:t>
            </a:r>
            <a:r>
              <a:rPr lang="en-US" sz="3200" dirty="0" smtClean="0"/>
              <a:t> release </a:t>
            </a:r>
          </a:p>
          <a:p>
            <a:pPr algn="ctr"/>
            <a:r>
              <a:rPr lang="en-US" sz="2400" dirty="0" smtClean="0"/>
              <a:t>(mg C g</a:t>
            </a:r>
            <a:r>
              <a:rPr lang="en-US" sz="2400" baseline="30000" dirty="0" smtClean="0"/>
              <a:t>-1</a:t>
            </a:r>
            <a:r>
              <a:rPr lang="en-US" sz="2400" dirty="0" smtClean="0"/>
              <a:t> litter)</a:t>
            </a:r>
            <a:endParaRPr lang="en-US" sz="1400" dirty="0"/>
          </a:p>
        </p:txBody>
      </p:sp>
      <p:sp>
        <p:nvSpPr>
          <p:cNvPr id="9" name="TextBox 101"/>
          <p:cNvSpPr txBox="1">
            <a:spLocks noChangeArrowheads="1"/>
          </p:cNvSpPr>
          <p:nvPr/>
        </p:nvSpPr>
        <p:spPr bwMode="auto">
          <a:xfrm>
            <a:off x="1750969" y="5636329"/>
            <a:ext cx="760402"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10" name="TextBox 102"/>
          <p:cNvSpPr txBox="1">
            <a:spLocks noChangeArrowheads="1"/>
          </p:cNvSpPr>
          <p:nvPr/>
        </p:nvSpPr>
        <p:spPr bwMode="auto">
          <a:xfrm>
            <a:off x="3005862" y="5636329"/>
            <a:ext cx="888970" cy="400110"/>
          </a:xfrm>
          <a:prstGeom prst="rect">
            <a:avLst/>
          </a:prstGeom>
          <a:noFill/>
          <a:ln w="9525">
            <a:noFill/>
            <a:miter lim="800000"/>
            <a:headEnd/>
            <a:tailEnd/>
          </a:ln>
        </p:spPr>
        <p:txBody>
          <a:bodyPr wrap="square">
            <a:spAutoFit/>
          </a:bodyPr>
          <a:lstStyle/>
          <a:p>
            <a:pPr algn="ctr"/>
            <a:r>
              <a:rPr lang="en-US" sz="2000" dirty="0" smtClean="0"/>
              <a:t>2</a:t>
            </a:r>
            <a:endParaRPr lang="en-US" sz="2000" dirty="0"/>
          </a:p>
        </p:txBody>
      </p:sp>
      <p:sp>
        <p:nvSpPr>
          <p:cNvPr id="11" name="TextBox 103"/>
          <p:cNvSpPr txBox="1">
            <a:spLocks noChangeArrowheads="1"/>
          </p:cNvSpPr>
          <p:nvPr/>
        </p:nvSpPr>
        <p:spPr bwMode="auto">
          <a:xfrm>
            <a:off x="4345031" y="5636329"/>
            <a:ext cx="912769" cy="400110"/>
          </a:xfrm>
          <a:prstGeom prst="rect">
            <a:avLst/>
          </a:prstGeom>
          <a:noFill/>
          <a:ln w="9525">
            <a:noFill/>
            <a:miter lim="800000"/>
            <a:headEnd/>
            <a:tailEnd/>
          </a:ln>
        </p:spPr>
        <p:txBody>
          <a:bodyPr wrap="square">
            <a:spAutoFit/>
          </a:bodyPr>
          <a:lstStyle/>
          <a:p>
            <a:pPr algn="ctr"/>
            <a:r>
              <a:rPr lang="en-US" sz="2000" dirty="0" smtClean="0"/>
              <a:t>4</a:t>
            </a:r>
            <a:endParaRPr lang="en-US" sz="2000" dirty="0"/>
          </a:p>
        </p:txBody>
      </p:sp>
      <p:sp>
        <p:nvSpPr>
          <p:cNvPr id="12" name="TextBox 103"/>
          <p:cNvSpPr txBox="1">
            <a:spLocks noChangeArrowheads="1"/>
          </p:cNvSpPr>
          <p:nvPr/>
        </p:nvSpPr>
        <p:spPr bwMode="auto">
          <a:xfrm>
            <a:off x="6979757" y="5636329"/>
            <a:ext cx="912769" cy="400110"/>
          </a:xfrm>
          <a:prstGeom prst="rect">
            <a:avLst/>
          </a:prstGeom>
          <a:noFill/>
          <a:ln w="9525">
            <a:noFill/>
            <a:miter lim="800000"/>
            <a:headEnd/>
            <a:tailEnd/>
          </a:ln>
        </p:spPr>
        <p:txBody>
          <a:bodyPr wrap="square">
            <a:spAutoFit/>
          </a:bodyPr>
          <a:lstStyle/>
          <a:p>
            <a:pPr algn="ctr"/>
            <a:r>
              <a:rPr lang="en-US" sz="2000" dirty="0" smtClean="0"/>
              <a:t>8</a:t>
            </a:r>
            <a:endParaRPr lang="en-US" sz="2000" dirty="0"/>
          </a:p>
        </p:txBody>
      </p:sp>
      <p:sp>
        <p:nvSpPr>
          <p:cNvPr id="13" name="Rectangle 88"/>
          <p:cNvSpPr>
            <a:spLocks noChangeArrowheads="1"/>
          </p:cNvSpPr>
          <p:nvPr/>
        </p:nvSpPr>
        <p:spPr bwMode="auto">
          <a:xfrm rot="5400000">
            <a:off x="2199751" y="1671325"/>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4" name="Rectangle 88"/>
          <p:cNvSpPr>
            <a:spLocks noChangeArrowheads="1"/>
          </p:cNvSpPr>
          <p:nvPr/>
        </p:nvSpPr>
        <p:spPr bwMode="auto">
          <a:xfrm>
            <a:off x="3427488"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5" name="Rectangle 88"/>
          <p:cNvSpPr>
            <a:spLocks noChangeArrowheads="1"/>
          </p:cNvSpPr>
          <p:nvPr/>
        </p:nvSpPr>
        <p:spPr bwMode="auto">
          <a:xfrm>
            <a:off x="4778556"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6" name="Rectangle 88"/>
          <p:cNvSpPr>
            <a:spLocks noChangeArrowheads="1"/>
          </p:cNvSpPr>
          <p:nvPr/>
        </p:nvSpPr>
        <p:spPr bwMode="auto">
          <a:xfrm>
            <a:off x="7398734"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7" name="TextBox 103"/>
          <p:cNvSpPr txBox="1">
            <a:spLocks noChangeArrowheads="1"/>
          </p:cNvSpPr>
          <p:nvPr/>
        </p:nvSpPr>
        <p:spPr bwMode="auto">
          <a:xfrm>
            <a:off x="1371600" y="5437523"/>
            <a:ext cx="912769"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18" name="TextBox 103"/>
          <p:cNvSpPr txBox="1">
            <a:spLocks noChangeArrowheads="1"/>
          </p:cNvSpPr>
          <p:nvPr/>
        </p:nvSpPr>
        <p:spPr bwMode="auto">
          <a:xfrm>
            <a:off x="1371600" y="2865732"/>
            <a:ext cx="912769" cy="400110"/>
          </a:xfrm>
          <a:prstGeom prst="rect">
            <a:avLst/>
          </a:prstGeom>
          <a:noFill/>
          <a:ln w="9525">
            <a:noFill/>
            <a:miter lim="800000"/>
            <a:headEnd/>
            <a:tailEnd/>
          </a:ln>
        </p:spPr>
        <p:txBody>
          <a:bodyPr wrap="square">
            <a:spAutoFit/>
          </a:bodyPr>
          <a:lstStyle/>
          <a:p>
            <a:pPr algn="ctr"/>
            <a:r>
              <a:rPr lang="en-US" sz="2000" dirty="0" smtClean="0"/>
              <a:t>20</a:t>
            </a:r>
          </a:p>
        </p:txBody>
      </p:sp>
      <p:sp>
        <p:nvSpPr>
          <p:cNvPr id="19" name="TextBox 103"/>
          <p:cNvSpPr txBox="1">
            <a:spLocks noChangeArrowheads="1"/>
          </p:cNvSpPr>
          <p:nvPr/>
        </p:nvSpPr>
        <p:spPr bwMode="auto">
          <a:xfrm>
            <a:off x="1371600" y="1548825"/>
            <a:ext cx="912769" cy="400110"/>
          </a:xfrm>
          <a:prstGeom prst="rect">
            <a:avLst/>
          </a:prstGeom>
          <a:noFill/>
          <a:ln w="9525">
            <a:noFill/>
            <a:miter lim="800000"/>
            <a:headEnd/>
            <a:tailEnd/>
          </a:ln>
        </p:spPr>
        <p:txBody>
          <a:bodyPr wrap="square">
            <a:spAutoFit/>
          </a:bodyPr>
          <a:lstStyle/>
          <a:p>
            <a:pPr algn="ctr"/>
            <a:r>
              <a:rPr lang="en-US" sz="2000" dirty="0" smtClean="0"/>
              <a:t>30</a:t>
            </a:r>
          </a:p>
        </p:txBody>
      </p:sp>
      <p:sp>
        <p:nvSpPr>
          <p:cNvPr id="22" name="Oval 21"/>
          <p:cNvSpPr/>
          <p:nvPr/>
        </p:nvSpPr>
        <p:spPr>
          <a:xfrm>
            <a:off x="3371791" y="2950284"/>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Oval 28"/>
          <p:cNvSpPr/>
          <p:nvPr/>
        </p:nvSpPr>
        <p:spPr>
          <a:xfrm>
            <a:off x="2721684" y="3777726"/>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Rectangle 50"/>
          <p:cNvSpPr/>
          <p:nvPr/>
        </p:nvSpPr>
        <p:spPr>
          <a:xfrm>
            <a:off x="1295400" y="6096000"/>
            <a:ext cx="7010400" cy="584775"/>
          </a:xfrm>
          <a:prstGeom prst="rect">
            <a:avLst/>
          </a:prstGeom>
        </p:spPr>
        <p:txBody>
          <a:bodyPr wrap="square">
            <a:spAutoFit/>
          </a:bodyPr>
          <a:lstStyle/>
          <a:p>
            <a:pPr algn="ctr"/>
            <a:r>
              <a:rPr lang="en-US" sz="3200" dirty="0" smtClean="0"/>
              <a:t>Species Number</a:t>
            </a:r>
            <a:endParaRPr lang="en-US" dirty="0"/>
          </a:p>
        </p:txBody>
      </p:sp>
      <p:cxnSp>
        <p:nvCxnSpPr>
          <p:cNvPr id="53" name="Straight Connector 17"/>
          <p:cNvCxnSpPr>
            <a:cxnSpLocks noChangeShapeType="1"/>
          </p:cNvCxnSpPr>
          <p:nvPr/>
        </p:nvCxnSpPr>
        <p:spPr bwMode="auto">
          <a:xfrm>
            <a:off x="2131170" y="5636329"/>
            <a:ext cx="5879592" cy="2471"/>
          </a:xfrm>
          <a:prstGeom prst="line">
            <a:avLst/>
          </a:prstGeom>
          <a:noFill/>
          <a:ln w="57150" algn="ctr">
            <a:solidFill>
              <a:schemeClr val="tx1"/>
            </a:solidFill>
            <a:round/>
            <a:headEnd/>
            <a:tailEnd/>
          </a:ln>
        </p:spPr>
      </p:cxnSp>
      <p:cxnSp>
        <p:nvCxnSpPr>
          <p:cNvPr id="54" name="Straight Connector 17"/>
          <p:cNvCxnSpPr>
            <a:cxnSpLocks noChangeShapeType="1"/>
          </p:cNvCxnSpPr>
          <p:nvPr/>
        </p:nvCxnSpPr>
        <p:spPr bwMode="auto">
          <a:xfrm rot="5400000" flipH="1" flipV="1">
            <a:off x="199705" y="3699148"/>
            <a:ext cx="3873563" cy="800"/>
          </a:xfrm>
          <a:prstGeom prst="line">
            <a:avLst/>
          </a:prstGeom>
          <a:noFill/>
          <a:ln w="57150" algn="ctr">
            <a:solidFill>
              <a:schemeClr val="tx1"/>
            </a:solidFill>
            <a:round/>
            <a:headEnd/>
            <a:tailEnd/>
          </a:ln>
        </p:spPr>
      </p:cxnSp>
      <p:cxnSp>
        <p:nvCxnSpPr>
          <p:cNvPr id="55" name="Straight Connector 17"/>
          <p:cNvCxnSpPr>
            <a:cxnSpLocks noChangeShapeType="1"/>
          </p:cNvCxnSpPr>
          <p:nvPr/>
        </p:nvCxnSpPr>
        <p:spPr bwMode="auto">
          <a:xfrm rot="5400000" flipH="1" flipV="1">
            <a:off x="2148459" y="5592309"/>
            <a:ext cx="3399" cy="91440"/>
          </a:xfrm>
          <a:prstGeom prst="line">
            <a:avLst/>
          </a:prstGeom>
          <a:noFill/>
          <a:ln w="57150" algn="ctr">
            <a:solidFill>
              <a:schemeClr val="tx1"/>
            </a:solidFill>
            <a:round/>
            <a:headEnd/>
            <a:tailEnd/>
          </a:ln>
        </p:spPr>
      </p:cxnSp>
      <p:sp>
        <p:nvSpPr>
          <p:cNvPr id="58" name="TextBox 103"/>
          <p:cNvSpPr txBox="1">
            <a:spLocks noChangeArrowheads="1"/>
          </p:cNvSpPr>
          <p:nvPr/>
        </p:nvSpPr>
        <p:spPr bwMode="auto">
          <a:xfrm>
            <a:off x="1306158" y="4161132"/>
            <a:ext cx="912769" cy="400110"/>
          </a:xfrm>
          <a:prstGeom prst="rect">
            <a:avLst/>
          </a:prstGeom>
          <a:noFill/>
          <a:ln w="9525">
            <a:noFill/>
            <a:miter lim="800000"/>
            <a:headEnd/>
            <a:tailEnd/>
          </a:ln>
        </p:spPr>
        <p:txBody>
          <a:bodyPr wrap="square">
            <a:spAutoFit/>
          </a:bodyPr>
          <a:lstStyle/>
          <a:p>
            <a:pPr algn="ctr"/>
            <a:r>
              <a:rPr lang="en-US" sz="2000" dirty="0" smtClean="0"/>
              <a:t>10</a:t>
            </a:r>
          </a:p>
        </p:txBody>
      </p:sp>
      <p:sp>
        <p:nvSpPr>
          <p:cNvPr id="59" name="TextBox 103"/>
          <p:cNvSpPr txBox="1">
            <a:spLocks noChangeArrowheads="1"/>
          </p:cNvSpPr>
          <p:nvPr/>
        </p:nvSpPr>
        <p:spPr bwMode="auto">
          <a:xfrm>
            <a:off x="5640431" y="5653131"/>
            <a:ext cx="912769" cy="400110"/>
          </a:xfrm>
          <a:prstGeom prst="rect">
            <a:avLst/>
          </a:prstGeom>
          <a:noFill/>
          <a:ln w="9525">
            <a:noFill/>
            <a:miter lim="800000"/>
            <a:headEnd/>
            <a:tailEnd/>
          </a:ln>
        </p:spPr>
        <p:txBody>
          <a:bodyPr wrap="square">
            <a:spAutoFit/>
          </a:bodyPr>
          <a:lstStyle/>
          <a:p>
            <a:pPr algn="ctr"/>
            <a:r>
              <a:rPr lang="en-US" sz="2000" dirty="0" smtClean="0"/>
              <a:t>6</a:t>
            </a:r>
            <a:endParaRPr lang="en-US" sz="2000" dirty="0"/>
          </a:p>
        </p:txBody>
      </p:sp>
      <p:sp>
        <p:nvSpPr>
          <p:cNvPr id="60" name="Rectangle 88"/>
          <p:cNvSpPr>
            <a:spLocks noChangeArrowheads="1"/>
          </p:cNvSpPr>
          <p:nvPr/>
        </p:nvSpPr>
        <p:spPr bwMode="auto">
          <a:xfrm>
            <a:off x="6073956" y="5561706"/>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61" name="Oval 60"/>
          <p:cNvSpPr/>
          <p:nvPr/>
        </p:nvSpPr>
        <p:spPr>
          <a:xfrm>
            <a:off x="4693920" y="2840916"/>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2" name="Oval 61"/>
          <p:cNvSpPr/>
          <p:nvPr/>
        </p:nvSpPr>
        <p:spPr>
          <a:xfrm>
            <a:off x="7306236" y="2232661"/>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6" name="Rectangle 88"/>
          <p:cNvSpPr>
            <a:spLocks noChangeArrowheads="1"/>
          </p:cNvSpPr>
          <p:nvPr/>
        </p:nvSpPr>
        <p:spPr bwMode="auto">
          <a:xfrm rot="5400000">
            <a:off x="2199751" y="2992993"/>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77" name="Rectangle 88"/>
          <p:cNvSpPr>
            <a:spLocks noChangeArrowheads="1"/>
          </p:cNvSpPr>
          <p:nvPr/>
        </p:nvSpPr>
        <p:spPr bwMode="auto">
          <a:xfrm rot="5400000">
            <a:off x="2199751" y="4314661"/>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grpSp>
        <p:nvGrpSpPr>
          <p:cNvPr id="3" name="Group 38"/>
          <p:cNvGrpSpPr/>
          <p:nvPr/>
        </p:nvGrpSpPr>
        <p:grpSpPr>
          <a:xfrm>
            <a:off x="685800" y="0"/>
            <a:ext cx="1219200" cy="1295400"/>
            <a:chOff x="2819400" y="3864428"/>
            <a:chExt cx="1142999" cy="1469572"/>
          </a:xfrm>
        </p:grpSpPr>
        <p:sp>
          <p:nvSpPr>
            <p:cNvPr id="40" name="Rectangle 39"/>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41"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42" name="Curved Right Arrow 41"/>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2772786" y="2297752"/>
            <a:ext cx="4603376" cy="2362200"/>
          </a:xfrm>
          <a:custGeom>
            <a:avLst/>
            <a:gdLst>
              <a:gd name="connsiteX0" fmla="*/ 0 w 4604272"/>
              <a:gd name="connsiteY0" fmla="*/ 1441524 h 1441524"/>
              <a:gd name="connsiteX1" fmla="*/ 258183 w 4604272"/>
              <a:gd name="connsiteY1" fmla="*/ 1204856 h 1441524"/>
              <a:gd name="connsiteX2" fmla="*/ 839096 w 4604272"/>
              <a:gd name="connsiteY2" fmla="*/ 860612 h 1441524"/>
              <a:gd name="connsiteX3" fmla="*/ 1828800 w 4604272"/>
              <a:gd name="connsiteY3" fmla="*/ 516367 h 1441524"/>
              <a:gd name="connsiteX4" fmla="*/ 3377901 w 4604272"/>
              <a:gd name="connsiteY4" fmla="*/ 193637 h 1441524"/>
              <a:gd name="connsiteX5" fmla="*/ 4604272 w 4604272"/>
              <a:gd name="connsiteY5" fmla="*/ 0 h 1441524"/>
              <a:gd name="connsiteX6" fmla="*/ 4604272 w 4604272"/>
              <a:gd name="connsiteY6" fmla="*/ 0 h 14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4272" h="1441524">
                <a:moveTo>
                  <a:pt x="0" y="1441524"/>
                </a:moveTo>
                <a:cubicBezTo>
                  <a:pt x="59167" y="1371599"/>
                  <a:pt x="118334" y="1301675"/>
                  <a:pt x="258183" y="1204856"/>
                </a:cubicBezTo>
                <a:cubicBezTo>
                  <a:pt x="398032" y="1108037"/>
                  <a:pt x="577327" y="975360"/>
                  <a:pt x="839096" y="860612"/>
                </a:cubicBezTo>
                <a:cubicBezTo>
                  <a:pt x="1100865" y="745864"/>
                  <a:pt x="1405666" y="627529"/>
                  <a:pt x="1828800" y="516367"/>
                </a:cubicBezTo>
                <a:cubicBezTo>
                  <a:pt x="2251934" y="405205"/>
                  <a:pt x="2915322" y="279698"/>
                  <a:pt x="3377901" y="193637"/>
                </a:cubicBezTo>
                <a:cubicBezTo>
                  <a:pt x="3840480" y="107576"/>
                  <a:pt x="4604272" y="0"/>
                  <a:pt x="4604272" y="0"/>
                </a:cubicBezTo>
                <a:lnTo>
                  <a:pt x="4604272" y="0"/>
                </a:ln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Cellulase</a:t>
            </a:r>
            <a:r>
              <a:rPr lang="en-US" dirty="0" smtClean="0"/>
              <a:t> activity increases </a:t>
            </a:r>
            <a:br>
              <a:rPr lang="en-US" dirty="0" smtClean="0"/>
            </a:br>
            <a:r>
              <a:rPr lang="en-US" dirty="0" smtClean="0"/>
              <a:t>with species number</a:t>
            </a:r>
            <a:endParaRPr lang="en-US" dirty="0"/>
          </a:p>
        </p:txBody>
      </p:sp>
      <p:cxnSp>
        <p:nvCxnSpPr>
          <p:cNvPr id="7" name="Straight Connector 94"/>
          <p:cNvCxnSpPr>
            <a:cxnSpLocks noChangeShapeType="1"/>
          </p:cNvCxnSpPr>
          <p:nvPr/>
        </p:nvCxnSpPr>
        <p:spPr bwMode="auto">
          <a:xfrm rot="5400000">
            <a:off x="2542498" y="4616026"/>
            <a:ext cx="610394" cy="794"/>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cxnSp>
        <p:nvCxnSpPr>
          <p:cNvPr id="9" name="Straight Connector 94"/>
          <p:cNvCxnSpPr>
            <a:cxnSpLocks noChangeShapeType="1"/>
          </p:cNvCxnSpPr>
          <p:nvPr/>
        </p:nvCxnSpPr>
        <p:spPr bwMode="auto">
          <a:xfrm rot="16200000" flipH="1">
            <a:off x="3181578" y="3654112"/>
            <a:ext cx="640080" cy="0"/>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cxnSp>
        <p:nvCxnSpPr>
          <p:cNvPr id="10" name="Straight Connector 94"/>
          <p:cNvCxnSpPr>
            <a:cxnSpLocks noChangeShapeType="1"/>
          </p:cNvCxnSpPr>
          <p:nvPr/>
        </p:nvCxnSpPr>
        <p:spPr bwMode="auto">
          <a:xfrm rot="16200000" flipH="1">
            <a:off x="4534406" y="3081318"/>
            <a:ext cx="566468" cy="0"/>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cxnSp>
        <p:nvCxnSpPr>
          <p:cNvPr id="11" name="Straight Connector 94"/>
          <p:cNvCxnSpPr>
            <a:cxnSpLocks noChangeShapeType="1"/>
          </p:cNvCxnSpPr>
          <p:nvPr/>
        </p:nvCxnSpPr>
        <p:spPr bwMode="auto">
          <a:xfrm rot="5400000">
            <a:off x="7122063" y="2311600"/>
            <a:ext cx="640080" cy="797"/>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rot="16200000">
            <a:off x="-1046946" y="3332946"/>
            <a:ext cx="4267199" cy="954107"/>
          </a:xfrm>
          <a:prstGeom prst="rect">
            <a:avLst/>
          </a:prstGeom>
        </p:spPr>
        <p:txBody>
          <a:bodyPr wrap="square">
            <a:spAutoFit/>
          </a:bodyPr>
          <a:lstStyle/>
          <a:p>
            <a:pPr algn="ctr"/>
            <a:r>
              <a:rPr lang="el-GR" sz="3200" dirty="0" smtClean="0">
                <a:latin typeface="Calibri"/>
              </a:rPr>
              <a:t>β</a:t>
            </a:r>
            <a:r>
              <a:rPr lang="en-US" sz="3200" dirty="0" smtClean="0">
                <a:latin typeface="Calibri"/>
              </a:rPr>
              <a:t>-</a:t>
            </a:r>
            <a:r>
              <a:rPr lang="en-US" sz="3200" dirty="0" smtClean="0"/>
              <a:t>glucosidase activity </a:t>
            </a:r>
          </a:p>
          <a:p>
            <a:pPr algn="ctr"/>
            <a:r>
              <a:rPr lang="en-US" sz="2400" dirty="0" smtClean="0"/>
              <a:t>(</a:t>
            </a:r>
            <a:r>
              <a:rPr lang="el-GR" sz="2400" dirty="0" smtClean="0">
                <a:latin typeface="Calibri"/>
              </a:rPr>
              <a:t>μ</a:t>
            </a:r>
            <a:r>
              <a:rPr lang="en-US" sz="2400" dirty="0" smtClean="0"/>
              <a:t>mol g</a:t>
            </a:r>
            <a:r>
              <a:rPr lang="en-US" sz="2400" baseline="30000" dirty="0" smtClean="0"/>
              <a:t>-1</a:t>
            </a:r>
            <a:r>
              <a:rPr lang="en-US" sz="2400" dirty="0" smtClean="0"/>
              <a:t> litter)</a:t>
            </a:r>
            <a:endParaRPr lang="en-US" sz="1400" dirty="0"/>
          </a:p>
        </p:txBody>
      </p:sp>
      <p:sp>
        <p:nvSpPr>
          <p:cNvPr id="13" name="TextBox 101"/>
          <p:cNvSpPr txBox="1">
            <a:spLocks noChangeArrowheads="1"/>
          </p:cNvSpPr>
          <p:nvPr/>
        </p:nvSpPr>
        <p:spPr bwMode="auto">
          <a:xfrm>
            <a:off x="1750969" y="5636329"/>
            <a:ext cx="760402"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14" name="TextBox 102"/>
          <p:cNvSpPr txBox="1">
            <a:spLocks noChangeArrowheads="1"/>
          </p:cNvSpPr>
          <p:nvPr/>
        </p:nvSpPr>
        <p:spPr bwMode="auto">
          <a:xfrm>
            <a:off x="3005862" y="5636329"/>
            <a:ext cx="888970" cy="400110"/>
          </a:xfrm>
          <a:prstGeom prst="rect">
            <a:avLst/>
          </a:prstGeom>
          <a:noFill/>
          <a:ln w="9525">
            <a:noFill/>
            <a:miter lim="800000"/>
            <a:headEnd/>
            <a:tailEnd/>
          </a:ln>
        </p:spPr>
        <p:txBody>
          <a:bodyPr wrap="square">
            <a:spAutoFit/>
          </a:bodyPr>
          <a:lstStyle/>
          <a:p>
            <a:pPr algn="ctr"/>
            <a:r>
              <a:rPr lang="en-US" sz="2000" dirty="0" smtClean="0"/>
              <a:t>2</a:t>
            </a:r>
            <a:endParaRPr lang="en-US" sz="2000" dirty="0"/>
          </a:p>
        </p:txBody>
      </p:sp>
      <p:sp>
        <p:nvSpPr>
          <p:cNvPr id="15" name="TextBox 103"/>
          <p:cNvSpPr txBox="1">
            <a:spLocks noChangeArrowheads="1"/>
          </p:cNvSpPr>
          <p:nvPr/>
        </p:nvSpPr>
        <p:spPr bwMode="auto">
          <a:xfrm>
            <a:off x="4345031" y="5636329"/>
            <a:ext cx="912769" cy="400110"/>
          </a:xfrm>
          <a:prstGeom prst="rect">
            <a:avLst/>
          </a:prstGeom>
          <a:noFill/>
          <a:ln w="9525">
            <a:noFill/>
            <a:miter lim="800000"/>
            <a:headEnd/>
            <a:tailEnd/>
          </a:ln>
        </p:spPr>
        <p:txBody>
          <a:bodyPr wrap="square">
            <a:spAutoFit/>
          </a:bodyPr>
          <a:lstStyle/>
          <a:p>
            <a:pPr algn="ctr"/>
            <a:r>
              <a:rPr lang="en-US" sz="2000" dirty="0" smtClean="0"/>
              <a:t>4</a:t>
            </a:r>
            <a:endParaRPr lang="en-US" sz="2000" dirty="0"/>
          </a:p>
        </p:txBody>
      </p:sp>
      <p:sp>
        <p:nvSpPr>
          <p:cNvPr id="16" name="TextBox 103"/>
          <p:cNvSpPr txBox="1">
            <a:spLocks noChangeArrowheads="1"/>
          </p:cNvSpPr>
          <p:nvPr/>
        </p:nvSpPr>
        <p:spPr bwMode="auto">
          <a:xfrm>
            <a:off x="6979757" y="5636329"/>
            <a:ext cx="912769" cy="400110"/>
          </a:xfrm>
          <a:prstGeom prst="rect">
            <a:avLst/>
          </a:prstGeom>
          <a:noFill/>
          <a:ln w="9525">
            <a:noFill/>
            <a:miter lim="800000"/>
            <a:headEnd/>
            <a:tailEnd/>
          </a:ln>
        </p:spPr>
        <p:txBody>
          <a:bodyPr wrap="square">
            <a:spAutoFit/>
          </a:bodyPr>
          <a:lstStyle/>
          <a:p>
            <a:pPr algn="ctr"/>
            <a:r>
              <a:rPr lang="en-US" sz="2000" dirty="0" smtClean="0"/>
              <a:t>8</a:t>
            </a:r>
            <a:endParaRPr lang="en-US" sz="2000" dirty="0"/>
          </a:p>
        </p:txBody>
      </p:sp>
      <p:sp>
        <p:nvSpPr>
          <p:cNvPr id="17" name="Rectangle 88"/>
          <p:cNvSpPr>
            <a:spLocks noChangeArrowheads="1"/>
          </p:cNvSpPr>
          <p:nvPr/>
        </p:nvSpPr>
        <p:spPr bwMode="auto">
          <a:xfrm rot="5400000">
            <a:off x="2203016" y="2084590"/>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8" name="Rectangle 88"/>
          <p:cNvSpPr>
            <a:spLocks noChangeArrowheads="1"/>
          </p:cNvSpPr>
          <p:nvPr/>
        </p:nvSpPr>
        <p:spPr bwMode="auto">
          <a:xfrm>
            <a:off x="3427488"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9" name="Rectangle 88"/>
          <p:cNvSpPr>
            <a:spLocks noChangeArrowheads="1"/>
          </p:cNvSpPr>
          <p:nvPr/>
        </p:nvSpPr>
        <p:spPr bwMode="auto">
          <a:xfrm>
            <a:off x="4778556"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20" name="Rectangle 88"/>
          <p:cNvSpPr>
            <a:spLocks noChangeArrowheads="1"/>
          </p:cNvSpPr>
          <p:nvPr/>
        </p:nvSpPr>
        <p:spPr bwMode="auto">
          <a:xfrm>
            <a:off x="7398734"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21" name="TextBox 103"/>
          <p:cNvSpPr txBox="1">
            <a:spLocks noChangeArrowheads="1"/>
          </p:cNvSpPr>
          <p:nvPr/>
        </p:nvSpPr>
        <p:spPr bwMode="auto">
          <a:xfrm>
            <a:off x="1371600" y="5437523"/>
            <a:ext cx="912769"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22" name="TextBox 103"/>
          <p:cNvSpPr txBox="1">
            <a:spLocks noChangeArrowheads="1"/>
          </p:cNvSpPr>
          <p:nvPr/>
        </p:nvSpPr>
        <p:spPr bwMode="auto">
          <a:xfrm>
            <a:off x="1371600" y="2822700"/>
            <a:ext cx="912769" cy="400110"/>
          </a:xfrm>
          <a:prstGeom prst="rect">
            <a:avLst/>
          </a:prstGeom>
          <a:noFill/>
          <a:ln w="9525">
            <a:noFill/>
            <a:miter lim="800000"/>
            <a:headEnd/>
            <a:tailEnd/>
          </a:ln>
        </p:spPr>
        <p:txBody>
          <a:bodyPr wrap="square">
            <a:spAutoFit/>
          </a:bodyPr>
          <a:lstStyle/>
          <a:p>
            <a:pPr algn="ctr"/>
            <a:r>
              <a:rPr lang="en-US" sz="2000" dirty="0" smtClean="0"/>
              <a:t>3</a:t>
            </a:r>
          </a:p>
        </p:txBody>
      </p:sp>
      <p:sp>
        <p:nvSpPr>
          <p:cNvPr id="23" name="TextBox 103"/>
          <p:cNvSpPr txBox="1">
            <a:spLocks noChangeArrowheads="1"/>
          </p:cNvSpPr>
          <p:nvPr/>
        </p:nvSpPr>
        <p:spPr bwMode="auto">
          <a:xfrm>
            <a:off x="1371600" y="1962090"/>
            <a:ext cx="912769" cy="400110"/>
          </a:xfrm>
          <a:prstGeom prst="rect">
            <a:avLst/>
          </a:prstGeom>
          <a:noFill/>
          <a:ln w="9525">
            <a:noFill/>
            <a:miter lim="800000"/>
            <a:headEnd/>
            <a:tailEnd/>
          </a:ln>
        </p:spPr>
        <p:txBody>
          <a:bodyPr wrap="square">
            <a:spAutoFit/>
          </a:bodyPr>
          <a:lstStyle/>
          <a:p>
            <a:pPr algn="ctr"/>
            <a:r>
              <a:rPr lang="en-US" sz="2000" dirty="0" smtClean="0"/>
              <a:t>4</a:t>
            </a:r>
          </a:p>
        </p:txBody>
      </p:sp>
      <p:sp>
        <p:nvSpPr>
          <p:cNvPr id="24" name="Oval 23"/>
          <p:cNvSpPr/>
          <p:nvPr/>
        </p:nvSpPr>
        <p:spPr>
          <a:xfrm>
            <a:off x="3403008" y="3549226"/>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Oval 24"/>
          <p:cNvSpPr/>
          <p:nvPr/>
        </p:nvSpPr>
        <p:spPr>
          <a:xfrm>
            <a:off x="2753064" y="4542514"/>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27" name="Straight Connector 17"/>
          <p:cNvCxnSpPr>
            <a:cxnSpLocks noChangeShapeType="1"/>
          </p:cNvCxnSpPr>
          <p:nvPr/>
        </p:nvCxnSpPr>
        <p:spPr bwMode="auto">
          <a:xfrm>
            <a:off x="2131170" y="5636329"/>
            <a:ext cx="5879592" cy="2471"/>
          </a:xfrm>
          <a:prstGeom prst="line">
            <a:avLst/>
          </a:prstGeom>
          <a:noFill/>
          <a:ln w="57150" algn="ctr">
            <a:solidFill>
              <a:schemeClr val="tx1"/>
            </a:solidFill>
            <a:round/>
            <a:headEnd/>
            <a:tailEnd/>
          </a:ln>
        </p:spPr>
      </p:cxnSp>
      <p:cxnSp>
        <p:nvCxnSpPr>
          <p:cNvPr id="28" name="Straight Connector 17"/>
          <p:cNvCxnSpPr>
            <a:cxnSpLocks noChangeShapeType="1"/>
          </p:cNvCxnSpPr>
          <p:nvPr/>
        </p:nvCxnSpPr>
        <p:spPr bwMode="auto">
          <a:xfrm rot="5400000" flipH="1" flipV="1">
            <a:off x="199705" y="3699148"/>
            <a:ext cx="3873563" cy="800"/>
          </a:xfrm>
          <a:prstGeom prst="line">
            <a:avLst/>
          </a:prstGeom>
          <a:noFill/>
          <a:ln w="57150" algn="ctr">
            <a:solidFill>
              <a:schemeClr val="tx1"/>
            </a:solidFill>
            <a:round/>
            <a:headEnd/>
            <a:tailEnd/>
          </a:ln>
        </p:spPr>
      </p:cxnSp>
      <p:cxnSp>
        <p:nvCxnSpPr>
          <p:cNvPr id="29" name="Straight Connector 17"/>
          <p:cNvCxnSpPr>
            <a:cxnSpLocks noChangeShapeType="1"/>
          </p:cNvCxnSpPr>
          <p:nvPr/>
        </p:nvCxnSpPr>
        <p:spPr bwMode="auto">
          <a:xfrm rot="5400000" flipH="1" flipV="1">
            <a:off x="2148459" y="5592309"/>
            <a:ext cx="3399" cy="91440"/>
          </a:xfrm>
          <a:prstGeom prst="line">
            <a:avLst/>
          </a:prstGeom>
          <a:noFill/>
          <a:ln w="57150" algn="ctr">
            <a:solidFill>
              <a:schemeClr val="tx1"/>
            </a:solidFill>
            <a:round/>
            <a:headEnd/>
            <a:tailEnd/>
          </a:ln>
        </p:spPr>
      </p:cxnSp>
      <p:sp>
        <p:nvSpPr>
          <p:cNvPr id="30" name="TextBox 103"/>
          <p:cNvSpPr txBox="1">
            <a:spLocks noChangeArrowheads="1"/>
          </p:cNvSpPr>
          <p:nvPr/>
        </p:nvSpPr>
        <p:spPr bwMode="auto">
          <a:xfrm>
            <a:off x="1381464" y="3703932"/>
            <a:ext cx="912769" cy="400110"/>
          </a:xfrm>
          <a:prstGeom prst="rect">
            <a:avLst/>
          </a:prstGeom>
          <a:noFill/>
          <a:ln w="9525">
            <a:noFill/>
            <a:miter lim="800000"/>
            <a:headEnd/>
            <a:tailEnd/>
          </a:ln>
        </p:spPr>
        <p:txBody>
          <a:bodyPr wrap="square">
            <a:spAutoFit/>
          </a:bodyPr>
          <a:lstStyle/>
          <a:p>
            <a:pPr algn="ctr"/>
            <a:r>
              <a:rPr lang="en-US" sz="2000" smtClean="0"/>
              <a:t>2</a:t>
            </a:r>
            <a:endParaRPr lang="en-US" sz="2000" dirty="0" smtClean="0"/>
          </a:p>
        </p:txBody>
      </p:sp>
      <p:sp>
        <p:nvSpPr>
          <p:cNvPr id="31" name="TextBox 103"/>
          <p:cNvSpPr txBox="1">
            <a:spLocks noChangeArrowheads="1"/>
          </p:cNvSpPr>
          <p:nvPr/>
        </p:nvSpPr>
        <p:spPr bwMode="auto">
          <a:xfrm>
            <a:off x="5640431" y="5653131"/>
            <a:ext cx="912769" cy="400110"/>
          </a:xfrm>
          <a:prstGeom prst="rect">
            <a:avLst/>
          </a:prstGeom>
          <a:noFill/>
          <a:ln w="9525">
            <a:noFill/>
            <a:miter lim="800000"/>
            <a:headEnd/>
            <a:tailEnd/>
          </a:ln>
        </p:spPr>
        <p:txBody>
          <a:bodyPr wrap="square">
            <a:spAutoFit/>
          </a:bodyPr>
          <a:lstStyle/>
          <a:p>
            <a:pPr algn="ctr"/>
            <a:r>
              <a:rPr lang="en-US" sz="2000" dirty="0" smtClean="0"/>
              <a:t>6</a:t>
            </a:r>
            <a:endParaRPr lang="en-US" sz="2000" dirty="0"/>
          </a:p>
        </p:txBody>
      </p:sp>
      <p:sp>
        <p:nvSpPr>
          <p:cNvPr id="32" name="Rectangle 88"/>
          <p:cNvSpPr>
            <a:spLocks noChangeArrowheads="1"/>
          </p:cNvSpPr>
          <p:nvPr/>
        </p:nvSpPr>
        <p:spPr bwMode="auto">
          <a:xfrm>
            <a:off x="6073956" y="5561706"/>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33" name="Oval 32"/>
          <p:cNvSpPr/>
          <p:nvPr/>
        </p:nvSpPr>
        <p:spPr>
          <a:xfrm>
            <a:off x="4722612" y="2986240"/>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Oval 33"/>
          <p:cNvSpPr/>
          <p:nvPr/>
        </p:nvSpPr>
        <p:spPr>
          <a:xfrm>
            <a:off x="7345686" y="2201830"/>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TextBox 103"/>
          <p:cNvSpPr txBox="1">
            <a:spLocks noChangeArrowheads="1"/>
          </p:cNvSpPr>
          <p:nvPr/>
        </p:nvSpPr>
        <p:spPr bwMode="auto">
          <a:xfrm>
            <a:off x="1382358" y="4552890"/>
            <a:ext cx="912769" cy="400110"/>
          </a:xfrm>
          <a:prstGeom prst="rect">
            <a:avLst/>
          </a:prstGeom>
          <a:noFill/>
          <a:ln w="9525">
            <a:noFill/>
            <a:miter lim="800000"/>
            <a:headEnd/>
            <a:tailEnd/>
          </a:ln>
        </p:spPr>
        <p:txBody>
          <a:bodyPr wrap="square">
            <a:spAutoFit/>
          </a:bodyPr>
          <a:lstStyle/>
          <a:p>
            <a:pPr algn="ctr"/>
            <a:r>
              <a:rPr lang="en-US" sz="2000" dirty="0" smtClean="0"/>
              <a:t>1</a:t>
            </a:r>
          </a:p>
        </p:txBody>
      </p:sp>
      <p:sp>
        <p:nvSpPr>
          <p:cNvPr id="43" name="Rectangle 88"/>
          <p:cNvSpPr>
            <a:spLocks noChangeArrowheads="1"/>
          </p:cNvSpPr>
          <p:nvPr/>
        </p:nvSpPr>
        <p:spPr bwMode="auto">
          <a:xfrm rot="5400000">
            <a:off x="2203016" y="2947943"/>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44" name="Rectangle 88"/>
          <p:cNvSpPr>
            <a:spLocks noChangeArrowheads="1"/>
          </p:cNvSpPr>
          <p:nvPr/>
        </p:nvSpPr>
        <p:spPr bwMode="auto">
          <a:xfrm rot="5400000">
            <a:off x="2203016" y="3811296"/>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45" name="Rectangle 88"/>
          <p:cNvSpPr>
            <a:spLocks noChangeArrowheads="1"/>
          </p:cNvSpPr>
          <p:nvPr/>
        </p:nvSpPr>
        <p:spPr bwMode="auto">
          <a:xfrm rot="5400000">
            <a:off x="2203016" y="4674648"/>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47" name="Rectangle 46"/>
          <p:cNvSpPr/>
          <p:nvPr/>
        </p:nvSpPr>
        <p:spPr>
          <a:xfrm>
            <a:off x="1295400" y="6096000"/>
            <a:ext cx="7010400" cy="584775"/>
          </a:xfrm>
          <a:prstGeom prst="rect">
            <a:avLst/>
          </a:prstGeom>
        </p:spPr>
        <p:txBody>
          <a:bodyPr wrap="square">
            <a:spAutoFit/>
          </a:bodyPr>
          <a:lstStyle/>
          <a:p>
            <a:pPr algn="ctr"/>
            <a:r>
              <a:rPr lang="en-US" sz="3200" dirty="0" smtClean="0"/>
              <a:t>Species Number</a:t>
            </a:r>
            <a:endParaRPr lang="en-US" dirty="0"/>
          </a:p>
        </p:txBody>
      </p:sp>
      <p:grpSp>
        <p:nvGrpSpPr>
          <p:cNvPr id="3" name="Group 40"/>
          <p:cNvGrpSpPr/>
          <p:nvPr/>
        </p:nvGrpSpPr>
        <p:grpSpPr>
          <a:xfrm>
            <a:off x="685800" y="0"/>
            <a:ext cx="1219200" cy="1295400"/>
            <a:chOff x="2819400" y="3864428"/>
            <a:chExt cx="1142999" cy="1469572"/>
          </a:xfrm>
        </p:grpSpPr>
        <p:sp>
          <p:nvSpPr>
            <p:cNvPr id="46" name="Rectangle 45"/>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54"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55" name="Curved Right Arrow 54"/>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lstStyle/>
          <a:p>
            <a:r>
              <a:rPr lang="en-US" dirty="0" smtClean="0"/>
              <a:t>Biodiversity</a:t>
            </a:r>
          </a:p>
          <a:p>
            <a:pPr lvl="1"/>
            <a:r>
              <a:rPr lang="en-US" dirty="0" smtClean="0"/>
              <a:t>What is it?</a:t>
            </a:r>
          </a:p>
          <a:p>
            <a:pPr lvl="1"/>
            <a:r>
              <a:rPr lang="en-US" dirty="0" smtClean="0"/>
              <a:t>How is it changing over time?</a:t>
            </a:r>
          </a:p>
          <a:p>
            <a:r>
              <a:rPr lang="en-US" dirty="0" smtClean="0"/>
              <a:t>Ecosystem Functioning</a:t>
            </a:r>
          </a:p>
          <a:p>
            <a:pPr lvl="1"/>
            <a:r>
              <a:rPr lang="en-US" dirty="0" smtClean="0"/>
              <a:t>What is it?</a:t>
            </a:r>
          </a:p>
          <a:p>
            <a:pPr lvl="1"/>
            <a:r>
              <a:rPr lang="en-US" dirty="0" smtClean="0"/>
              <a:t>How is it related to biodiversity?</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34400" cy="1143000"/>
          </a:xfrm>
        </p:spPr>
        <p:txBody>
          <a:bodyPr>
            <a:normAutofit fontScale="90000"/>
          </a:bodyPr>
          <a:lstStyle/>
          <a:p>
            <a:r>
              <a:rPr lang="en-US" dirty="0" smtClean="0"/>
              <a:t>Species number had </a:t>
            </a:r>
            <a:br>
              <a:rPr lang="en-US" dirty="0" smtClean="0"/>
            </a:br>
            <a:r>
              <a:rPr lang="en-US" dirty="0" smtClean="0"/>
              <a:t>no effect on lignin degradation</a:t>
            </a:r>
            <a:endParaRPr lang="en-US" dirty="0"/>
          </a:p>
        </p:txBody>
      </p:sp>
      <p:cxnSp>
        <p:nvCxnSpPr>
          <p:cNvPr id="8" name="Straight Connector 94"/>
          <p:cNvCxnSpPr>
            <a:cxnSpLocks noChangeShapeType="1"/>
          </p:cNvCxnSpPr>
          <p:nvPr/>
        </p:nvCxnSpPr>
        <p:spPr bwMode="auto">
          <a:xfrm rot="5400000">
            <a:off x="1748118" y="3429000"/>
            <a:ext cx="2133600" cy="1588"/>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cxnSp>
        <p:nvCxnSpPr>
          <p:cNvPr id="9" name="Straight Connector 94"/>
          <p:cNvCxnSpPr>
            <a:cxnSpLocks noChangeShapeType="1"/>
          </p:cNvCxnSpPr>
          <p:nvPr/>
        </p:nvCxnSpPr>
        <p:spPr bwMode="auto">
          <a:xfrm rot="5400000">
            <a:off x="2672832" y="3500268"/>
            <a:ext cx="1600200" cy="1588"/>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cxnSp>
        <p:nvCxnSpPr>
          <p:cNvPr id="10" name="Straight Connector 94"/>
          <p:cNvCxnSpPr>
            <a:cxnSpLocks noChangeShapeType="1"/>
          </p:cNvCxnSpPr>
          <p:nvPr/>
        </p:nvCxnSpPr>
        <p:spPr bwMode="auto">
          <a:xfrm rot="16200000" flipH="1">
            <a:off x="4129596" y="3310217"/>
            <a:ext cx="1325880" cy="0"/>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cxnSp>
        <p:nvCxnSpPr>
          <p:cNvPr id="11" name="Straight Connector 94"/>
          <p:cNvCxnSpPr>
            <a:cxnSpLocks noChangeShapeType="1"/>
          </p:cNvCxnSpPr>
          <p:nvPr/>
        </p:nvCxnSpPr>
        <p:spPr bwMode="auto">
          <a:xfrm rot="5400000">
            <a:off x="6749429" y="4136316"/>
            <a:ext cx="1328568" cy="0"/>
          </a:xfrm>
          <a:prstGeom prst="line">
            <a:avLst/>
          </a:prstGeom>
          <a:ln>
            <a:headEnd type="oval"/>
            <a:tailEnd type="oval"/>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rot="16200000">
            <a:off x="-1656548" y="3561545"/>
            <a:ext cx="5486403" cy="954107"/>
          </a:xfrm>
          <a:prstGeom prst="rect">
            <a:avLst/>
          </a:prstGeom>
        </p:spPr>
        <p:txBody>
          <a:bodyPr wrap="square">
            <a:spAutoFit/>
          </a:bodyPr>
          <a:lstStyle/>
          <a:p>
            <a:pPr algn="ctr"/>
            <a:r>
              <a:rPr lang="en-US" sz="3200" dirty="0" smtClean="0"/>
              <a:t>Polyphenol Oxidase activity </a:t>
            </a:r>
          </a:p>
          <a:p>
            <a:pPr algn="ctr"/>
            <a:r>
              <a:rPr lang="en-US" sz="2400" dirty="0" smtClean="0"/>
              <a:t>(</a:t>
            </a:r>
            <a:r>
              <a:rPr lang="el-GR" sz="2400" dirty="0" smtClean="0">
                <a:latin typeface="Calibri"/>
              </a:rPr>
              <a:t>μ</a:t>
            </a:r>
            <a:r>
              <a:rPr lang="en-US" sz="2400" dirty="0" smtClean="0"/>
              <a:t>mol g</a:t>
            </a:r>
            <a:r>
              <a:rPr lang="en-US" sz="2400" baseline="30000" dirty="0" smtClean="0"/>
              <a:t>-1</a:t>
            </a:r>
            <a:r>
              <a:rPr lang="en-US" sz="2400" dirty="0" smtClean="0"/>
              <a:t> litter)</a:t>
            </a:r>
            <a:endParaRPr lang="en-US" sz="1400" dirty="0"/>
          </a:p>
        </p:txBody>
      </p:sp>
      <p:sp>
        <p:nvSpPr>
          <p:cNvPr id="13" name="TextBox 101"/>
          <p:cNvSpPr txBox="1">
            <a:spLocks noChangeArrowheads="1"/>
          </p:cNvSpPr>
          <p:nvPr/>
        </p:nvSpPr>
        <p:spPr bwMode="auto">
          <a:xfrm>
            <a:off x="1750969" y="5636329"/>
            <a:ext cx="760402"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14" name="TextBox 102"/>
          <p:cNvSpPr txBox="1">
            <a:spLocks noChangeArrowheads="1"/>
          </p:cNvSpPr>
          <p:nvPr/>
        </p:nvSpPr>
        <p:spPr bwMode="auto">
          <a:xfrm>
            <a:off x="3005862" y="5636329"/>
            <a:ext cx="888970" cy="400110"/>
          </a:xfrm>
          <a:prstGeom prst="rect">
            <a:avLst/>
          </a:prstGeom>
          <a:noFill/>
          <a:ln w="9525">
            <a:noFill/>
            <a:miter lim="800000"/>
            <a:headEnd/>
            <a:tailEnd/>
          </a:ln>
        </p:spPr>
        <p:txBody>
          <a:bodyPr wrap="square">
            <a:spAutoFit/>
          </a:bodyPr>
          <a:lstStyle/>
          <a:p>
            <a:pPr algn="ctr"/>
            <a:r>
              <a:rPr lang="en-US" sz="2000" dirty="0" smtClean="0"/>
              <a:t>2</a:t>
            </a:r>
            <a:endParaRPr lang="en-US" sz="2000" dirty="0"/>
          </a:p>
        </p:txBody>
      </p:sp>
      <p:sp>
        <p:nvSpPr>
          <p:cNvPr id="15" name="TextBox 103"/>
          <p:cNvSpPr txBox="1">
            <a:spLocks noChangeArrowheads="1"/>
          </p:cNvSpPr>
          <p:nvPr/>
        </p:nvSpPr>
        <p:spPr bwMode="auto">
          <a:xfrm>
            <a:off x="4345031" y="5636329"/>
            <a:ext cx="912769" cy="400110"/>
          </a:xfrm>
          <a:prstGeom prst="rect">
            <a:avLst/>
          </a:prstGeom>
          <a:noFill/>
          <a:ln w="9525">
            <a:noFill/>
            <a:miter lim="800000"/>
            <a:headEnd/>
            <a:tailEnd/>
          </a:ln>
        </p:spPr>
        <p:txBody>
          <a:bodyPr wrap="square">
            <a:spAutoFit/>
          </a:bodyPr>
          <a:lstStyle/>
          <a:p>
            <a:pPr algn="ctr"/>
            <a:r>
              <a:rPr lang="en-US" sz="2000" dirty="0" smtClean="0"/>
              <a:t>4</a:t>
            </a:r>
            <a:endParaRPr lang="en-US" sz="2000" dirty="0"/>
          </a:p>
        </p:txBody>
      </p:sp>
      <p:sp>
        <p:nvSpPr>
          <p:cNvPr id="16" name="TextBox 103"/>
          <p:cNvSpPr txBox="1">
            <a:spLocks noChangeArrowheads="1"/>
          </p:cNvSpPr>
          <p:nvPr/>
        </p:nvSpPr>
        <p:spPr bwMode="auto">
          <a:xfrm>
            <a:off x="6979757" y="5636329"/>
            <a:ext cx="912769" cy="400110"/>
          </a:xfrm>
          <a:prstGeom prst="rect">
            <a:avLst/>
          </a:prstGeom>
          <a:noFill/>
          <a:ln w="9525">
            <a:noFill/>
            <a:miter lim="800000"/>
            <a:headEnd/>
            <a:tailEnd/>
          </a:ln>
        </p:spPr>
        <p:txBody>
          <a:bodyPr wrap="square">
            <a:spAutoFit/>
          </a:bodyPr>
          <a:lstStyle/>
          <a:p>
            <a:pPr algn="ctr"/>
            <a:r>
              <a:rPr lang="en-US" sz="2000" dirty="0" smtClean="0"/>
              <a:t>8</a:t>
            </a:r>
            <a:endParaRPr lang="en-US" sz="2000" dirty="0"/>
          </a:p>
        </p:txBody>
      </p:sp>
      <p:sp>
        <p:nvSpPr>
          <p:cNvPr id="17" name="Rectangle 88"/>
          <p:cNvSpPr>
            <a:spLocks noChangeArrowheads="1"/>
          </p:cNvSpPr>
          <p:nvPr/>
        </p:nvSpPr>
        <p:spPr bwMode="auto">
          <a:xfrm rot="5400000">
            <a:off x="2203016" y="2899486"/>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8" name="Rectangle 88"/>
          <p:cNvSpPr>
            <a:spLocks noChangeArrowheads="1"/>
          </p:cNvSpPr>
          <p:nvPr/>
        </p:nvSpPr>
        <p:spPr bwMode="auto">
          <a:xfrm>
            <a:off x="3427488"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19" name="Rectangle 88"/>
          <p:cNvSpPr>
            <a:spLocks noChangeArrowheads="1"/>
          </p:cNvSpPr>
          <p:nvPr/>
        </p:nvSpPr>
        <p:spPr bwMode="auto">
          <a:xfrm>
            <a:off x="4778556"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20" name="Rectangle 88"/>
          <p:cNvSpPr>
            <a:spLocks noChangeArrowheads="1"/>
          </p:cNvSpPr>
          <p:nvPr/>
        </p:nvSpPr>
        <p:spPr bwMode="auto">
          <a:xfrm>
            <a:off x="7398734" y="5544904"/>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21" name="TextBox 103"/>
          <p:cNvSpPr txBox="1">
            <a:spLocks noChangeArrowheads="1"/>
          </p:cNvSpPr>
          <p:nvPr/>
        </p:nvSpPr>
        <p:spPr bwMode="auto">
          <a:xfrm>
            <a:off x="1371600" y="5437523"/>
            <a:ext cx="912769"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22" name="TextBox 103"/>
          <p:cNvSpPr txBox="1">
            <a:spLocks noChangeArrowheads="1"/>
          </p:cNvSpPr>
          <p:nvPr/>
        </p:nvSpPr>
        <p:spPr bwMode="auto">
          <a:xfrm>
            <a:off x="1371600" y="3464574"/>
            <a:ext cx="912769" cy="400110"/>
          </a:xfrm>
          <a:prstGeom prst="rect">
            <a:avLst/>
          </a:prstGeom>
          <a:noFill/>
          <a:ln w="9525">
            <a:noFill/>
            <a:miter lim="800000"/>
            <a:headEnd/>
            <a:tailEnd/>
          </a:ln>
        </p:spPr>
        <p:txBody>
          <a:bodyPr wrap="square">
            <a:spAutoFit/>
          </a:bodyPr>
          <a:lstStyle/>
          <a:p>
            <a:pPr algn="ctr"/>
            <a:r>
              <a:rPr lang="en-US" sz="2000" dirty="0" smtClean="0"/>
              <a:t>3</a:t>
            </a:r>
          </a:p>
        </p:txBody>
      </p:sp>
      <p:sp>
        <p:nvSpPr>
          <p:cNvPr id="23" name="TextBox 103"/>
          <p:cNvSpPr txBox="1">
            <a:spLocks noChangeArrowheads="1"/>
          </p:cNvSpPr>
          <p:nvPr/>
        </p:nvSpPr>
        <p:spPr bwMode="auto">
          <a:xfrm>
            <a:off x="1371600" y="2776986"/>
            <a:ext cx="912769" cy="400110"/>
          </a:xfrm>
          <a:prstGeom prst="rect">
            <a:avLst/>
          </a:prstGeom>
          <a:noFill/>
          <a:ln w="9525">
            <a:noFill/>
            <a:miter lim="800000"/>
            <a:headEnd/>
            <a:tailEnd/>
          </a:ln>
        </p:spPr>
        <p:txBody>
          <a:bodyPr wrap="square">
            <a:spAutoFit/>
          </a:bodyPr>
          <a:lstStyle/>
          <a:p>
            <a:pPr algn="ctr"/>
            <a:r>
              <a:rPr lang="en-US" sz="2000" dirty="0" smtClean="0"/>
              <a:t>4</a:t>
            </a:r>
          </a:p>
        </p:txBody>
      </p:sp>
      <p:sp>
        <p:nvSpPr>
          <p:cNvPr id="24" name="Oval 23"/>
          <p:cNvSpPr/>
          <p:nvPr/>
        </p:nvSpPr>
        <p:spPr>
          <a:xfrm>
            <a:off x="3381492" y="3409622"/>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Oval 24"/>
          <p:cNvSpPr/>
          <p:nvPr/>
        </p:nvSpPr>
        <p:spPr>
          <a:xfrm>
            <a:off x="2723478" y="3338354"/>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26" name="Straight Connector 17"/>
          <p:cNvCxnSpPr>
            <a:cxnSpLocks noChangeShapeType="1"/>
          </p:cNvCxnSpPr>
          <p:nvPr/>
        </p:nvCxnSpPr>
        <p:spPr bwMode="auto">
          <a:xfrm>
            <a:off x="2131170" y="5636329"/>
            <a:ext cx="5879592" cy="2471"/>
          </a:xfrm>
          <a:prstGeom prst="line">
            <a:avLst/>
          </a:prstGeom>
          <a:noFill/>
          <a:ln w="57150" algn="ctr">
            <a:solidFill>
              <a:schemeClr val="tx1"/>
            </a:solidFill>
            <a:round/>
            <a:headEnd/>
            <a:tailEnd/>
          </a:ln>
        </p:spPr>
      </p:cxnSp>
      <p:cxnSp>
        <p:nvCxnSpPr>
          <p:cNvPr id="27" name="Straight Connector 17"/>
          <p:cNvCxnSpPr>
            <a:cxnSpLocks noChangeShapeType="1"/>
          </p:cNvCxnSpPr>
          <p:nvPr/>
        </p:nvCxnSpPr>
        <p:spPr bwMode="auto">
          <a:xfrm rot="5400000" flipH="1" flipV="1">
            <a:off x="199705" y="3699148"/>
            <a:ext cx="3873563" cy="800"/>
          </a:xfrm>
          <a:prstGeom prst="line">
            <a:avLst/>
          </a:prstGeom>
          <a:noFill/>
          <a:ln w="57150" algn="ctr">
            <a:solidFill>
              <a:schemeClr val="tx1"/>
            </a:solidFill>
            <a:round/>
            <a:headEnd/>
            <a:tailEnd/>
          </a:ln>
        </p:spPr>
      </p:cxnSp>
      <p:cxnSp>
        <p:nvCxnSpPr>
          <p:cNvPr id="28" name="Straight Connector 17"/>
          <p:cNvCxnSpPr>
            <a:cxnSpLocks noChangeShapeType="1"/>
          </p:cNvCxnSpPr>
          <p:nvPr/>
        </p:nvCxnSpPr>
        <p:spPr bwMode="auto">
          <a:xfrm rot="5400000" flipH="1" flipV="1">
            <a:off x="2148459" y="5592309"/>
            <a:ext cx="3399" cy="91440"/>
          </a:xfrm>
          <a:prstGeom prst="line">
            <a:avLst/>
          </a:prstGeom>
          <a:noFill/>
          <a:ln w="57150" algn="ctr">
            <a:solidFill>
              <a:schemeClr val="tx1"/>
            </a:solidFill>
            <a:round/>
            <a:headEnd/>
            <a:tailEnd/>
          </a:ln>
        </p:spPr>
      </p:cxnSp>
      <p:sp>
        <p:nvSpPr>
          <p:cNvPr id="29" name="TextBox 103"/>
          <p:cNvSpPr txBox="1">
            <a:spLocks noChangeArrowheads="1"/>
          </p:cNvSpPr>
          <p:nvPr/>
        </p:nvSpPr>
        <p:spPr bwMode="auto">
          <a:xfrm>
            <a:off x="1381464" y="4117206"/>
            <a:ext cx="912769" cy="400110"/>
          </a:xfrm>
          <a:prstGeom prst="rect">
            <a:avLst/>
          </a:prstGeom>
          <a:noFill/>
          <a:ln w="9525">
            <a:noFill/>
            <a:miter lim="800000"/>
            <a:headEnd/>
            <a:tailEnd/>
          </a:ln>
        </p:spPr>
        <p:txBody>
          <a:bodyPr wrap="square">
            <a:spAutoFit/>
          </a:bodyPr>
          <a:lstStyle/>
          <a:p>
            <a:pPr algn="ctr"/>
            <a:r>
              <a:rPr lang="en-US" sz="2000" dirty="0" smtClean="0"/>
              <a:t>2</a:t>
            </a:r>
          </a:p>
        </p:txBody>
      </p:sp>
      <p:sp>
        <p:nvSpPr>
          <p:cNvPr id="30" name="TextBox 103"/>
          <p:cNvSpPr txBox="1">
            <a:spLocks noChangeArrowheads="1"/>
          </p:cNvSpPr>
          <p:nvPr/>
        </p:nvSpPr>
        <p:spPr bwMode="auto">
          <a:xfrm>
            <a:off x="5640431" y="5653131"/>
            <a:ext cx="912769" cy="400110"/>
          </a:xfrm>
          <a:prstGeom prst="rect">
            <a:avLst/>
          </a:prstGeom>
          <a:noFill/>
          <a:ln w="9525">
            <a:noFill/>
            <a:miter lim="800000"/>
            <a:headEnd/>
            <a:tailEnd/>
          </a:ln>
        </p:spPr>
        <p:txBody>
          <a:bodyPr wrap="square">
            <a:spAutoFit/>
          </a:bodyPr>
          <a:lstStyle/>
          <a:p>
            <a:pPr algn="ctr"/>
            <a:r>
              <a:rPr lang="en-US" sz="2000" dirty="0" smtClean="0"/>
              <a:t>6</a:t>
            </a:r>
            <a:endParaRPr lang="en-US" sz="2000" dirty="0"/>
          </a:p>
        </p:txBody>
      </p:sp>
      <p:sp>
        <p:nvSpPr>
          <p:cNvPr id="31" name="Rectangle 88"/>
          <p:cNvSpPr>
            <a:spLocks noChangeArrowheads="1"/>
          </p:cNvSpPr>
          <p:nvPr/>
        </p:nvSpPr>
        <p:spPr bwMode="auto">
          <a:xfrm>
            <a:off x="6073956" y="5561706"/>
            <a:ext cx="45719" cy="91425"/>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32" name="Oval 31"/>
          <p:cNvSpPr/>
          <p:nvPr/>
        </p:nvSpPr>
        <p:spPr>
          <a:xfrm>
            <a:off x="4701096" y="3218777"/>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Oval 32"/>
          <p:cNvSpPr/>
          <p:nvPr/>
        </p:nvSpPr>
        <p:spPr>
          <a:xfrm>
            <a:off x="7324170" y="4044876"/>
            <a:ext cx="182880" cy="18288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TextBox 103"/>
          <p:cNvSpPr txBox="1">
            <a:spLocks noChangeArrowheads="1"/>
          </p:cNvSpPr>
          <p:nvPr/>
        </p:nvSpPr>
        <p:spPr bwMode="auto">
          <a:xfrm>
            <a:off x="1382358" y="4781490"/>
            <a:ext cx="912769" cy="400110"/>
          </a:xfrm>
          <a:prstGeom prst="rect">
            <a:avLst/>
          </a:prstGeom>
          <a:noFill/>
          <a:ln w="9525">
            <a:noFill/>
            <a:miter lim="800000"/>
            <a:headEnd/>
            <a:tailEnd/>
          </a:ln>
        </p:spPr>
        <p:txBody>
          <a:bodyPr wrap="square">
            <a:spAutoFit/>
          </a:bodyPr>
          <a:lstStyle/>
          <a:p>
            <a:pPr algn="ctr"/>
            <a:r>
              <a:rPr lang="en-US" sz="2000" dirty="0" smtClean="0"/>
              <a:t>1</a:t>
            </a:r>
          </a:p>
        </p:txBody>
      </p:sp>
      <p:sp>
        <p:nvSpPr>
          <p:cNvPr id="35" name="Rectangle 88"/>
          <p:cNvSpPr>
            <a:spLocks noChangeArrowheads="1"/>
          </p:cNvSpPr>
          <p:nvPr/>
        </p:nvSpPr>
        <p:spPr bwMode="auto">
          <a:xfrm rot="5400000">
            <a:off x="2203016" y="3589817"/>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36" name="Rectangle 88"/>
          <p:cNvSpPr>
            <a:spLocks noChangeArrowheads="1"/>
          </p:cNvSpPr>
          <p:nvPr/>
        </p:nvSpPr>
        <p:spPr bwMode="auto">
          <a:xfrm rot="5400000">
            <a:off x="2203016" y="4224570"/>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37" name="Rectangle 88"/>
          <p:cNvSpPr>
            <a:spLocks noChangeArrowheads="1"/>
          </p:cNvSpPr>
          <p:nvPr/>
        </p:nvSpPr>
        <p:spPr bwMode="auto">
          <a:xfrm rot="5400000">
            <a:off x="2203016" y="4903248"/>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38" name="Rectangle 37"/>
          <p:cNvSpPr/>
          <p:nvPr/>
        </p:nvSpPr>
        <p:spPr>
          <a:xfrm>
            <a:off x="1295400" y="6096000"/>
            <a:ext cx="7010400" cy="584775"/>
          </a:xfrm>
          <a:prstGeom prst="rect">
            <a:avLst/>
          </a:prstGeom>
        </p:spPr>
        <p:txBody>
          <a:bodyPr wrap="square">
            <a:spAutoFit/>
          </a:bodyPr>
          <a:lstStyle/>
          <a:p>
            <a:pPr algn="ctr"/>
            <a:r>
              <a:rPr lang="en-US" sz="3200" dirty="0" smtClean="0"/>
              <a:t>Species Number</a:t>
            </a:r>
            <a:endParaRPr lang="en-US" dirty="0"/>
          </a:p>
        </p:txBody>
      </p:sp>
      <p:sp>
        <p:nvSpPr>
          <p:cNvPr id="39" name="Rectangle 88"/>
          <p:cNvSpPr>
            <a:spLocks noChangeArrowheads="1"/>
          </p:cNvSpPr>
          <p:nvPr/>
        </p:nvSpPr>
        <p:spPr bwMode="auto">
          <a:xfrm rot="5400000">
            <a:off x="2213774" y="2256100"/>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40" name="TextBox 103"/>
          <p:cNvSpPr txBox="1">
            <a:spLocks noChangeArrowheads="1"/>
          </p:cNvSpPr>
          <p:nvPr/>
        </p:nvSpPr>
        <p:spPr bwMode="auto">
          <a:xfrm>
            <a:off x="1382358" y="2133600"/>
            <a:ext cx="912769" cy="400110"/>
          </a:xfrm>
          <a:prstGeom prst="rect">
            <a:avLst/>
          </a:prstGeom>
          <a:noFill/>
          <a:ln w="9525">
            <a:noFill/>
            <a:miter lim="800000"/>
            <a:headEnd/>
            <a:tailEnd/>
          </a:ln>
        </p:spPr>
        <p:txBody>
          <a:bodyPr wrap="square">
            <a:spAutoFit/>
          </a:bodyPr>
          <a:lstStyle/>
          <a:p>
            <a:pPr algn="ctr"/>
            <a:r>
              <a:rPr lang="en-US" sz="2000" dirty="0" smtClean="0"/>
              <a:t>5</a:t>
            </a:r>
          </a:p>
        </p:txBody>
      </p:sp>
      <p:grpSp>
        <p:nvGrpSpPr>
          <p:cNvPr id="3" name="Group 41"/>
          <p:cNvGrpSpPr/>
          <p:nvPr/>
        </p:nvGrpSpPr>
        <p:grpSpPr>
          <a:xfrm>
            <a:off x="685800" y="0"/>
            <a:ext cx="1219200" cy="1295400"/>
            <a:chOff x="2819400" y="3864428"/>
            <a:chExt cx="1142999" cy="1469572"/>
          </a:xfrm>
        </p:grpSpPr>
        <p:sp>
          <p:nvSpPr>
            <p:cNvPr id="43" name="Rectangle 42"/>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44"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45" name="Curved Right Arrow 44"/>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94"/>
          <p:cNvCxnSpPr>
            <a:cxnSpLocks noChangeShapeType="1"/>
          </p:cNvCxnSpPr>
          <p:nvPr/>
        </p:nvCxnSpPr>
        <p:spPr bwMode="auto">
          <a:xfrm rot="16200000" flipH="1">
            <a:off x="4631666" y="4364966"/>
            <a:ext cx="566468"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72" name="Straight Connector 94"/>
          <p:cNvCxnSpPr>
            <a:cxnSpLocks noChangeShapeType="1"/>
          </p:cNvCxnSpPr>
          <p:nvPr/>
        </p:nvCxnSpPr>
        <p:spPr bwMode="auto">
          <a:xfrm rot="16200000" flipH="1">
            <a:off x="2917166" y="3512210"/>
            <a:ext cx="566468"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73" name="Straight Connector 94"/>
          <p:cNvCxnSpPr>
            <a:cxnSpLocks noChangeShapeType="1"/>
          </p:cNvCxnSpPr>
          <p:nvPr/>
        </p:nvCxnSpPr>
        <p:spPr bwMode="auto">
          <a:xfrm rot="16200000" flipH="1">
            <a:off x="6355691" y="4212566"/>
            <a:ext cx="566468"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69" name="Straight Connector 94"/>
          <p:cNvCxnSpPr>
            <a:cxnSpLocks noChangeShapeType="1"/>
          </p:cNvCxnSpPr>
          <p:nvPr/>
        </p:nvCxnSpPr>
        <p:spPr bwMode="auto">
          <a:xfrm rot="16200000" flipH="1">
            <a:off x="5117441" y="4660241"/>
            <a:ext cx="566468"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68" name="Straight Connector 94"/>
          <p:cNvCxnSpPr>
            <a:cxnSpLocks noChangeShapeType="1"/>
          </p:cNvCxnSpPr>
          <p:nvPr/>
        </p:nvCxnSpPr>
        <p:spPr bwMode="auto">
          <a:xfrm rot="16200000" flipH="1">
            <a:off x="3393416" y="4950484"/>
            <a:ext cx="566468"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cxnSp>
        <p:nvCxnSpPr>
          <p:cNvPr id="70" name="Straight Connector 94"/>
          <p:cNvCxnSpPr>
            <a:cxnSpLocks noChangeShapeType="1"/>
          </p:cNvCxnSpPr>
          <p:nvPr/>
        </p:nvCxnSpPr>
        <p:spPr bwMode="auto">
          <a:xfrm rot="16200000" flipH="1">
            <a:off x="6812891" y="4712360"/>
            <a:ext cx="566468" cy="0"/>
          </a:xfrm>
          <a:prstGeom prst="line">
            <a:avLst/>
          </a:prstGeom>
          <a:ln>
            <a:headEnd type="none"/>
            <a:tailEnd type="none"/>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Three species increased BG;</a:t>
            </a:r>
            <a:br>
              <a:rPr lang="en-US" dirty="0" smtClean="0"/>
            </a:br>
            <a:r>
              <a:rPr lang="en-US" dirty="0" smtClean="0"/>
              <a:t>CO</a:t>
            </a:r>
            <a:r>
              <a:rPr lang="en-US" baseline="-25000" dirty="0" smtClean="0"/>
              <a:t>2</a:t>
            </a:r>
            <a:r>
              <a:rPr lang="en-US" dirty="0" smtClean="0"/>
              <a:t> &amp; PPO not affected</a:t>
            </a:r>
            <a:endParaRPr lang="en-US" dirty="0"/>
          </a:p>
        </p:txBody>
      </p:sp>
      <p:pic>
        <p:nvPicPr>
          <p:cNvPr id="82" name="Picture 2"/>
          <p:cNvPicPr>
            <a:picLocks noGrp="1" noChangeAspect="1" noChangeArrowheads="1"/>
          </p:cNvPicPr>
          <p:nvPr>
            <p:ph idx="1"/>
          </p:nvPr>
        </p:nvPicPr>
        <p:blipFill>
          <a:blip r:embed="rId3" cstate="print"/>
          <a:srcRect l="47414" t="57684" r="33419" b="20787"/>
          <a:stretch>
            <a:fillRect/>
          </a:stretch>
        </p:blipFill>
        <p:spPr bwMode="auto">
          <a:xfrm>
            <a:off x="2667000" y="5638800"/>
            <a:ext cx="1447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Rectangle 29"/>
          <p:cNvSpPr/>
          <p:nvPr/>
        </p:nvSpPr>
        <p:spPr>
          <a:xfrm rot="16200000">
            <a:off x="-1046946" y="3332946"/>
            <a:ext cx="4267199" cy="954107"/>
          </a:xfrm>
          <a:prstGeom prst="rect">
            <a:avLst/>
          </a:prstGeom>
        </p:spPr>
        <p:txBody>
          <a:bodyPr wrap="square">
            <a:spAutoFit/>
          </a:bodyPr>
          <a:lstStyle/>
          <a:p>
            <a:pPr algn="ctr"/>
            <a:r>
              <a:rPr lang="el-GR" sz="3200" dirty="0" smtClean="0">
                <a:latin typeface="Calibri"/>
              </a:rPr>
              <a:t>β</a:t>
            </a:r>
            <a:r>
              <a:rPr lang="en-US" sz="3200" dirty="0" smtClean="0">
                <a:latin typeface="Calibri"/>
              </a:rPr>
              <a:t>-</a:t>
            </a:r>
            <a:r>
              <a:rPr lang="en-US" sz="3200" dirty="0" smtClean="0"/>
              <a:t>glucosidase activity </a:t>
            </a:r>
          </a:p>
          <a:p>
            <a:pPr algn="ctr"/>
            <a:r>
              <a:rPr lang="en-US" sz="2400" dirty="0" smtClean="0"/>
              <a:t>(</a:t>
            </a:r>
            <a:r>
              <a:rPr lang="el-GR" sz="2400" dirty="0" smtClean="0">
                <a:latin typeface="Calibri"/>
              </a:rPr>
              <a:t>μ</a:t>
            </a:r>
            <a:r>
              <a:rPr lang="en-US" sz="2400" dirty="0" smtClean="0"/>
              <a:t>mol g</a:t>
            </a:r>
            <a:r>
              <a:rPr lang="en-US" sz="2400" baseline="30000" dirty="0" smtClean="0"/>
              <a:t>-1</a:t>
            </a:r>
            <a:r>
              <a:rPr lang="en-US" sz="2400" dirty="0" smtClean="0"/>
              <a:t> litter)</a:t>
            </a:r>
            <a:endParaRPr lang="en-US" sz="1400" dirty="0"/>
          </a:p>
        </p:txBody>
      </p:sp>
      <p:sp>
        <p:nvSpPr>
          <p:cNvPr id="35" name="Rectangle 88"/>
          <p:cNvSpPr>
            <a:spLocks noChangeArrowheads="1"/>
          </p:cNvSpPr>
          <p:nvPr/>
        </p:nvSpPr>
        <p:spPr bwMode="auto">
          <a:xfrm rot="5400000">
            <a:off x="2203016" y="2084590"/>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39" name="TextBox 103"/>
          <p:cNvSpPr txBox="1">
            <a:spLocks noChangeArrowheads="1"/>
          </p:cNvSpPr>
          <p:nvPr/>
        </p:nvSpPr>
        <p:spPr bwMode="auto">
          <a:xfrm>
            <a:off x="1371600" y="5437523"/>
            <a:ext cx="912769" cy="400110"/>
          </a:xfrm>
          <a:prstGeom prst="rect">
            <a:avLst/>
          </a:prstGeom>
          <a:noFill/>
          <a:ln w="9525">
            <a:noFill/>
            <a:miter lim="800000"/>
            <a:headEnd/>
            <a:tailEnd/>
          </a:ln>
        </p:spPr>
        <p:txBody>
          <a:bodyPr wrap="square">
            <a:spAutoFit/>
          </a:bodyPr>
          <a:lstStyle/>
          <a:p>
            <a:pPr algn="ctr"/>
            <a:r>
              <a:rPr lang="en-US" sz="2000" dirty="0" smtClean="0"/>
              <a:t>0</a:t>
            </a:r>
            <a:endParaRPr lang="en-US" sz="2000" dirty="0"/>
          </a:p>
        </p:txBody>
      </p:sp>
      <p:sp>
        <p:nvSpPr>
          <p:cNvPr id="40" name="TextBox 103"/>
          <p:cNvSpPr txBox="1">
            <a:spLocks noChangeArrowheads="1"/>
          </p:cNvSpPr>
          <p:nvPr/>
        </p:nvSpPr>
        <p:spPr bwMode="auto">
          <a:xfrm>
            <a:off x="1371600" y="2822700"/>
            <a:ext cx="912769" cy="400110"/>
          </a:xfrm>
          <a:prstGeom prst="rect">
            <a:avLst/>
          </a:prstGeom>
          <a:noFill/>
          <a:ln w="9525">
            <a:noFill/>
            <a:miter lim="800000"/>
            <a:headEnd/>
            <a:tailEnd/>
          </a:ln>
        </p:spPr>
        <p:txBody>
          <a:bodyPr wrap="square">
            <a:spAutoFit/>
          </a:bodyPr>
          <a:lstStyle/>
          <a:p>
            <a:pPr algn="ctr"/>
            <a:r>
              <a:rPr lang="en-US" sz="2000" dirty="0" smtClean="0"/>
              <a:t>6</a:t>
            </a:r>
          </a:p>
        </p:txBody>
      </p:sp>
      <p:sp>
        <p:nvSpPr>
          <p:cNvPr id="41" name="TextBox 103"/>
          <p:cNvSpPr txBox="1">
            <a:spLocks noChangeArrowheads="1"/>
          </p:cNvSpPr>
          <p:nvPr/>
        </p:nvSpPr>
        <p:spPr bwMode="auto">
          <a:xfrm>
            <a:off x="1371600" y="1962090"/>
            <a:ext cx="912769" cy="400110"/>
          </a:xfrm>
          <a:prstGeom prst="rect">
            <a:avLst/>
          </a:prstGeom>
          <a:noFill/>
          <a:ln w="9525">
            <a:noFill/>
            <a:miter lim="800000"/>
            <a:headEnd/>
            <a:tailEnd/>
          </a:ln>
        </p:spPr>
        <p:txBody>
          <a:bodyPr wrap="square">
            <a:spAutoFit/>
          </a:bodyPr>
          <a:lstStyle/>
          <a:p>
            <a:pPr algn="ctr"/>
            <a:r>
              <a:rPr lang="en-US" sz="2000" dirty="0" smtClean="0"/>
              <a:t>8</a:t>
            </a:r>
          </a:p>
        </p:txBody>
      </p:sp>
      <p:cxnSp>
        <p:nvCxnSpPr>
          <p:cNvPr id="45" name="Straight Connector 17"/>
          <p:cNvCxnSpPr>
            <a:cxnSpLocks noChangeShapeType="1"/>
          </p:cNvCxnSpPr>
          <p:nvPr/>
        </p:nvCxnSpPr>
        <p:spPr bwMode="auto">
          <a:xfrm rot="5400000" flipH="1" flipV="1">
            <a:off x="199705" y="3699148"/>
            <a:ext cx="3873563" cy="800"/>
          </a:xfrm>
          <a:prstGeom prst="line">
            <a:avLst/>
          </a:prstGeom>
          <a:noFill/>
          <a:ln w="57150" algn="ctr">
            <a:solidFill>
              <a:schemeClr val="tx1"/>
            </a:solidFill>
            <a:round/>
            <a:headEnd/>
            <a:tailEnd/>
          </a:ln>
        </p:spPr>
      </p:cxnSp>
      <p:cxnSp>
        <p:nvCxnSpPr>
          <p:cNvPr id="44" name="Straight Connector 17"/>
          <p:cNvCxnSpPr>
            <a:cxnSpLocks noChangeShapeType="1"/>
          </p:cNvCxnSpPr>
          <p:nvPr/>
        </p:nvCxnSpPr>
        <p:spPr bwMode="auto">
          <a:xfrm>
            <a:off x="2131170" y="5636329"/>
            <a:ext cx="5641230" cy="2471"/>
          </a:xfrm>
          <a:prstGeom prst="line">
            <a:avLst/>
          </a:prstGeom>
          <a:noFill/>
          <a:ln w="57150" algn="ctr">
            <a:solidFill>
              <a:schemeClr val="tx1"/>
            </a:solidFill>
            <a:round/>
            <a:headEnd/>
            <a:tailEnd/>
          </a:ln>
        </p:spPr>
      </p:cxnSp>
      <p:cxnSp>
        <p:nvCxnSpPr>
          <p:cNvPr id="46" name="Straight Connector 17"/>
          <p:cNvCxnSpPr>
            <a:cxnSpLocks noChangeShapeType="1"/>
          </p:cNvCxnSpPr>
          <p:nvPr/>
        </p:nvCxnSpPr>
        <p:spPr bwMode="auto">
          <a:xfrm rot="5400000" flipH="1" flipV="1">
            <a:off x="2148459" y="5592309"/>
            <a:ext cx="3399" cy="91440"/>
          </a:xfrm>
          <a:prstGeom prst="line">
            <a:avLst/>
          </a:prstGeom>
          <a:noFill/>
          <a:ln w="57150" algn="ctr">
            <a:solidFill>
              <a:schemeClr val="tx1"/>
            </a:solidFill>
            <a:round/>
            <a:headEnd/>
            <a:tailEnd/>
          </a:ln>
        </p:spPr>
      </p:cxnSp>
      <p:sp>
        <p:nvSpPr>
          <p:cNvPr id="47" name="TextBox 103"/>
          <p:cNvSpPr txBox="1">
            <a:spLocks noChangeArrowheads="1"/>
          </p:cNvSpPr>
          <p:nvPr/>
        </p:nvSpPr>
        <p:spPr bwMode="auto">
          <a:xfrm>
            <a:off x="1381464" y="3703932"/>
            <a:ext cx="912769" cy="400110"/>
          </a:xfrm>
          <a:prstGeom prst="rect">
            <a:avLst/>
          </a:prstGeom>
          <a:noFill/>
          <a:ln w="9525">
            <a:noFill/>
            <a:miter lim="800000"/>
            <a:headEnd/>
            <a:tailEnd/>
          </a:ln>
        </p:spPr>
        <p:txBody>
          <a:bodyPr wrap="square">
            <a:spAutoFit/>
          </a:bodyPr>
          <a:lstStyle/>
          <a:p>
            <a:pPr algn="ctr"/>
            <a:r>
              <a:rPr lang="en-US" sz="2000" dirty="0" smtClean="0"/>
              <a:t>4</a:t>
            </a:r>
          </a:p>
        </p:txBody>
      </p:sp>
      <p:sp>
        <p:nvSpPr>
          <p:cNvPr id="52" name="TextBox 103"/>
          <p:cNvSpPr txBox="1">
            <a:spLocks noChangeArrowheads="1"/>
          </p:cNvSpPr>
          <p:nvPr/>
        </p:nvSpPr>
        <p:spPr bwMode="auto">
          <a:xfrm>
            <a:off x="1382358" y="4552890"/>
            <a:ext cx="912769" cy="400110"/>
          </a:xfrm>
          <a:prstGeom prst="rect">
            <a:avLst/>
          </a:prstGeom>
          <a:noFill/>
          <a:ln w="9525">
            <a:noFill/>
            <a:miter lim="800000"/>
            <a:headEnd/>
            <a:tailEnd/>
          </a:ln>
        </p:spPr>
        <p:txBody>
          <a:bodyPr wrap="square">
            <a:spAutoFit/>
          </a:bodyPr>
          <a:lstStyle/>
          <a:p>
            <a:pPr algn="ctr"/>
            <a:r>
              <a:rPr lang="en-US" sz="2000" dirty="0" smtClean="0"/>
              <a:t>2</a:t>
            </a:r>
          </a:p>
        </p:txBody>
      </p:sp>
      <p:sp>
        <p:nvSpPr>
          <p:cNvPr id="53" name="Rectangle 88"/>
          <p:cNvSpPr>
            <a:spLocks noChangeArrowheads="1"/>
          </p:cNvSpPr>
          <p:nvPr/>
        </p:nvSpPr>
        <p:spPr bwMode="auto">
          <a:xfrm rot="5400000">
            <a:off x="2203016" y="2947943"/>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54" name="Rectangle 88"/>
          <p:cNvSpPr>
            <a:spLocks noChangeArrowheads="1"/>
          </p:cNvSpPr>
          <p:nvPr/>
        </p:nvSpPr>
        <p:spPr bwMode="auto">
          <a:xfrm rot="5400000">
            <a:off x="2203016" y="3811296"/>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55" name="Rectangle 88"/>
          <p:cNvSpPr>
            <a:spLocks noChangeArrowheads="1"/>
          </p:cNvSpPr>
          <p:nvPr/>
        </p:nvSpPr>
        <p:spPr bwMode="auto">
          <a:xfrm rot="5400000">
            <a:off x="2203016" y="4674648"/>
            <a:ext cx="45719" cy="182880"/>
          </a:xfrm>
          <a:prstGeom prst="rect">
            <a:avLst/>
          </a:prstGeom>
          <a:solidFill>
            <a:schemeClr val="tx1"/>
          </a:solidFill>
          <a:ln w="19050" algn="ctr">
            <a:solidFill>
              <a:schemeClr val="tx1"/>
            </a:solidFill>
            <a:round/>
            <a:headEnd/>
            <a:tailEnd/>
          </a:ln>
        </p:spPr>
        <p:txBody>
          <a:bodyPr wrap="none" anchor="ctr">
            <a:spAutoFit/>
          </a:bodyPr>
          <a:lstStyle/>
          <a:p>
            <a:pPr algn="ctr"/>
            <a:endParaRPr lang="en-US"/>
          </a:p>
        </p:txBody>
      </p:sp>
      <p:sp>
        <p:nvSpPr>
          <p:cNvPr id="57" name="Rectangle 56"/>
          <p:cNvSpPr/>
          <p:nvPr/>
        </p:nvSpPr>
        <p:spPr>
          <a:xfrm>
            <a:off x="2362200" y="5638800"/>
            <a:ext cx="2103766" cy="400110"/>
          </a:xfrm>
          <a:prstGeom prst="rect">
            <a:avLst/>
          </a:prstGeom>
        </p:spPr>
        <p:txBody>
          <a:bodyPr wrap="square">
            <a:spAutoFit/>
          </a:bodyPr>
          <a:lstStyle/>
          <a:p>
            <a:pPr algn="ctr"/>
            <a:r>
              <a:rPr lang="en-US" sz="2000" dirty="0" err="1" smtClean="0">
                <a:latin typeface="Calibri"/>
              </a:rPr>
              <a:t>Ascomycete</a:t>
            </a:r>
            <a:endParaRPr lang="en-US" sz="2000" dirty="0" smtClean="0">
              <a:latin typeface="Calibri"/>
            </a:endParaRPr>
          </a:p>
        </p:txBody>
      </p:sp>
      <p:sp>
        <p:nvSpPr>
          <p:cNvPr id="58" name="Rectangle 57"/>
          <p:cNvSpPr/>
          <p:nvPr/>
        </p:nvSpPr>
        <p:spPr>
          <a:xfrm>
            <a:off x="4343400" y="5638800"/>
            <a:ext cx="1574110" cy="707886"/>
          </a:xfrm>
          <a:prstGeom prst="rect">
            <a:avLst/>
          </a:prstGeom>
        </p:spPr>
        <p:txBody>
          <a:bodyPr wrap="square">
            <a:spAutoFit/>
          </a:bodyPr>
          <a:lstStyle/>
          <a:p>
            <a:pPr algn="ctr"/>
            <a:r>
              <a:rPr lang="en-US" sz="2000" i="1" dirty="0" err="1" smtClean="0">
                <a:latin typeface="Calibri"/>
              </a:rPr>
              <a:t>Flammulina</a:t>
            </a:r>
            <a:r>
              <a:rPr lang="en-US" sz="2000" i="1" dirty="0" smtClean="0">
                <a:latin typeface="Calibri"/>
              </a:rPr>
              <a:t> </a:t>
            </a:r>
          </a:p>
          <a:p>
            <a:pPr algn="ctr"/>
            <a:r>
              <a:rPr lang="en-US" sz="2000" i="1" dirty="0" err="1" smtClean="0">
                <a:latin typeface="Calibri"/>
              </a:rPr>
              <a:t>populicola</a:t>
            </a:r>
            <a:endParaRPr lang="en-US" sz="1050" i="1" dirty="0"/>
          </a:p>
        </p:txBody>
      </p:sp>
      <p:sp>
        <p:nvSpPr>
          <p:cNvPr id="59" name="Rectangle 58"/>
          <p:cNvSpPr/>
          <p:nvPr/>
        </p:nvSpPr>
        <p:spPr>
          <a:xfrm>
            <a:off x="6158275" y="5638800"/>
            <a:ext cx="1423625" cy="707886"/>
          </a:xfrm>
          <a:prstGeom prst="rect">
            <a:avLst/>
          </a:prstGeom>
        </p:spPr>
        <p:txBody>
          <a:bodyPr wrap="square">
            <a:spAutoFit/>
          </a:bodyPr>
          <a:lstStyle/>
          <a:p>
            <a:pPr algn="ctr"/>
            <a:r>
              <a:rPr lang="en-US" sz="2000" i="1" dirty="0" err="1" smtClean="0">
                <a:latin typeface="Calibri"/>
              </a:rPr>
              <a:t>Trametes</a:t>
            </a:r>
            <a:r>
              <a:rPr lang="en-US" sz="2000" i="1" dirty="0" smtClean="0">
                <a:latin typeface="Calibri"/>
              </a:rPr>
              <a:t> </a:t>
            </a:r>
          </a:p>
          <a:p>
            <a:pPr algn="ctr"/>
            <a:r>
              <a:rPr lang="en-US" sz="2000" i="1" dirty="0" err="1" smtClean="0">
                <a:latin typeface="Calibri"/>
              </a:rPr>
              <a:t>versicolor</a:t>
            </a:r>
            <a:endParaRPr lang="en-US" sz="1050" i="1" dirty="0"/>
          </a:p>
        </p:txBody>
      </p:sp>
      <p:sp>
        <p:nvSpPr>
          <p:cNvPr id="60" name="Rectangle 59"/>
          <p:cNvSpPr/>
          <p:nvPr/>
        </p:nvSpPr>
        <p:spPr>
          <a:xfrm>
            <a:off x="2971800" y="3429000"/>
            <a:ext cx="457200" cy="2209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Rectangle 60"/>
          <p:cNvSpPr/>
          <p:nvPr/>
        </p:nvSpPr>
        <p:spPr>
          <a:xfrm>
            <a:off x="4686300" y="4191000"/>
            <a:ext cx="4572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2" name="Rectangle 61"/>
          <p:cNvSpPr/>
          <p:nvPr/>
        </p:nvSpPr>
        <p:spPr>
          <a:xfrm>
            <a:off x="6400800" y="4038600"/>
            <a:ext cx="457200" cy="1600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3" name="Rectangle 62"/>
          <p:cNvSpPr/>
          <p:nvPr/>
        </p:nvSpPr>
        <p:spPr>
          <a:xfrm>
            <a:off x="3467098" y="4733925"/>
            <a:ext cx="457200" cy="90487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4" name="Rectangle 63"/>
          <p:cNvSpPr/>
          <p:nvPr/>
        </p:nvSpPr>
        <p:spPr>
          <a:xfrm>
            <a:off x="5181600" y="4419600"/>
            <a:ext cx="457200" cy="1219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5" name="Rectangle 64"/>
          <p:cNvSpPr/>
          <p:nvPr/>
        </p:nvSpPr>
        <p:spPr>
          <a:xfrm>
            <a:off x="6886574" y="4495800"/>
            <a:ext cx="457200" cy="1143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67" name="Straight Connector 66"/>
          <p:cNvCxnSpPr/>
          <p:nvPr/>
        </p:nvCxnSpPr>
        <p:spPr>
          <a:xfrm>
            <a:off x="-609600" y="3505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696200" y="3505200"/>
            <a:ext cx="1143000" cy="584775"/>
          </a:xfrm>
          <a:prstGeom prst="rect">
            <a:avLst/>
          </a:prstGeom>
          <a:noFill/>
        </p:spPr>
        <p:txBody>
          <a:bodyPr wrap="square" rtlCol="0">
            <a:spAutoFit/>
          </a:bodyPr>
          <a:lstStyle/>
          <a:p>
            <a:pPr algn="r"/>
            <a:r>
              <a:rPr lang="en-US" sz="1600" dirty="0" smtClean="0"/>
              <a:t>*</a:t>
            </a:r>
            <a:r>
              <a:rPr lang="en-US" sz="1600" i="1" dirty="0" smtClean="0"/>
              <a:t>P</a:t>
            </a:r>
            <a:r>
              <a:rPr lang="en-US" sz="1600" dirty="0" smtClean="0"/>
              <a:t>&lt;0.05, **</a:t>
            </a:r>
            <a:r>
              <a:rPr lang="en-US" sz="1600" i="1" dirty="0" smtClean="0"/>
              <a:t>P</a:t>
            </a:r>
            <a:r>
              <a:rPr lang="en-US" sz="1600" dirty="0" smtClean="0"/>
              <a:t>&lt;0.001</a:t>
            </a:r>
            <a:endParaRPr lang="en-US" sz="1600" dirty="0"/>
          </a:p>
        </p:txBody>
      </p:sp>
      <p:sp>
        <p:nvSpPr>
          <p:cNvPr id="75" name="Rectangle 74"/>
          <p:cNvSpPr/>
          <p:nvPr/>
        </p:nvSpPr>
        <p:spPr>
          <a:xfrm>
            <a:off x="3276600" y="2754868"/>
            <a:ext cx="415498" cy="369332"/>
          </a:xfrm>
          <a:prstGeom prst="rect">
            <a:avLst/>
          </a:prstGeom>
        </p:spPr>
        <p:txBody>
          <a:bodyPr wrap="none">
            <a:spAutoFit/>
          </a:bodyPr>
          <a:lstStyle/>
          <a:p>
            <a:pPr algn="ctr"/>
            <a:r>
              <a:rPr lang="en-US" dirty="0" smtClean="0">
                <a:latin typeface="Calibri"/>
              </a:rPr>
              <a:t>**</a:t>
            </a:r>
            <a:endParaRPr lang="en-US" sz="1050" dirty="0"/>
          </a:p>
        </p:txBody>
      </p:sp>
      <p:sp>
        <p:nvSpPr>
          <p:cNvPr id="76" name="Rectangle 75"/>
          <p:cNvSpPr/>
          <p:nvPr/>
        </p:nvSpPr>
        <p:spPr>
          <a:xfrm>
            <a:off x="4995818" y="3669268"/>
            <a:ext cx="300082" cy="369332"/>
          </a:xfrm>
          <a:prstGeom prst="rect">
            <a:avLst/>
          </a:prstGeom>
        </p:spPr>
        <p:txBody>
          <a:bodyPr wrap="none">
            <a:spAutoFit/>
          </a:bodyPr>
          <a:lstStyle/>
          <a:p>
            <a:pPr algn="ctr"/>
            <a:r>
              <a:rPr lang="en-US" dirty="0" smtClean="0">
                <a:latin typeface="Calibri"/>
              </a:rPr>
              <a:t>*</a:t>
            </a:r>
            <a:endParaRPr lang="en-US" sz="1050" dirty="0"/>
          </a:p>
        </p:txBody>
      </p:sp>
      <p:sp>
        <p:nvSpPr>
          <p:cNvPr id="77" name="Rectangle 76"/>
          <p:cNvSpPr/>
          <p:nvPr/>
        </p:nvSpPr>
        <p:spPr>
          <a:xfrm>
            <a:off x="6710318" y="3516868"/>
            <a:ext cx="300082" cy="369332"/>
          </a:xfrm>
          <a:prstGeom prst="rect">
            <a:avLst/>
          </a:prstGeom>
        </p:spPr>
        <p:txBody>
          <a:bodyPr wrap="none">
            <a:spAutoFit/>
          </a:bodyPr>
          <a:lstStyle/>
          <a:p>
            <a:pPr algn="ctr"/>
            <a:r>
              <a:rPr lang="en-US" dirty="0" smtClean="0">
                <a:latin typeface="Calibri"/>
              </a:rPr>
              <a:t>*</a:t>
            </a:r>
            <a:endParaRPr lang="en-US" sz="1050" dirty="0"/>
          </a:p>
        </p:txBody>
      </p:sp>
      <p:sp>
        <p:nvSpPr>
          <p:cNvPr id="78" name="Rectangle 77"/>
          <p:cNvSpPr/>
          <p:nvPr/>
        </p:nvSpPr>
        <p:spPr>
          <a:xfrm>
            <a:off x="6400800" y="2133600"/>
            <a:ext cx="457200" cy="457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9" name="Rectangle 78"/>
          <p:cNvSpPr/>
          <p:nvPr/>
        </p:nvSpPr>
        <p:spPr>
          <a:xfrm>
            <a:off x="6400800" y="1676400"/>
            <a:ext cx="457200"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0" name="Rectangle 79"/>
          <p:cNvSpPr/>
          <p:nvPr/>
        </p:nvSpPr>
        <p:spPr>
          <a:xfrm>
            <a:off x="6858000" y="1676400"/>
            <a:ext cx="2133600" cy="400110"/>
          </a:xfrm>
          <a:prstGeom prst="rect">
            <a:avLst/>
          </a:prstGeom>
        </p:spPr>
        <p:txBody>
          <a:bodyPr wrap="square">
            <a:spAutoFit/>
          </a:bodyPr>
          <a:lstStyle/>
          <a:p>
            <a:r>
              <a:rPr lang="en-US" sz="2000" dirty="0" smtClean="0">
                <a:latin typeface="Calibri"/>
              </a:rPr>
              <a:t>Species Present</a:t>
            </a:r>
            <a:endParaRPr lang="en-US" sz="1050" dirty="0"/>
          </a:p>
        </p:txBody>
      </p:sp>
      <p:sp>
        <p:nvSpPr>
          <p:cNvPr id="81" name="Rectangle 80"/>
          <p:cNvSpPr/>
          <p:nvPr/>
        </p:nvSpPr>
        <p:spPr>
          <a:xfrm>
            <a:off x="6858000" y="2188192"/>
            <a:ext cx="1905000" cy="400110"/>
          </a:xfrm>
          <a:prstGeom prst="rect">
            <a:avLst/>
          </a:prstGeom>
        </p:spPr>
        <p:txBody>
          <a:bodyPr wrap="square">
            <a:spAutoFit/>
          </a:bodyPr>
          <a:lstStyle/>
          <a:p>
            <a:r>
              <a:rPr lang="en-US" sz="2000" dirty="0" smtClean="0">
                <a:latin typeface="Calibri"/>
              </a:rPr>
              <a:t>Species Absent</a:t>
            </a:r>
            <a:endParaRPr lang="en-US" sz="1050" dirty="0"/>
          </a:p>
        </p:txBody>
      </p:sp>
      <p:pic>
        <p:nvPicPr>
          <p:cNvPr id="83" name="Picture 2"/>
          <p:cNvPicPr>
            <a:picLocks noChangeAspect="1" noChangeArrowheads="1"/>
          </p:cNvPicPr>
          <p:nvPr/>
        </p:nvPicPr>
        <p:blipFill>
          <a:blip r:embed="rId3" cstate="print"/>
          <a:srcRect l="8070" t="15231" r="70745" b="64586"/>
          <a:stretch>
            <a:fillRect/>
          </a:stretch>
        </p:blipFill>
        <p:spPr bwMode="auto">
          <a:xfrm>
            <a:off x="4267200" y="5715000"/>
            <a:ext cx="16002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4" name="Picture 2"/>
          <p:cNvPicPr>
            <a:picLocks noChangeAspect="1" noChangeArrowheads="1"/>
          </p:cNvPicPr>
          <p:nvPr/>
        </p:nvPicPr>
        <p:blipFill>
          <a:blip r:embed="rId3" cstate="print"/>
          <a:srcRect l="28247" t="78471" r="48550"/>
          <a:stretch>
            <a:fillRect/>
          </a:stretch>
        </p:blipFill>
        <p:spPr bwMode="auto">
          <a:xfrm>
            <a:off x="6019800" y="5638800"/>
            <a:ext cx="17526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48"/>
          <p:cNvGrpSpPr/>
          <p:nvPr/>
        </p:nvGrpSpPr>
        <p:grpSpPr>
          <a:xfrm>
            <a:off x="685800" y="0"/>
            <a:ext cx="1219200" cy="1295400"/>
            <a:chOff x="2819400" y="3864428"/>
            <a:chExt cx="1142999" cy="1469572"/>
          </a:xfrm>
        </p:grpSpPr>
        <p:sp>
          <p:nvSpPr>
            <p:cNvPr id="50" name="Rectangle 49"/>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51" name="Picture 1"/>
            <p:cNvPicPr>
              <a:picLocks noChangeAspect="1" noChangeArrowheads="1"/>
            </p:cNvPicPr>
            <p:nvPr/>
          </p:nvPicPr>
          <p:blipFill>
            <a:blip r:embed="rId4"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56" name="Curved Right Arrow 55"/>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for </a:t>
            </a:r>
            <a:br>
              <a:rPr lang="en-US" dirty="0" smtClean="0"/>
            </a:br>
            <a:r>
              <a:rPr lang="en-US" dirty="0" smtClean="0"/>
              <a:t>C Storage?</a:t>
            </a:r>
            <a:endParaRPr lang="en-US" dirty="0"/>
          </a:p>
        </p:txBody>
      </p:sp>
      <p:sp>
        <p:nvSpPr>
          <p:cNvPr id="3" name="Content Placeholder 2"/>
          <p:cNvSpPr>
            <a:spLocks noGrp="1"/>
          </p:cNvSpPr>
          <p:nvPr>
            <p:ph idx="1"/>
          </p:nvPr>
        </p:nvSpPr>
        <p:spPr/>
        <p:txBody>
          <a:bodyPr/>
          <a:lstStyle/>
          <a:p>
            <a:r>
              <a:rPr lang="en-US" dirty="0" smtClean="0"/>
              <a:t>Short term, but not long term pools may be affected</a:t>
            </a:r>
          </a:p>
        </p:txBody>
      </p:sp>
      <p:sp>
        <p:nvSpPr>
          <p:cNvPr id="49" name="TextBox 48"/>
          <p:cNvSpPr txBox="1"/>
          <p:nvPr/>
        </p:nvSpPr>
        <p:spPr>
          <a:xfrm>
            <a:off x="6019800" y="5486400"/>
            <a:ext cx="1981200" cy="400110"/>
          </a:xfrm>
          <a:prstGeom prst="rect">
            <a:avLst/>
          </a:prstGeom>
          <a:noFill/>
        </p:spPr>
        <p:txBody>
          <a:bodyPr wrap="square" rtlCol="0">
            <a:spAutoFit/>
          </a:bodyPr>
          <a:lstStyle/>
          <a:p>
            <a:r>
              <a:rPr lang="en-US" sz="2000" dirty="0" smtClean="0"/>
              <a:t>Decomposition</a:t>
            </a:r>
            <a:endParaRPr lang="en-US" sz="2000" dirty="0"/>
          </a:p>
        </p:txBody>
      </p:sp>
      <p:sp>
        <p:nvSpPr>
          <p:cNvPr id="50" name="TextBox 49"/>
          <p:cNvSpPr txBox="1"/>
          <p:nvPr/>
        </p:nvSpPr>
        <p:spPr>
          <a:xfrm>
            <a:off x="5410200" y="4572000"/>
            <a:ext cx="533400" cy="830997"/>
          </a:xfrm>
          <a:prstGeom prst="rect">
            <a:avLst/>
          </a:prstGeom>
          <a:noFill/>
        </p:spPr>
        <p:txBody>
          <a:bodyPr wrap="square" rtlCol="0">
            <a:spAutoFit/>
          </a:bodyPr>
          <a:lstStyle/>
          <a:p>
            <a:r>
              <a:rPr lang="en-US" sz="4800" dirty="0" smtClean="0"/>
              <a:t>-</a:t>
            </a:r>
            <a:endParaRPr lang="en-US" sz="4800" dirty="0"/>
          </a:p>
        </p:txBody>
      </p:sp>
      <p:cxnSp>
        <p:nvCxnSpPr>
          <p:cNvPr id="51" name="Straight Arrow Connector 50"/>
          <p:cNvCxnSpPr/>
          <p:nvPr/>
        </p:nvCxnSpPr>
        <p:spPr>
          <a:xfrm>
            <a:off x="5105400" y="5133945"/>
            <a:ext cx="838200" cy="504855"/>
          </a:xfrm>
          <a:prstGeom prst="straightConnector1">
            <a:avLst/>
          </a:prstGeom>
          <a:ln w="76200">
            <a:solidFill>
              <a:schemeClr val="accent5">
                <a:lumMod val="60000"/>
                <a:lumOff val="4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51"/>
          <p:cNvGrpSpPr/>
          <p:nvPr/>
        </p:nvGrpSpPr>
        <p:grpSpPr>
          <a:xfrm>
            <a:off x="304800" y="2819400"/>
            <a:ext cx="5029200" cy="2463463"/>
            <a:chOff x="304800" y="2819400"/>
            <a:chExt cx="5029200" cy="2463463"/>
          </a:xfrm>
        </p:grpSpPr>
        <p:sp>
          <p:nvSpPr>
            <p:cNvPr id="53" name="TextBox 52"/>
            <p:cNvSpPr txBox="1"/>
            <p:nvPr/>
          </p:nvSpPr>
          <p:spPr>
            <a:xfrm>
              <a:off x="304800" y="2819400"/>
              <a:ext cx="1524000" cy="1015663"/>
            </a:xfrm>
            <a:prstGeom prst="rect">
              <a:avLst/>
            </a:prstGeom>
            <a:noFill/>
          </p:spPr>
          <p:txBody>
            <a:bodyPr wrap="square" rtlCol="0">
              <a:spAutoFit/>
            </a:bodyPr>
            <a:lstStyle/>
            <a:p>
              <a:r>
                <a:rPr lang="en-US" sz="2000" dirty="0" smtClean="0"/>
                <a:t>Increased </a:t>
              </a:r>
            </a:p>
            <a:p>
              <a:r>
                <a:rPr lang="en-US" sz="2000" dirty="0" smtClean="0"/>
                <a:t>Nitrogen </a:t>
              </a:r>
            </a:p>
            <a:p>
              <a:r>
                <a:rPr lang="en-US" sz="2000" dirty="0" smtClean="0"/>
                <a:t>Availability</a:t>
              </a:r>
              <a:endParaRPr lang="en-US" sz="2000" dirty="0"/>
            </a:p>
          </p:txBody>
        </p:sp>
        <p:sp>
          <p:nvSpPr>
            <p:cNvPr id="54" name="TextBox 53"/>
            <p:cNvSpPr txBox="1"/>
            <p:nvPr/>
          </p:nvSpPr>
          <p:spPr>
            <a:xfrm>
              <a:off x="3581400" y="4267200"/>
              <a:ext cx="1752600" cy="1015663"/>
            </a:xfrm>
            <a:prstGeom prst="rect">
              <a:avLst/>
            </a:prstGeom>
            <a:noFill/>
          </p:spPr>
          <p:txBody>
            <a:bodyPr wrap="square" rtlCol="0">
              <a:spAutoFit/>
            </a:bodyPr>
            <a:lstStyle/>
            <a:p>
              <a:r>
                <a:rPr lang="en-US" sz="2000" dirty="0" smtClean="0"/>
                <a:t>Reduced</a:t>
              </a:r>
            </a:p>
            <a:p>
              <a:r>
                <a:rPr lang="en-US" sz="2000" dirty="0" smtClean="0"/>
                <a:t>Decomposer </a:t>
              </a:r>
            </a:p>
            <a:p>
              <a:r>
                <a:rPr lang="en-US" sz="2000" dirty="0" smtClean="0"/>
                <a:t>Species</a:t>
              </a:r>
              <a:endParaRPr lang="en-US" dirty="0"/>
            </a:p>
          </p:txBody>
        </p:sp>
        <p:cxnSp>
          <p:nvCxnSpPr>
            <p:cNvPr id="56" name="Straight Arrow Connector 55"/>
            <p:cNvCxnSpPr/>
            <p:nvPr/>
          </p:nvCxnSpPr>
          <p:spPr>
            <a:xfrm>
              <a:off x="1752600" y="3276600"/>
              <a:ext cx="1600200" cy="990600"/>
            </a:xfrm>
            <a:prstGeom prst="straightConnector1">
              <a:avLst/>
            </a:prstGeom>
            <a:ln w="76200">
              <a:solidFill>
                <a:schemeClr val="accent5">
                  <a:lumMod val="60000"/>
                  <a:lumOff val="4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32"/>
          <p:cNvGrpSpPr/>
          <p:nvPr/>
        </p:nvGrpSpPr>
        <p:grpSpPr>
          <a:xfrm>
            <a:off x="685800" y="0"/>
            <a:ext cx="1219200" cy="1295400"/>
            <a:chOff x="2819400" y="3864428"/>
            <a:chExt cx="1142999" cy="1469572"/>
          </a:xfrm>
        </p:grpSpPr>
        <p:sp>
          <p:nvSpPr>
            <p:cNvPr id="34" name="Rectangle 33"/>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35"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36" name="Curved Right Arrow 35"/>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Litter and cellulose decomposition declines at low species number</a:t>
            </a:r>
          </a:p>
          <a:p>
            <a:r>
              <a:rPr lang="en-US" dirty="0" smtClean="0"/>
              <a:t>Lignin decomposition not affected</a:t>
            </a:r>
          </a:p>
          <a:p>
            <a:r>
              <a:rPr lang="en-US" dirty="0" smtClean="0"/>
              <a:t>Lignin is the most important carbon pool on decade to century timescales</a:t>
            </a:r>
            <a:endParaRPr lang="en-US" dirty="0"/>
          </a:p>
        </p:txBody>
      </p:sp>
      <p:grpSp>
        <p:nvGrpSpPr>
          <p:cNvPr id="4" name="Group 5"/>
          <p:cNvGrpSpPr/>
          <p:nvPr/>
        </p:nvGrpSpPr>
        <p:grpSpPr>
          <a:xfrm>
            <a:off x="685800" y="0"/>
            <a:ext cx="1219200" cy="1295400"/>
            <a:chOff x="2819400" y="3864428"/>
            <a:chExt cx="1142999" cy="1469572"/>
          </a:xfrm>
        </p:grpSpPr>
        <p:sp>
          <p:nvSpPr>
            <p:cNvPr id="7" name="Rectangle 6"/>
            <p:cNvSpPr/>
            <p:nvPr/>
          </p:nvSpPr>
          <p:spPr>
            <a:xfrm>
              <a:off x="2819400" y="4191000"/>
              <a:ext cx="7620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8" name="Picture 1"/>
            <p:cNvPicPr>
              <a:picLocks noChangeAspect="1" noChangeArrowheads="1"/>
            </p:cNvPicPr>
            <p:nvPr/>
          </p:nvPicPr>
          <p:blipFill>
            <a:blip r:embed="rId3" cstate="print">
              <a:clrChange>
                <a:clrFrom>
                  <a:srgbClr val="FCFEFC"/>
                </a:clrFrom>
                <a:clrTo>
                  <a:srgbClr val="FCFEFC">
                    <a:alpha val="0"/>
                  </a:srgbClr>
                </a:clrTo>
              </a:clrChange>
            </a:blip>
            <a:srcRect/>
            <a:stretch>
              <a:fillRect/>
            </a:stretch>
          </p:blipFill>
          <p:spPr bwMode="auto">
            <a:xfrm>
              <a:off x="2895600" y="4271962"/>
              <a:ext cx="685800" cy="985838"/>
            </a:xfrm>
            <a:prstGeom prst="rect">
              <a:avLst/>
            </a:prstGeom>
            <a:ln>
              <a:noFill/>
            </a:ln>
            <a:effectLst>
              <a:outerShdw blurRad="292100" dist="139700" dir="2700000" algn="tl" rotWithShape="0">
                <a:srgbClr val="333333">
                  <a:alpha val="65000"/>
                </a:srgbClr>
              </a:outerShdw>
            </a:effectLst>
          </p:spPr>
        </p:pic>
        <p:sp>
          <p:nvSpPr>
            <p:cNvPr id="9" name="Curved Right Arrow 8"/>
            <p:cNvSpPr/>
            <p:nvPr/>
          </p:nvSpPr>
          <p:spPr>
            <a:xfrm rot="10800000">
              <a:off x="3581399" y="3864428"/>
              <a:ext cx="381000" cy="936171"/>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24801" y="40324"/>
            <a:ext cx="8228160" cy="1062832"/>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Biodiversity</a:t>
            </a:r>
          </a:p>
        </p:txBody>
      </p:sp>
      <p:sp>
        <p:nvSpPr>
          <p:cNvPr id="14338" name="Rectangle 2"/>
          <p:cNvSpPr>
            <a:spLocks noGrp="1" noChangeArrowheads="1"/>
          </p:cNvSpPr>
          <p:nvPr>
            <p:ph idx="1"/>
          </p:nvPr>
        </p:nvSpPr>
        <p:spPr>
          <a:xfrm>
            <a:off x="304800" y="990600"/>
            <a:ext cx="8228160" cy="5705879"/>
          </a:xfrm>
          <a:ln/>
        </p:spPr>
        <p:txBody>
          <a:bodyPr>
            <a:normAutofit lnSpcReduction="10000"/>
          </a:bodyPr>
          <a:lstStyle/>
          <a:p>
            <a:pPr marL="391686" indent="-29376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What is it?</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Number, variety, variability of living organisms</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Diversity within and among organisms</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Genetic, species, ecosystem level</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fi-FI" dirty="0"/>
          </a:p>
          <a:p>
            <a:pPr marL="391686" indent="-29376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Why does it matter</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Biophilia</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Food and drug production</a:t>
            </a:r>
          </a:p>
          <a:p>
            <a:pPr marL="783372" lvl="1" indent="-260644">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Ecosystem functioning: </a:t>
            </a:r>
          </a:p>
          <a:p>
            <a:pPr marL="2350115" lvl="2" indent="-390246">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Nutrient cycling / waste disposal / C storage</a:t>
            </a:r>
          </a:p>
          <a:p>
            <a:pPr marL="2350115" lvl="2" indent="-390246">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Soil formation</a:t>
            </a:r>
          </a:p>
          <a:p>
            <a:pPr marL="2350115" lvl="2" indent="-390246">
              <a:buClr>
                <a:srgbClr val="0066CC"/>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Climate regulation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24801" y="40324"/>
            <a:ext cx="8228160" cy="1062832"/>
          </a:xfrm>
          <a:ln/>
        </p:spPr>
        <p:txBody>
          <a:bodyPr tIns="35202">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a:t>Global Biodiversity:</a:t>
            </a:r>
            <a:br>
              <a:rPr lang="fi-FI" dirty="0"/>
            </a:br>
            <a:r>
              <a:rPr lang="fi-FI" sz="3300" dirty="0"/>
              <a:t># of plant species per 10</a:t>
            </a:r>
            <a:r>
              <a:rPr lang="fi-FI" sz="3300" baseline="33000" dirty="0"/>
              <a:t>4 </a:t>
            </a:r>
            <a:r>
              <a:rPr lang="fi-FI" sz="3300" dirty="0"/>
              <a:t>km</a:t>
            </a:r>
            <a:r>
              <a:rPr lang="fi-FI" sz="3300" baseline="33000" dirty="0"/>
              <a:t>2</a:t>
            </a:r>
            <a:r>
              <a:rPr lang="fi-FI" sz="3300" dirty="0"/>
              <a:t> </a:t>
            </a:r>
          </a:p>
        </p:txBody>
      </p:sp>
      <p:sp>
        <p:nvSpPr>
          <p:cNvPr id="17410" name="Rectangle 2"/>
          <p:cNvSpPr>
            <a:spLocks noGrp="1" noChangeArrowheads="1"/>
          </p:cNvSpPr>
          <p:nvPr>
            <p:ph idx="1"/>
          </p:nvPr>
        </p:nvSpPr>
        <p:spPr>
          <a:xfrm>
            <a:off x="456481" y="1604329"/>
            <a:ext cx="8228160" cy="4444307"/>
          </a:xfrm>
          <a:ln/>
        </p:spPr>
        <p:txBody>
          <a:bodyPr/>
          <a:lstStyle/>
          <a:p>
            <a:endParaRPr lang="en-US"/>
          </a:p>
        </p:txBody>
      </p:sp>
      <p:sp>
        <p:nvSpPr>
          <p:cNvPr id="17411" name="AutoShape 3"/>
          <p:cNvSpPr>
            <a:spLocks noChangeAspect="1" noChangeArrowheads="1"/>
          </p:cNvSpPr>
          <p:nvPr/>
        </p:nvSpPr>
        <p:spPr bwMode="auto">
          <a:xfrm>
            <a:off x="0" y="1445912"/>
            <a:ext cx="9144000" cy="4611364"/>
          </a:xfrm>
          <a:prstGeom prst="rect">
            <a:avLst/>
          </a:prstGeom>
          <a:noFill/>
          <a:ln w="9525">
            <a:noFill/>
            <a:round/>
            <a:headEnd/>
            <a:tailEnd/>
          </a:ln>
          <a:effectLst/>
        </p:spPr>
        <p:txBody>
          <a:bodyPr wrap="none" lIns="82945" tIns="41473" rIns="82945" bIns="41473" anchor="ctr"/>
          <a:lstStyle/>
          <a:p>
            <a:endParaRPr lang="en-US"/>
          </a:p>
        </p:txBody>
      </p:sp>
      <p:sp>
        <p:nvSpPr>
          <p:cNvPr id="17412" name="Text Box 4"/>
          <p:cNvSpPr txBox="1">
            <a:spLocks noChangeArrowheads="1"/>
          </p:cNvSpPr>
          <p:nvPr/>
        </p:nvSpPr>
        <p:spPr bwMode="auto">
          <a:xfrm>
            <a:off x="3525120" y="1529441"/>
            <a:ext cx="82944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&lt;100</a:t>
            </a:r>
          </a:p>
        </p:txBody>
      </p:sp>
      <p:sp>
        <p:nvSpPr>
          <p:cNvPr id="17413" name="Text Box 5"/>
          <p:cNvSpPr txBox="1">
            <a:spLocks noChangeArrowheads="1"/>
          </p:cNvSpPr>
          <p:nvPr/>
        </p:nvSpPr>
        <p:spPr bwMode="auto">
          <a:xfrm>
            <a:off x="7050240" y="2050776"/>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500-1000</a:t>
            </a:r>
          </a:p>
        </p:txBody>
      </p:sp>
      <p:sp>
        <p:nvSpPr>
          <p:cNvPr id="17414" name="Text Box 6"/>
          <p:cNvSpPr txBox="1">
            <a:spLocks noChangeArrowheads="1"/>
          </p:cNvSpPr>
          <p:nvPr/>
        </p:nvSpPr>
        <p:spPr bwMode="auto">
          <a:xfrm>
            <a:off x="4561920" y="2258158"/>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1000-1500</a:t>
            </a:r>
          </a:p>
        </p:txBody>
      </p:sp>
      <p:sp>
        <p:nvSpPr>
          <p:cNvPr id="17415" name="Text Box 7"/>
          <p:cNvSpPr txBox="1">
            <a:spLocks noChangeArrowheads="1"/>
          </p:cNvSpPr>
          <p:nvPr/>
        </p:nvSpPr>
        <p:spPr bwMode="auto">
          <a:xfrm>
            <a:off x="7672320" y="2880303"/>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2000-3000</a:t>
            </a:r>
          </a:p>
        </p:txBody>
      </p:sp>
      <p:sp>
        <p:nvSpPr>
          <p:cNvPr id="17416" name="Text Box 8"/>
          <p:cNvSpPr txBox="1">
            <a:spLocks noChangeArrowheads="1"/>
          </p:cNvSpPr>
          <p:nvPr/>
        </p:nvSpPr>
        <p:spPr bwMode="auto">
          <a:xfrm>
            <a:off x="5892480" y="1625932"/>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100-200</a:t>
            </a:r>
          </a:p>
        </p:txBody>
      </p:sp>
      <p:sp>
        <p:nvSpPr>
          <p:cNvPr id="17417" name="Text Box 9"/>
          <p:cNvSpPr txBox="1">
            <a:spLocks noChangeArrowheads="1"/>
          </p:cNvSpPr>
          <p:nvPr/>
        </p:nvSpPr>
        <p:spPr bwMode="auto">
          <a:xfrm>
            <a:off x="7050240" y="1843394"/>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200-500</a:t>
            </a:r>
          </a:p>
        </p:txBody>
      </p:sp>
      <p:sp>
        <p:nvSpPr>
          <p:cNvPr id="17418" name="Text Box 10"/>
          <p:cNvSpPr txBox="1">
            <a:spLocks noChangeArrowheads="1"/>
          </p:cNvSpPr>
          <p:nvPr/>
        </p:nvSpPr>
        <p:spPr bwMode="auto">
          <a:xfrm>
            <a:off x="7895520" y="3220179"/>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3000-4000</a:t>
            </a:r>
          </a:p>
        </p:txBody>
      </p:sp>
      <p:sp>
        <p:nvSpPr>
          <p:cNvPr id="17419" name="Text Box 11"/>
          <p:cNvSpPr txBox="1">
            <a:spLocks noChangeArrowheads="1"/>
          </p:cNvSpPr>
          <p:nvPr/>
        </p:nvSpPr>
        <p:spPr bwMode="auto">
          <a:xfrm>
            <a:off x="7601760" y="3645024"/>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4000-5000</a:t>
            </a:r>
          </a:p>
        </p:txBody>
      </p:sp>
      <p:sp>
        <p:nvSpPr>
          <p:cNvPr id="17420" name="Text Box 12"/>
          <p:cNvSpPr txBox="1">
            <a:spLocks noChangeArrowheads="1"/>
          </p:cNvSpPr>
          <p:nvPr/>
        </p:nvSpPr>
        <p:spPr bwMode="auto">
          <a:xfrm>
            <a:off x="8451360" y="3874007"/>
            <a:ext cx="86832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&gt;5000</a:t>
            </a:r>
          </a:p>
        </p:txBody>
      </p:sp>
      <p:sp>
        <p:nvSpPr>
          <p:cNvPr id="17421" name="Text Box 13"/>
          <p:cNvSpPr txBox="1">
            <a:spLocks noChangeArrowheads="1"/>
          </p:cNvSpPr>
          <p:nvPr/>
        </p:nvSpPr>
        <p:spPr bwMode="auto">
          <a:xfrm>
            <a:off x="7663680" y="2520265"/>
            <a:ext cx="1244160" cy="313953"/>
          </a:xfrm>
          <a:prstGeom prst="rect">
            <a:avLst/>
          </a:prstGeom>
          <a:noFill/>
          <a:ln w="9525">
            <a:noFill/>
            <a:round/>
            <a:headEnd/>
            <a:tailEnd/>
          </a:ln>
          <a:effectLst/>
        </p:spPr>
        <p:txBody>
          <a:bodyPr lIns="81639" tIns="55221" rIns="81639" bIns="40820"/>
          <a:lstStyle/>
          <a:p>
            <a:pPr>
              <a:tabLst>
                <a:tab pos="656650" algn="l"/>
              </a:tabLst>
            </a:pPr>
            <a:r>
              <a:rPr lang="fi-FI" b="1" dirty="0">
                <a:solidFill>
                  <a:srgbClr val="000000"/>
                </a:solidFill>
                <a:ea typeface="DejaVu Sans" charset="0"/>
                <a:cs typeface="DejaVu Sans" charset="0"/>
              </a:rPr>
              <a:t>1500-2000</a:t>
            </a:r>
          </a:p>
        </p:txBody>
      </p:sp>
      <p:sp>
        <p:nvSpPr>
          <p:cNvPr id="17422" name="Line 14"/>
          <p:cNvSpPr>
            <a:spLocks noChangeShapeType="1"/>
          </p:cNvSpPr>
          <p:nvPr/>
        </p:nvSpPr>
        <p:spPr bwMode="auto">
          <a:xfrm flipH="1">
            <a:off x="7463521" y="2672920"/>
            <a:ext cx="254880" cy="1441"/>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17423" name="Line 15"/>
          <p:cNvSpPr>
            <a:spLocks noChangeShapeType="1"/>
          </p:cNvSpPr>
          <p:nvPr/>
        </p:nvSpPr>
        <p:spPr bwMode="auto">
          <a:xfrm flipH="1">
            <a:off x="7463521" y="3032958"/>
            <a:ext cx="254880" cy="1441"/>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17424" name="Line 16"/>
          <p:cNvSpPr>
            <a:spLocks noChangeShapeType="1"/>
          </p:cNvSpPr>
          <p:nvPr/>
        </p:nvSpPr>
        <p:spPr bwMode="auto">
          <a:xfrm flipH="1">
            <a:off x="7659361" y="3391557"/>
            <a:ext cx="254880" cy="1440"/>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17425" name="Line 17"/>
          <p:cNvSpPr>
            <a:spLocks noChangeShapeType="1"/>
          </p:cNvSpPr>
          <p:nvPr/>
        </p:nvSpPr>
        <p:spPr bwMode="auto">
          <a:xfrm flipH="1">
            <a:off x="7495201" y="3783278"/>
            <a:ext cx="254880" cy="1440"/>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17426" name="Line 18"/>
          <p:cNvSpPr>
            <a:spLocks noChangeShapeType="1"/>
          </p:cNvSpPr>
          <p:nvPr/>
        </p:nvSpPr>
        <p:spPr bwMode="auto">
          <a:xfrm flipH="1">
            <a:off x="8246881" y="4012261"/>
            <a:ext cx="254880" cy="1441"/>
          </a:xfrm>
          <a:prstGeom prst="line">
            <a:avLst/>
          </a:prstGeom>
          <a:noFill/>
          <a:ln w="9525">
            <a:solidFill>
              <a:srgbClr val="000000"/>
            </a:solidFill>
            <a:round/>
            <a:headEnd/>
            <a:tailEnd type="triangle" w="med" len="med"/>
          </a:ln>
          <a:effectLst/>
        </p:spPr>
        <p:txBody>
          <a:bodyPr lIns="82945" tIns="41473" rIns="82945" bIns="41473"/>
          <a:lstStyle/>
          <a:p>
            <a:endParaRPr lang="en-US"/>
          </a:p>
        </p:txBody>
      </p:sp>
      <p:pic>
        <p:nvPicPr>
          <p:cNvPr id="20" name="Picture 19" descr="biodiversity.bmp"/>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r>
              <a:rPr lang="en-US" sz="3100" dirty="0" smtClean="0"/>
              <a:t>Biodiversity </a:t>
            </a:r>
            <a:r>
              <a:rPr lang="en-US" sz="3100" dirty="0" smtClean="0"/>
              <a:t>is decreasing </a:t>
            </a:r>
            <a:r>
              <a:rPr lang="en-US" sz="3100" dirty="0" smtClean="0"/>
              <a:t/>
            </a:r>
            <a:br>
              <a:rPr lang="en-US" sz="3100" dirty="0" smtClean="0"/>
            </a:br>
            <a:r>
              <a:rPr lang="en-US" sz="3100" dirty="0" smtClean="0"/>
              <a:t>with </a:t>
            </a:r>
            <a:r>
              <a:rPr lang="en-US" sz="3100" dirty="0" smtClean="0"/>
              <a:t>human population growth</a:t>
            </a:r>
            <a:endParaRPr lang="en-US" dirty="0"/>
          </a:p>
        </p:txBody>
      </p:sp>
      <p:pic>
        <p:nvPicPr>
          <p:cNvPr id="9218" name="Picture 2"/>
          <p:cNvPicPr>
            <a:picLocks noGrp="1" noChangeAspect="1" noChangeArrowheads="1"/>
          </p:cNvPicPr>
          <p:nvPr>
            <p:ph idx="1"/>
          </p:nvPr>
        </p:nvPicPr>
        <p:blipFill>
          <a:blip r:embed="rId3" cstate="print"/>
          <a:stretch>
            <a:fillRect/>
          </a:stretch>
        </p:blipFill>
        <p:spPr bwMode="auto">
          <a:xfrm>
            <a:off x="609600" y="1676400"/>
            <a:ext cx="8254289" cy="4495800"/>
          </a:xfrm>
          <a:prstGeom prst="rect">
            <a:avLst/>
          </a:prstGeom>
          <a:noFill/>
          <a:ln w="9525">
            <a:noFill/>
            <a:miter lim="800000"/>
            <a:headEnd/>
            <a:tailEnd/>
          </a:ln>
          <a:effectLst/>
        </p:spPr>
      </p:pic>
      <p:sp>
        <p:nvSpPr>
          <p:cNvPr id="5" name="Rectangle 4"/>
          <p:cNvSpPr/>
          <p:nvPr/>
        </p:nvSpPr>
        <p:spPr>
          <a:xfrm>
            <a:off x="0" y="6477000"/>
            <a:ext cx="9144000" cy="381000"/>
          </a:xfrm>
          <a:prstGeom prst="rect">
            <a:avLst/>
          </a:prstGeom>
        </p:spPr>
        <p:txBody>
          <a:bodyPr wrap="square">
            <a:spAutoFit/>
          </a:bodyPr>
          <a:lstStyle/>
          <a:p>
            <a:r>
              <a:rPr lang="en-US" dirty="0"/>
              <a:t>http://www.msu.edu/course/isb/202/ebertmay/predicting_change/diversity_loss.jpg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24801" y="40324"/>
            <a:ext cx="8228160" cy="1062832"/>
          </a:xfrm>
          <a:ln/>
        </p:spPr>
        <p:txBody>
          <a:bodyPr tIns="35202">
            <a:normAutofit fontScale="90000"/>
          </a:bodyPr>
          <a:lstStyle/>
          <a:p>
            <a:r>
              <a:rPr lang="en-US" dirty="0" smtClean="0"/>
              <a:t>Global Distribution of </a:t>
            </a:r>
            <a:br>
              <a:rPr lang="en-US" dirty="0" smtClean="0"/>
            </a:br>
            <a:r>
              <a:rPr lang="en-US" dirty="0" smtClean="0"/>
              <a:t>Original and Remaining Forests</a:t>
            </a:r>
            <a:endParaRPr lang="en-US" dirty="0"/>
          </a:p>
        </p:txBody>
      </p:sp>
      <p:sp>
        <p:nvSpPr>
          <p:cNvPr id="19458" name="Rectangle 2"/>
          <p:cNvSpPr>
            <a:spLocks noGrp="1" noChangeArrowheads="1"/>
          </p:cNvSpPr>
          <p:nvPr>
            <p:ph idx="1"/>
          </p:nvPr>
        </p:nvSpPr>
        <p:spPr>
          <a:xfrm>
            <a:off x="456481" y="1604329"/>
            <a:ext cx="8228160" cy="4444307"/>
          </a:xfrm>
          <a:ln/>
        </p:spPr>
        <p:txBody>
          <a:bodyPr/>
          <a:lstStyle/>
          <a:p>
            <a:endParaRPr lang="en-US"/>
          </a:p>
        </p:txBody>
      </p:sp>
      <p:sp>
        <p:nvSpPr>
          <p:cNvPr id="19459" name="AutoShape 3"/>
          <p:cNvSpPr>
            <a:spLocks noChangeAspect="1" noChangeArrowheads="1"/>
          </p:cNvSpPr>
          <p:nvPr/>
        </p:nvSpPr>
        <p:spPr bwMode="auto">
          <a:xfrm>
            <a:off x="207360" y="1036909"/>
            <a:ext cx="8760960" cy="5391926"/>
          </a:xfrm>
          <a:prstGeom prst="rect">
            <a:avLst/>
          </a:prstGeom>
          <a:noFill/>
          <a:ln w="9525">
            <a:noFill/>
            <a:round/>
            <a:headEnd/>
            <a:tailEnd/>
          </a:ln>
          <a:effectLst/>
        </p:spPr>
        <p:txBody>
          <a:bodyPr wrap="none" lIns="82945" tIns="41473" rIns="82945" bIns="41473" anchor="ctr"/>
          <a:lstStyle/>
          <a:p>
            <a:endParaRPr lang="en-US"/>
          </a:p>
        </p:txBody>
      </p:sp>
      <p:pic>
        <p:nvPicPr>
          <p:cNvPr id="6146" name="Picture 2" descr="http://www.unep-wcmc.org/forest/I/globofc_large.jpg"/>
          <p:cNvPicPr>
            <a:picLocks noChangeAspect="1" noChangeArrowheads="1"/>
          </p:cNvPicPr>
          <p:nvPr/>
        </p:nvPicPr>
        <p:blipFill>
          <a:blip r:embed="rId3" cstate="print">
            <a:lum bright="-30000" contrast="40000"/>
          </a:blip>
          <a:srcRect l="624" t="8542" r="624" b="1005"/>
          <a:stretch>
            <a:fillRect/>
          </a:stretch>
        </p:blipFill>
        <p:spPr bwMode="auto">
          <a:xfrm>
            <a:off x="0" y="1129970"/>
            <a:ext cx="9144000" cy="52024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3536"/>
            <a:ext cx="8229600" cy="889464"/>
          </a:xfrm>
        </p:spPr>
        <p:txBody>
          <a:bodyPr>
            <a:normAutofit/>
          </a:bodyPr>
          <a:lstStyle/>
          <a:p>
            <a:r>
              <a:rPr lang="en-US" dirty="0" smtClean="0"/>
              <a:t>Biodiversity Hotspots (n=34)</a:t>
            </a:r>
            <a:endParaRPr lang="en-US" dirty="0"/>
          </a:p>
        </p:txBody>
      </p:sp>
      <p:pic>
        <p:nvPicPr>
          <p:cNvPr id="8196" name="Picture 4">
            <a:hlinkClick r:id="rId3"/>
          </p:cNvPr>
          <p:cNvPicPr>
            <a:picLocks noChangeAspect="1" noChangeArrowheads="1"/>
          </p:cNvPicPr>
          <p:nvPr/>
        </p:nvPicPr>
        <p:blipFill>
          <a:blip r:embed="rId4" cstate="print"/>
          <a:srcRect/>
          <a:stretch>
            <a:fillRect/>
          </a:stretch>
        </p:blipFill>
        <p:spPr bwMode="auto">
          <a:xfrm>
            <a:off x="0" y="1066800"/>
            <a:ext cx="9144000" cy="4673600"/>
          </a:xfrm>
          <a:prstGeom prst="rect">
            <a:avLst/>
          </a:prstGeom>
          <a:noFill/>
          <a:ln w="9525">
            <a:noFill/>
            <a:miter lim="800000"/>
            <a:headEnd/>
            <a:tailEnd/>
          </a:ln>
        </p:spPr>
      </p:pic>
      <p:sp>
        <p:nvSpPr>
          <p:cNvPr id="13" name="TextBox 12"/>
          <p:cNvSpPr txBox="1"/>
          <p:nvPr/>
        </p:nvSpPr>
        <p:spPr>
          <a:xfrm>
            <a:off x="76200" y="5867400"/>
            <a:ext cx="5486400" cy="873509"/>
          </a:xfrm>
          <a:prstGeom prst="rect">
            <a:avLst/>
          </a:prstGeom>
          <a:noFill/>
          <a:ln>
            <a:solidFill>
              <a:schemeClr val="accent1"/>
            </a:solidFill>
          </a:ln>
        </p:spPr>
        <p:txBody>
          <a:bodyPr wrap="square" rtlCol="0">
            <a:spAutoFit/>
          </a:bodyPr>
          <a:lstStyle/>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rPr>
              <a:t>Criteria:</a:t>
            </a:r>
          </a:p>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dirty="0">
                <a:latin typeface="Arial" charset="0"/>
                <a:ea typeface="msgothic" charset="0"/>
                <a:cs typeface="msgothic" charset="0"/>
              </a:rPr>
              <a:t>	</a:t>
            </a:r>
            <a:r>
              <a:rPr lang="en-GB" baseline="0" dirty="0" smtClean="0">
                <a:latin typeface="Arial" charset="0"/>
                <a:ea typeface="msgothic" charset="0"/>
                <a:cs typeface="msgothic" charset="0"/>
              </a:rPr>
              <a:t>1. contain 0.5% or 1500 plant species as endemics</a:t>
            </a:r>
          </a:p>
          <a:p>
            <a:pP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baseline="0" dirty="0" smtClean="0">
                <a:latin typeface="Arial" charset="0"/>
                <a:ea typeface="msgothic" charset="0"/>
                <a:cs typeface="msgothic" charset="0"/>
              </a:rPr>
              <a:t>	2. has lost &gt;70% of its primary vegetation</a:t>
            </a:r>
            <a:r>
              <a:rPr lang="en-GB" dirty="0" smtClean="0">
                <a:latin typeface="Arial" charset="0"/>
                <a:ea typeface="msgothic" charset="0"/>
                <a:cs typeface="msgothic" charset="0"/>
              </a:rPr>
              <a:t> </a:t>
            </a:r>
          </a:p>
        </p:txBody>
      </p:sp>
      <p:sp>
        <p:nvSpPr>
          <p:cNvPr id="14" name="TextBox 13"/>
          <p:cNvSpPr txBox="1"/>
          <p:nvPr/>
        </p:nvSpPr>
        <p:spPr>
          <a:xfrm>
            <a:off x="5562600" y="5867400"/>
            <a:ext cx="3505200" cy="873509"/>
          </a:xfrm>
          <a:prstGeom prst="rect">
            <a:avLst/>
          </a:prstGeom>
          <a:noFill/>
          <a:ln>
            <a:solidFill>
              <a:schemeClr val="accent1"/>
            </a:solidFill>
          </a:ln>
        </p:spPr>
        <p:txBody>
          <a:bodyPr wrap="square" rtlCol="0">
            <a:spAutoFit/>
          </a:bodyPr>
          <a:lstStyle/>
          <a:p>
            <a:pPr algn="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dirty="0" smtClean="0">
                <a:latin typeface="Arial" charset="0"/>
                <a:ea typeface="msgothic" charset="0"/>
                <a:cs typeface="msgothic" charset="0"/>
              </a:rPr>
              <a:t>Result:</a:t>
            </a:r>
          </a:p>
          <a:p>
            <a:pPr algn="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dirty="0" smtClean="0">
                <a:latin typeface="Arial" charset="0"/>
                <a:ea typeface="msgothic" charset="0"/>
                <a:cs typeface="msgothic" charset="0"/>
              </a:rPr>
              <a:t>2.3% of total land surface</a:t>
            </a:r>
          </a:p>
          <a:p>
            <a:pPr algn="r">
              <a:lnSpc>
                <a:spcPct val="94000"/>
              </a:lnSpc>
              <a:spcBef>
                <a:spcPct val="0"/>
              </a:spcBef>
              <a:tabLst>
                <a:tab pos="75155" algn="l"/>
                <a:tab pos="475982" algn="l"/>
                <a:tab pos="876810" algn="l"/>
                <a:tab pos="1277637" algn="l"/>
                <a:tab pos="1678464" algn="l"/>
                <a:tab pos="2079291" algn="l"/>
                <a:tab pos="2480119" algn="l"/>
                <a:tab pos="2880946" algn="l"/>
                <a:tab pos="3281773" algn="l"/>
                <a:tab pos="3682600" algn="l"/>
                <a:tab pos="4083428" algn="l"/>
                <a:tab pos="4484255" algn="l"/>
                <a:tab pos="4885082" algn="l"/>
                <a:tab pos="5285909" algn="l"/>
                <a:tab pos="5686736" algn="l"/>
                <a:tab pos="6087564" algn="l"/>
                <a:tab pos="6488391" algn="l"/>
                <a:tab pos="6889218" algn="l"/>
                <a:tab pos="7290045" algn="l"/>
                <a:tab pos="7690873" algn="l"/>
                <a:tab pos="8091700" algn="l"/>
              </a:tabLst>
            </a:pPr>
            <a:r>
              <a:rPr lang="en-GB" dirty="0" smtClean="0">
                <a:latin typeface="Arial" charset="0"/>
                <a:ea typeface="msgothic" charset="0"/>
                <a:cs typeface="msgothic" charset="0"/>
              </a:rPr>
              <a:t>Contain &gt;50% of plant species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and Consequences </a:t>
            </a:r>
            <a:br>
              <a:rPr lang="en-US" dirty="0" smtClean="0"/>
            </a:br>
            <a:r>
              <a:rPr lang="en-US" dirty="0" smtClean="0"/>
              <a:t>of Changing Biodiversity</a:t>
            </a:r>
            <a:endParaRPr lang="en-US"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381000" y="1447800"/>
            <a:ext cx="8077200" cy="5048250"/>
          </a:xfrm>
          <a:prstGeom prst="rect">
            <a:avLst/>
          </a:prstGeom>
          <a:noFill/>
          <a:ln w="9525">
            <a:noFill/>
            <a:miter lim="800000"/>
            <a:headEnd/>
            <a:tailEnd/>
          </a:ln>
          <a:effectLst/>
        </p:spPr>
      </p:pic>
      <p:sp>
        <p:nvSpPr>
          <p:cNvPr id="6" name="TextBox 5"/>
          <p:cNvSpPr txBox="1"/>
          <p:nvPr/>
        </p:nvSpPr>
        <p:spPr>
          <a:xfrm>
            <a:off x="6019800" y="6553200"/>
            <a:ext cx="3124200" cy="338554"/>
          </a:xfrm>
          <a:prstGeom prst="rect">
            <a:avLst/>
          </a:prstGeom>
          <a:noFill/>
        </p:spPr>
        <p:txBody>
          <a:bodyPr wrap="square" rtlCol="0">
            <a:spAutoFit/>
          </a:bodyPr>
          <a:lstStyle/>
          <a:p>
            <a:r>
              <a:rPr lang="en-US" sz="1600" i="1" dirty="0" smtClean="0"/>
              <a:t>Chapin et al. (2000), Nature</a:t>
            </a:r>
            <a:endParaRPr lang="en-US" sz="1600" i="1" dirty="0"/>
          </a:p>
        </p:txBody>
      </p:sp>
      <p:pic>
        <p:nvPicPr>
          <p:cNvPr id="14" name="Picture 2"/>
          <p:cNvPicPr>
            <a:picLocks noChangeAspect="1" noChangeArrowheads="1"/>
          </p:cNvPicPr>
          <p:nvPr/>
        </p:nvPicPr>
        <p:blipFill>
          <a:blip r:embed="rId3" cstate="print"/>
          <a:srcRect l="46465" t="25858" r="45454" b="48283"/>
          <a:stretch>
            <a:fillRect/>
          </a:stretch>
        </p:blipFill>
        <p:spPr bwMode="auto">
          <a:xfrm>
            <a:off x="4267200" y="3429000"/>
            <a:ext cx="609600" cy="1219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458200" cy="1143000"/>
          </a:xfrm>
        </p:spPr>
        <p:txBody>
          <a:bodyPr>
            <a:noAutofit/>
          </a:bodyPr>
          <a:lstStyle/>
          <a:p>
            <a:r>
              <a:rPr lang="en-US" sz="4000" dirty="0" smtClean="0"/>
              <a:t>Relationships </a:t>
            </a:r>
            <a:r>
              <a:rPr lang="en-US" sz="4000" dirty="0" smtClean="0"/>
              <a:t>between Biodiversity and Ecosystem Functioning</a:t>
            </a:r>
            <a:endParaRPr lang="en-US" sz="4000" dirty="0"/>
          </a:p>
        </p:txBody>
      </p:sp>
      <p:pic>
        <p:nvPicPr>
          <p:cNvPr id="8" name="Content Placeholder 7" descr="hypotheses.jpg"/>
          <p:cNvPicPr>
            <a:picLocks noGrp="1" noChangeAspect="1"/>
          </p:cNvPicPr>
          <p:nvPr>
            <p:ph idx="1"/>
          </p:nvPr>
        </p:nvPicPr>
        <p:blipFill>
          <a:blip r:embed="rId2" cstate="print">
            <a:duotone>
              <a:prstClr val="black"/>
              <a:schemeClr val="accent5">
                <a:tint val="45000"/>
                <a:satMod val="400000"/>
              </a:schemeClr>
            </a:duotone>
          </a:blip>
          <a:srcRect l="14058" b="43210"/>
          <a:stretch>
            <a:fillRect/>
          </a:stretch>
        </p:blipFill>
        <p:spPr>
          <a:xfrm>
            <a:off x="1676400" y="1752600"/>
            <a:ext cx="6244713" cy="4290513"/>
          </a:xfrm>
        </p:spPr>
      </p:pic>
      <p:grpSp>
        <p:nvGrpSpPr>
          <p:cNvPr id="15" name="Group 14"/>
          <p:cNvGrpSpPr/>
          <p:nvPr/>
        </p:nvGrpSpPr>
        <p:grpSpPr>
          <a:xfrm>
            <a:off x="838200" y="1828800"/>
            <a:ext cx="6255124" cy="4816104"/>
            <a:chOff x="152400" y="1828800"/>
            <a:chExt cx="5251215" cy="4505388"/>
          </a:xfrm>
        </p:grpSpPr>
        <p:sp>
          <p:nvSpPr>
            <p:cNvPr id="12" name="TextBox 11"/>
            <p:cNvSpPr txBox="1"/>
            <p:nvPr/>
          </p:nvSpPr>
          <p:spPr>
            <a:xfrm>
              <a:off x="984015" y="5749413"/>
              <a:ext cx="4419600" cy="584775"/>
            </a:xfrm>
            <a:prstGeom prst="rect">
              <a:avLst/>
            </a:prstGeom>
            <a:noFill/>
          </p:spPr>
          <p:txBody>
            <a:bodyPr wrap="square" rtlCol="0">
              <a:spAutoFit/>
            </a:bodyPr>
            <a:lstStyle/>
            <a:p>
              <a:pPr algn="ctr"/>
              <a:r>
                <a:rPr lang="en-US" sz="3200" b="1" dirty="0" smtClean="0"/>
                <a:t>Biodiversity</a:t>
              </a:r>
              <a:endParaRPr lang="en-US" sz="3200" b="1" dirty="0"/>
            </a:p>
          </p:txBody>
        </p:sp>
        <p:sp>
          <p:nvSpPr>
            <p:cNvPr id="13" name="TextBox 12"/>
            <p:cNvSpPr txBox="1"/>
            <p:nvPr/>
          </p:nvSpPr>
          <p:spPr>
            <a:xfrm rot="16200000">
              <a:off x="-1765012" y="3746212"/>
              <a:ext cx="4419600" cy="584775"/>
            </a:xfrm>
            <a:prstGeom prst="rect">
              <a:avLst/>
            </a:prstGeom>
            <a:noFill/>
          </p:spPr>
          <p:txBody>
            <a:bodyPr wrap="square" rtlCol="0">
              <a:spAutoFit/>
            </a:bodyPr>
            <a:lstStyle/>
            <a:p>
              <a:pPr algn="ctr"/>
              <a:r>
                <a:rPr lang="en-US" sz="3200" b="1" dirty="0" smtClean="0"/>
                <a:t>Ecosystem Function</a:t>
              </a:r>
              <a:endParaRPr lang="en-US" sz="3200" b="1" dirty="0"/>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397</TotalTime>
  <Words>1245</Words>
  <Application>Microsoft Office PowerPoint</Application>
  <PresentationFormat>On-screen Show (4:3)</PresentationFormat>
  <Paragraphs>256</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Foundry</vt:lpstr>
      <vt:lpstr>Equation</vt:lpstr>
      <vt:lpstr>Biodiversity  and  Ecosystem Functioning</vt:lpstr>
      <vt:lpstr>Overview</vt:lpstr>
      <vt:lpstr>Biodiversity</vt:lpstr>
      <vt:lpstr>Global Biodiversity: # of plant species per 104 km2 </vt:lpstr>
      <vt:lpstr>Biodiversity is decreasing  with human population growth</vt:lpstr>
      <vt:lpstr>Global Distribution of  Original and Remaining Forests</vt:lpstr>
      <vt:lpstr>Biodiversity Hotspots (n=34)</vt:lpstr>
      <vt:lpstr>Causes and Consequences  of Changing Biodiversity</vt:lpstr>
      <vt:lpstr>Relationships between Biodiversity and Ecosystem Functioning</vt:lpstr>
      <vt:lpstr>Niche Partitioning: resource use increases with species #</vt:lpstr>
      <vt:lpstr>Biodiversity and Ecosystem Function</vt:lpstr>
      <vt:lpstr>What links biodiversity and function?</vt:lpstr>
      <vt:lpstr>Sampling Effect</vt:lpstr>
      <vt:lpstr>Complimentarity:</vt:lpstr>
      <vt:lpstr>Hypotheses</vt:lpstr>
      <vt:lpstr>16 fungal isolates</vt:lpstr>
      <vt:lpstr>Experimental design</vt:lpstr>
      <vt:lpstr>CO2 release increases with species number</vt:lpstr>
      <vt:lpstr>Cellulase activity increases  with species number</vt:lpstr>
      <vt:lpstr>Species number had  no effect on lignin degradation</vt:lpstr>
      <vt:lpstr>Three species increased BG; CO2 &amp; PPO not affected</vt:lpstr>
      <vt:lpstr>Consequences for  C Storage?</vt:lpstr>
      <vt:lpstr>Summary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14</cp:revision>
  <dcterms:created xsi:type="dcterms:W3CDTF">2009-06-29T23:48:18Z</dcterms:created>
  <dcterms:modified xsi:type="dcterms:W3CDTF">2009-07-01T06:00:37Z</dcterms:modified>
</cp:coreProperties>
</file>