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7294F3D-A317-49A9-B632-E1C4A02E468D}">
  <a:tblStyle styleName="Table_0" styleId="{A7294F3D-A317-49A9-B632-E1C4A02E468D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" styleId="{C1F3C917-6E6B-4C57-912C-7F1532AE68E3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2" styleId="{29791A07-2F3E-4B80-B520-A1C9E8F90CD1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3" styleId="{C93876FC-E649-4364-A609-A4D0CB088141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4" styleId="{2FF56B28-E78A-4F32-99DE-6FA2AECD8F69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s/slide18.xml" Type="http://schemas.openxmlformats.org/officeDocument/2006/relationships/slide" Id="rId2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slides/slide19.xml" Type="http://schemas.openxmlformats.org/officeDocument/2006/relationships/slide" Id="rId24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jpg" Type="http://schemas.openxmlformats.org/officeDocument/2006/relationships/image" Id="rId4"/><Relationship Target="../media/image00.jpg" Type="http://schemas.openxmlformats.org/officeDocument/2006/relationships/image" Id="rId3"/><Relationship Target="../media/image03.jpg" Type="http://schemas.openxmlformats.org/officeDocument/2006/relationships/image" Id="rId5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4"/><Relationship Target="../media/image17.png" Type="http://schemas.openxmlformats.org/officeDocument/2006/relationships/image" Id="rId3"/><Relationship Target="../media/image19.pn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The Biology of Heavy Metals in Ballona Insects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William Gendron, Maria Shibatsuji, Katherine Wikholm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624850" x="0"/>
            <a:ext cy="1518649" cx="113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0" x="7884749"/>
            <a:ext cy="1679024" cx="125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464525" x="7884750"/>
            <a:ext cy="1678950" cx="12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82925" x="1343775"/>
            <a:ext cy="563400" cx="78003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>
                <a:solidFill>
                  <a:srgbClr val="000000"/>
                </a:solidFill>
              </a:rPr>
              <a:t>Results: Morphospecies Comparison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21" name="Shape 121"/>
          <p:cNvGraphicFramePr/>
          <p:nvPr/>
        </p:nvGraphicFramePr>
        <p:xfrm>
          <a:off y="3045000" x="149745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{C1F3C917-6E6B-4C57-912C-7F1532AE68E3}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Lepidoptera </a:t>
                      </a:r>
                      <a:r>
                        <a:rPr b="1" sz="1200" lang="en"/>
                        <a:t>sp.1</a:t>
                      </a:r>
                    </a:p>
                  </a:txBody>
                  <a:tcPr marR="91425" marB="91425" marT="91425" anchor="b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Lepidoptera</a:t>
                      </a:r>
                      <a:r>
                        <a:rPr b="1" sz="1200" lang="en"/>
                        <a:t> sp.2</a:t>
                      </a:r>
                    </a:p>
                  </a:txBody>
                  <a:tcPr marR="91425" marB="91425" marT="91425" anchor="b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200" lang="en"/>
                        <a:t>Heteroptera sp.3</a:t>
                      </a:r>
                    </a:p>
                  </a:txBody>
                  <a:tcPr marR="91425" marB="91425" marT="91425" anchor="b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V51</a:t>
                      </a:r>
                    </a:p>
                  </a:txBody>
                  <a:tcPr marR="91425" marB="91425" marT="91425" anchor="b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Cu63</a:t>
                      </a:r>
                    </a:p>
                  </a:txBody>
                  <a:tcPr marR="91425" marB="91425" marT="91425" anchor="b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Mn55</a:t>
                      </a:r>
                    </a:p>
                  </a:txBody>
                  <a:tcPr marR="91425" marB="91425" marT="91425" anchor="b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Cu65</a:t>
                      </a:r>
                    </a:p>
                  </a:txBody>
                  <a:tcPr marR="91425" marB="91425" marT="91425" anchor="b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Se-182</a:t>
                      </a:r>
                    </a:p>
                  </a:txBody>
                  <a:tcPr marR="91425" marB="91425" marT="91425" anchor="b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22" name="Shape 122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t="67387" b="9347" r="37560" l="16866"/>
          <a:stretch/>
        </p:blipFill>
        <p:spPr>
          <a:xfrm>
            <a:off y="1085437" x="4030700"/>
            <a:ext cy="1520449" cx="223115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t="8844" b="73911" r="34643" l="7472"/>
          <a:stretch/>
        </p:blipFill>
        <p:spPr>
          <a:xfrm>
            <a:off y="1380251" x="1497450"/>
            <a:ext cy="930823" cx="2340724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169687" x="6617375"/>
            <a:ext cy="1351974" cx="211907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127" name="Shape 127"/>
          <p:cNvSpPr txBox="1"/>
          <p:nvPr/>
        </p:nvSpPr>
        <p:spPr>
          <a:xfrm>
            <a:off y="4777150" x="6333000"/>
            <a:ext cy="324900" cx="2810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600" lang="en"/>
              <a:t>http://scrubmuncher.files.wordpress.com/2009/11/img_5748.jpg?w=500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Sites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Feeding Guilds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DIfferences in site and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 differences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Big Picture for moths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156025" x="1378050"/>
            <a:ext cy="563400" cx="67091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>
                <a:solidFill>
                  <a:srgbClr val="000000"/>
                </a:solidFill>
              </a:rPr>
              <a:t>Results: Guild Comparison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35" name="Shape 135"/>
          <p:cNvGraphicFramePr/>
          <p:nvPr/>
        </p:nvGraphicFramePr>
        <p:xfrm>
          <a:off y="3086405" x="198812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{29791A07-2F3E-4B80-B520-A1C9E8F90CD1}</a:tableStyleId>
              </a:tblPr>
              <a:tblGrid>
                <a:gridCol w="3034475"/>
                <a:gridCol w="3034475"/>
              </a:tblGrid>
              <a:tr h="5980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200" lang="en"/>
                        <a:t>Nectar Feeders</a:t>
                      </a:r>
                    </a:p>
                  </a:txBody>
                  <a:tcPr marR="91425" marB="91425" marT="91425" anchor="b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200" lang="en"/>
                        <a:t>Phloem Feeders</a:t>
                      </a:r>
                    </a:p>
                  </a:txBody>
                  <a:tcPr marR="91425" marB="91425" marT="91425" anchor="b" marL="91425">
                    <a:solidFill>
                      <a:schemeClr val="lt1"/>
                    </a:solidFill>
                  </a:tcPr>
                </a:tc>
              </a:tr>
              <a:tr h="6039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Mn55</a:t>
                      </a:r>
                    </a:p>
                  </a:txBody>
                  <a:tcPr marR="91425" marB="91425" marT="91425" anchor="b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chemeClr val="lt1"/>
                    </a:solidFill>
                  </a:tcPr>
                </a:tc>
              </a:tr>
              <a:tr h="6039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As-75</a:t>
                      </a:r>
                    </a:p>
                  </a:txBody>
                  <a:tcPr marR="91425" marB="91425" marT="91425" anchor="b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36" name="Shape 136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63399" x="5112725"/>
            <a:ext cy="2004974" cx="2908972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139" name="Shape 139"/>
          <p:cNvSpPr txBox="1"/>
          <p:nvPr/>
        </p:nvSpPr>
        <p:spPr>
          <a:xfrm>
            <a:off y="2725975" x="5055575"/>
            <a:ext cy="442200" cx="2833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600" lang="en"/>
              <a:t>http://www.biodiversityinfocus.com/blog/wp-content/uploads/2012/05/Budding-membracid20110627.jpg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769800" x="1988125"/>
            <a:ext cy="2004974" cx="2890065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141" name="Shape 141"/>
          <p:cNvSpPr txBox="1"/>
          <p:nvPr/>
        </p:nvSpPr>
        <p:spPr>
          <a:xfrm>
            <a:off y="2768375" x="1941625"/>
            <a:ext cy="288300" cx="2833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600" lang="en"/>
              <a:t>http://talesfromthelaboratory.typepad.com/tales_from_the_microbial_/images/2008/10/04/longtailed_skipper_moth_4_october_2.jpg</a:t>
            </a:r>
          </a:p>
        </p:txBody>
      </p:sp>
      <p:cxnSp>
        <p:nvCxnSpPr>
          <p:cNvPr id="142" name="Shape 142"/>
          <p:cNvCxnSpPr/>
          <p:nvPr/>
        </p:nvCxnSpPr>
        <p:spPr>
          <a:xfrm rot="10800000" flipH="1">
            <a:off y="2347149" x="1550875"/>
            <a:ext cy="21900" cx="21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43" name="Shape 143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Sites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Feeding Guilds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DIfferences in site and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 differences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Big Picture for moths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200000" x="1407350"/>
            <a:ext cy="2249699" cx="72995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000" lang="en">
                <a:solidFill>
                  <a:srgbClr val="000000"/>
                </a:solidFill>
              </a:rPr>
              <a:t>Results: </a:t>
            </a:r>
          </a:p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rgbClr val="000000"/>
                </a:solidFill>
              </a:rPr>
              <a:t>Hue Comparison among </a:t>
            </a:r>
          </a:p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rgbClr val="000000"/>
                </a:solidFill>
              </a:rPr>
              <a:t>all Lepidoptera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0" sz="2400" lang="en">
                <a:solidFill>
                  <a:srgbClr val="FFFFFF"/>
                </a:solidFill>
              </a:rPr>
              <a:t>Correlation found between Hue Intensity and Presence of the Metals Barium and Titanium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52" name="Shape 152"/>
          <p:cNvGraphicFramePr/>
          <p:nvPr/>
        </p:nvGraphicFramePr>
        <p:xfrm>
          <a:off y="2588584" x="14771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{C93876FC-E649-4364-A609-A4D0CB088141}</a:tableStyleId>
              </a:tblPr>
              <a:tblGrid>
                <a:gridCol w="2409925"/>
                <a:gridCol w="2409925"/>
                <a:gridCol w="2409925"/>
              </a:tblGrid>
              <a:tr h="3761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200"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200" lang="en"/>
                        <a:t>Ba137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200" lang="en"/>
                        <a:t>Ti205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  <a:tr h="3761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200" lang="en"/>
                        <a:t>Green Intensity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Negatively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Negatively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  <a:tr h="3761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200" lang="en"/>
                        <a:t>Blue </a:t>
                      </a:r>
                      <a:r>
                        <a:rPr b="1" sz="1200" lang="en">
                          <a:solidFill>
                            <a:schemeClr val="dk1"/>
                          </a:solidFill>
                        </a:rPr>
                        <a:t>Intensity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Negatively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Negatively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  <a:tr h="3761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200" lang="en"/>
                        <a:t>Red </a:t>
                      </a:r>
                      <a:r>
                        <a:rPr b="1" sz="1200" lang="en">
                          <a:solidFill>
                            <a:schemeClr val="dk1"/>
                          </a:solidFill>
                        </a:rPr>
                        <a:t>Intensity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NS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Negatively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  <a:tr h="3761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200" lang="en"/>
                        <a:t>Average/Total </a:t>
                      </a:r>
                      <a:r>
                        <a:rPr b="1" sz="1200" lang="en">
                          <a:solidFill>
                            <a:schemeClr val="dk1"/>
                          </a:solidFill>
                        </a:rPr>
                        <a:t>Intensity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Negatively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Negatively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9999" x="7094575"/>
            <a:ext cy="1407124" cx="175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Sites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Feeding Guilds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DIfferences in site and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 differences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Big Picture for moths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aphicFrame>
        <p:nvGraphicFramePr>
          <p:cNvPr id="159" name="Shape 159"/>
          <p:cNvGraphicFramePr/>
          <p:nvPr/>
        </p:nvGraphicFramePr>
        <p:xfrm>
          <a:off y="2853575" x="131942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{2FF56B28-E78A-4F32-99DE-6FA2AECD8F69}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200" lang="en"/>
                        <a:t>Se82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200" lang="en"/>
                        <a:t>Cd111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200" lang="en"/>
                        <a:t>Green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Positively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Positively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200" lang="en"/>
                        <a:t>Blue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Positively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Positively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200" lang="en"/>
                        <a:t>Red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Positively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Positively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200" lang="en"/>
                        <a:t>Average/Total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Positively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Positively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0" name="Shape 160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>
            <p:ph type="title"/>
          </p:nvPr>
        </p:nvSpPr>
        <p:spPr>
          <a:xfrm>
            <a:off y="214650" x="1204875"/>
            <a:ext cy="2638799" cx="7665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000" lang="en">
                <a:solidFill>
                  <a:srgbClr val="000000"/>
                </a:solidFill>
              </a:rPr>
              <a:t>Results: </a:t>
            </a:r>
          </a:p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rgbClr val="000000"/>
                </a:solidFill>
              </a:rPr>
              <a:t>Hue Comparison among </a:t>
            </a:r>
          </a:p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rgbClr val="000000"/>
                </a:solidFill>
              </a:rPr>
              <a:t>Lepidoptera Species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0" sz="2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b="0" sz="2400" lang="en">
                <a:solidFill>
                  <a:srgbClr val="FFFFFF"/>
                </a:solidFill>
              </a:rPr>
              <a:t>Lepidoptera Sp. 1: No correlation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0" sz="24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0" sz="2400" lang="en">
                <a:solidFill>
                  <a:srgbClr val="FFFFFF"/>
                </a:solidFill>
              </a:rPr>
              <a:t>Lepidoptera Sp. 2: Positive Correlation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88599" x="6023150"/>
            <a:ext cy="2316949" cx="289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Sites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Feeding Guilds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DIfferences in site and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 differences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Big Picture for moths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147450" x="1504750"/>
            <a:ext cy="857400" cx="6991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Site Differences Discussion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1068450" x="1592150"/>
            <a:ext cy="3725699" cx="7130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Highest levels at site 1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Closest to Ballona Creek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Arial"/>
              <a:buChar char="-"/>
            </a:pPr>
            <a:r>
              <a:rPr lang="en"/>
              <a:t>Metals may come from </a:t>
            </a:r>
          </a:p>
          <a:p>
            <a:pPr rtl="0" lvl="0" indent="0" marL="914400">
              <a:spcBef>
                <a:spcPts val="0"/>
              </a:spcBef>
              <a:buNone/>
            </a:pPr>
            <a:r>
              <a:rPr sz="2400" lang="en"/>
              <a:t>runoff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Arial"/>
              <a:buChar char="-"/>
            </a:pPr>
            <a:r>
              <a:rPr lang="en"/>
              <a:t>Muddier habitat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Future Studies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t="0" b="0" r="0" l="10506"/>
          <a:stretch/>
        </p:blipFill>
        <p:spPr>
          <a:xfrm>
            <a:off y="2245725" x="5766775"/>
            <a:ext cy="2744648" cx="3275123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174" name="Shape 174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Sites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Feeding Guilds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DIfferences in site and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 differences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Big Picture for moths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y="147450" x="1504750"/>
            <a:ext cy="857400" cx="6991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Morphospecies </a:t>
            </a:r>
            <a:r>
              <a:rPr lang="en">
                <a:solidFill>
                  <a:srgbClr val="000000"/>
                </a:solidFill>
              </a:rPr>
              <a:t>Discussion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1046500" x="1555975"/>
            <a:ext cy="3725699" cx="7130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Different species accumulate heavy metals differently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Lepodoptera sp1 had significantly higher Vanadium, Selenium and Manganese</a:t>
            </a:r>
          </a:p>
          <a:p>
            <a:pPr rtl="0" lvl="2" indent="-381000" marL="1371600">
              <a:spcBef>
                <a:spcPts val="0"/>
              </a:spcBef>
              <a:buClr>
                <a:schemeClr val="lt1"/>
              </a:buClr>
              <a:buSzPct val="80000"/>
              <a:buFont typeface="Wingdings"/>
              <a:buChar char="§"/>
            </a:pPr>
            <a:r>
              <a:rPr lang="en"/>
              <a:t>Food source differences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Lepodoptera sp2 had significantly higher Copper (63 and 65)</a:t>
            </a:r>
          </a:p>
          <a:p>
            <a:pPr rtl="0" lvl="2" indent="-381000" marL="1371600">
              <a:spcBef>
                <a:spcPts val="0"/>
              </a:spcBef>
              <a:buClr>
                <a:schemeClr val="lt1"/>
              </a:buClr>
              <a:buSzPct val="80000"/>
              <a:buFont typeface="Wingdings"/>
              <a:buChar char="§"/>
            </a:pPr>
            <a:r>
              <a:rPr lang="en"/>
              <a:t>Hemocyanin is a hemoglobin homologue in insects which uses copper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Future Studies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Sites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Feeding Guilds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DIfferences in site and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 differences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Big Picture for moths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y="147450" x="1504750"/>
            <a:ext cy="857400" cx="6991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Feeding Guilds Discussion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1053825" x="1504750"/>
            <a:ext cy="3725699" cx="7130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Highest heavy metal presence in nectar feeding guild</a:t>
            </a:r>
          </a:p>
          <a:p>
            <a:pPr rtl="0" lvl="0" indent="-342900" marL="36576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sz="1800" lang="en"/>
              <a:t>These nectar feeding insects are more mobile than the phloem feeding insects</a:t>
            </a:r>
          </a:p>
          <a:p>
            <a:pPr rtl="0" lvl="0" indent="-342900" marL="36576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sz="1800" lang="en"/>
              <a:t>Larvae phase may have been at different location than location of captured adults</a:t>
            </a:r>
          </a:p>
          <a:p>
            <a:pPr rtl="0" lvl="0" indent="-342900" marL="36576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sz="1800" lang="en"/>
              <a:t>Different heavy metal amounts depending on food source</a:t>
            </a:r>
          </a:p>
          <a:p>
            <a:pPr rtl="0" lvl="0" indent="-342900" marL="36576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sz="1800" lang="en"/>
              <a:t>Arsenic and Manganese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91" name="Shape 191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Future Studies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673175" x="1585250"/>
            <a:ext cy="2106350" cx="315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Sites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Feeding Guilds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DIfferences in site and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 differences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Big Picture for moths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y="147450" x="1504750"/>
            <a:ext cy="857400" cx="6991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Discussion: Changes in Hue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1046500" x="1327375"/>
            <a:ext cy="3725699" cx="5004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Sexual Selection</a:t>
            </a:r>
          </a:p>
          <a:p>
            <a:pPr rtl="0" lvl="0" indent="-3429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sz="1800" lang="en"/>
              <a:t>Human Driven Selection</a:t>
            </a:r>
            <a:br>
              <a:rPr sz="1800" lang="en"/>
            </a:br>
          </a:p>
          <a:p>
            <a:pPr rtl="0">
              <a:spcBef>
                <a:spcPts val="0"/>
              </a:spcBef>
              <a:buNone/>
            </a:pPr>
            <a:r>
              <a:rPr sz="2400" lang="en"/>
              <a:t>Natural selection</a:t>
            </a:r>
          </a:p>
          <a:p>
            <a:pPr rtl="0" lvl="0" indent="-3429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sz="1800" lang="en"/>
              <a:t>Pepper Moth Experiment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sz="2400" lang="en"/>
              <a:t>Positive and Negative Frequency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We may be directly affecting their evolution!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Future Studies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32725" x="6055050"/>
            <a:ext cy="2076099" cx="274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Sites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Feeding Guilds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DIfferences in site and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 differences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Big Picture for moths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y="205975" x="1496950"/>
            <a:ext cy="857400" cx="39687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Future Studies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1063375" x="1204875"/>
            <a:ext cy="3960599" cx="8134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"/>
              <a:t>Test to see why there are differences among sites, morphospecies,  and feeding guilds. </a:t>
            </a:r>
          </a:p>
          <a:p>
            <a:pPr rtl="0" lvl="0" indent="-3429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sz="1800" lang="en"/>
              <a:t>Test the water/soil: Ballona Creek and tributaries</a:t>
            </a:r>
          </a:p>
          <a:p>
            <a:pPr rtl="0" lvl="0" indent="-3429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sz="1800" lang="en"/>
              <a:t>Investigate physiological differences among morphospecies, track location of lepidoptera most common feeding sites, the location of their larvae, and food sources/food chain</a:t>
            </a:r>
          </a:p>
          <a:p>
            <a:pPr rtl="0" lvl="0" indent="-3429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sz="1800" lang="en"/>
              <a:t>Investigate how differences in hues affect mating success and predation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13" name="Shape 213"/>
          <p:cNvSpPr txBox="1"/>
          <p:nvPr/>
        </p:nvSpPr>
        <p:spPr>
          <a:xfrm>
            <a:off y="48650" x="12150"/>
            <a:ext cy="5094900" cx="1288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261225" x="2506287"/>
            <a:ext cy="1762750" cx="413142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Sites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Feeding Guilds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DIfferences in site and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 differences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Big Picture for moths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y="147450" x="1504750"/>
            <a:ext cy="857400" cx="6991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Special Thanks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1046500" x="1555975"/>
            <a:ext cy="3725699" cx="7130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Dr. Victor Carmona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Dr. Yong-Jun Li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Dr. Martina Ramirez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The insects that sacrificed their lives for science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Sites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Feeding Guilds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DIfferences in site and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 differences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Big Picture for moths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147450" x="1504750"/>
            <a:ext cy="857400" cx="6991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973225" x="1257725"/>
            <a:ext cy="3725699" cx="4340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Heavy Metals</a:t>
            </a:r>
          </a:p>
          <a:p>
            <a:pPr rtl="0">
              <a:spcBef>
                <a:spcPts val="0"/>
              </a:spcBef>
              <a:buNone/>
            </a:pPr>
            <a:r>
              <a:rPr sz="1800" lang="en"/>
              <a:t>	What are they?</a:t>
            </a:r>
          </a:p>
          <a:p>
            <a:pPr rtl="0" indent="45720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indent="457200">
              <a:spcBef>
                <a:spcPts val="0"/>
              </a:spcBef>
              <a:buNone/>
            </a:pPr>
            <a:r>
              <a:rPr sz="1800" lang="en"/>
              <a:t>How do they enter the </a:t>
            </a:r>
            <a:br>
              <a:rPr sz="1800" lang="en"/>
            </a:br>
            <a:r>
              <a:rPr sz="1800" lang="en"/>
              <a:t>       environment?</a:t>
            </a:r>
          </a:p>
          <a:p>
            <a:pPr rtl="0" indent="45720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indent="457200">
              <a:spcBef>
                <a:spcPts val="0"/>
              </a:spcBef>
              <a:buNone/>
            </a:pPr>
            <a:r>
              <a:rPr sz="1800" lang="en"/>
              <a:t>Uptake by plants and animals.</a:t>
            </a:r>
          </a:p>
          <a:p>
            <a:pPr rtl="0" indent="45720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457200">
              <a:spcBef>
                <a:spcPts val="0"/>
              </a:spcBef>
              <a:buNone/>
            </a:pPr>
            <a:r>
              <a:rPr sz="1800" lang="en"/>
              <a:t>Effects/ potential harm.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/>
        </p:nvSpPr>
        <p:spPr>
          <a:xfrm>
            <a:off y="4372600" x="6423925"/>
            <a:ext cy="399600" cx="2388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600" lang="en"/>
              <a:t>http://www.republicsales.com/Industries/chemical-industry.asp</a:t>
            </a:r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873862" x="5645650"/>
            <a:ext cy="3395773" cx="339577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Sites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Feeding Guilds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DIfferences in site and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 differences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Big Picture for moths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110825" x="1287100"/>
            <a:ext cy="857400" cx="6991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1046500" x="1287100"/>
            <a:ext cy="4097100" cx="3290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Ballona Wetlands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1800" lang="en"/>
              <a:t>= Salt Marsh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Environmental Role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	</a:t>
            </a:r>
            <a:r>
              <a:rPr sz="1800" lang="en"/>
              <a:t>Retention of nutrients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/>
              <a:t>	Retention of Metals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Concerns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rPr sz="1800" lang="en"/>
              <a:t>City Scape effects on ecosystems and diversity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rPr sz="2400" lang="en"/>
              <a:t>Gaps in Research</a:t>
            </a:r>
          </a:p>
          <a:p>
            <a:pPr lvl="0" indent="0" marL="0">
              <a:spcBef>
                <a:spcPts val="0"/>
              </a:spcBef>
              <a:buNone/>
            </a:pPr>
            <a:r>
              <a:rPr sz="2400" lang="en"/>
              <a:t>	Insects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22800" x="4547125"/>
            <a:ext cy="2770249" cx="415534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/>
        </p:nvSpPr>
        <p:spPr>
          <a:xfrm>
            <a:off y="3193050" x="4547125"/>
            <a:ext cy="399600" cx="4484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600" lang="en"/>
              <a:t>http://latimesblogs.latimes.com/lanow/2013/01/50-million-interpretive-center-planned-at-ballona-wetlands-ecological-reserve.html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Sites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Feeding Guilds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DIfferences in site and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 differences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Big Picture for moths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147450" x="1504750"/>
            <a:ext cy="857400" cx="6991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Methods: Collection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1004850" x="1329275"/>
            <a:ext cy="3725699" cx="2875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Insects were collected with nets on November 4th in the afternoon.</a:t>
            </a: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Collected at sites 1, 2 and 3 using nets.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Introduction</a:t>
            </a: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 indent="-3175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Methods</a:t>
            </a:r>
          </a:p>
          <a:p>
            <a:pPr rtl="0" lvl="0" indent="-3175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b="1" lang="en">
                <a:solidFill>
                  <a:schemeClr val="lt1"/>
                </a:solidFill>
              </a:rPr>
              <a:t>Collection</a:t>
            </a: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y="2884025" x="4981975"/>
            <a:ext cy="708600" cx="400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100" lang="en">
                <a:solidFill>
                  <a:schemeClr val="dk1"/>
                </a:solidFill>
              </a:rPr>
              <a:t>Figure 1. Map of Ballona Wetlands where insects were collected.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90627" x="4328875"/>
            <a:ext cy="2362248" cx="4461150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61" name="Shape 61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Sites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Feeding Guilds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DIfferences in site and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 differences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Big Picture for moths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147450" x="1504750"/>
            <a:ext cy="857400" cx="6991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Methods: Collection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1046500" x="1555975"/>
            <a:ext cy="3725699" cx="6991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3 Species Consistently Collected amongst the sites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Lepidoptera sp1 </a:t>
            </a:r>
            <a:br>
              <a:rPr lang="en"/>
            </a:br>
            <a:r>
              <a:rPr lang="en"/>
              <a:t>Lepidoptera sp2</a:t>
            </a:r>
            <a:br>
              <a:rPr lang="en"/>
            </a:br>
            <a:r>
              <a:rPr lang="en"/>
              <a:t>Heteroptera sp1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Introduction</a:t>
            </a: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 indent="-3175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Methods</a:t>
            </a:r>
          </a:p>
          <a:p>
            <a:pPr rtl="0" lvl="0" indent="-3175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b="1" lang="en">
                <a:solidFill>
                  <a:schemeClr val="lt1"/>
                </a:solidFill>
              </a:rPr>
              <a:t>Collection</a:t>
            </a: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46675" x="6860150"/>
            <a:ext cy="1875150" cx="16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y="4655050" x="6037400"/>
            <a:ext cy="410400" cx="2950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600" lang="en"/>
              <a:t>https://encrypted-tbn3.gstatic.com/images?q=tbn:ANd9GcTEyCWX9tH5N7kPqCYgT3-86qUQS7FJuIpBRjVFxLyujrg7iJrd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Sites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Feeding Guilds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DIfferences in site and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 differences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Big Picture for moths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147450" x="1504750"/>
            <a:ext cy="857400" cx="6991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Methods: Imaging 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1046500" x="1555975"/>
            <a:ext cy="3725699" cx="7277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iPhone Camera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Analyzed average hues of one wing on each Lepidoptera using Digital Image Analysis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Top of wing for Lepidoptera 1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Underside of wing for Lepidoptera 2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Introduction</a:t>
            </a: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 indent="-3175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Methods</a:t>
            </a:r>
          </a:p>
          <a:p>
            <a:pPr rtl="0" lvl="0" indent="-3175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b="1" lang="en">
                <a:solidFill>
                  <a:schemeClr val="lt1"/>
                </a:solidFill>
              </a:rPr>
              <a:t>Collection</a:t>
            </a: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Imaging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7450" x="6651875"/>
            <a:ext cy="1475740" cx="18446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y="1623200" x="6717375"/>
            <a:ext cy="305400" cx="2033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800" lang="en"/>
              <a:t>http://en.wikipedia.org/wiki/Pixel#mediaviewer/File:Closeup_of_pixels.JPG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Sites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Feeding Guilds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DIfferences in site and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 differences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Big Picture for moths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147450" x="1504750"/>
            <a:ext cy="857400" cx="6991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Methods: ICP-MS 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1004850" x="1204875"/>
            <a:ext cy="3725699" cx="6991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1800" lang="en"/>
              <a:t>Inductively Coupled Plasma-Mass Spectrometry</a:t>
            </a:r>
          </a:p>
          <a:p>
            <a:pPr rtl="0" lvl="1" indent="-342900" marL="91440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1800" lang="en"/>
              <a:t>Identifies individual atoms in the samples</a:t>
            </a:r>
          </a:p>
          <a:p>
            <a:pPr rtl="0" lvl="0" indent="-3429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1800" lang="en"/>
              <a:t>Lengthy Process of Preparation</a:t>
            </a:r>
          </a:p>
          <a:p>
            <a:pPr rtl="0" lvl="1" indent="-342900" marL="91440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1800" lang="en"/>
              <a:t>Weighing/Drying</a:t>
            </a:r>
          </a:p>
          <a:p>
            <a:pPr rtl="0" lvl="1" indent="-342900" marL="91440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1800" lang="en"/>
              <a:t>Dissolving/Microwaving</a:t>
            </a:r>
          </a:p>
          <a:p>
            <a:pPr rtl="0" lvl="1" indent="-342900" marL="91440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1800" lang="en"/>
              <a:t>Dilution and Sample Running</a:t>
            </a:r>
          </a:p>
          <a:p>
            <a:pPr rtl="0" lvl="1" indent="-342900" marL="91440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1800" lang="en"/>
              <a:t>Analysis of Metal values per weight(mg/kg or parts per million)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Introduction</a:t>
            </a: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 indent="-3175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Methods</a:t>
            </a:r>
          </a:p>
          <a:p>
            <a:pPr rtl="0" lvl="0" indent="-3175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b="1" lang="en">
                <a:solidFill>
                  <a:schemeClr val="lt1"/>
                </a:solidFill>
              </a:rPr>
              <a:t>Collection</a:t>
            </a: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Sites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Feeding Guilds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DIfferences in site and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 differences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Big Picture for moths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147025" x="6459275"/>
            <a:ext cy="2013550" cx="268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147450" x="1504750"/>
            <a:ext cy="857400" cx="6991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Methods: Statistical Analysis 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046500" x="1555975"/>
            <a:ext cy="3725699" cx="6991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b="1" sz="1800" lang="en">
                <a:solidFill>
                  <a:srgbClr val="FFFFFF"/>
                </a:solidFill>
              </a:rPr>
              <a:t>Heavy metals in comparison to site</a:t>
            </a:r>
            <a:br>
              <a:rPr b="1" sz="1800" lang="en">
                <a:solidFill>
                  <a:srgbClr val="FFFFFF"/>
                </a:solidFill>
              </a:rPr>
            </a:br>
            <a:r>
              <a:rPr b="1" sz="1800" lang="en">
                <a:solidFill>
                  <a:srgbClr val="FFFFFF"/>
                </a:solidFill>
              </a:rPr>
              <a:t>-Kruskal-Wallis</a:t>
            </a:r>
            <a:br>
              <a:rPr b="1" sz="1800" lang="en">
                <a:solidFill>
                  <a:srgbClr val="FFFFFF"/>
                </a:solidFill>
              </a:rPr>
            </a:b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b="1" sz="1800" lang="en"/>
              <a:t>Heavy metals in comparison to morphospecies</a:t>
            </a:r>
            <a:br>
              <a:rPr b="1" sz="1800" lang="en"/>
            </a:br>
            <a:r>
              <a:rPr b="1" sz="1800" lang="en"/>
              <a:t>-Kruskal-Wallis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b="1" sz="1800" lang="en"/>
              <a:t>Heavy metals in comparison to feeding guilds</a:t>
            </a:r>
            <a:br>
              <a:rPr b="1" sz="1800" lang="en"/>
            </a:br>
            <a:r>
              <a:rPr b="1" sz="1800" lang="en"/>
              <a:t>-Mann Whitney U</a:t>
            </a:r>
            <a:br>
              <a:rPr b="1" sz="1800" lang="en">
                <a:solidFill>
                  <a:srgbClr val="FFFFFF"/>
                </a:solidFill>
              </a:rPr>
            </a:b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b="1" sz="1800" lang="en">
                <a:solidFill>
                  <a:srgbClr val="FFFFFF"/>
                </a:solidFill>
              </a:rPr>
              <a:t>Heavy metals in comparison to hues</a:t>
            </a:r>
            <a:br>
              <a:rPr b="1" sz="1800" lang="en">
                <a:solidFill>
                  <a:srgbClr val="FFFFFF"/>
                </a:solidFill>
              </a:rPr>
            </a:br>
            <a:r>
              <a:rPr b="1" sz="1800" lang="en">
                <a:solidFill>
                  <a:srgbClr val="FFFFFF"/>
                </a:solidFill>
              </a:rPr>
              <a:t>-Spearman’s rank correlation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Introduction</a:t>
            </a: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 indent="-3175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Methods</a:t>
            </a:r>
          </a:p>
          <a:p>
            <a:pPr rtl="0" lvl="0" indent="-3175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b="1" lang="en">
                <a:solidFill>
                  <a:schemeClr val="lt1"/>
                </a:solidFill>
              </a:rPr>
              <a:t>Collection</a:t>
            </a: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 indent="-304800" marL="457200">
              <a:spcBef>
                <a:spcPts val="0"/>
              </a:spcBef>
              <a:buClr>
                <a:schemeClr val="lt1"/>
              </a:buClr>
              <a:buFont typeface="Arial"/>
              <a:buChar char="-"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Sites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Feeding Guilds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DIfferences in site and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 differences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Big Picture for moths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82925" x="1343775"/>
            <a:ext cy="708600" cx="6833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">
                <a:solidFill>
                  <a:srgbClr val="000000"/>
                </a:solidFill>
              </a:rPr>
              <a:t>Results: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rgbClr val="000000"/>
                </a:solidFill>
              </a:rPr>
              <a:t>10 Heavy metals differed significantly among sites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10" name="Shape 110"/>
          <p:cNvGraphicFramePr/>
          <p:nvPr/>
        </p:nvGraphicFramePr>
        <p:xfrm>
          <a:off y="694025" x="155597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{A7294F3D-A317-49A9-B632-E1C4A02E468D}</a:tableStyleId>
              </a:tblPr>
              <a:tblGrid>
                <a:gridCol w="884275"/>
                <a:gridCol w="884275"/>
                <a:gridCol w="884275"/>
              </a:tblGrid>
              <a:tr h="3363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000" lang="en"/>
                        <a:t>Site 1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000" lang="en"/>
                        <a:t>Site 2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000" lang="en"/>
                        <a:t>Site 3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  <a:tr h="3761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Li7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  <a:tr h="3761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Ca43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  <a:tr h="3761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V51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  <a:tr h="3761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Fe57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  <a:tr h="3761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Zn66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  <a:tr h="3761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Sr88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  <a:tr h="3761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Ag109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  <a:tr h="3761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In115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  <a:tr h="3761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Ba137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  <a:tr h="3761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Bi209</a:t>
                      </a:r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anchor="b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95552" x="4419950"/>
            <a:ext cy="2362248" cx="4461150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112" name="Shape 112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y="17075" x="4875"/>
            <a:ext cy="5143499" cx="1200000"/>
          </a:xfrm>
          <a:prstGeom prst="rect">
            <a:avLst/>
          </a:prstGeom>
          <a:solidFill>
            <a:schemeClr val="dk2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sz="1200" lang="en">
                <a:solidFill>
                  <a:schemeClr val="lt1"/>
                </a:solidFill>
              </a:rPr>
              <a:t>Introduction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Heavy Metals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Salt Marshes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Methods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Collection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Imaged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ICP-MS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Statistical Analysis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Results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Sites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Morphospecies</a:t>
            </a:r>
          </a:p>
          <a:p>
            <a:pPr rt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Feeding Guilds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lt1"/>
                </a:solidFill>
              </a:rPr>
              <a:t>Discussion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DIfferences in site and morphospecies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Hue differences</a:t>
            </a:r>
          </a:p>
          <a:p>
            <a:pPr rt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- Big Picture for moths</a:t>
            </a:r>
          </a:p>
          <a:p>
            <a:pPr rtl="0" lvl="0">
              <a:spcBef>
                <a:spcPts val="0"/>
              </a:spcBef>
              <a:buNone/>
            </a:pPr>
            <a:r>
              <a:rPr sz="900" lang="en">
                <a:solidFill>
                  <a:schemeClr val="lt1"/>
                </a:solidFill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y="3657800" x="4419950"/>
            <a:ext cy="708600" cx="4460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100" lang="en">
                <a:solidFill>
                  <a:schemeClr val="dk1"/>
                </a:solidFill>
              </a:rPr>
              <a:t>Figure 1. Map of Ballona Wetlands where insects were collected.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