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9" r:id="rId1"/>
  </p:sldMasterIdLst>
  <p:notesMasterIdLst>
    <p:notesMasterId r:id="rId30"/>
  </p:notesMasterIdLst>
  <p:sldIdLst>
    <p:sldId id="256" r:id="rId2"/>
    <p:sldId id="277" r:id="rId3"/>
    <p:sldId id="257" r:id="rId4"/>
    <p:sldId id="258" r:id="rId5"/>
    <p:sldId id="259" r:id="rId6"/>
    <p:sldId id="260" r:id="rId7"/>
    <p:sldId id="263" r:id="rId8"/>
    <p:sldId id="264" r:id="rId9"/>
    <p:sldId id="279" r:id="rId10"/>
    <p:sldId id="278" r:id="rId11"/>
    <p:sldId id="261" r:id="rId12"/>
    <p:sldId id="262" r:id="rId13"/>
    <p:sldId id="265" r:id="rId14"/>
    <p:sldId id="267" r:id="rId15"/>
    <p:sldId id="268" r:id="rId16"/>
    <p:sldId id="269" r:id="rId17"/>
    <p:sldId id="270" r:id="rId18"/>
    <p:sldId id="271" r:id="rId19"/>
    <p:sldId id="273" r:id="rId20"/>
    <p:sldId id="272" r:id="rId21"/>
    <p:sldId id="274" r:id="rId22"/>
    <p:sldId id="282" r:id="rId23"/>
    <p:sldId id="284" r:id="rId24"/>
    <p:sldId id="281" r:id="rId25"/>
    <p:sldId id="285" r:id="rId26"/>
    <p:sldId id="280" r:id="rId27"/>
    <p:sldId id="275" r:id="rId28"/>
    <p:sldId id="27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40" autoAdjust="0"/>
    <p:restoredTop sz="80952" autoAdjust="0"/>
  </p:normalViewPr>
  <p:slideViewPr>
    <p:cSldViewPr snapToGrid="0" snapToObjects="1">
      <p:cViewPr varScale="1">
        <p:scale>
          <a:sx n="90" d="100"/>
          <a:sy n="90" d="100"/>
        </p:scale>
        <p:origin x="-7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E82B9DF-EAF9-467A-BAB6-34DB044808A0}" type="datetimeFigureOut">
              <a:rPr lang="en-US"/>
              <a:pPr>
                <a:defRPr/>
              </a:pPr>
              <a:t>12/13/11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1484CA8-D946-40EB-8722-505736E0E7B0}"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D4401-4CA7-472F-8EA8-FC099369E745}" type="slidenum">
              <a:rPr lang="fr-FR">
                <a:ea typeface="ＭＳ Ｐゴシック" pitchFamily="84" charset="-128"/>
                <a:cs typeface="ＭＳ Ｐゴシック" pitchFamily="84" charset="-128"/>
              </a:rPr>
              <a:pPr fontAlgn="base">
                <a:spcBef>
                  <a:spcPct val="0"/>
                </a:spcBef>
                <a:spcAft>
                  <a:spcPct val="0"/>
                </a:spcAft>
              </a:pPr>
              <a:t>10</a:t>
            </a:fld>
            <a:endParaRPr lang="fr-FR">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ability to understand refractive correction in the human eye requires the use of a multi-million dollar machine</a:t>
            </a:r>
          </a:p>
          <a:p>
            <a:pPr>
              <a:spcBef>
                <a:spcPct val="0"/>
              </a:spcBef>
            </a:pPr>
            <a:r>
              <a:rPr lang="en-US" smtClean="0"/>
              <a:t>In third-world countries, these machines are not affordable, and the services charged by people who actually can afford them become unaffordable for the patient</a:t>
            </a:r>
          </a:p>
          <a:p>
            <a:pPr>
              <a:spcBef>
                <a:spcPct val="0"/>
              </a:spcBef>
            </a:pPr>
            <a:r>
              <a:rPr lang="en-US" smtClean="0"/>
              <a:t>The inability for third world youth to obtain eye correction can lead to educational impairment </a:t>
            </a:r>
          </a:p>
          <a:p>
            <a:pPr>
              <a:spcBef>
                <a:spcPct val="0"/>
              </a:spcBef>
            </a:pPr>
            <a:r>
              <a:rPr lang="en-US" smtClean="0"/>
              <a:t>The authors have proposed a high-resolution programmable display, combined with an inexpensive optical attachment, that provides an interactive, portable solution for estimating refractive errors in the human eye </a:t>
            </a:r>
          </a:p>
          <a:p>
            <a:pPr>
              <a:spcBef>
                <a:spcPct val="0"/>
              </a:spcBef>
            </a:pPr>
            <a:endParaRPr lang="fr-F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80ECD-A6E3-4DC1-BD7C-7A65F172172C}" type="slidenum">
              <a:rPr lang="fr-FR">
                <a:ea typeface="ＭＳ Ｐゴシック" pitchFamily="84" charset="-128"/>
                <a:cs typeface="ＭＳ Ｐゴシック" pitchFamily="84" charset="-128"/>
              </a:rPr>
              <a:pPr fontAlgn="base">
                <a:spcBef>
                  <a:spcPct val="0"/>
                </a:spcBef>
                <a:spcAft>
                  <a:spcPct val="0"/>
                </a:spcAft>
              </a:pPr>
              <a:t>11</a:t>
            </a:fld>
            <a:endParaRPr lang="fr-FR">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Process uses the inverse Shack-Hartmann wavefront sensing approach:</a:t>
            </a:r>
          </a:p>
          <a:p>
            <a:pPr lvl="1">
              <a:spcBef>
                <a:spcPct val="0"/>
              </a:spcBef>
            </a:pPr>
            <a:r>
              <a:rPr lang="en-US" smtClean="0"/>
              <a:t>-Places a microlens array or a pinhole array over an LCD display</a:t>
            </a:r>
          </a:p>
          <a:p>
            <a:pPr lvl="1">
              <a:spcBef>
                <a:spcPct val="0"/>
              </a:spcBef>
            </a:pPr>
            <a:r>
              <a:rPr lang="en-US" smtClean="0"/>
              <a:t>-User looks into the display at a very close range</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C36EC4-29E5-46FC-940D-C039AA0CD84E}" type="slidenum">
              <a:rPr lang="fr-FR">
                <a:ea typeface="ＭＳ Ｐゴシック" pitchFamily="84" charset="-128"/>
                <a:cs typeface="ＭＳ Ｐゴシック" pitchFamily="84" charset="-128"/>
              </a:rPr>
              <a:pPr fontAlgn="base">
                <a:spcBef>
                  <a:spcPct val="0"/>
                </a:spcBef>
                <a:spcAft>
                  <a:spcPct val="0"/>
                </a:spcAft>
              </a:pPr>
              <a:t>12</a:t>
            </a:fld>
            <a:endParaRPr lang="fr-FR">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User aligns displayed patterns, pre-warps ray-space. The pre-warp indicates the aberrations and the corrections.</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EF928F-9ACA-49D8-ABD3-7FE1AA423430}" type="slidenum">
              <a:rPr lang="fr-FR">
                <a:ea typeface="ＭＳ Ｐゴシック" pitchFamily="84" charset="-128"/>
                <a:cs typeface="ＭＳ Ｐゴシック" pitchFamily="84" charset="-128"/>
              </a:rPr>
              <a:pPr fontAlgn="base">
                <a:spcBef>
                  <a:spcPct val="0"/>
                </a:spcBef>
                <a:spcAft>
                  <a:spcPct val="0"/>
                </a:spcAft>
              </a:pPr>
              <a:t>13</a:t>
            </a:fld>
            <a:endParaRPr lang="fr-FR">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idea of using parallel rays is to simulate points at infinity, leaving only an eye with vision that does not require correction to be able to focus this point without correction.</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36301-419C-4E86-8199-40890C820040}" type="slidenum">
              <a:rPr lang="fr-FR">
                <a:ea typeface="ＭＳ Ｐゴシック" pitchFamily="84" charset="-128"/>
                <a:cs typeface="ＭＳ Ｐゴシック" pitchFamily="84" charset="-128"/>
              </a:rPr>
              <a:pPr fontAlgn="base">
                <a:spcBef>
                  <a:spcPct val="0"/>
                </a:spcBef>
                <a:spcAft>
                  <a:spcPct val="0"/>
                </a:spcAft>
              </a:pPr>
              <a:t>15</a:t>
            </a:fld>
            <a:endParaRPr lang="fr-FR">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idea of using parallel rays is to simulate points at infinity, leaving only an eye with vision that does not require correction to be able to focus this point without correction.</a:t>
            </a:r>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AE2D8-4304-4D05-961D-F9B701CED8E8}" type="slidenum">
              <a:rPr lang="fr-FR">
                <a:ea typeface="ＭＳ Ｐゴシック" pitchFamily="84" charset="-128"/>
                <a:cs typeface="ＭＳ Ｐゴシック" pitchFamily="84" charset="-128"/>
              </a:rPr>
              <a:pPr fontAlgn="base">
                <a:spcBef>
                  <a:spcPct val="0"/>
                </a:spcBef>
                <a:spcAft>
                  <a:spcPct val="0"/>
                </a:spcAft>
              </a:pPr>
              <a:t>16</a:t>
            </a:fld>
            <a:endParaRPr lang="fr-FR">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Changing the position of one of the points will change the vergence of the rays produced by the pinholes. Moving them together causes the points to diverge, accounting for myopia. The amount of shift allows to compute the refractive error. </a:t>
            </a:r>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6F4BD-84B0-4EAD-80E2-0D82194F36F6}" type="slidenum">
              <a:rPr lang="fr-FR">
                <a:ea typeface="ＭＳ Ｐゴシック" pitchFamily="84" charset="-128"/>
                <a:cs typeface="ＭＳ Ｐゴシック" pitchFamily="84" charset="-128"/>
              </a:rPr>
              <a:pPr fontAlgn="base">
                <a:spcBef>
                  <a:spcPct val="0"/>
                </a:spcBef>
                <a:spcAft>
                  <a:spcPct val="0"/>
                </a:spcAft>
              </a:pPr>
              <a:t>17</a:t>
            </a:fld>
            <a:endParaRPr lang="fr-FR">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0561D-007A-4129-923D-4D8E693B88B3}" type="slidenum">
              <a:rPr lang="fr-FR">
                <a:ea typeface="ＭＳ Ｐゴシック" pitchFamily="84" charset="-128"/>
                <a:cs typeface="ＭＳ Ｐゴシック" pitchFamily="84" charset="-128"/>
              </a:rPr>
              <a:pPr fontAlgn="base">
                <a:spcBef>
                  <a:spcPct val="0"/>
                </a:spcBef>
                <a:spcAft>
                  <a:spcPct val="0"/>
                </a:spcAft>
              </a:pPr>
              <a:t>18</a:t>
            </a:fld>
            <a:endParaRPr lang="fr-FR">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Microlens array set at a distance </a:t>
            </a:r>
            <a:r>
              <a:rPr lang="en-US" i="1" smtClean="0"/>
              <a:t>f</a:t>
            </a:r>
            <a:r>
              <a:rPr lang="en-US" smtClean="0"/>
              <a:t> from the display</a:t>
            </a:r>
          </a:p>
          <a:p>
            <a:pPr lvl="1">
              <a:spcBef>
                <a:spcPct val="0"/>
              </a:spcBef>
            </a:pPr>
            <a:r>
              <a:rPr lang="en-US" smtClean="0"/>
              <a:t>Bundle of parallel rays (introduces a focus ambiguity): the eye can focus either at the virtual point at distance </a:t>
            </a:r>
            <a:r>
              <a:rPr lang="en-US" i="1" smtClean="0"/>
              <a:t>d</a:t>
            </a:r>
            <a:r>
              <a:rPr lang="en-US" smtClean="0"/>
              <a:t>, or at infinity to focus the parallel bundle of rays at the retina.</a:t>
            </a:r>
          </a:p>
          <a:p>
            <a:pPr>
              <a:spcBef>
                <a:spcPct val="0"/>
              </a:spcBef>
            </a:pPr>
            <a:endParaRPr lang="fr-FR"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76B4A-5A62-406E-8319-04C4A47AABEE}" type="slidenum">
              <a:rPr lang="fr-FR">
                <a:ea typeface="ＭＳ Ｐゴシック" pitchFamily="84" charset="-128"/>
                <a:cs typeface="ＭＳ Ｐゴシック" pitchFamily="84" charset="-128"/>
              </a:rPr>
              <a:pPr fontAlgn="base">
                <a:spcBef>
                  <a:spcPct val="0"/>
                </a:spcBef>
                <a:spcAft>
                  <a:spcPct val="0"/>
                </a:spcAft>
              </a:pPr>
              <a:t>19</a:t>
            </a:fld>
            <a:endParaRPr lang="fr-FR">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 = shift = pixel pitch</a:t>
            </a:r>
          </a:p>
          <a:p>
            <a:pPr>
              <a:spcBef>
                <a:spcPct val="0"/>
              </a:spcBef>
            </a:pPr>
            <a:r>
              <a:rPr lang="fr-FR" smtClean="0"/>
              <a:t>d = distance from virtual source</a:t>
            </a:r>
          </a:p>
          <a:p>
            <a:pPr>
              <a:spcBef>
                <a:spcPct val="0"/>
              </a:spcBef>
            </a:pPr>
            <a:r>
              <a:rPr lang="fr-FR" smtClean="0"/>
              <a:t>a = spacing between pinholes/lenses</a:t>
            </a:r>
          </a:p>
          <a:p>
            <a:pPr>
              <a:spcBef>
                <a:spcPct val="0"/>
              </a:spcBef>
            </a:pPr>
            <a:r>
              <a:rPr lang="fr-FR" smtClean="0"/>
              <a:t>t = distance from pinhole/microlense array to the eye = focal length of lenselets in microarray based setup </a:t>
            </a:r>
          </a:p>
          <a:p>
            <a:pPr>
              <a:spcBef>
                <a:spcPct val="0"/>
              </a:spcBef>
            </a:pPr>
            <a:endParaRPr lang="fr-FR"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5954BD-DBA2-4F38-8D15-1012B3BFCCE5}" type="slidenum">
              <a:rPr lang="fr-FR">
                <a:ea typeface="ＭＳ Ｐゴシック" pitchFamily="84" charset="-128"/>
                <a:cs typeface="ＭＳ Ｐゴシック" pitchFamily="84" charset="-128"/>
              </a:rPr>
              <a:pPr fontAlgn="base">
                <a:spcBef>
                  <a:spcPct val="0"/>
                </a:spcBef>
                <a:spcAft>
                  <a:spcPct val="0"/>
                </a:spcAft>
              </a:pPr>
              <a:t>20</a:t>
            </a:fld>
            <a:endParaRPr lang="fr-FR">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fr-FR" dirty="0" smtClean="0">
                <a:ea typeface="+mn-ea"/>
                <a:cs typeface="+mn-cs"/>
              </a:rPr>
              <a:t>CONVERT TASK OF BLUR ASSESMENT TO THE EASIER TASK OF PATTERN ALIGNMENT</a:t>
            </a:r>
          </a:p>
          <a:p>
            <a:pPr marL="171450" indent="-171450" fontAlgn="auto">
              <a:spcBef>
                <a:spcPts val="0"/>
              </a:spcBef>
              <a:spcAft>
                <a:spcPts val="0"/>
              </a:spcAft>
              <a:buFontTx/>
              <a:buChar char="-"/>
              <a:defRPr/>
            </a:pPr>
            <a:r>
              <a:rPr lang="fr-FR" dirty="0" err="1" smtClean="0">
                <a:ea typeface="+mn-ea"/>
                <a:cs typeface="+mn-cs"/>
              </a:rPr>
              <a:t>Ask</a:t>
            </a:r>
            <a:r>
              <a:rPr lang="fr-FR" dirty="0" smtClean="0">
                <a:ea typeface="+mn-ea"/>
                <a:cs typeface="+mn-cs"/>
              </a:rPr>
              <a:t> </a:t>
            </a:r>
            <a:r>
              <a:rPr lang="fr-FR" dirty="0" err="1" smtClean="0">
                <a:ea typeface="+mn-ea"/>
                <a:cs typeface="+mn-cs"/>
              </a:rPr>
              <a:t>subjects</a:t>
            </a:r>
            <a:r>
              <a:rPr lang="fr-FR" dirty="0" smtClean="0">
                <a:ea typeface="+mn-ea"/>
                <a:cs typeface="+mn-cs"/>
              </a:rPr>
              <a:t> to </a:t>
            </a:r>
            <a:r>
              <a:rPr lang="fr-FR" b="1" dirty="0" err="1" smtClean="0">
                <a:ea typeface="+mn-ea"/>
                <a:cs typeface="+mn-cs"/>
              </a:rPr>
              <a:t>align</a:t>
            </a:r>
            <a:r>
              <a:rPr lang="fr-FR" b="1" dirty="0" smtClean="0">
                <a:ea typeface="+mn-ea"/>
                <a:cs typeface="+mn-cs"/>
              </a:rPr>
              <a:t> patterns </a:t>
            </a:r>
            <a:r>
              <a:rPr lang="fr-FR" dirty="0" err="1" smtClean="0">
                <a:ea typeface="+mn-ea"/>
                <a:cs typeface="+mn-cs"/>
              </a:rPr>
              <a:t>while</a:t>
            </a:r>
            <a:r>
              <a:rPr lang="fr-FR" dirty="0" smtClean="0">
                <a:ea typeface="+mn-ea"/>
                <a:cs typeface="+mn-cs"/>
              </a:rPr>
              <a:t> </a:t>
            </a:r>
            <a:r>
              <a:rPr lang="fr-FR" dirty="0" err="1" smtClean="0">
                <a:ea typeface="+mn-ea"/>
                <a:cs typeface="+mn-cs"/>
              </a:rPr>
              <a:t>observing</a:t>
            </a:r>
            <a:r>
              <a:rPr lang="fr-FR" dirty="0" smtClean="0">
                <a:ea typeface="+mn-ea"/>
                <a:cs typeface="+mn-cs"/>
              </a:rPr>
              <a:t> </a:t>
            </a:r>
            <a:r>
              <a:rPr lang="fr-FR" dirty="0" err="1" smtClean="0">
                <a:ea typeface="+mn-ea"/>
                <a:cs typeface="+mn-cs"/>
              </a:rPr>
              <a:t>them</a:t>
            </a:r>
            <a:r>
              <a:rPr lang="fr-FR" dirty="0" smtClean="0">
                <a:ea typeface="+mn-ea"/>
                <a:cs typeface="+mn-cs"/>
              </a:rPr>
              <a:t> </a:t>
            </a:r>
            <a:r>
              <a:rPr lang="fr-FR" dirty="0" err="1" smtClean="0">
                <a:ea typeface="+mn-ea"/>
                <a:cs typeface="+mn-cs"/>
              </a:rPr>
              <a:t>through</a:t>
            </a:r>
            <a:r>
              <a:rPr lang="fr-FR" dirty="0" smtClean="0">
                <a:ea typeface="+mn-ea"/>
                <a:cs typeface="+mn-cs"/>
              </a:rPr>
              <a:t> probes</a:t>
            </a:r>
          </a:p>
          <a:p>
            <a:pPr marL="171450" indent="-171450" fontAlgn="auto">
              <a:spcBef>
                <a:spcPts val="0"/>
              </a:spcBef>
              <a:spcAft>
                <a:spcPts val="0"/>
              </a:spcAft>
              <a:buFontTx/>
              <a:buChar char="-"/>
              <a:defRPr/>
            </a:pPr>
            <a:r>
              <a:rPr lang="fr-FR" dirty="0" err="1" smtClean="0">
                <a:ea typeface="+mn-ea"/>
                <a:cs typeface="+mn-cs"/>
              </a:rPr>
              <a:t>Each</a:t>
            </a:r>
            <a:r>
              <a:rPr lang="fr-FR" dirty="0" smtClean="0">
                <a:ea typeface="+mn-ea"/>
                <a:cs typeface="+mn-cs"/>
              </a:rPr>
              <a:t> pair </a:t>
            </a:r>
            <a:r>
              <a:rPr lang="fr-FR" dirty="0" err="1" smtClean="0">
                <a:ea typeface="+mn-ea"/>
                <a:cs typeface="+mn-cs"/>
              </a:rPr>
              <a:t>was</a:t>
            </a:r>
            <a:r>
              <a:rPr lang="fr-FR" dirty="0" smtClean="0">
                <a:ea typeface="+mn-ea"/>
                <a:cs typeface="+mn-cs"/>
              </a:rPr>
              <a:t> </a:t>
            </a:r>
            <a:r>
              <a:rPr lang="fr-FR" dirty="0" err="1" smtClean="0">
                <a:ea typeface="+mn-ea"/>
                <a:cs typeface="+mn-cs"/>
              </a:rPr>
              <a:t>aligned</a:t>
            </a:r>
            <a:r>
              <a:rPr lang="fr-FR" dirty="0" smtClean="0">
                <a:ea typeface="+mn-ea"/>
                <a:cs typeface="+mn-cs"/>
              </a:rPr>
              <a:t> 3 times by </a:t>
            </a:r>
            <a:r>
              <a:rPr lang="fr-FR" dirty="0" err="1" smtClean="0">
                <a:ea typeface="+mn-ea"/>
                <a:cs typeface="+mn-cs"/>
              </a:rPr>
              <a:t>each</a:t>
            </a:r>
            <a:r>
              <a:rPr lang="fr-FR" dirty="0" smtClean="0">
                <a:ea typeface="+mn-ea"/>
                <a:cs typeface="+mn-cs"/>
              </a:rPr>
              <a:t> </a:t>
            </a:r>
            <a:r>
              <a:rPr lang="fr-FR" dirty="0" err="1" smtClean="0">
                <a:ea typeface="+mn-ea"/>
                <a:cs typeface="+mn-cs"/>
              </a:rPr>
              <a:t>subjects</a:t>
            </a:r>
            <a:r>
              <a:rPr lang="fr-FR" dirty="0" smtClean="0">
                <a:ea typeface="+mn-ea"/>
                <a:cs typeface="+mn-cs"/>
              </a:rPr>
              <a:t>, and </a:t>
            </a:r>
            <a:r>
              <a:rPr lang="fr-FR" dirty="0" err="1" smtClean="0">
                <a:ea typeface="+mn-ea"/>
                <a:cs typeface="+mn-cs"/>
              </a:rPr>
              <a:t>only</a:t>
            </a:r>
            <a:r>
              <a:rPr lang="fr-FR" dirty="0" smtClean="0">
                <a:ea typeface="+mn-ea"/>
                <a:cs typeface="+mn-cs"/>
              </a:rPr>
              <a:t> 1D (horizontal) translation </a:t>
            </a:r>
            <a:r>
              <a:rPr lang="fr-FR" dirty="0" err="1" smtClean="0">
                <a:ea typeface="+mn-ea"/>
                <a:cs typeface="+mn-cs"/>
              </a:rPr>
              <a:t>was</a:t>
            </a:r>
            <a:r>
              <a:rPr lang="fr-FR" dirty="0" smtClean="0">
                <a:ea typeface="+mn-ea"/>
                <a:cs typeface="+mn-cs"/>
              </a:rPr>
              <a:t> </a:t>
            </a:r>
            <a:r>
              <a:rPr lang="fr-FR" dirty="0" err="1" smtClean="0">
                <a:ea typeface="+mn-ea"/>
                <a:cs typeface="+mn-cs"/>
              </a:rPr>
              <a:t>alowed</a:t>
            </a:r>
            <a:r>
              <a:rPr lang="fr-FR" dirty="0" smtClean="0">
                <a:ea typeface="+mn-ea"/>
                <a:cs typeface="+mn-cs"/>
              </a:rPr>
              <a:t>.</a:t>
            </a:r>
          </a:p>
          <a:p>
            <a:pPr marL="171450" indent="-171450" fontAlgn="auto">
              <a:spcBef>
                <a:spcPts val="0"/>
              </a:spcBef>
              <a:spcAft>
                <a:spcPts val="0"/>
              </a:spcAft>
              <a:buFontTx/>
              <a:buChar char="-"/>
              <a:defRPr/>
            </a:pPr>
            <a:r>
              <a:rPr lang="fr-FR" dirty="0" err="1" smtClean="0">
                <a:ea typeface="+mn-ea"/>
                <a:cs typeface="+mn-cs"/>
              </a:rPr>
              <a:t>Recorded</a:t>
            </a:r>
            <a:r>
              <a:rPr lang="fr-FR" dirty="0" smtClean="0">
                <a:ea typeface="+mn-ea"/>
                <a:cs typeface="+mn-cs"/>
              </a:rPr>
              <a:t> the time to </a:t>
            </a:r>
            <a:r>
              <a:rPr lang="fr-FR" dirty="0" err="1" smtClean="0">
                <a:ea typeface="+mn-ea"/>
                <a:cs typeface="+mn-cs"/>
              </a:rPr>
              <a:t>align</a:t>
            </a:r>
            <a:r>
              <a:rPr lang="fr-FR" dirty="0" smtClean="0">
                <a:ea typeface="+mn-ea"/>
                <a:cs typeface="+mn-cs"/>
              </a:rPr>
              <a:t> </a:t>
            </a:r>
            <a:r>
              <a:rPr lang="fr-FR" dirty="0" err="1" smtClean="0">
                <a:ea typeface="+mn-ea"/>
                <a:cs typeface="+mn-cs"/>
              </a:rPr>
              <a:t>patters</a:t>
            </a:r>
            <a:r>
              <a:rPr lang="fr-FR" dirty="0" smtClean="0">
                <a:ea typeface="+mn-ea"/>
                <a:cs typeface="+mn-cs"/>
              </a:rPr>
              <a:t> as </a:t>
            </a:r>
            <a:r>
              <a:rPr lang="fr-FR" dirty="0" err="1" smtClean="0">
                <a:ea typeface="+mn-ea"/>
                <a:cs typeface="+mn-cs"/>
              </a:rPr>
              <a:t>well</a:t>
            </a:r>
            <a:r>
              <a:rPr lang="fr-FR" dirty="0" smtClean="0">
                <a:ea typeface="+mn-ea"/>
                <a:cs typeface="+mn-cs"/>
              </a:rPr>
              <a:t> as </a:t>
            </a:r>
            <a:r>
              <a:rPr lang="fr-FR" dirty="0" err="1" smtClean="0">
                <a:ea typeface="+mn-ea"/>
                <a:cs typeface="+mn-cs"/>
              </a:rPr>
              <a:t>error</a:t>
            </a:r>
            <a:r>
              <a:rPr lang="fr-FR" dirty="0" smtClean="0">
                <a:ea typeface="+mn-ea"/>
                <a:cs typeface="+mn-cs"/>
              </a:rPr>
              <a:t> (in </a:t>
            </a:r>
            <a:r>
              <a:rPr lang="fr-FR" dirty="0" err="1" smtClean="0">
                <a:ea typeface="+mn-ea"/>
                <a:cs typeface="+mn-cs"/>
              </a:rPr>
              <a:t>diopters</a:t>
            </a:r>
            <a:r>
              <a:rPr lang="fr-FR" dirty="0" smtClean="0">
                <a:ea typeface="+mn-ea"/>
                <a:cs typeface="+mn-cs"/>
              </a:rPr>
              <a:t>) all </a:t>
            </a:r>
            <a:r>
              <a:rPr lang="fr-FR" dirty="0" err="1" smtClean="0">
                <a:ea typeface="+mn-ea"/>
                <a:cs typeface="+mn-cs"/>
              </a:rPr>
              <a:t>pa</a:t>
            </a:r>
            <a:r>
              <a:rPr lang="fr-FR" dirty="0" smtClean="0">
                <a:ea typeface="+mn-ea"/>
                <a:cs typeface="+mn-cs"/>
              </a:rPr>
              <a:t> </a:t>
            </a:r>
            <a:r>
              <a:rPr lang="fr-FR" dirty="0" err="1" smtClean="0">
                <a:ea typeface="+mn-ea"/>
                <a:cs typeface="+mn-cs"/>
              </a:rPr>
              <a:t>between</a:t>
            </a:r>
            <a:r>
              <a:rPr lang="fr-FR" dirty="0" smtClean="0">
                <a:ea typeface="+mn-ea"/>
                <a:cs typeface="+mn-cs"/>
              </a:rPr>
              <a:t> </a:t>
            </a:r>
            <a:r>
              <a:rPr lang="fr-FR" dirty="0" err="1" smtClean="0">
                <a:ea typeface="+mn-ea"/>
                <a:cs typeface="+mn-cs"/>
              </a:rPr>
              <a:t>repetitions</a:t>
            </a:r>
            <a:r>
              <a:rPr lang="fr-FR" dirty="0" smtClean="0">
                <a:ea typeface="+mn-ea"/>
                <a:cs typeface="+mn-cs"/>
              </a:rPr>
              <a:t>. </a:t>
            </a:r>
          </a:p>
          <a:p>
            <a:pPr marL="171450" indent="-171450" fontAlgn="auto">
              <a:spcBef>
                <a:spcPts val="0"/>
              </a:spcBef>
              <a:spcAft>
                <a:spcPts val="0"/>
              </a:spcAft>
              <a:buFontTx/>
              <a:buChar char="-"/>
              <a:defRPr/>
            </a:pPr>
            <a:endParaRPr lang="fr-FR" dirty="0" smtClean="0">
              <a:ea typeface="+mn-ea"/>
              <a:cs typeface="+mn-cs"/>
            </a:endParaRPr>
          </a:p>
          <a:p>
            <a:pPr fontAlgn="auto">
              <a:spcBef>
                <a:spcPts val="0"/>
              </a:spcBef>
              <a:spcAft>
                <a:spcPts val="0"/>
              </a:spcAft>
              <a:defRPr/>
            </a:pPr>
            <a:r>
              <a:rPr lang="fr-FR" dirty="0" smtClean="0">
                <a:ea typeface="+mn-ea"/>
                <a:cs typeface="+mn-cs"/>
              </a:rPr>
              <a:t>- µ </a:t>
            </a:r>
            <a:r>
              <a:rPr lang="fr-FR" dirty="0" err="1" smtClean="0">
                <a:ea typeface="+mn-ea"/>
                <a:cs typeface="+mn-cs"/>
              </a:rPr>
              <a:t>alignment</a:t>
            </a:r>
            <a:r>
              <a:rPr lang="fr-FR" dirty="0" smtClean="0">
                <a:ea typeface="+mn-ea"/>
                <a:cs typeface="+mn-cs"/>
              </a:rPr>
              <a:t> time </a:t>
            </a:r>
            <a:r>
              <a:rPr lang="fr-FR" dirty="0" err="1" smtClean="0">
                <a:ea typeface="+mn-ea"/>
                <a:cs typeface="+mn-cs"/>
              </a:rPr>
              <a:t>was</a:t>
            </a:r>
            <a:r>
              <a:rPr lang="fr-FR" dirty="0" smtClean="0">
                <a:ea typeface="+mn-ea"/>
                <a:cs typeface="+mn-cs"/>
              </a:rPr>
              <a:t> </a:t>
            </a:r>
            <a:r>
              <a:rPr lang="fr-FR" dirty="0" err="1" smtClean="0">
                <a:ea typeface="+mn-ea"/>
                <a:cs typeface="+mn-cs"/>
              </a:rPr>
              <a:t>approximatedly</a:t>
            </a:r>
            <a:r>
              <a:rPr lang="fr-FR" dirty="0" smtClean="0">
                <a:ea typeface="+mn-ea"/>
                <a:cs typeface="+mn-cs"/>
              </a:rPr>
              <a:t> the </a:t>
            </a:r>
            <a:r>
              <a:rPr lang="fr-FR" dirty="0" err="1" smtClean="0">
                <a:ea typeface="+mn-ea"/>
                <a:cs typeface="+mn-cs"/>
              </a:rPr>
              <a:t>same</a:t>
            </a:r>
            <a:r>
              <a:rPr lang="fr-FR" dirty="0" smtClean="0">
                <a:ea typeface="+mn-ea"/>
                <a:cs typeface="+mn-cs"/>
              </a:rPr>
              <a:t> for patterns (~10 seconds).  </a:t>
            </a:r>
            <a:endParaRPr lang="fr-FR" dirty="0">
              <a:ea typeface="+mn-ea"/>
              <a:cs typeface="+mn-cs"/>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1432A-8042-4BF1-A6D5-3D30AA491E5B}" type="slidenum">
              <a:rPr lang="fr-FR">
                <a:ea typeface="ＭＳ Ｐゴシック" pitchFamily="84" charset="-128"/>
                <a:cs typeface="ＭＳ Ｐゴシック" pitchFamily="84" charset="-128"/>
              </a:rPr>
              <a:pPr fontAlgn="base">
                <a:spcBef>
                  <a:spcPct val="0"/>
                </a:spcBef>
                <a:spcAft>
                  <a:spcPct val="0"/>
                </a:spcAft>
              </a:pPr>
              <a:t>21</a:t>
            </a:fld>
            <a:endParaRPr lang="fr-FR">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LCD Screen  - close to the limit of size of cone cells in the human eye</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E11A5-BBE4-4113-BFD4-2258E0027E32}" type="slidenum">
              <a:rPr lang="fr-FR">
                <a:ea typeface="ＭＳ Ｐゴシック" pitchFamily="84" charset="-128"/>
                <a:cs typeface="ＭＳ Ｐゴシック" pitchFamily="84" charset="-128"/>
              </a:rPr>
              <a:pPr fontAlgn="base">
                <a:spcBef>
                  <a:spcPct val="0"/>
                </a:spcBef>
                <a:spcAft>
                  <a:spcPct val="0"/>
                </a:spcAft>
              </a:pPr>
              <a:t>22</a:t>
            </a:fld>
            <a:endParaRPr lang="fr-FR">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optometrists prescribe in multiples of 0.25 diopter, so the difference would fall within ranges of optometry.</a:t>
            </a:r>
          </a:p>
          <a:p>
            <a:pPr marL="0" lvl="1">
              <a:spcBef>
                <a:spcPct val="0"/>
              </a:spcBef>
            </a:pPr>
            <a:r>
              <a:rPr lang="en-US" smtClean="0"/>
              <a:t>Sinusoidal patterns are most appropriate for inducing accommodation changes within the system</a:t>
            </a:r>
          </a:p>
          <a:p>
            <a:pPr>
              <a:spcBef>
                <a:spcPct val="0"/>
              </a:spcBef>
            </a:pPr>
            <a:endParaRPr lang="en-US" smtClean="0"/>
          </a:p>
          <a:p>
            <a:pPr>
              <a:spcBef>
                <a:spcPct val="0"/>
              </a:spcBef>
            </a:pPr>
            <a:endParaRPr lang="en-US" smtClean="0"/>
          </a:p>
          <a:p>
            <a:pPr>
              <a:spcBef>
                <a:spcPct val="0"/>
              </a:spcBef>
            </a:pPr>
            <a:r>
              <a:rPr lang="en-US" smtClean="0"/>
              <a:t>Average absolute error of cylindrical axis: &lt; 6 degrees</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4384E0-1DB7-48DE-A2F5-F39CA21C2D00}" type="slidenum">
              <a:rPr lang="fr-FR">
                <a:ea typeface="ＭＳ Ｐゴシック" pitchFamily="84" charset="-128"/>
                <a:cs typeface="ＭＳ Ｐゴシック" pitchFamily="84" charset="-128"/>
              </a:rPr>
              <a:pPr fontAlgn="base">
                <a:spcBef>
                  <a:spcPct val="0"/>
                </a:spcBef>
                <a:spcAft>
                  <a:spcPct val="0"/>
                </a:spcAft>
              </a:pPr>
              <a:t>23</a:t>
            </a:fld>
            <a:endParaRPr lang="fr-FR">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The spacing at which the lines were perceived by the user as overlapping gives the power along the corresponding meridian.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388E40-E912-4608-9DEE-684B3FAC0C66}" type="slidenum">
              <a:rPr lang="fr-FR">
                <a:ea typeface="ＭＳ Ｐゴシック" pitchFamily="84" charset="-128"/>
                <a:cs typeface="ＭＳ Ｐゴシック" pitchFamily="84" charset="-128"/>
              </a:rPr>
              <a:pPr fontAlgn="base">
                <a:spcBef>
                  <a:spcPct val="0"/>
                </a:spcBef>
                <a:spcAft>
                  <a:spcPct val="0"/>
                </a:spcAft>
              </a:pPr>
              <a:t>24</a:t>
            </a:fld>
            <a:endParaRPr lang="fr-FR">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Subjective feedback in individuals that must reliably perform required tasks in order to obtain data</a:t>
            </a:r>
          </a:p>
          <a:p>
            <a:pPr>
              <a:spcBef>
                <a:spcPct val="0"/>
              </a:spcBef>
            </a:pPr>
            <a:r>
              <a:rPr lang="en-US" smtClean="0"/>
              <a:t>	-Not a big factor because subjectivity is also present in most eye exams</a:t>
            </a:r>
          </a:p>
          <a:p>
            <a:pPr>
              <a:spcBef>
                <a:spcPct val="0"/>
              </a:spcBef>
            </a:pPr>
            <a:r>
              <a:rPr lang="en-US" smtClean="0"/>
              <a:t>2. Accuracy is limited by the focal length of the microlens array and by dot pitch of the underlying display</a:t>
            </a:r>
          </a:p>
          <a:p>
            <a:pPr>
              <a:spcBef>
                <a:spcPct val="0"/>
              </a:spcBef>
            </a:pPr>
            <a:r>
              <a:rPr lang="en-US" smtClean="0"/>
              <a:t>3. In crosstalk, a pattern may unexpectedly cross over to an adjacent microlens to produce additional images. This problem is addressed by skipping every other lenslet.</a:t>
            </a:r>
          </a:p>
          <a:p>
            <a:pPr>
              <a:spcBef>
                <a:spcPct val="0"/>
              </a:spcBef>
            </a:pPr>
            <a:r>
              <a:rPr lang="en-US" smtClean="0"/>
              <a:t>4. Aberrations may produce different virtual points at different depths</a:t>
            </a:r>
          </a:p>
          <a:p>
            <a:pPr>
              <a:spcBef>
                <a:spcPct val="0"/>
              </a:spcBef>
            </a:pPr>
            <a:r>
              <a:rPr lang="en-US" smtClean="0"/>
              <a:t>	-The use of color patterns is encouraged to increase effective display resolution</a:t>
            </a:r>
          </a:p>
          <a:p>
            <a:pPr>
              <a:spcBef>
                <a:spcPct val="0"/>
              </a:spcBef>
            </a:pPr>
            <a:r>
              <a:rPr lang="en-US" smtClean="0"/>
              <a:t>5. Pupil size limits maximum spacing between lenslets</a:t>
            </a:r>
          </a:p>
          <a:p>
            <a:pPr>
              <a:spcBef>
                <a:spcPct val="0"/>
              </a:spcBef>
            </a:pPr>
            <a:r>
              <a:rPr lang="en-US" smtClean="0"/>
              <a:t>6. Diopter resolution is limited by size of cone cells in the eye and the eye’s focal length</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FCEEC9-48B4-45AB-B7A8-0B700226B5D7}" type="slidenum">
              <a:rPr lang="fr-FR">
                <a:ea typeface="ＭＳ Ｐゴシック" pitchFamily="84" charset="-128"/>
                <a:cs typeface="ＭＳ Ｐゴシック" pitchFamily="84" charset="-128"/>
              </a:rPr>
              <a:pPr fontAlgn="base">
                <a:spcBef>
                  <a:spcPct val="0"/>
                </a:spcBef>
                <a:spcAft>
                  <a:spcPct val="0"/>
                </a:spcAft>
              </a:pPr>
              <a:t>25</a:t>
            </a:fld>
            <a:endParaRPr lang="fr-FR">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1ED5A-4C40-4C9B-99D0-CA0EFA589D54}" type="slidenum">
              <a:rPr lang="fr-FR">
                <a:ea typeface="ＭＳ Ｐゴシック" pitchFamily="84" charset="-128"/>
                <a:cs typeface="ＭＳ Ｐゴシック" pitchFamily="84" charset="-128"/>
              </a:rPr>
              <a:pPr fontAlgn="base">
                <a:spcBef>
                  <a:spcPct val="0"/>
                </a:spcBef>
                <a:spcAft>
                  <a:spcPct val="0"/>
                </a:spcAft>
              </a:pPr>
              <a:t>26</a:t>
            </a:fld>
            <a:endParaRPr lang="fr-FR">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under $2, we have the cheapest accurate eye test ever. Given the 4.5 billion portable phones out there, we think it is an ideal solution in developing countries. </a:t>
            </a:r>
          </a:p>
          <a:p>
            <a:pPr>
              <a:spcBef>
                <a:spcPct val="0"/>
              </a:spcBef>
            </a:pPr>
            <a:endParaRPr lang="fr-FR" smtClean="0"/>
          </a:p>
          <a:p>
            <a:pPr>
              <a:spcBef>
                <a:spcPct val="0"/>
              </a:spcBef>
            </a:pPr>
            <a:r>
              <a:rPr lang="fr-FR" smtClean="0"/>
              <a:t>Cataracts are the leading cause of blindness</a:t>
            </a:r>
          </a:p>
          <a:p>
            <a:pPr>
              <a:spcBef>
                <a:spcPct val="0"/>
              </a:spcBef>
            </a:pPr>
            <a:endParaRPr lang="fr-FR" smtClean="0"/>
          </a:p>
          <a:p>
            <a:r>
              <a:rPr lang="en-US" smtClean="0"/>
              <a:t>• Computer graphics techniques can greatly benefit from a multi-focus display.</a:t>
            </a:r>
          </a:p>
          <a:p>
            <a:r>
              <a:rPr lang="en-US" smtClean="0"/>
              <a:t>o Creation of displays with built-in optical correction</a:t>
            </a:r>
          </a:p>
          <a:p>
            <a:r>
              <a:rPr lang="en-US" smtClean="0"/>
              <a:t>• Diagnosing other diseases such as cataract, retinal stray light, and amblyopia.</a:t>
            </a:r>
          </a:p>
          <a:p>
            <a:r>
              <a:rPr lang="en-US" smtClean="0"/>
              <a:t>• 0.71 diopter accuracy on a mobile phone display</a:t>
            </a:r>
          </a:p>
          <a:p>
            <a:r>
              <a:rPr lang="en-US" smtClean="0"/>
              <a:t>• Thermometer for visual performance </a:t>
            </a:r>
            <a:endParaRPr lang="fr-FR"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5697B-9B45-4CEE-BBC4-838A38872E29}" type="slidenum">
              <a:rPr lang="fr-FR">
                <a:ea typeface="ＭＳ Ｐゴシック" pitchFamily="84" charset="-128"/>
                <a:cs typeface="ＭＳ Ｐゴシック" pitchFamily="84" charset="-128"/>
              </a:rPr>
              <a:pPr fontAlgn="base">
                <a:spcBef>
                  <a:spcPct val="0"/>
                </a:spcBef>
                <a:spcAft>
                  <a:spcPct val="0"/>
                </a:spcAft>
              </a:pPr>
              <a:t>27</a:t>
            </a:fld>
            <a:endParaRPr lang="fr-FR">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Placeholder 2"/>
          <p:cNvSpPr>
            <a:spLocks noGrp="1" noRot="1" noChangeAspect="1"/>
          </p:cNvSpPr>
          <p:nvPr>
            <p:ph type="sldImg"/>
          </p:nvPr>
        </p:nvSpPr>
        <p:spPr bwMode="auto">
          <a:noFill/>
          <a:ln>
            <a:solidFill>
              <a:srgbClr val="000000"/>
            </a:solidFill>
            <a:miter lim="800000"/>
            <a:headEnd/>
            <a:tailEnd/>
          </a:ln>
        </p:spPr>
      </p:sp>
      <p:sp>
        <p:nvSpPr>
          <p:cNvPr id="993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eye’s thoroughly adjustable refractive index comes from two locations with refractive power: </a:t>
            </a:r>
          </a:p>
          <a:p>
            <a:pPr lvl="1">
              <a:spcBef>
                <a:spcPct val="0"/>
              </a:spcBef>
            </a:pPr>
            <a:r>
              <a:rPr lang="en-US" smtClean="0"/>
              <a:t>Air-cornea interface: fixed refractive index, depends on shape of cornea</a:t>
            </a:r>
          </a:p>
          <a:p>
            <a:pPr>
              <a:spcBef>
                <a:spcPct val="0"/>
              </a:spcBef>
            </a:pPr>
            <a:r>
              <a:rPr lang="en-US" smtClean="0"/>
              <a:t>	Crystalline lens: adjustable refractive power. Lens shape can change from more planar (far focus) to 	more spherical (near focus) in order to focus objects at varying distances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F2EB4-144B-4EBC-8740-2829BFFA6733}" type="slidenum">
              <a:rPr lang="fr-FR">
                <a:ea typeface="ＭＳ Ｐゴシック" pitchFamily="84" charset="-128"/>
                <a:cs typeface="ＭＳ Ｐゴシック" pitchFamily="84" charset="-128"/>
              </a:rPr>
              <a:pPr fontAlgn="base">
                <a:spcBef>
                  <a:spcPct val="0"/>
                </a:spcBef>
                <a:spcAft>
                  <a:spcPct val="0"/>
                </a:spcAft>
              </a:pPr>
              <a:t>3</a:t>
            </a:fld>
            <a:endParaRPr lang="fr-FR">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Refractive disorders due to imperfections: </a:t>
            </a:r>
          </a:p>
          <a:p>
            <a:pPr lvl="1">
              <a:spcBef>
                <a:spcPct val="0"/>
              </a:spcBef>
            </a:pPr>
            <a:r>
              <a:rPr lang="en-US" smtClean="0"/>
              <a:t>Myopia- shifts focal range closer, causing poor far focusing</a:t>
            </a:r>
          </a:p>
          <a:p>
            <a:pPr lvl="1">
              <a:spcBef>
                <a:spcPct val="0"/>
              </a:spcBef>
            </a:pPr>
            <a:r>
              <a:rPr lang="en-US" smtClean="0"/>
              <a:t>Hyperopia- shifts focal range farther, causing poor near focusing, lens fatigue</a:t>
            </a:r>
          </a:p>
          <a:p>
            <a:pPr lvl="1">
              <a:spcBef>
                <a:spcPct val="0"/>
              </a:spcBef>
            </a:pPr>
            <a:r>
              <a:rPr lang="en-US" smtClean="0"/>
              <a:t>Presbyopia- reduces focal range, moves nearest plane of focus away from eye </a:t>
            </a:r>
          </a:p>
          <a:p>
            <a:pPr lvl="1">
              <a:spcBef>
                <a:spcPct val="0"/>
              </a:spcBef>
            </a:pPr>
            <a:r>
              <a:rPr lang="en-US" smtClean="0"/>
              <a:t>Astigmatism- radially non-symmetric focusing ranges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DC1FB6-CB8F-4330-9680-8230AFF0222C}" type="slidenum">
              <a:rPr lang="fr-FR">
                <a:ea typeface="ＭＳ Ｐゴシック" pitchFamily="84" charset="-128"/>
                <a:cs typeface="ＭＳ Ｐゴシック" pitchFamily="84" charset="-128"/>
              </a:rPr>
              <a:pPr fontAlgn="base">
                <a:spcBef>
                  <a:spcPct val="0"/>
                </a:spcBef>
                <a:spcAft>
                  <a:spcPct val="0"/>
                </a:spcAft>
              </a:pPr>
              <a:t>5</a:t>
            </a:fld>
            <a:endParaRPr lang="fr-FR">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Subjective Methods: reliant on user’s judgment. Usually relevant to sharpness or blurriness of items, such as a Snellen eye chart. Rough and arbitrary.</a:t>
            </a:r>
          </a:p>
          <a:p>
            <a:pPr lvl="1">
              <a:spcBef>
                <a:spcPct val="0"/>
              </a:spcBef>
            </a:pPr>
            <a:endParaRPr lang="en-US" smtClean="0"/>
          </a:p>
          <a:p>
            <a:pPr lvl="1">
              <a:spcBef>
                <a:spcPct val="0"/>
              </a:spcBef>
            </a:pPr>
            <a:r>
              <a:rPr lang="en-US" smtClean="0"/>
              <a:t>Objective Methods: Require mechanics to gauge ray vergence or divergence.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20FD68-EBC6-4FDA-BE12-65DBAAED90CB}" type="slidenum">
              <a:rPr lang="fr-FR">
                <a:ea typeface="ＭＳ Ｐゴシック" pitchFamily="84" charset="-128"/>
                <a:cs typeface="ＭＳ Ｐゴシック" pitchFamily="84" charset="-128"/>
              </a:rPr>
              <a:pPr fontAlgn="base">
                <a:spcBef>
                  <a:spcPct val="0"/>
                </a:spcBef>
                <a:spcAft>
                  <a:spcPct val="0"/>
                </a:spcAft>
              </a:pPr>
              <a:t>6</a:t>
            </a:fld>
            <a:endParaRPr lang="fr-FR">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lgn="l">
              <a:defRPr/>
            </a:lvl1pPr>
          </a:lstStyle>
          <a:p>
            <a:pPr>
              <a:defRPr/>
            </a:pPr>
            <a:fld id="{DC43DFE3-033B-4D80-80EA-8ACD3BEC8BF4}" type="datetimeFigureOut">
              <a:rPr lang="en-US"/>
              <a:pPr>
                <a:defRPr/>
              </a:pPr>
              <a:t>12/13/11</a:t>
            </a:fld>
            <a:endParaRPr lang="en-US"/>
          </a:p>
        </p:txBody>
      </p:sp>
      <p:sp>
        <p:nvSpPr>
          <p:cNvPr id="6" name="Footer Placeholder 4"/>
          <p:cNvSpPr>
            <a:spLocks noGrp="1"/>
          </p:cNvSpPr>
          <p:nvPr>
            <p:ph type="ftr" sz="quarter" idx="11"/>
          </p:nvPr>
        </p:nvSpPr>
        <p:spPr/>
        <p:txBody>
          <a:bodyPr/>
          <a:lstStyle>
            <a:lvl1pPr algn="ctr">
              <a:defRPr/>
            </a:lvl1pPr>
          </a:lstStyle>
          <a:p>
            <a:pPr>
              <a:defRPr/>
            </a:pPr>
            <a:endParaRPr lang="en-US"/>
          </a:p>
        </p:txBody>
      </p:sp>
      <p:sp>
        <p:nvSpPr>
          <p:cNvPr id="7" name="Slide Number Placeholder 5"/>
          <p:cNvSpPr>
            <a:spLocks noGrp="1"/>
          </p:cNvSpPr>
          <p:nvPr>
            <p:ph type="sldNum" sz="quarter" idx="12"/>
          </p:nvPr>
        </p:nvSpPr>
        <p:spPr/>
        <p:txBody>
          <a:bodyPr/>
          <a:lstStyle>
            <a:lvl1pPr algn="l">
              <a:defRPr/>
            </a:lvl1pPr>
          </a:lstStyle>
          <a:p>
            <a:pPr>
              <a:defRPr/>
            </a:pPr>
            <a:fld id="{AD56C0A8-4EAC-4843-B26D-37103FE60F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69E4BE73-64B9-4E94-A58A-351F8653239D}" type="datetimeFigureOut">
              <a:rPr lang="en-US"/>
              <a:pPr>
                <a:defRPr/>
              </a:pPr>
              <a:t>12/13/11</a:t>
            </a:fld>
            <a:endParaRPr lang="en-US"/>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FC6888E2-B2F1-4E71-AC29-B81CDD6FD7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lgn="l">
              <a:defRPr/>
            </a:lvl1pPr>
          </a:lstStyle>
          <a:p>
            <a:pPr>
              <a:defRPr/>
            </a:pPr>
            <a:fld id="{E8555834-F0F9-43A2-B79D-29EC9D38F236}" type="datetimeFigureOut">
              <a:rPr lang="en-US"/>
              <a:pPr>
                <a:defRPr/>
              </a:pPr>
              <a:t>12/13/11</a:t>
            </a:fld>
            <a:endParaRPr lang="en-US"/>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CD40EFD6-FF74-422B-AE0E-B1BE5F5A5D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B0FD4389-F69B-4F3E-9F6B-15DA71318610}" type="datetimeFigureOut">
              <a:rPr lang="en-US"/>
              <a:pPr>
                <a:defRPr/>
              </a:pPr>
              <a:t>12/13/11</a:t>
            </a:fld>
            <a:endParaRPr lang="en-US"/>
          </a:p>
        </p:txBody>
      </p:sp>
      <p:sp>
        <p:nvSpPr>
          <p:cNvPr id="5" name="Footer Placeholder 4"/>
          <p:cNvSpPr>
            <a:spLocks noGrp="1"/>
          </p:cNvSpPr>
          <p:nvPr>
            <p:ph type="ftr" sz="quarter" idx="11"/>
          </p:nvPr>
        </p:nvSpPr>
        <p:spPr/>
        <p:txBody>
          <a:bodyPr/>
          <a:lstStyle>
            <a:lvl1pPr algn="ct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6192E070-E39A-47A0-BED5-B8FE9AA61A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l">
              <a:defRPr/>
            </a:lvl1pPr>
          </a:lstStyle>
          <a:p>
            <a:pPr>
              <a:defRPr/>
            </a:pPr>
            <a:fld id="{4661BC56-EF29-4F4F-96A2-626946420B43}" type="datetimeFigureOut">
              <a:rPr lang="en-US"/>
              <a:pPr>
                <a:defRPr/>
              </a:pPr>
              <a:t>12/13/11</a:t>
            </a:fld>
            <a:endParaRPr lang="en-US"/>
          </a:p>
        </p:txBody>
      </p:sp>
      <p:sp>
        <p:nvSpPr>
          <p:cNvPr id="6" name="Footer Placeholder 4"/>
          <p:cNvSpPr>
            <a:spLocks noGrp="1"/>
          </p:cNvSpPr>
          <p:nvPr>
            <p:ph type="ftr" sz="quarter" idx="11"/>
          </p:nvPr>
        </p:nvSpPr>
        <p:spPr/>
        <p:txBody>
          <a:bodyPr/>
          <a:lstStyle>
            <a:lvl1pPr algn="ctr">
              <a:defRPr/>
            </a:lvl1pPr>
          </a:lstStyle>
          <a:p>
            <a:pPr>
              <a:defRPr/>
            </a:pPr>
            <a:endParaRPr lang="en-US"/>
          </a:p>
        </p:txBody>
      </p:sp>
      <p:sp>
        <p:nvSpPr>
          <p:cNvPr id="7" name="Slide Number Placeholder 5"/>
          <p:cNvSpPr>
            <a:spLocks noGrp="1"/>
          </p:cNvSpPr>
          <p:nvPr>
            <p:ph type="sldNum" sz="quarter" idx="12"/>
          </p:nvPr>
        </p:nvSpPr>
        <p:spPr/>
        <p:txBody>
          <a:bodyPr/>
          <a:lstStyle>
            <a:lvl1pPr algn="l">
              <a:defRPr/>
            </a:lvl1pPr>
          </a:lstStyle>
          <a:p>
            <a:pPr>
              <a:defRPr/>
            </a:pPr>
            <a:fld id="{ABAB73AC-1604-40C4-93BB-FDDB1A585BC9}" type="slidenum">
              <a:rPr lang="en-US"/>
              <a:pPr>
                <a:defRPr/>
              </a:pPr>
              <a:t>‹#›</a:t>
            </a:fld>
            <a:endParaRPr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lgn="l">
              <a:defRPr/>
            </a:lvl1pPr>
          </a:lstStyle>
          <a:p>
            <a:pPr>
              <a:defRPr/>
            </a:pPr>
            <a:fld id="{680009C2-C36B-4895-8DCE-1D9F6368BEDB}" type="datetimeFigureOut">
              <a:rPr lang="en-US"/>
              <a:pPr>
                <a:defRPr/>
              </a:pPr>
              <a:t>12/13/11</a:t>
            </a:fld>
            <a:endParaRPr lang="en-US"/>
          </a:p>
        </p:txBody>
      </p:sp>
      <p:sp>
        <p:nvSpPr>
          <p:cNvPr id="6" name="Footer Placeholder 5"/>
          <p:cNvSpPr>
            <a:spLocks noGrp="1"/>
          </p:cNvSpPr>
          <p:nvPr>
            <p:ph type="ftr" sz="quarter" idx="11"/>
          </p:nvPr>
        </p:nvSpPr>
        <p:spPr/>
        <p:txBody>
          <a:bodyPr/>
          <a:lstStyle>
            <a:lvl1pPr algn="ct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58CD49A4-71CB-4DC6-B1AD-B8C963DC35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lgn="l">
              <a:defRPr/>
            </a:lvl1pPr>
          </a:lstStyle>
          <a:p>
            <a:pPr>
              <a:defRPr/>
            </a:pPr>
            <a:fld id="{F823FFEF-5EE4-4B37-A449-496E912B1A54}" type="datetimeFigureOut">
              <a:rPr lang="en-US"/>
              <a:pPr>
                <a:defRPr/>
              </a:pPr>
              <a:t>12/13/11</a:t>
            </a:fld>
            <a:endParaRPr lang="en-US"/>
          </a:p>
        </p:txBody>
      </p:sp>
      <p:sp>
        <p:nvSpPr>
          <p:cNvPr id="9" name="Footer Placeholder 7"/>
          <p:cNvSpPr>
            <a:spLocks noGrp="1"/>
          </p:cNvSpPr>
          <p:nvPr>
            <p:ph type="ftr" sz="quarter" idx="11"/>
          </p:nvPr>
        </p:nvSpPr>
        <p:spPr/>
        <p:txBody>
          <a:bodyPr/>
          <a:lstStyle>
            <a:lvl1pPr algn="ct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D4F9D08-8BDD-4B10-BB49-7A49BAD75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a:defRPr/>
            </a:lvl1pPr>
          </a:lstStyle>
          <a:p>
            <a:pPr>
              <a:defRPr/>
            </a:pPr>
            <a:fld id="{CBDDDAEC-0AA7-40C5-9D3F-F7C7209D37EC}" type="datetimeFigureOut">
              <a:rPr lang="en-US"/>
              <a:pPr>
                <a:defRPr/>
              </a:pPr>
              <a:t>12/13/11</a:t>
            </a:fld>
            <a:endParaRPr lang="en-US"/>
          </a:p>
        </p:txBody>
      </p:sp>
      <p:sp>
        <p:nvSpPr>
          <p:cNvPr id="4" name="Footer Placeholder 3"/>
          <p:cNvSpPr>
            <a:spLocks noGrp="1"/>
          </p:cNvSpPr>
          <p:nvPr>
            <p:ph type="ftr" sz="quarter" idx="11"/>
          </p:nvPr>
        </p:nvSpPr>
        <p:spPr/>
        <p:txBody>
          <a:bodyPr/>
          <a:lstStyle>
            <a:lvl1pPr algn="ctr">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vl1pPr>
          </a:lstStyle>
          <a:p>
            <a:pPr>
              <a:defRPr/>
            </a:pPr>
            <a:fld id="{E376F7C0-C9F4-4D9D-A96C-5B2503D3F7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fld id="{343A8981-2ED4-43E8-836A-92631F297EF1}" type="datetimeFigureOut">
              <a:rPr lang="en-US"/>
              <a:pPr>
                <a:defRPr/>
              </a:pPr>
              <a:t>12/13/11</a:t>
            </a:fld>
            <a:endParaRPr lang="en-US"/>
          </a:p>
        </p:txBody>
      </p:sp>
      <p:sp>
        <p:nvSpPr>
          <p:cNvPr id="3" name="Footer Placeholder 2"/>
          <p:cNvSpPr>
            <a:spLocks noGrp="1"/>
          </p:cNvSpPr>
          <p:nvPr>
            <p:ph type="ftr" sz="quarter" idx="11"/>
          </p:nvPr>
        </p:nvSpPr>
        <p:spPr/>
        <p:txBody>
          <a:bodyPr/>
          <a:lstStyle>
            <a:lvl1pPr algn="ctr">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vl1pPr>
          </a:lstStyle>
          <a:p>
            <a:pPr>
              <a:defRPr/>
            </a:pPr>
            <a:fld id="{256BF69B-491D-4D8F-AC7D-1791329F9A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lgn="l">
              <a:defRPr/>
            </a:lvl1pPr>
          </a:lstStyle>
          <a:p>
            <a:pPr>
              <a:defRPr/>
            </a:pPr>
            <a:fld id="{F3FAC8AA-5349-4B62-A2F7-39A143E68BAE}" type="datetimeFigureOut">
              <a:rPr lang="en-US"/>
              <a:pPr>
                <a:defRPr/>
              </a:pPr>
              <a:t>12/13/11</a:t>
            </a:fld>
            <a:endParaRPr lang="en-US"/>
          </a:p>
        </p:txBody>
      </p:sp>
      <p:sp>
        <p:nvSpPr>
          <p:cNvPr id="7" name="Footer Placeholder 5"/>
          <p:cNvSpPr>
            <a:spLocks noGrp="1"/>
          </p:cNvSpPr>
          <p:nvPr>
            <p:ph type="ftr" sz="quarter" idx="11"/>
          </p:nvPr>
        </p:nvSpPr>
        <p:spPr/>
        <p:txBody>
          <a:bodyPr/>
          <a:lstStyle>
            <a:lvl1pPr algn="ctr">
              <a:defRPr/>
            </a:lvl1pPr>
          </a:lstStyle>
          <a:p>
            <a:pPr>
              <a:defRPr/>
            </a:pPr>
            <a:endParaRPr lang="en-US"/>
          </a:p>
        </p:txBody>
      </p:sp>
      <p:sp>
        <p:nvSpPr>
          <p:cNvPr id="8" name="Slide Number Placeholder 6"/>
          <p:cNvSpPr>
            <a:spLocks noGrp="1"/>
          </p:cNvSpPr>
          <p:nvPr>
            <p:ph type="sldNum" sz="quarter" idx="12"/>
          </p:nvPr>
        </p:nvSpPr>
        <p:spPr/>
        <p:txBody>
          <a:bodyPr/>
          <a:lstStyle>
            <a:lvl1pPr algn="l">
              <a:defRPr/>
            </a:lvl1pPr>
          </a:lstStyle>
          <a:p>
            <a:pPr>
              <a:defRPr/>
            </a:pPr>
            <a:fld id="{F6E4F918-FA4F-4B52-A113-EC90CD17CF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a:defRPr/>
            </a:lvl1pPr>
          </a:lstStyle>
          <a:p>
            <a:pPr>
              <a:defRPr/>
            </a:pPr>
            <a:fld id="{63DDC62E-93D1-4951-9D6E-5BA16EE9BB90}" type="datetimeFigureOut">
              <a:rPr lang="en-US"/>
              <a:pPr>
                <a:defRPr/>
              </a:pPr>
              <a:t>12/13/11</a:t>
            </a:fld>
            <a:endParaRPr lang="en-US" dirty="0"/>
          </a:p>
        </p:txBody>
      </p:sp>
      <p:sp>
        <p:nvSpPr>
          <p:cNvPr id="6" name="Footer Placeholder 5"/>
          <p:cNvSpPr>
            <a:spLocks noGrp="1"/>
          </p:cNvSpPr>
          <p:nvPr>
            <p:ph type="ftr" sz="quarter" idx="11"/>
          </p:nvPr>
        </p:nvSpPr>
        <p:spPr/>
        <p:txBody>
          <a:bodyPr/>
          <a:lstStyle>
            <a:lvl1pPr algn="ct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4A18EA03-4107-4CB9-A8F3-600ED78F6C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r" fontAlgn="auto">
              <a:spcBef>
                <a:spcPts val="0"/>
              </a:spcBef>
              <a:spcAft>
                <a:spcPts val="0"/>
              </a:spcAft>
              <a:defRPr sz="1200" smtClean="0">
                <a:solidFill>
                  <a:srgbClr val="FFFFFF"/>
                </a:solidFill>
                <a:latin typeface="+mn-lt"/>
                <a:ea typeface="+mn-ea"/>
                <a:cs typeface="+mn-cs"/>
              </a:defRPr>
            </a:lvl1pPr>
          </a:lstStyle>
          <a:p>
            <a:pPr>
              <a:defRPr/>
            </a:pPr>
            <a:fld id="{DBE15EE6-3917-42D3-91C9-8EB0F3B8C270}" type="datetimeFigureOut">
              <a:rPr lang="en-US"/>
              <a:pPr>
                <a:defRPr/>
              </a:pPr>
              <a:t>12/13/11</a:t>
            </a:fld>
            <a:endParaRPr lang="en-US" sz="1400"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l" fontAlgn="auto">
              <a:spcBef>
                <a:spcPts val="0"/>
              </a:spcBef>
              <a:spcAft>
                <a:spcPts val="0"/>
              </a:spcAft>
              <a:defRPr sz="1200" dirty="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ctr" fontAlgn="auto">
              <a:spcBef>
                <a:spcPts val="0"/>
              </a:spcBef>
              <a:spcAft>
                <a:spcPts val="0"/>
              </a:spcAft>
              <a:defRPr sz="1400" b="1" smtClean="0">
                <a:solidFill>
                  <a:srgbClr val="FFFFFF"/>
                </a:solidFill>
                <a:latin typeface="+mn-lt"/>
                <a:ea typeface="+mn-ea"/>
                <a:cs typeface="+mn-cs"/>
              </a:defRPr>
            </a:lvl1pPr>
          </a:lstStyle>
          <a:p>
            <a:pPr>
              <a:defRPr/>
            </a:pPr>
            <a:fld id="{FBDD0D64-DDA6-4516-907D-6689D2E9B880}" type="slidenum">
              <a:rPr lang="en-US"/>
              <a:pPr>
                <a:defRPr/>
              </a:pPr>
              <a:t>‹#›</a:t>
            </a:fld>
            <a:endParaRPr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fontAlgn="base">
        <a:spcBef>
          <a:spcPct val="0"/>
        </a:spcBef>
        <a:spcAft>
          <a:spcPct val="0"/>
        </a:spcAft>
        <a:defRPr sz="4000" kern="1200" spc="-100">
          <a:solidFill>
            <a:schemeClr val="tx2"/>
          </a:solidFill>
          <a:latin typeface="+mj-lt"/>
          <a:ea typeface="ＭＳ Ｐゴシック" pitchFamily="84" charset="-128"/>
          <a:cs typeface="ＭＳ Ｐゴシック" pitchFamily="84" charset="-128"/>
        </a:defRPr>
      </a:lvl1pPr>
      <a:lvl2pPr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2pPr>
      <a:lvl3pPr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3pPr>
      <a:lvl4pPr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4pPr>
      <a:lvl5pPr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5pPr>
      <a:lvl6pPr marL="457200"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6pPr>
      <a:lvl7pPr marL="914400"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7pPr>
      <a:lvl8pPr marL="1371600"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8pPr>
      <a:lvl9pPr marL="1828800" algn="l" rtl="0" fontAlgn="base">
        <a:spcBef>
          <a:spcPct val="0"/>
        </a:spcBef>
        <a:spcAft>
          <a:spcPct val="0"/>
        </a:spcAft>
        <a:defRPr sz="4000">
          <a:solidFill>
            <a:schemeClr val="tx2"/>
          </a:solidFill>
          <a:latin typeface="Arial" pitchFamily="84" charset="0"/>
          <a:ea typeface="ＭＳ Ｐゴシック" pitchFamily="84" charset="-128"/>
          <a:cs typeface="ＭＳ Ｐゴシック" pitchFamily="84" charset="-128"/>
        </a:defRPr>
      </a:lvl9pPr>
    </p:titleStyle>
    <p:bodyStyle>
      <a:lvl1pPr marL="182563" indent="-182563" algn="l" rtl="0" fontAlgn="base">
        <a:spcBef>
          <a:spcPct val="20000"/>
        </a:spcBef>
        <a:spcAft>
          <a:spcPct val="0"/>
        </a:spcAft>
        <a:buClr>
          <a:schemeClr val="accent1"/>
        </a:buClr>
        <a:buSzPct val="85000"/>
        <a:buFont typeface="Arial" pitchFamily="84" charset="0"/>
        <a:buChar char="•"/>
        <a:defRPr sz="2400" kern="1200">
          <a:solidFill>
            <a:schemeClr val="tx1"/>
          </a:solidFill>
          <a:latin typeface="+mn-lt"/>
          <a:ea typeface="ＭＳ Ｐゴシック" pitchFamily="84" charset="-128"/>
          <a:cs typeface="ＭＳ Ｐゴシック" pitchFamily="84" charset="-128"/>
        </a:defRPr>
      </a:lvl1pPr>
      <a:lvl2pPr marL="457200" indent="-182563" algn="l" rtl="0" fontAlgn="base">
        <a:spcBef>
          <a:spcPct val="20000"/>
        </a:spcBef>
        <a:spcAft>
          <a:spcPct val="0"/>
        </a:spcAft>
        <a:buClr>
          <a:schemeClr val="accent1"/>
        </a:buClr>
        <a:buSzPct val="85000"/>
        <a:buFont typeface="Arial" pitchFamily="84" charset="0"/>
        <a:buChar char="•"/>
        <a:defRPr sz="2000" kern="1200">
          <a:solidFill>
            <a:schemeClr val="tx1"/>
          </a:solidFill>
          <a:latin typeface="+mn-lt"/>
          <a:ea typeface="ＭＳ Ｐゴシック" pitchFamily="84" charset="-128"/>
          <a:cs typeface="+mn-cs"/>
        </a:defRPr>
      </a:lvl2pPr>
      <a:lvl3pPr marL="730250" indent="-182563" algn="l" rtl="0" fontAlgn="base">
        <a:spcBef>
          <a:spcPct val="20000"/>
        </a:spcBef>
        <a:spcAft>
          <a:spcPct val="0"/>
        </a:spcAft>
        <a:buClr>
          <a:schemeClr val="accent1"/>
        </a:buClr>
        <a:buSzPct val="90000"/>
        <a:buFont typeface="Arial" pitchFamily="84" charset="0"/>
        <a:buChar char="•"/>
        <a:defRPr kern="1200">
          <a:solidFill>
            <a:schemeClr val="tx1"/>
          </a:solidFill>
          <a:latin typeface="+mn-lt"/>
          <a:ea typeface="ＭＳ Ｐゴシック" pitchFamily="84" charset="-128"/>
          <a:cs typeface="+mn-cs"/>
        </a:defRPr>
      </a:lvl3pPr>
      <a:lvl4pPr marL="1004888" indent="-182563" algn="l" rtl="0" fontAlgn="base">
        <a:spcBef>
          <a:spcPct val="20000"/>
        </a:spcBef>
        <a:spcAft>
          <a:spcPct val="0"/>
        </a:spcAft>
        <a:buClr>
          <a:schemeClr val="accent1"/>
        </a:buClr>
        <a:buFont typeface="Arial" pitchFamily="84" charset="0"/>
        <a:buChar char="•"/>
        <a:defRPr sz="1600" kern="1200">
          <a:solidFill>
            <a:schemeClr val="tx1"/>
          </a:solidFill>
          <a:latin typeface="+mn-lt"/>
          <a:ea typeface="ＭＳ Ｐゴシック" pitchFamily="84" charset="-128"/>
          <a:cs typeface="+mn-cs"/>
        </a:defRPr>
      </a:lvl4pPr>
      <a:lvl5pPr marL="1187450" indent="-136525" algn="l" rtl="0" fontAlgn="base">
        <a:spcBef>
          <a:spcPct val="20000"/>
        </a:spcBef>
        <a:spcAft>
          <a:spcPct val="0"/>
        </a:spcAft>
        <a:buClr>
          <a:schemeClr val="accent1"/>
        </a:buClr>
        <a:buSzPct val="100000"/>
        <a:buFont typeface="Arial" pitchFamily="84" charset="0"/>
        <a:buChar char="•"/>
        <a:defRPr sz="1400" kern="1200">
          <a:solidFill>
            <a:schemeClr val="tx1"/>
          </a:solidFill>
          <a:latin typeface="+mn-lt"/>
          <a:ea typeface="ＭＳ Ｐゴシック" pitchFamily="8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hyperlink" Target="http://web.media.mit.edu/~pamplona/NETR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5" Type="http://schemas.openxmlformats.org/officeDocument/2006/relationships/image" Target="../media/image3.pd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18.pd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hyperlink" Target="http://web.media.mit.edu/~pamplona/NETRA/"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lideshare.net/vfpamp/netra-on-siggraph-20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5" Type="http://schemas.openxmlformats.org/officeDocument/2006/relationships/image" Target="../media/image8.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495300" y="468313"/>
            <a:ext cx="8634413" cy="1400175"/>
          </a:xfrm>
        </p:spPr>
        <p:txBody>
          <a:bodyPr>
            <a:normAutofit/>
          </a:bodyPr>
          <a:lstStyle/>
          <a:p>
            <a:pPr fontAlgn="auto">
              <a:spcAft>
                <a:spcPts val="0"/>
              </a:spcAft>
              <a:defRPr/>
            </a:pPr>
            <a:r>
              <a:rPr lang="en-US" sz="3800" b="1" dirty="0" smtClean="0">
                <a:ea typeface="+mj-ea"/>
                <a:cs typeface="+mj-cs"/>
              </a:rPr>
              <a:t>NETRA</a:t>
            </a:r>
            <a:r>
              <a:rPr lang="en-US" sz="3800" dirty="0" smtClean="0">
                <a:ea typeface="+mj-ea"/>
                <a:cs typeface="+mj-cs"/>
              </a:rPr>
              <a:t>: Interactive Display for Estimating Refractive Errors</a:t>
            </a:r>
            <a:endParaRPr lang="en-US" sz="3800" dirty="0">
              <a:ea typeface="+mj-ea"/>
              <a:cs typeface="+mj-cs"/>
            </a:endParaRPr>
          </a:p>
        </p:txBody>
      </p:sp>
      <p:sp>
        <p:nvSpPr>
          <p:cNvPr id="2" name="Subtitle 1"/>
          <p:cNvSpPr>
            <a:spLocks noGrp="1"/>
          </p:cNvSpPr>
          <p:nvPr>
            <p:ph type="subTitle" idx="1"/>
          </p:nvPr>
        </p:nvSpPr>
        <p:spPr>
          <a:xfrm>
            <a:off x="495300" y="5094288"/>
            <a:ext cx="6180138" cy="1593850"/>
          </a:xfrm>
        </p:spPr>
        <p:txBody>
          <a:bodyPr rtlCol="0">
            <a:normAutofit/>
          </a:bodyPr>
          <a:lstStyle/>
          <a:p>
            <a:pPr fontAlgn="auto">
              <a:spcAft>
                <a:spcPts val="0"/>
              </a:spcAft>
              <a:buFont typeface="Arial" pitchFamily="34" charset="0"/>
              <a:buNone/>
              <a:defRPr/>
            </a:pPr>
            <a:r>
              <a:rPr lang="fr-FR" b="1" dirty="0" smtClean="0">
                <a:ea typeface="+mn-ea"/>
                <a:cs typeface="+mn-cs"/>
              </a:rPr>
              <a:t>Manuel Legrand</a:t>
            </a:r>
            <a:r>
              <a:rPr lang="fr-FR" b="1" baseline="30000" dirty="0">
                <a:ea typeface="+mn-ea"/>
                <a:cs typeface="+mn-cs"/>
              </a:rPr>
              <a:t>3</a:t>
            </a:r>
            <a:endParaRPr lang="fr-FR" b="1" baseline="30000" dirty="0" smtClean="0">
              <a:ea typeface="+mn-ea"/>
              <a:cs typeface="+mn-cs"/>
            </a:endParaRPr>
          </a:p>
          <a:p>
            <a:pPr fontAlgn="auto">
              <a:spcAft>
                <a:spcPts val="0"/>
              </a:spcAft>
              <a:buFont typeface="Arial" pitchFamily="34" charset="0"/>
              <a:buNone/>
              <a:defRPr/>
            </a:pPr>
            <a:r>
              <a:rPr lang="fr-FR" b="1" dirty="0" smtClean="0">
                <a:ea typeface="+mn-ea"/>
                <a:cs typeface="+mn-cs"/>
              </a:rPr>
              <a:t>Jacqueline Söegaard</a:t>
            </a:r>
            <a:r>
              <a:rPr lang="fr-FR" b="1" baseline="30000" dirty="0">
                <a:ea typeface="+mn-ea"/>
                <a:cs typeface="+mn-cs"/>
              </a:rPr>
              <a:t>3</a:t>
            </a:r>
            <a:endParaRPr lang="fr-FR" b="1" baseline="30000" dirty="0" smtClean="0">
              <a:ea typeface="+mn-ea"/>
              <a:cs typeface="+mn-cs"/>
            </a:endParaRPr>
          </a:p>
          <a:p>
            <a:pPr fontAlgn="auto">
              <a:spcAft>
                <a:spcPts val="0"/>
              </a:spcAft>
              <a:buFont typeface="Arial" pitchFamily="34" charset="0"/>
              <a:buNone/>
              <a:defRPr/>
            </a:pPr>
            <a:endParaRPr lang="fr-FR" baseline="30000" dirty="0" smtClean="0">
              <a:ea typeface="+mn-ea"/>
              <a:cs typeface="+mn-cs"/>
            </a:endParaRPr>
          </a:p>
          <a:p>
            <a:pPr fontAlgn="auto">
              <a:spcAft>
                <a:spcPts val="0"/>
              </a:spcAft>
              <a:buFont typeface="Arial" pitchFamily="34" charset="0"/>
              <a:buNone/>
              <a:defRPr/>
            </a:pPr>
            <a:r>
              <a:rPr lang="fr-FR" sz="1800" baseline="30000" dirty="0" smtClean="0">
                <a:ea typeface="+mn-ea"/>
                <a:cs typeface="+mn-cs"/>
              </a:rPr>
              <a:t>3</a:t>
            </a:r>
            <a:r>
              <a:rPr lang="fr-FR" sz="1800" dirty="0" smtClean="0">
                <a:ea typeface="+mn-ea"/>
                <a:cs typeface="+mn-cs"/>
              </a:rPr>
              <a:t>Department of </a:t>
            </a:r>
            <a:r>
              <a:rPr lang="fr-FR" sz="1800" dirty="0" err="1" smtClean="0">
                <a:ea typeface="+mn-ea"/>
                <a:cs typeface="+mn-cs"/>
              </a:rPr>
              <a:t>Biological</a:t>
            </a:r>
            <a:r>
              <a:rPr lang="fr-FR" sz="1800" dirty="0" smtClean="0">
                <a:ea typeface="+mn-ea"/>
                <a:cs typeface="+mn-cs"/>
              </a:rPr>
              <a:t> Engineering, MIT</a:t>
            </a:r>
            <a:endParaRPr lang="fr-FR" sz="1800" dirty="0">
              <a:ea typeface="+mn-ea"/>
              <a:cs typeface="+mn-cs"/>
            </a:endParaRPr>
          </a:p>
        </p:txBody>
      </p:sp>
      <p:cxnSp>
        <p:nvCxnSpPr>
          <p:cNvPr id="5" name="Straight Connector 4"/>
          <p:cNvCxnSpPr/>
          <p:nvPr/>
        </p:nvCxnSpPr>
        <p:spPr>
          <a:xfrm>
            <a:off x="495300" y="4903788"/>
            <a:ext cx="8196263" cy="0"/>
          </a:xfrm>
          <a:prstGeom prst="line">
            <a:avLst/>
          </a:prstGeom>
          <a:ln>
            <a:solidFill>
              <a:srgbClr val="D16349"/>
            </a:solidFill>
          </a:ln>
        </p:spPr>
        <p:style>
          <a:lnRef idx="2">
            <a:schemeClr val="accent1"/>
          </a:lnRef>
          <a:fillRef idx="0">
            <a:schemeClr val="accent1"/>
          </a:fillRef>
          <a:effectRef idx="1">
            <a:schemeClr val="accent1"/>
          </a:effectRef>
          <a:fontRef idx="minor">
            <a:schemeClr val="tx1"/>
          </a:fontRef>
        </p:style>
      </p:cxnSp>
      <p:pic>
        <p:nvPicPr>
          <p:cNvPr id="14340" name="Picture 5"/>
          <p:cNvPicPr>
            <a:picLocks noChangeAspect="1"/>
          </p:cNvPicPr>
          <p:nvPr/>
        </p:nvPicPr>
        <p:blipFill>
          <a:blip r:embed="rId3"/>
          <a:srcRect/>
          <a:stretch>
            <a:fillRect/>
          </a:stretch>
        </p:blipFill>
        <p:spPr bwMode="auto">
          <a:xfrm>
            <a:off x="5894388" y="2025650"/>
            <a:ext cx="2679700" cy="2681288"/>
          </a:xfrm>
          <a:prstGeom prst="rect">
            <a:avLst/>
          </a:prstGeom>
          <a:noFill/>
          <a:ln w="9525">
            <a:noFill/>
            <a:miter lim="800000"/>
            <a:headEnd/>
            <a:tailEnd/>
          </a:ln>
        </p:spPr>
      </p:pic>
      <p:sp>
        <p:nvSpPr>
          <p:cNvPr id="9" name="Rectangle 8"/>
          <p:cNvSpPr/>
          <p:nvPr/>
        </p:nvSpPr>
        <p:spPr>
          <a:xfrm>
            <a:off x="495300" y="2025650"/>
            <a:ext cx="5514975" cy="2681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342" name="TextBox 9"/>
          <p:cNvSpPr txBox="1">
            <a:spLocks noChangeArrowheads="1"/>
          </p:cNvSpPr>
          <p:nvPr/>
        </p:nvSpPr>
        <p:spPr bwMode="auto">
          <a:xfrm>
            <a:off x="509588" y="2239963"/>
            <a:ext cx="5284787" cy="2605087"/>
          </a:xfrm>
          <a:prstGeom prst="rect">
            <a:avLst/>
          </a:prstGeom>
          <a:noFill/>
          <a:ln w="9525">
            <a:noFill/>
            <a:miter lim="800000"/>
            <a:headEnd/>
            <a:tailEnd/>
          </a:ln>
        </p:spPr>
        <p:txBody>
          <a:bodyPr>
            <a:prstTxWarp prst="textNoShape">
              <a:avLst/>
            </a:prstTxWarp>
            <a:spAutoFit/>
          </a:bodyPr>
          <a:lstStyle/>
          <a:p>
            <a:r>
              <a:rPr lang="fr-FR" sz="2000" b="1"/>
              <a:t>Vitor F. Pamplona</a:t>
            </a:r>
            <a:r>
              <a:rPr lang="fr-FR" sz="2000" b="1" baseline="30000"/>
              <a:t>1,2</a:t>
            </a:r>
            <a:r>
              <a:rPr lang="fr-FR" sz="2000" b="1"/>
              <a:t>, Ankit Mohan</a:t>
            </a:r>
            <a:r>
              <a:rPr lang="fr-FR" sz="2000" b="1" baseline="30000"/>
              <a:t>1</a:t>
            </a:r>
            <a:r>
              <a:rPr lang="fr-FR" sz="2000" b="1"/>
              <a:t>, Manuel M. Oliveira</a:t>
            </a:r>
            <a:r>
              <a:rPr lang="fr-FR" sz="2000" b="1" baseline="30000"/>
              <a:t>1,2</a:t>
            </a:r>
            <a:r>
              <a:rPr lang="fr-FR" sz="2000" b="1"/>
              <a:t>, Ramesh Raskar</a:t>
            </a:r>
            <a:r>
              <a:rPr lang="fr-FR" sz="2000" b="1" baseline="30000"/>
              <a:t>1</a:t>
            </a:r>
            <a:r>
              <a:rPr lang="fr-FR" sz="2000" b="1"/>
              <a:t>  </a:t>
            </a:r>
            <a:r>
              <a:rPr lang="fr-FR" sz="1600" b="1"/>
              <a:t>Proc. of SIGGRAPH, 2010</a:t>
            </a:r>
            <a:endParaRPr lang="fr-FR" sz="1600"/>
          </a:p>
          <a:p>
            <a:endParaRPr lang="fr-FR" sz="1400" b="1" baseline="30000"/>
          </a:p>
          <a:p>
            <a:endParaRPr lang="fr-FR" sz="1400" b="1" baseline="30000"/>
          </a:p>
          <a:p>
            <a:endParaRPr lang="fr-FR" sz="1400" b="1" baseline="30000"/>
          </a:p>
          <a:p>
            <a:r>
              <a:rPr lang="fr-FR" sz="1400" b="1" baseline="30000"/>
              <a:t>1</a:t>
            </a:r>
            <a:r>
              <a:rPr lang="fr-FR" sz="1400"/>
              <a:t>Camera Culture Group – MIT Media Lab</a:t>
            </a:r>
          </a:p>
          <a:p>
            <a:r>
              <a:rPr lang="fr-FR" sz="1400" b="1" baseline="30000"/>
              <a:t>2</a:t>
            </a:r>
            <a:r>
              <a:rPr lang="fr-FR" sz="1400"/>
              <a:t>Instituto de Informática -UFRGS</a:t>
            </a:r>
          </a:p>
          <a:p>
            <a:endParaRPr lang="fr-FR"/>
          </a:p>
          <a:p>
            <a:r>
              <a:rPr lang="fr-FR">
                <a:hlinkClick r:id="rId4"/>
              </a:rPr>
              <a:t>http://web.media.mit.edu/~pamplona/NETRA/</a:t>
            </a:r>
            <a:endParaRPr lang="fr-FR"/>
          </a:p>
          <a:p>
            <a:endParaRPr lang="fr-FR"/>
          </a:p>
        </p:txBody>
      </p:sp>
      <p:pic>
        <p:nvPicPr>
          <p:cNvPr id="14343" name="Picture 10" descr="S6_R_G_W 2.EPS"/>
          <p:cNvPicPr>
            <a:picLocks noChangeAspect="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6675438" y="6146800"/>
            <a:ext cx="189865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205163"/>
            <a:ext cx="7772400" cy="2200275"/>
          </a:xfrm>
        </p:spPr>
        <p:txBody>
          <a:bodyPr/>
          <a:lstStyle/>
          <a:p>
            <a:pPr fontAlgn="auto">
              <a:spcAft>
                <a:spcPts val="0"/>
              </a:spcAft>
              <a:defRPr/>
            </a:pPr>
            <a:r>
              <a:rPr lang="fr-FR" dirty="0" smtClean="0">
                <a:ea typeface="+mj-ea"/>
                <a:cs typeface="+mj-cs"/>
              </a:rPr>
              <a:t>The </a:t>
            </a:r>
            <a:r>
              <a:rPr lang="fr-FR" dirty="0" err="1" smtClean="0">
                <a:ea typeface="+mj-ea"/>
                <a:cs typeface="+mj-cs"/>
              </a:rPr>
              <a:t>Problem</a:t>
            </a:r>
            <a:endParaRPr lang="fr-FR" dirty="0">
              <a:ea typeface="+mj-ea"/>
              <a:cs typeface="+mj-cs"/>
            </a:endParaRPr>
          </a:p>
        </p:txBody>
      </p:sp>
      <p:sp>
        <p:nvSpPr>
          <p:cNvPr id="3" name="Text Placeholder 2"/>
          <p:cNvSpPr>
            <a:spLocks noGrp="1"/>
          </p:cNvSpPr>
          <p:nvPr>
            <p:ph type="body" idx="1"/>
          </p:nvPr>
        </p:nvSpPr>
        <p:spPr>
          <a:xfrm>
            <a:off x="690563" y="5357813"/>
            <a:ext cx="7772400" cy="1500187"/>
          </a:xfrm>
        </p:spPr>
        <p:txBody>
          <a:bodyPr/>
          <a:lstStyle/>
          <a:p>
            <a:r>
              <a:rPr lang="fr-FR" sz="2200" smtClean="0"/>
              <a:t>600 million with undiagnosed refractive errors (URE)</a:t>
            </a:r>
          </a:p>
          <a:p>
            <a:r>
              <a:rPr lang="fr-FR" sz="2200" smtClean="0"/>
              <a:t>However, cell phones with high-resolution displays abound.</a:t>
            </a:r>
          </a:p>
        </p:txBody>
      </p:sp>
      <p:sp>
        <p:nvSpPr>
          <p:cNvPr id="4" name="Oval 3"/>
          <p:cNvSpPr/>
          <p:nvPr/>
        </p:nvSpPr>
        <p:spPr>
          <a:xfrm rot="5400000">
            <a:off x="4887913" y="679450"/>
            <a:ext cx="4191000" cy="4191000"/>
          </a:xfrm>
          <a:prstGeom prst="ellipse">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 name="Pie 4"/>
          <p:cNvSpPr/>
          <p:nvPr/>
        </p:nvSpPr>
        <p:spPr>
          <a:xfrm rot="5400000">
            <a:off x="5049029" y="839750"/>
            <a:ext cx="3870325" cy="3870325"/>
          </a:xfrm>
          <a:prstGeom prst="pie">
            <a:avLst>
              <a:gd name="adj1" fmla="val 1396751"/>
              <a:gd name="adj2" fmla="val 16174790"/>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 name="Pie 5"/>
          <p:cNvSpPr/>
          <p:nvPr/>
        </p:nvSpPr>
        <p:spPr>
          <a:xfrm rot="5400000">
            <a:off x="5195079" y="979450"/>
            <a:ext cx="3581400" cy="3581400"/>
          </a:xfrm>
          <a:prstGeom prst="pie">
            <a:avLst>
              <a:gd name="adj1" fmla="val 9513760"/>
              <a:gd name="adj2" fmla="val 16186976"/>
            </a:avLst>
          </a:prstGeom>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 name="Pie 6"/>
          <p:cNvSpPr/>
          <p:nvPr/>
        </p:nvSpPr>
        <p:spPr>
          <a:xfrm rot="5400000">
            <a:off x="5345892" y="1131850"/>
            <a:ext cx="3276600" cy="3276600"/>
          </a:xfrm>
          <a:prstGeom prst="pie">
            <a:avLst>
              <a:gd name="adj1" fmla="val 14483649"/>
              <a:gd name="adj2" fmla="val 16187623"/>
            </a:avLst>
          </a:prstGeom>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 name="TextBox 24"/>
          <p:cNvSpPr txBox="1">
            <a:spLocks noChangeArrowheads="1"/>
          </p:cNvSpPr>
          <p:nvPr/>
        </p:nvSpPr>
        <p:spPr bwMode="auto">
          <a:xfrm>
            <a:off x="6373813" y="3544888"/>
            <a:ext cx="2401887" cy="641350"/>
          </a:xfrm>
          <a:prstGeom prst="rect">
            <a:avLst/>
          </a:prstGeom>
          <a:noFill/>
          <a:ln w="9525">
            <a:noFill/>
            <a:miter lim="800000"/>
            <a:headEnd/>
            <a:tailEnd/>
          </a:ln>
        </p:spPr>
        <p:txBody>
          <a:bodyPr>
            <a:prstTxWarp prst="textNoShape">
              <a:avLst/>
            </a:prstTxWarp>
            <a:spAutoFit/>
          </a:bodyPr>
          <a:lstStyle/>
          <a:p>
            <a:pPr algn="ctr"/>
            <a:r>
              <a:rPr lang="en-US"/>
              <a:t>7 Billion </a:t>
            </a:r>
          </a:p>
          <a:p>
            <a:pPr algn="ctr"/>
            <a:r>
              <a:rPr lang="en-US"/>
              <a:t>people</a:t>
            </a:r>
            <a:endParaRPr lang="fr-FR" sz="2400"/>
          </a:p>
        </p:txBody>
      </p:sp>
      <p:sp>
        <p:nvSpPr>
          <p:cNvPr id="9" name="TextBox 26"/>
          <p:cNvSpPr txBox="1">
            <a:spLocks noChangeArrowheads="1"/>
          </p:cNvSpPr>
          <p:nvPr/>
        </p:nvSpPr>
        <p:spPr bwMode="auto">
          <a:xfrm>
            <a:off x="6373813" y="1222375"/>
            <a:ext cx="2401887" cy="641350"/>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rPr>
              <a:t>2B have</a:t>
            </a:r>
          </a:p>
          <a:p>
            <a:pPr algn="ctr"/>
            <a:r>
              <a:rPr lang="en-US">
                <a:solidFill>
                  <a:srgbClr val="000000"/>
                </a:solidFill>
              </a:rPr>
              <a:t>refractive errors</a:t>
            </a:r>
            <a:endParaRPr lang="fr-FR" sz="2400"/>
          </a:p>
        </p:txBody>
      </p:sp>
      <p:sp>
        <p:nvSpPr>
          <p:cNvPr id="10" name="TextBox 27"/>
          <p:cNvSpPr txBox="1">
            <a:spLocks noChangeArrowheads="1"/>
          </p:cNvSpPr>
          <p:nvPr/>
        </p:nvSpPr>
        <p:spPr bwMode="auto">
          <a:xfrm>
            <a:off x="6742113" y="2041525"/>
            <a:ext cx="2774950" cy="641350"/>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rPr>
              <a:t>0.6B have </a:t>
            </a:r>
            <a:br>
              <a:rPr lang="en-US">
                <a:solidFill>
                  <a:srgbClr val="000000"/>
                </a:solidFill>
              </a:rPr>
            </a:br>
            <a:r>
              <a:rPr lang="en-US">
                <a:solidFill>
                  <a:srgbClr val="000000"/>
                </a:solidFill>
              </a:rPr>
              <a:t>URE</a:t>
            </a:r>
            <a:endParaRPr lang="fr-FR" sz="2400"/>
          </a:p>
        </p:txBody>
      </p:sp>
      <p:sp>
        <p:nvSpPr>
          <p:cNvPr id="11" name="TextBox 25"/>
          <p:cNvSpPr txBox="1">
            <a:spLocks noChangeArrowheads="1"/>
          </p:cNvSpPr>
          <p:nvPr/>
        </p:nvSpPr>
        <p:spPr bwMode="auto">
          <a:xfrm>
            <a:off x="4613275" y="2362200"/>
            <a:ext cx="2401888" cy="641350"/>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rPr>
              <a:t>4.5B have a </a:t>
            </a:r>
          </a:p>
          <a:p>
            <a:pPr algn="ctr"/>
            <a:r>
              <a:rPr lang="en-US">
                <a:solidFill>
                  <a:srgbClr val="000000"/>
                </a:solidFill>
              </a:rPr>
              <a:t>cell phone</a:t>
            </a:r>
            <a:endParaRPr lang="fr-FR" sz="2400"/>
          </a:p>
        </p:txBody>
      </p:sp>
      <p:sp>
        <p:nvSpPr>
          <p:cNvPr id="12" name="Rectangle 11"/>
          <p:cNvSpPr/>
          <p:nvPr/>
        </p:nvSpPr>
        <p:spPr>
          <a:xfrm>
            <a:off x="4899025" y="6172200"/>
            <a:ext cx="4086225"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GB" b="1" dirty="0" smtClean="0">
                <a:ea typeface="+mj-ea"/>
                <a:cs typeface="+mj-cs"/>
              </a:rPr>
              <a:t>N</a:t>
            </a:r>
            <a:r>
              <a:rPr lang="en-GB" dirty="0" smtClean="0">
                <a:ea typeface="+mj-ea"/>
                <a:cs typeface="+mj-cs"/>
              </a:rPr>
              <a:t>ear-</a:t>
            </a:r>
            <a:r>
              <a:rPr lang="en-GB" b="1" dirty="0" smtClean="0">
                <a:ea typeface="+mj-ea"/>
                <a:cs typeface="+mj-cs"/>
              </a:rPr>
              <a:t>E</a:t>
            </a:r>
            <a:r>
              <a:rPr lang="en-GB" dirty="0" smtClean="0">
                <a:ea typeface="+mj-ea"/>
                <a:cs typeface="+mj-cs"/>
              </a:rPr>
              <a:t>ye </a:t>
            </a:r>
            <a:r>
              <a:rPr lang="en-GB" b="1" dirty="0" smtClean="0">
                <a:ea typeface="+mj-ea"/>
                <a:cs typeface="+mj-cs"/>
              </a:rPr>
              <a:t>T</a:t>
            </a:r>
            <a:r>
              <a:rPr lang="en-GB" dirty="0" smtClean="0">
                <a:ea typeface="+mj-ea"/>
                <a:cs typeface="+mj-cs"/>
              </a:rPr>
              <a:t>ool for </a:t>
            </a:r>
            <a:r>
              <a:rPr lang="en-GB" b="1" dirty="0" smtClean="0">
                <a:ea typeface="+mj-ea"/>
                <a:cs typeface="+mj-cs"/>
              </a:rPr>
              <a:t>R</a:t>
            </a:r>
            <a:r>
              <a:rPr lang="en-GB" dirty="0" smtClean="0">
                <a:ea typeface="+mj-ea"/>
                <a:cs typeface="+mj-cs"/>
              </a:rPr>
              <a:t>efractive </a:t>
            </a:r>
            <a:r>
              <a:rPr lang="en-GB" b="1" dirty="0" err="1" smtClean="0">
                <a:ea typeface="+mj-ea"/>
                <a:cs typeface="+mj-cs"/>
              </a:rPr>
              <a:t>A</a:t>
            </a:r>
            <a:r>
              <a:rPr lang="en-GB" dirty="0" err="1" smtClean="0">
                <a:ea typeface="+mj-ea"/>
                <a:cs typeface="+mj-cs"/>
              </a:rPr>
              <a:t>ssesment</a:t>
            </a:r>
            <a:r>
              <a:rPr lang="en-GB" dirty="0" smtClean="0">
                <a:ea typeface="+mj-ea"/>
                <a:cs typeface="+mj-cs"/>
              </a:rPr>
              <a:t> </a:t>
            </a:r>
            <a:endParaRPr lang="en-GB" dirty="0">
              <a:ea typeface="+mj-ea"/>
              <a:cs typeface="+mj-cs"/>
            </a:endParaRPr>
          </a:p>
        </p:txBody>
      </p:sp>
      <p:pic>
        <p:nvPicPr>
          <p:cNvPr id="28674" name="Content Placeholder 6"/>
          <p:cNvPicPr>
            <a:picLocks noGrp="1" noChangeAspect="1"/>
          </p:cNvPicPr>
          <p:nvPr>
            <p:ph idx="1"/>
          </p:nvPr>
        </p:nvPicPr>
        <p:blipFill>
          <a:blip r:embed="rId3"/>
          <a:srcRect t="-4601" b="-4399"/>
          <a:stretch>
            <a:fillRect/>
          </a:stretch>
        </p:blipFill>
        <p:spPr>
          <a:xfrm>
            <a:off x="457200" y="1404938"/>
            <a:ext cx="8229600" cy="3692525"/>
          </a:xfrm>
        </p:spPr>
      </p:pic>
      <p:sp>
        <p:nvSpPr>
          <p:cNvPr id="9" name="Content Placeholder 2"/>
          <p:cNvSpPr txBox="1">
            <a:spLocks/>
          </p:cNvSpPr>
          <p:nvPr/>
        </p:nvSpPr>
        <p:spPr>
          <a:xfrm>
            <a:off x="457200" y="4957763"/>
            <a:ext cx="6880225" cy="1770062"/>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dirty="0" smtClean="0"/>
              <a:t>Components</a:t>
            </a:r>
            <a:r>
              <a:rPr lang="en-US" dirty="0"/>
              <a:t>: </a:t>
            </a:r>
          </a:p>
          <a:p>
            <a:pPr lvl="1" fontAlgn="auto">
              <a:spcAft>
                <a:spcPts val="0"/>
              </a:spcAft>
              <a:defRPr/>
            </a:pPr>
            <a:r>
              <a:rPr lang="en-US" dirty="0"/>
              <a:t>High resolution mobile display (cell phone)</a:t>
            </a:r>
          </a:p>
          <a:p>
            <a:pPr lvl="1" fontAlgn="auto">
              <a:spcAft>
                <a:spcPts val="0"/>
              </a:spcAft>
              <a:defRPr/>
            </a:pPr>
            <a:r>
              <a:rPr lang="en-US" dirty="0"/>
              <a:t>Inexpensive lens clip-on ($1-2)</a:t>
            </a:r>
          </a:p>
          <a:p>
            <a:pPr lvl="1" fontAlgn="auto">
              <a:spcAft>
                <a:spcPts val="0"/>
              </a:spcAft>
              <a:defRPr/>
            </a:pPr>
            <a:r>
              <a:rPr lang="en-US" dirty="0"/>
              <a:t>Software app with interactive GUI</a:t>
            </a:r>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a:p>
        </p:txBody>
      </p:sp>
      <p:sp>
        <p:nvSpPr>
          <p:cNvPr id="28676" name="Rectangle 4"/>
          <p:cNvSpPr>
            <a:spLocks noChangeArrowheads="1"/>
          </p:cNvSpPr>
          <p:nvPr/>
        </p:nvSpPr>
        <p:spPr bwMode="auto">
          <a:xfrm>
            <a:off x="4572000" y="5010150"/>
            <a:ext cx="4572000" cy="260350"/>
          </a:xfrm>
          <a:prstGeom prst="rect">
            <a:avLst/>
          </a:prstGeom>
          <a:noFill/>
          <a:ln w="9525">
            <a:noFill/>
            <a:miter lim="800000"/>
            <a:headEnd/>
            <a:tailEnd/>
          </a:ln>
        </p:spPr>
        <p:txBody>
          <a:bodyPr>
            <a:prstTxWarp prst="textNoShape">
              <a:avLst/>
            </a:prstTxWarp>
            <a:spAutoFit/>
          </a:bodyPr>
          <a:lstStyle/>
          <a:p>
            <a:pPr algn="r"/>
            <a:r>
              <a:rPr lang="fr-FR" sz="1100">
                <a:solidFill>
                  <a:srgbClr val="808DA0"/>
                </a:solidFill>
              </a:rPr>
              <a:t>http://web.media.mit.edu/~pamplona/NETRA/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fr-FR" dirty="0" smtClean="0">
                <a:ea typeface="+mj-ea"/>
                <a:cs typeface="+mj-cs"/>
              </a:rPr>
              <a:t>NETRA uses inverse of </a:t>
            </a:r>
            <a:r>
              <a:rPr lang="fr-FR" dirty="0" err="1" smtClean="0">
                <a:ea typeface="+mj-ea"/>
                <a:cs typeface="+mj-cs"/>
              </a:rPr>
              <a:t>Shack</a:t>
            </a:r>
            <a:r>
              <a:rPr lang="fr-FR" dirty="0" smtClean="0">
                <a:ea typeface="+mj-ea"/>
                <a:cs typeface="+mj-cs"/>
              </a:rPr>
              <a:t>-Hartmann</a:t>
            </a:r>
            <a:endParaRPr lang="fr-FR" dirty="0">
              <a:ea typeface="+mj-ea"/>
              <a:cs typeface="+mj-cs"/>
            </a:endParaRPr>
          </a:p>
        </p:txBody>
      </p:sp>
      <p:sp>
        <p:nvSpPr>
          <p:cNvPr id="30722" name="Content Placeholder 2"/>
          <p:cNvSpPr txBox="1">
            <a:spLocks/>
          </p:cNvSpPr>
          <p:nvPr/>
        </p:nvSpPr>
        <p:spPr bwMode="auto">
          <a:xfrm>
            <a:off x="457200" y="1782763"/>
            <a:ext cx="8229600" cy="2532062"/>
          </a:xfrm>
          <a:prstGeom prst="rect">
            <a:avLst/>
          </a:prstGeom>
          <a:noFill/>
          <a:ln w="9525">
            <a:noFill/>
            <a:miter lim="800000"/>
            <a:headEnd/>
            <a:tailEnd/>
          </a:ln>
        </p:spPr>
        <p:txBody>
          <a:bodyPr>
            <a:prstTxWarp prst="textNoShape">
              <a:avLst/>
            </a:prstTxWarp>
          </a:bodyPr>
          <a:lstStyle/>
          <a:p>
            <a:pPr marL="182563" indent="-182563">
              <a:spcBef>
                <a:spcPct val="20000"/>
              </a:spcBef>
              <a:buClr>
                <a:schemeClr val="accent1"/>
              </a:buClr>
              <a:buSzPct val="85000"/>
              <a:buFont typeface="Arial" pitchFamily="84" charset="0"/>
              <a:buChar char="•"/>
            </a:pPr>
            <a:endParaRPr lang="en-US" sz="2400"/>
          </a:p>
          <a:p>
            <a:pPr marL="182563" indent="-182563">
              <a:spcBef>
                <a:spcPct val="20000"/>
              </a:spcBef>
              <a:buClr>
                <a:schemeClr val="accent1"/>
              </a:buClr>
              <a:buSzPct val="85000"/>
              <a:buFont typeface="Arial" pitchFamily="84" charset="0"/>
              <a:buChar char="•"/>
            </a:pPr>
            <a:endParaRPr lang="en-US" sz="2400"/>
          </a:p>
          <a:p>
            <a:pPr marL="182563" indent="-182563">
              <a:spcBef>
                <a:spcPct val="20000"/>
              </a:spcBef>
              <a:buClr>
                <a:schemeClr val="accent1"/>
              </a:buClr>
              <a:buSzPct val="85000"/>
              <a:buFont typeface="Arial" pitchFamily="84" charset="0"/>
              <a:buChar char="•"/>
            </a:pPr>
            <a:endParaRPr lang="en-US" sz="2400"/>
          </a:p>
        </p:txBody>
      </p:sp>
      <p:grpSp>
        <p:nvGrpSpPr>
          <p:cNvPr id="30723" name="Group 62"/>
          <p:cNvGrpSpPr>
            <a:grpSpLocks/>
          </p:cNvGrpSpPr>
          <p:nvPr/>
        </p:nvGrpSpPr>
        <p:grpSpPr bwMode="auto">
          <a:xfrm>
            <a:off x="4305300" y="1685925"/>
            <a:ext cx="3956050" cy="3616325"/>
            <a:chOff x="5105402" y="1204200"/>
            <a:chExt cx="2732107" cy="2682000"/>
          </a:xfrm>
        </p:grpSpPr>
        <p:sp>
          <p:nvSpPr>
            <p:cNvPr id="6" name="Oval 63"/>
            <p:cNvSpPr/>
            <p:nvPr/>
          </p:nvSpPr>
          <p:spPr>
            <a:xfrm>
              <a:off x="5105402" y="1879998"/>
              <a:ext cx="137153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7" name="Freeform 74"/>
            <p:cNvSpPr/>
            <p:nvPr/>
          </p:nvSpPr>
          <p:spPr>
            <a:xfrm>
              <a:off x="5477065" y="1204200"/>
              <a:ext cx="2360444"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8" name="Freeform 77"/>
            <p:cNvSpPr/>
            <p:nvPr/>
          </p:nvSpPr>
          <p:spPr>
            <a:xfrm>
              <a:off x="5193110" y="1929447"/>
              <a:ext cx="1270671" cy="127035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6" h="1270716">
                  <a:moveTo>
                    <a:pt x="0" y="635358"/>
                  </a:moveTo>
                  <a:cubicBezTo>
                    <a:pt x="0" y="466851"/>
                    <a:pt x="66940" y="305245"/>
                    <a:pt x="186093" y="186092"/>
                  </a:cubicBezTo>
                  <a:cubicBezTo>
                    <a:pt x="305246" y="66939"/>
                    <a:pt x="466852" y="0"/>
                    <a:pt x="635359" y="1"/>
                  </a:cubicBezTo>
                  <a:cubicBezTo>
                    <a:pt x="803866" y="1"/>
                    <a:pt x="965472" y="66941"/>
                    <a:pt x="1084625" y="186094"/>
                  </a:cubicBezTo>
                  <a:cubicBezTo>
                    <a:pt x="1203778" y="30524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 name="Freeform 80"/>
            <p:cNvSpPr/>
            <p:nvPr/>
          </p:nvSpPr>
          <p:spPr>
            <a:xfrm>
              <a:off x="5513245" y="1267777"/>
              <a:ext cx="2273832"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0" name="Oval 83"/>
            <p:cNvSpPr/>
            <p:nvPr/>
          </p:nvSpPr>
          <p:spPr>
            <a:xfrm>
              <a:off x="5473776" y="1962412"/>
              <a:ext cx="418806"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grpSp>
      <p:sp>
        <p:nvSpPr>
          <p:cNvPr id="11" name="Oval 89"/>
          <p:cNvSpPr/>
          <p:nvPr/>
        </p:nvSpPr>
        <p:spPr>
          <a:xfrm>
            <a:off x="8174038" y="3408363"/>
            <a:ext cx="127000" cy="13176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2" name="Oval 92"/>
          <p:cNvSpPr/>
          <p:nvPr/>
        </p:nvSpPr>
        <p:spPr>
          <a:xfrm>
            <a:off x="3569206" y="2554288"/>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3" name="Oval 96"/>
          <p:cNvSpPr/>
          <p:nvPr/>
        </p:nvSpPr>
        <p:spPr>
          <a:xfrm>
            <a:off x="3569206" y="2946400"/>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4" name="Oval 97"/>
          <p:cNvSpPr/>
          <p:nvPr/>
        </p:nvSpPr>
        <p:spPr>
          <a:xfrm>
            <a:off x="3569206" y="3340100"/>
            <a:ext cx="233362" cy="371475"/>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5" name="Oval 98"/>
          <p:cNvSpPr/>
          <p:nvPr/>
        </p:nvSpPr>
        <p:spPr>
          <a:xfrm>
            <a:off x="3569206" y="3732213"/>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6" name="Oval 99"/>
          <p:cNvSpPr/>
          <p:nvPr/>
        </p:nvSpPr>
        <p:spPr>
          <a:xfrm>
            <a:off x="3569206" y="4124325"/>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en-US" sz="2400">
              <a:solidFill>
                <a:schemeClr val="tx1"/>
              </a:solidFill>
              <a:ea typeface="ＭＳ Ｐゴシック" charset="0"/>
            </a:endParaRPr>
          </a:p>
        </p:txBody>
      </p:sp>
      <p:cxnSp>
        <p:nvCxnSpPr>
          <p:cNvPr id="17" name="Straight Arrow Connector 100"/>
          <p:cNvCxnSpPr/>
          <p:nvPr/>
        </p:nvCxnSpPr>
        <p:spPr>
          <a:xfrm rot="10800000">
            <a:off x="5141913" y="2863850"/>
            <a:ext cx="3032125" cy="611188"/>
          </a:xfrm>
          <a:prstGeom prst="straightConnector1">
            <a:avLst/>
          </a:prstGeom>
          <a:ln w="12700">
            <a:prstDash val="dash"/>
            <a:headEnd type="arrow"/>
            <a:tailEnd type="none"/>
          </a:ln>
        </p:spPr>
        <p:style>
          <a:lnRef idx="1">
            <a:schemeClr val="accent2"/>
          </a:lnRef>
          <a:fillRef idx="0">
            <a:schemeClr val="accent2"/>
          </a:fillRef>
          <a:effectRef idx="0">
            <a:schemeClr val="accent2"/>
          </a:effectRef>
          <a:fontRef idx="minor">
            <a:schemeClr val="tx1"/>
          </a:fontRef>
        </p:style>
      </p:cxnSp>
      <p:cxnSp>
        <p:nvCxnSpPr>
          <p:cNvPr id="18" name="Straight Arrow Connector 102"/>
          <p:cNvCxnSpPr/>
          <p:nvPr/>
        </p:nvCxnSpPr>
        <p:spPr>
          <a:xfrm rot="10800000">
            <a:off x="5149850" y="3209925"/>
            <a:ext cx="3024188" cy="265113"/>
          </a:xfrm>
          <a:prstGeom prst="straightConnector1">
            <a:avLst/>
          </a:prstGeom>
          <a:ln w="12700">
            <a:prstDash val="dash"/>
            <a:headEnd type="arrow"/>
            <a:tailEnd type="none"/>
          </a:ln>
        </p:spPr>
        <p:style>
          <a:lnRef idx="1">
            <a:schemeClr val="accent2"/>
          </a:lnRef>
          <a:fillRef idx="0">
            <a:schemeClr val="accent2"/>
          </a:fillRef>
          <a:effectRef idx="0">
            <a:schemeClr val="accent2"/>
          </a:effectRef>
          <a:fontRef idx="minor">
            <a:schemeClr val="tx1"/>
          </a:fontRef>
        </p:style>
      </p:cxnSp>
      <p:cxnSp>
        <p:nvCxnSpPr>
          <p:cNvPr id="30742" name="Straight Arrow Connector 103"/>
          <p:cNvCxnSpPr>
            <a:cxnSpLocks noChangeShapeType="1"/>
          </p:cNvCxnSpPr>
          <p:nvPr/>
        </p:nvCxnSpPr>
        <p:spPr bwMode="auto">
          <a:xfrm rot="10800000" flipV="1">
            <a:off x="5157788" y="3475038"/>
            <a:ext cx="3016250" cy="41275"/>
          </a:xfrm>
          <a:prstGeom prst="straightConnector1">
            <a:avLst/>
          </a:prstGeom>
          <a:noFill/>
          <a:ln w="12700">
            <a:solidFill>
              <a:srgbClr val="BE4B48"/>
            </a:solidFill>
            <a:prstDash val="dash"/>
            <a:round/>
            <a:headEnd type="arrow" w="med" len="med"/>
            <a:tailEnd/>
          </a:ln>
        </p:spPr>
      </p:cxnSp>
      <p:cxnSp>
        <p:nvCxnSpPr>
          <p:cNvPr id="30743" name="Straight Arrow Connector 104"/>
          <p:cNvCxnSpPr>
            <a:cxnSpLocks noChangeShapeType="1"/>
          </p:cNvCxnSpPr>
          <p:nvPr/>
        </p:nvCxnSpPr>
        <p:spPr bwMode="auto">
          <a:xfrm rot="10800000" flipV="1">
            <a:off x="5157788" y="3475038"/>
            <a:ext cx="3016250" cy="369887"/>
          </a:xfrm>
          <a:prstGeom prst="straightConnector1">
            <a:avLst/>
          </a:prstGeom>
          <a:noFill/>
          <a:ln w="12700">
            <a:solidFill>
              <a:srgbClr val="BE4B48"/>
            </a:solidFill>
            <a:prstDash val="dash"/>
            <a:round/>
            <a:headEnd type="arrow" w="med" len="med"/>
            <a:tailEnd/>
          </a:ln>
        </p:spPr>
      </p:cxnSp>
      <p:cxnSp>
        <p:nvCxnSpPr>
          <p:cNvPr id="30744" name="Straight Arrow Connector 106"/>
          <p:cNvCxnSpPr>
            <a:cxnSpLocks noChangeShapeType="1"/>
          </p:cNvCxnSpPr>
          <p:nvPr/>
        </p:nvCxnSpPr>
        <p:spPr bwMode="auto">
          <a:xfrm rot="10800000" flipV="1">
            <a:off x="5149850" y="3475038"/>
            <a:ext cx="3024188" cy="715962"/>
          </a:xfrm>
          <a:prstGeom prst="straightConnector1">
            <a:avLst/>
          </a:prstGeom>
          <a:noFill/>
          <a:ln w="12700">
            <a:solidFill>
              <a:srgbClr val="BE4B48"/>
            </a:solidFill>
            <a:prstDash val="dash"/>
            <a:round/>
            <a:headEnd type="arrow" w="med" len="med"/>
            <a:tailEnd/>
          </a:ln>
        </p:spPr>
      </p:cxnSp>
      <p:cxnSp>
        <p:nvCxnSpPr>
          <p:cNvPr id="22" name="Straight Arrow Connector 107"/>
          <p:cNvCxnSpPr/>
          <p:nvPr/>
        </p:nvCxnSpPr>
        <p:spPr>
          <a:xfrm rot="10800000">
            <a:off x="3865563" y="2741613"/>
            <a:ext cx="831850" cy="3175"/>
          </a:xfrm>
          <a:prstGeom prst="straightConnector1">
            <a:avLst/>
          </a:prstGeom>
          <a:ln w="12700">
            <a:prstDash val="dash"/>
            <a:headEnd type="arrow"/>
            <a:tailEnd type="none"/>
          </a:ln>
        </p:spPr>
        <p:style>
          <a:lnRef idx="1">
            <a:schemeClr val="accent2"/>
          </a:lnRef>
          <a:fillRef idx="0">
            <a:schemeClr val="accent2"/>
          </a:fillRef>
          <a:effectRef idx="0">
            <a:schemeClr val="accent2"/>
          </a:effectRef>
          <a:fontRef idx="minor">
            <a:schemeClr val="tx1"/>
          </a:fontRef>
        </p:style>
      </p:cxnSp>
      <p:cxnSp>
        <p:nvCxnSpPr>
          <p:cNvPr id="23" name="Straight Arrow Connector 108"/>
          <p:cNvCxnSpPr/>
          <p:nvPr/>
        </p:nvCxnSpPr>
        <p:spPr>
          <a:xfrm rot="10800000">
            <a:off x="3865563" y="3148013"/>
            <a:ext cx="831850" cy="15875"/>
          </a:xfrm>
          <a:prstGeom prst="straightConnector1">
            <a:avLst/>
          </a:prstGeom>
          <a:ln w="12700">
            <a:prstDash val="dash"/>
            <a:headEnd type="arrow"/>
            <a:tailEnd type="none"/>
          </a:ln>
        </p:spPr>
        <p:style>
          <a:lnRef idx="1">
            <a:schemeClr val="accent2"/>
          </a:lnRef>
          <a:fillRef idx="0">
            <a:schemeClr val="accent2"/>
          </a:fillRef>
          <a:effectRef idx="0">
            <a:schemeClr val="accent2"/>
          </a:effectRef>
          <a:fontRef idx="minor">
            <a:schemeClr val="tx1"/>
          </a:fontRef>
        </p:style>
      </p:cxnSp>
      <p:cxnSp>
        <p:nvCxnSpPr>
          <p:cNvPr id="30747" name="Straight Arrow Connector 110"/>
          <p:cNvCxnSpPr>
            <a:cxnSpLocks noChangeShapeType="1"/>
          </p:cNvCxnSpPr>
          <p:nvPr/>
        </p:nvCxnSpPr>
        <p:spPr bwMode="auto">
          <a:xfrm rot="10800000" flipV="1">
            <a:off x="3865563" y="3506788"/>
            <a:ext cx="823912" cy="9525"/>
          </a:xfrm>
          <a:prstGeom prst="straightConnector1">
            <a:avLst/>
          </a:prstGeom>
          <a:noFill/>
          <a:ln w="12700">
            <a:solidFill>
              <a:srgbClr val="BE4B48"/>
            </a:solidFill>
            <a:prstDash val="dash"/>
            <a:round/>
            <a:headEnd type="arrow" w="med" len="med"/>
            <a:tailEnd/>
          </a:ln>
        </p:spPr>
      </p:cxnSp>
      <p:cxnSp>
        <p:nvCxnSpPr>
          <p:cNvPr id="30748" name="Straight Arrow Connector 114"/>
          <p:cNvCxnSpPr>
            <a:cxnSpLocks noChangeShapeType="1"/>
          </p:cNvCxnSpPr>
          <p:nvPr/>
        </p:nvCxnSpPr>
        <p:spPr bwMode="auto">
          <a:xfrm rot="10800000" flipV="1">
            <a:off x="3865563" y="3910013"/>
            <a:ext cx="823912" cy="0"/>
          </a:xfrm>
          <a:prstGeom prst="straightConnector1">
            <a:avLst/>
          </a:prstGeom>
          <a:noFill/>
          <a:ln w="12700">
            <a:solidFill>
              <a:srgbClr val="BE4B48"/>
            </a:solidFill>
            <a:prstDash val="dash"/>
            <a:round/>
            <a:headEnd type="arrow" w="med" len="med"/>
            <a:tailEnd/>
          </a:ln>
        </p:spPr>
      </p:cxnSp>
      <p:cxnSp>
        <p:nvCxnSpPr>
          <p:cNvPr id="30749" name="Straight Arrow Connector 115"/>
          <p:cNvCxnSpPr>
            <a:cxnSpLocks noChangeShapeType="1"/>
          </p:cNvCxnSpPr>
          <p:nvPr/>
        </p:nvCxnSpPr>
        <p:spPr bwMode="auto">
          <a:xfrm rot="10800000" flipV="1">
            <a:off x="3865563" y="4283075"/>
            <a:ext cx="823912" cy="4763"/>
          </a:xfrm>
          <a:prstGeom prst="straightConnector1">
            <a:avLst/>
          </a:prstGeom>
          <a:noFill/>
          <a:ln w="12700">
            <a:solidFill>
              <a:srgbClr val="BE4B48"/>
            </a:solidFill>
            <a:prstDash val="dash"/>
            <a:round/>
            <a:headEnd type="arrow" w="med" len="med"/>
            <a:tailEnd/>
          </a:ln>
        </p:spPr>
      </p:cxnSp>
      <p:cxnSp>
        <p:nvCxnSpPr>
          <p:cNvPr id="27" name="Straight Connector 129"/>
          <p:cNvCxnSpPr/>
          <p:nvPr/>
        </p:nvCxnSpPr>
        <p:spPr>
          <a:xfrm rot="5400000">
            <a:off x="1654176" y="3573462"/>
            <a:ext cx="20955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51" name="Straight Connector 130"/>
          <p:cNvCxnSpPr>
            <a:cxnSpLocks noChangeShapeType="1"/>
          </p:cNvCxnSpPr>
          <p:nvPr/>
        </p:nvCxnSpPr>
        <p:spPr bwMode="auto">
          <a:xfrm flipV="1">
            <a:off x="2703513" y="2554288"/>
            <a:ext cx="981075" cy="190500"/>
          </a:xfrm>
          <a:prstGeom prst="line">
            <a:avLst/>
          </a:prstGeom>
          <a:noFill/>
          <a:ln w="9525">
            <a:solidFill>
              <a:srgbClr val="4A7EBB"/>
            </a:solidFill>
            <a:round/>
            <a:headEnd/>
            <a:tailEnd/>
          </a:ln>
        </p:spPr>
      </p:cxnSp>
      <p:cxnSp>
        <p:nvCxnSpPr>
          <p:cNvPr id="29" name="Straight Connector 131"/>
          <p:cNvCxnSpPr/>
          <p:nvPr/>
        </p:nvCxnSpPr>
        <p:spPr>
          <a:xfrm>
            <a:off x="2700338" y="2744788"/>
            <a:ext cx="98425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53" name="Straight Connector 132"/>
          <p:cNvCxnSpPr>
            <a:cxnSpLocks noChangeShapeType="1"/>
          </p:cNvCxnSpPr>
          <p:nvPr/>
        </p:nvCxnSpPr>
        <p:spPr bwMode="auto">
          <a:xfrm flipV="1">
            <a:off x="2700338" y="2946400"/>
            <a:ext cx="984250" cy="201613"/>
          </a:xfrm>
          <a:prstGeom prst="line">
            <a:avLst/>
          </a:prstGeom>
          <a:noFill/>
          <a:ln w="9525">
            <a:solidFill>
              <a:srgbClr val="4A7EBB"/>
            </a:solidFill>
            <a:round/>
            <a:headEnd/>
            <a:tailEnd/>
          </a:ln>
        </p:spPr>
      </p:cxnSp>
      <p:cxnSp>
        <p:nvCxnSpPr>
          <p:cNvPr id="31" name="Straight Connector 133"/>
          <p:cNvCxnSpPr/>
          <p:nvPr/>
        </p:nvCxnSpPr>
        <p:spPr>
          <a:xfrm>
            <a:off x="2703513" y="3148013"/>
            <a:ext cx="981075"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55" name="Straight Connector 134"/>
          <p:cNvCxnSpPr>
            <a:cxnSpLocks noChangeShapeType="1"/>
          </p:cNvCxnSpPr>
          <p:nvPr/>
        </p:nvCxnSpPr>
        <p:spPr bwMode="auto">
          <a:xfrm flipV="1">
            <a:off x="2700338" y="3340100"/>
            <a:ext cx="984250" cy="166688"/>
          </a:xfrm>
          <a:prstGeom prst="line">
            <a:avLst/>
          </a:prstGeom>
          <a:noFill/>
          <a:ln w="9525">
            <a:solidFill>
              <a:srgbClr val="4A7EBB"/>
            </a:solidFill>
            <a:round/>
            <a:headEnd/>
            <a:tailEnd/>
          </a:ln>
        </p:spPr>
      </p:cxnSp>
      <p:cxnSp>
        <p:nvCxnSpPr>
          <p:cNvPr id="33" name="Straight Connector 135"/>
          <p:cNvCxnSpPr/>
          <p:nvPr/>
        </p:nvCxnSpPr>
        <p:spPr>
          <a:xfrm>
            <a:off x="2703513" y="3506788"/>
            <a:ext cx="981075" cy="204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57" name="Straight Connector 136"/>
          <p:cNvCxnSpPr>
            <a:cxnSpLocks noChangeShapeType="1"/>
          </p:cNvCxnSpPr>
          <p:nvPr/>
        </p:nvCxnSpPr>
        <p:spPr bwMode="auto">
          <a:xfrm flipV="1">
            <a:off x="2703513" y="3732213"/>
            <a:ext cx="981075" cy="201612"/>
          </a:xfrm>
          <a:prstGeom prst="line">
            <a:avLst/>
          </a:prstGeom>
          <a:noFill/>
          <a:ln w="9525">
            <a:solidFill>
              <a:srgbClr val="4A7EBB"/>
            </a:solidFill>
            <a:round/>
            <a:headEnd/>
            <a:tailEnd/>
          </a:ln>
        </p:spPr>
      </p:cxnSp>
      <p:cxnSp>
        <p:nvCxnSpPr>
          <p:cNvPr id="35" name="Straight Connector 137"/>
          <p:cNvCxnSpPr/>
          <p:nvPr/>
        </p:nvCxnSpPr>
        <p:spPr>
          <a:xfrm>
            <a:off x="2700338" y="3933825"/>
            <a:ext cx="98425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59" name="Straight Connector 138"/>
          <p:cNvCxnSpPr>
            <a:cxnSpLocks noChangeShapeType="1"/>
          </p:cNvCxnSpPr>
          <p:nvPr/>
        </p:nvCxnSpPr>
        <p:spPr bwMode="auto">
          <a:xfrm flipV="1">
            <a:off x="2700338" y="4124325"/>
            <a:ext cx="984250" cy="196850"/>
          </a:xfrm>
          <a:prstGeom prst="line">
            <a:avLst/>
          </a:prstGeom>
          <a:noFill/>
          <a:ln w="9525">
            <a:solidFill>
              <a:srgbClr val="4A7EBB"/>
            </a:solidFill>
            <a:round/>
            <a:headEnd/>
            <a:tailEnd/>
          </a:ln>
        </p:spPr>
      </p:cxnSp>
      <p:cxnSp>
        <p:nvCxnSpPr>
          <p:cNvPr id="37" name="Straight Connector 139"/>
          <p:cNvCxnSpPr/>
          <p:nvPr/>
        </p:nvCxnSpPr>
        <p:spPr>
          <a:xfrm>
            <a:off x="2700338" y="4325938"/>
            <a:ext cx="98425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1" name="Straight Connector 140"/>
          <p:cNvCxnSpPr>
            <a:cxnSpLocks noChangeShapeType="1"/>
          </p:cNvCxnSpPr>
          <p:nvPr/>
        </p:nvCxnSpPr>
        <p:spPr bwMode="auto">
          <a:xfrm flipV="1">
            <a:off x="2700338" y="2741613"/>
            <a:ext cx="868362" cy="3175"/>
          </a:xfrm>
          <a:prstGeom prst="line">
            <a:avLst/>
          </a:prstGeom>
          <a:noFill/>
          <a:ln w="12700">
            <a:solidFill>
              <a:srgbClr val="BE4B48"/>
            </a:solidFill>
            <a:prstDash val="dash"/>
            <a:round/>
            <a:headEnd/>
            <a:tailEnd type="arrow" w="med" len="med"/>
          </a:ln>
        </p:spPr>
      </p:cxnSp>
      <p:cxnSp>
        <p:nvCxnSpPr>
          <p:cNvPr id="30762" name="Straight Connector 141"/>
          <p:cNvCxnSpPr>
            <a:cxnSpLocks noChangeShapeType="1"/>
          </p:cNvCxnSpPr>
          <p:nvPr/>
        </p:nvCxnSpPr>
        <p:spPr bwMode="auto">
          <a:xfrm flipV="1">
            <a:off x="2700338" y="3133725"/>
            <a:ext cx="868362" cy="14288"/>
          </a:xfrm>
          <a:prstGeom prst="line">
            <a:avLst/>
          </a:prstGeom>
          <a:noFill/>
          <a:ln w="12700">
            <a:solidFill>
              <a:srgbClr val="BE4B48"/>
            </a:solidFill>
            <a:prstDash val="dash"/>
            <a:round/>
            <a:headEnd/>
            <a:tailEnd type="arrow" w="med" len="med"/>
          </a:ln>
        </p:spPr>
      </p:cxnSp>
      <p:cxnSp>
        <p:nvCxnSpPr>
          <p:cNvPr id="40" name="Straight Connector 142"/>
          <p:cNvCxnSpPr/>
          <p:nvPr/>
        </p:nvCxnSpPr>
        <p:spPr>
          <a:xfrm>
            <a:off x="2700338" y="3506788"/>
            <a:ext cx="868362" cy="19050"/>
          </a:xfrm>
          <a:prstGeom prst="line">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30764" name="Straight Connector 143"/>
          <p:cNvCxnSpPr>
            <a:cxnSpLocks noChangeShapeType="1"/>
          </p:cNvCxnSpPr>
          <p:nvPr/>
        </p:nvCxnSpPr>
        <p:spPr bwMode="auto">
          <a:xfrm flipV="1">
            <a:off x="2703513" y="3917950"/>
            <a:ext cx="865187" cy="15875"/>
          </a:xfrm>
          <a:prstGeom prst="line">
            <a:avLst/>
          </a:prstGeom>
          <a:noFill/>
          <a:ln w="12700">
            <a:solidFill>
              <a:srgbClr val="BE4B48"/>
            </a:solidFill>
            <a:prstDash val="dash"/>
            <a:round/>
            <a:headEnd/>
            <a:tailEnd type="arrow" w="med" len="med"/>
          </a:ln>
        </p:spPr>
      </p:cxnSp>
      <p:cxnSp>
        <p:nvCxnSpPr>
          <p:cNvPr id="30765" name="Straight Connector 144"/>
          <p:cNvCxnSpPr>
            <a:cxnSpLocks noChangeShapeType="1"/>
          </p:cNvCxnSpPr>
          <p:nvPr/>
        </p:nvCxnSpPr>
        <p:spPr bwMode="auto">
          <a:xfrm flipV="1">
            <a:off x="2703513" y="4311650"/>
            <a:ext cx="865187" cy="9525"/>
          </a:xfrm>
          <a:prstGeom prst="line">
            <a:avLst/>
          </a:prstGeom>
          <a:noFill/>
          <a:ln w="12700">
            <a:solidFill>
              <a:srgbClr val="BE4B48"/>
            </a:solidFill>
            <a:prstDash val="dash"/>
            <a:round/>
            <a:headEnd/>
            <a:tailEnd type="arrow" w="med" len="med"/>
          </a:ln>
        </p:spPr>
      </p:cxnSp>
      <p:sp>
        <p:nvSpPr>
          <p:cNvPr id="43" name="Oval 145"/>
          <p:cNvSpPr/>
          <p:nvPr/>
        </p:nvSpPr>
        <p:spPr>
          <a:xfrm>
            <a:off x="2673350" y="3890963"/>
            <a:ext cx="77788" cy="7461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4" name="Oval 146"/>
          <p:cNvSpPr/>
          <p:nvPr/>
        </p:nvSpPr>
        <p:spPr>
          <a:xfrm>
            <a:off x="2673350" y="3470275"/>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5" name="Oval 147"/>
          <p:cNvSpPr/>
          <p:nvPr/>
        </p:nvSpPr>
        <p:spPr>
          <a:xfrm>
            <a:off x="2673350" y="3111500"/>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6" name="Oval 148"/>
          <p:cNvSpPr/>
          <p:nvPr/>
        </p:nvSpPr>
        <p:spPr>
          <a:xfrm>
            <a:off x="2673350" y="2703513"/>
            <a:ext cx="77788" cy="7461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7" name="Oval 149"/>
          <p:cNvSpPr/>
          <p:nvPr/>
        </p:nvSpPr>
        <p:spPr>
          <a:xfrm>
            <a:off x="2673350" y="4283075"/>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52" name="Rectangle 51"/>
          <p:cNvSpPr/>
          <p:nvPr/>
        </p:nvSpPr>
        <p:spPr>
          <a:xfrm>
            <a:off x="700088" y="2627313"/>
            <a:ext cx="1676400" cy="1782762"/>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53" name="Oval 52"/>
          <p:cNvSpPr/>
          <p:nvPr/>
        </p:nvSpPr>
        <p:spPr>
          <a:xfrm>
            <a:off x="701675" y="2674938"/>
            <a:ext cx="1614488" cy="1676400"/>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8" name="Oval 53"/>
          <p:cNvSpPr/>
          <p:nvPr/>
        </p:nvSpPr>
        <p:spPr>
          <a:xfrm>
            <a:off x="852488"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49" name="Oval 54"/>
          <p:cNvSpPr/>
          <p:nvPr/>
        </p:nvSpPr>
        <p:spPr>
          <a:xfrm>
            <a:off x="852488" y="34702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50" name="Oval 55"/>
          <p:cNvSpPr/>
          <p:nvPr/>
        </p:nvSpPr>
        <p:spPr>
          <a:xfrm>
            <a:off x="852488"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51" name="Oval 56"/>
          <p:cNvSpPr/>
          <p:nvPr/>
        </p:nvSpPr>
        <p:spPr>
          <a:xfrm>
            <a:off x="1157288"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61" name="Oval 57"/>
          <p:cNvSpPr/>
          <p:nvPr/>
        </p:nvSpPr>
        <p:spPr>
          <a:xfrm>
            <a:off x="1157288" y="34702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63" name="Oval 58"/>
          <p:cNvSpPr/>
          <p:nvPr/>
        </p:nvSpPr>
        <p:spPr>
          <a:xfrm>
            <a:off x="1157288"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66" name="Oval 59"/>
          <p:cNvSpPr/>
          <p:nvPr/>
        </p:nvSpPr>
        <p:spPr>
          <a:xfrm>
            <a:off x="1157288" y="2703513"/>
            <a:ext cx="77787"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68" name="Oval 61"/>
          <p:cNvSpPr/>
          <p:nvPr/>
        </p:nvSpPr>
        <p:spPr>
          <a:xfrm>
            <a:off x="1157288" y="42830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85" name="Oval 64"/>
          <p:cNvSpPr/>
          <p:nvPr/>
        </p:nvSpPr>
        <p:spPr>
          <a:xfrm>
            <a:off x="1462088"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86" name="Oval 66"/>
          <p:cNvSpPr/>
          <p:nvPr/>
        </p:nvSpPr>
        <p:spPr>
          <a:xfrm>
            <a:off x="1462088" y="34702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87" name="Oval 68"/>
          <p:cNvSpPr/>
          <p:nvPr/>
        </p:nvSpPr>
        <p:spPr>
          <a:xfrm>
            <a:off x="1462088"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1" name="Oval 69"/>
          <p:cNvSpPr/>
          <p:nvPr/>
        </p:nvSpPr>
        <p:spPr>
          <a:xfrm>
            <a:off x="1462088" y="2703513"/>
            <a:ext cx="77787"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2" name="Oval 70"/>
          <p:cNvSpPr/>
          <p:nvPr/>
        </p:nvSpPr>
        <p:spPr>
          <a:xfrm>
            <a:off x="1462088" y="42830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4" name="Oval 71"/>
          <p:cNvSpPr/>
          <p:nvPr/>
        </p:nvSpPr>
        <p:spPr>
          <a:xfrm>
            <a:off x="1766888"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5" name="Oval 72"/>
          <p:cNvSpPr/>
          <p:nvPr/>
        </p:nvSpPr>
        <p:spPr>
          <a:xfrm>
            <a:off x="1766888" y="34702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96" name="Oval 73"/>
          <p:cNvSpPr/>
          <p:nvPr/>
        </p:nvSpPr>
        <p:spPr>
          <a:xfrm>
            <a:off x="1766888"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02" name="Oval 75"/>
          <p:cNvSpPr/>
          <p:nvPr/>
        </p:nvSpPr>
        <p:spPr>
          <a:xfrm>
            <a:off x="1766888" y="2703513"/>
            <a:ext cx="77787"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06" name="Oval 76"/>
          <p:cNvSpPr/>
          <p:nvPr/>
        </p:nvSpPr>
        <p:spPr>
          <a:xfrm>
            <a:off x="1766888" y="42830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10" name="Oval 78"/>
          <p:cNvSpPr/>
          <p:nvPr/>
        </p:nvSpPr>
        <p:spPr>
          <a:xfrm>
            <a:off x="2071688"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12" name="Oval 79"/>
          <p:cNvSpPr/>
          <p:nvPr/>
        </p:nvSpPr>
        <p:spPr>
          <a:xfrm>
            <a:off x="2071688" y="3470275"/>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113" name="Oval 81"/>
          <p:cNvSpPr/>
          <p:nvPr/>
        </p:nvSpPr>
        <p:spPr>
          <a:xfrm>
            <a:off x="2071688"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en-US" sz="2400">
              <a:solidFill>
                <a:schemeClr val="tx1"/>
              </a:solidFill>
              <a:ea typeface="ＭＳ Ｐゴシック" charset="0"/>
            </a:endParaRPr>
          </a:p>
        </p:txBody>
      </p:sp>
      <p:sp>
        <p:nvSpPr>
          <p:cNvPr id="30794" name="TextBox 87"/>
          <p:cNvSpPr txBox="1">
            <a:spLocks noChangeArrowheads="1"/>
          </p:cNvSpPr>
          <p:nvPr/>
        </p:nvSpPr>
        <p:spPr bwMode="auto">
          <a:xfrm>
            <a:off x="2249488" y="4708525"/>
            <a:ext cx="903287" cy="915988"/>
          </a:xfrm>
          <a:prstGeom prst="rect">
            <a:avLst/>
          </a:prstGeom>
          <a:noFill/>
          <a:ln w="9525">
            <a:noFill/>
            <a:miter lim="800000"/>
            <a:headEnd/>
            <a:tailEnd/>
          </a:ln>
        </p:spPr>
        <p:txBody>
          <a:bodyPr>
            <a:prstTxWarp prst="textNoShape">
              <a:avLst/>
            </a:prstTxWarp>
            <a:spAutoFit/>
          </a:bodyPr>
          <a:lstStyle/>
          <a:p>
            <a:pPr algn="ctr"/>
            <a:r>
              <a:rPr lang="en-US">
                <a:latin typeface="Calibri" pitchFamily="84" charset="0"/>
              </a:rPr>
              <a:t>Cell Phone Display</a:t>
            </a:r>
            <a:endParaRPr lang="en-US" sz="2400"/>
          </a:p>
        </p:txBody>
      </p:sp>
      <p:sp>
        <p:nvSpPr>
          <p:cNvPr id="30795" name="TextBox 88"/>
          <p:cNvSpPr txBox="1">
            <a:spLocks noChangeArrowheads="1"/>
          </p:cNvSpPr>
          <p:nvPr/>
        </p:nvSpPr>
        <p:spPr bwMode="auto">
          <a:xfrm>
            <a:off x="3152775" y="4708525"/>
            <a:ext cx="904875" cy="641350"/>
          </a:xfrm>
          <a:prstGeom prst="rect">
            <a:avLst/>
          </a:prstGeom>
          <a:noFill/>
          <a:ln w="9525">
            <a:noFill/>
            <a:miter lim="800000"/>
            <a:headEnd/>
            <a:tailEnd/>
          </a:ln>
        </p:spPr>
        <p:txBody>
          <a:bodyPr>
            <a:prstTxWarp prst="textNoShape">
              <a:avLst/>
            </a:prstTxWarp>
            <a:spAutoFit/>
          </a:bodyPr>
          <a:lstStyle/>
          <a:p>
            <a:pPr algn="ctr"/>
            <a:r>
              <a:rPr lang="en-US">
                <a:latin typeface="Calibri" pitchFamily="84" charset="0"/>
              </a:rPr>
              <a:t>Eye Piece</a:t>
            </a:r>
            <a:endParaRPr lang="en-US" sz="2400"/>
          </a:p>
        </p:txBody>
      </p:sp>
      <p:sp>
        <p:nvSpPr>
          <p:cNvPr id="73" name="Rectangle 72"/>
          <p:cNvSpPr/>
          <p:nvPr/>
        </p:nvSpPr>
        <p:spPr>
          <a:xfrm>
            <a:off x="4891088" y="6172200"/>
            <a:ext cx="4094162"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
        <p:nvSpPr>
          <p:cNvPr id="30797" name="TextBox 7"/>
          <p:cNvSpPr txBox="1">
            <a:spLocks noChangeArrowheads="1"/>
          </p:cNvSpPr>
          <p:nvPr/>
        </p:nvSpPr>
        <p:spPr bwMode="auto">
          <a:xfrm>
            <a:off x="447675" y="1782763"/>
            <a:ext cx="2181225" cy="366712"/>
          </a:xfrm>
          <a:prstGeom prst="rect">
            <a:avLst/>
          </a:prstGeom>
          <a:noFill/>
          <a:ln w="9525">
            <a:noFill/>
            <a:miter lim="800000"/>
            <a:headEnd/>
            <a:tailEnd/>
          </a:ln>
        </p:spPr>
        <p:txBody>
          <a:bodyPr wrap="none" anchor="ctr">
            <a:prstTxWarp prst="textNoShape">
              <a:avLst/>
            </a:prstTxWarp>
            <a:spAutoFit/>
          </a:bodyPr>
          <a:lstStyle/>
          <a:p>
            <a:pPr algn="ctr"/>
            <a:r>
              <a:rPr lang="en-US" b="1">
                <a:solidFill>
                  <a:srgbClr val="FF0000"/>
                </a:solidFill>
                <a:latin typeface="Calibri" pitchFamily="84" charset="0"/>
              </a:rPr>
              <a:t>Spot Diagram on LCD</a:t>
            </a:r>
            <a:endParaRPr lang="fr-FR" sz="2400"/>
          </a:p>
        </p:txBody>
      </p:sp>
      <p:cxnSp>
        <p:nvCxnSpPr>
          <p:cNvPr id="75" name="Elbow Connector 74"/>
          <p:cNvCxnSpPr>
            <a:stCxn id="30797" idx="3"/>
          </p:cNvCxnSpPr>
          <p:nvPr/>
        </p:nvCxnSpPr>
        <p:spPr>
          <a:xfrm>
            <a:off x="2628900" y="1966913"/>
            <a:ext cx="84138" cy="3667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0799" name="TextBox 7"/>
          <p:cNvSpPr txBox="1">
            <a:spLocks noChangeArrowheads="1"/>
          </p:cNvSpPr>
          <p:nvPr/>
        </p:nvSpPr>
        <p:spPr bwMode="auto">
          <a:xfrm>
            <a:off x="3070225" y="1462088"/>
            <a:ext cx="1235075" cy="641350"/>
          </a:xfrm>
          <a:prstGeom prst="rect">
            <a:avLst/>
          </a:prstGeom>
          <a:noFill/>
          <a:ln w="9525">
            <a:noFill/>
            <a:miter lim="800000"/>
            <a:headEnd/>
            <a:tailEnd/>
          </a:ln>
        </p:spPr>
        <p:txBody>
          <a:bodyPr anchor="ctr">
            <a:prstTxWarp prst="textNoShape">
              <a:avLst/>
            </a:prstTxWarp>
            <a:spAutoFit/>
          </a:bodyPr>
          <a:lstStyle/>
          <a:p>
            <a:pPr algn="ctr"/>
            <a:r>
              <a:rPr lang="en-US" b="1">
                <a:solidFill>
                  <a:srgbClr val="FF0000"/>
                </a:solidFill>
                <a:latin typeface="Calibri" pitchFamily="84" charset="0"/>
              </a:rPr>
              <a:t>Microlens Array</a:t>
            </a:r>
            <a:endParaRPr lang="fr-FR" sz="2400"/>
          </a:p>
        </p:txBody>
      </p:sp>
      <p:cxnSp>
        <p:nvCxnSpPr>
          <p:cNvPr id="77" name="Straight Arrow Connector 76"/>
          <p:cNvCxnSpPr>
            <a:stCxn id="30799" idx="2"/>
          </p:cNvCxnSpPr>
          <p:nvPr/>
        </p:nvCxnSpPr>
        <p:spPr>
          <a:xfrm>
            <a:off x="3687763" y="2103438"/>
            <a:ext cx="0" cy="227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NETRA </a:t>
            </a:r>
            <a:r>
              <a:rPr lang="fr-FR" dirty="0" err="1">
                <a:ea typeface="+mj-ea"/>
                <a:cs typeface="+mj-cs"/>
              </a:rPr>
              <a:t>u</a:t>
            </a:r>
            <a:r>
              <a:rPr lang="fr-FR" dirty="0" err="1" smtClean="0">
                <a:ea typeface="+mj-ea"/>
                <a:cs typeface="+mj-cs"/>
              </a:rPr>
              <a:t>sers</a:t>
            </a:r>
            <a:r>
              <a:rPr lang="fr-FR" dirty="0" smtClean="0">
                <a:ea typeface="+mj-ea"/>
                <a:cs typeface="+mj-cs"/>
              </a:rPr>
              <a:t> </a:t>
            </a:r>
            <a:r>
              <a:rPr lang="fr-FR" dirty="0" err="1" smtClean="0">
                <a:ea typeface="+mj-ea"/>
                <a:cs typeface="+mj-cs"/>
              </a:rPr>
              <a:t>with</a:t>
            </a:r>
            <a:r>
              <a:rPr lang="fr-FR" dirty="0" smtClean="0">
                <a:ea typeface="+mj-ea"/>
                <a:cs typeface="+mj-cs"/>
              </a:rPr>
              <a:t> </a:t>
            </a:r>
            <a:r>
              <a:rPr lang="fr-FR" dirty="0" err="1" smtClean="0">
                <a:ea typeface="+mj-ea"/>
                <a:cs typeface="+mj-cs"/>
              </a:rPr>
              <a:t>refractive</a:t>
            </a:r>
            <a:r>
              <a:rPr lang="fr-FR" dirty="0" smtClean="0">
                <a:ea typeface="+mj-ea"/>
                <a:cs typeface="+mj-cs"/>
              </a:rPr>
              <a:t> </a:t>
            </a:r>
            <a:r>
              <a:rPr lang="fr-FR" dirty="0" err="1" smtClean="0">
                <a:ea typeface="+mj-ea"/>
                <a:cs typeface="+mj-cs"/>
              </a:rPr>
              <a:t>errors</a:t>
            </a:r>
            <a:endParaRPr lang="fr-FR" dirty="0">
              <a:ea typeface="+mj-ea"/>
              <a:cs typeface="+mj-cs"/>
            </a:endParaRPr>
          </a:p>
        </p:txBody>
      </p:sp>
      <p:grpSp>
        <p:nvGrpSpPr>
          <p:cNvPr id="32770" name="Group 62"/>
          <p:cNvGrpSpPr>
            <a:grpSpLocks/>
          </p:cNvGrpSpPr>
          <p:nvPr/>
        </p:nvGrpSpPr>
        <p:grpSpPr bwMode="auto">
          <a:xfrm>
            <a:off x="4062413" y="1624013"/>
            <a:ext cx="3956050" cy="3616325"/>
            <a:chOff x="5105402" y="1204200"/>
            <a:chExt cx="2732107" cy="2682000"/>
          </a:xfrm>
        </p:grpSpPr>
        <p:sp>
          <p:nvSpPr>
            <p:cNvPr id="64" name="Oval 63"/>
            <p:cNvSpPr/>
            <p:nvPr/>
          </p:nvSpPr>
          <p:spPr>
            <a:xfrm>
              <a:off x="5105402" y="1879998"/>
              <a:ext cx="1371535"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5" name="Freeform 74"/>
            <p:cNvSpPr/>
            <p:nvPr/>
          </p:nvSpPr>
          <p:spPr>
            <a:xfrm>
              <a:off x="5477065" y="1204200"/>
              <a:ext cx="2360444"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8" name="Freeform 77"/>
            <p:cNvSpPr/>
            <p:nvPr/>
          </p:nvSpPr>
          <p:spPr>
            <a:xfrm>
              <a:off x="5193110" y="1929447"/>
              <a:ext cx="1270671" cy="127035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6" h="1270716">
                  <a:moveTo>
                    <a:pt x="0" y="635358"/>
                  </a:moveTo>
                  <a:cubicBezTo>
                    <a:pt x="0" y="466851"/>
                    <a:pt x="66940" y="305245"/>
                    <a:pt x="186093" y="186092"/>
                  </a:cubicBezTo>
                  <a:cubicBezTo>
                    <a:pt x="305246" y="66939"/>
                    <a:pt x="466852" y="0"/>
                    <a:pt x="635359" y="1"/>
                  </a:cubicBezTo>
                  <a:cubicBezTo>
                    <a:pt x="803866" y="1"/>
                    <a:pt x="965472" y="66941"/>
                    <a:pt x="1084625" y="186094"/>
                  </a:cubicBezTo>
                  <a:cubicBezTo>
                    <a:pt x="1203778" y="30524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1" name="Freeform 80"/>
            <p:cNvSpPr/>
            <p:nvPr/>
          </p:nvSpPr>
          <p:spPr>
            <a:xfrm>
              <a:off x="5513245" y="1267777"/>
              <a:ext cx="2273832"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4" name="Oval 83"/>
            <p:cNvSpPr/>
            <p:nvPr/>
          </p:nvSpPr>
          <p:spPr>
            <a:xfrm>
              <a:off x="5473776" y="1962412"/>
              <a:ext cx="509803" cy="1218555"/>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90" name="Oval 89"/>
          <p:cNvSpPr/>
          <p:nvPr/>
        </p:nvSpPr>
        <p:spPr>
          <a:xfrm>
            <a:off x="7931150" y="3346450"/>
            <a:ext cx="127000" cy="131763"/>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3" name="Oval 92"/>
          <p:cNvSpPr/>
          <p:nvPr/>
        </p:nvSpPr>
        <p:spPr>
          <a:xfrm>
            <a:off x="3325813" y="2492375"/>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7" name="Oval 96"/>
          <p:cNvSpPr/>
          <p:nvPr/>
        </p:nvSpPr>
        <p:spPr>
          <a:xfrm>
            <a:off x="3325813" y="2884487"/>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8" name="Oval 97"/>
          <p:cNvSpPr/>
          <p:nvPr/>
        </p:nvSpPr>
        <p:spPr>
          <a:xfrm>
            <a:off x="3325813" y="3278187"/>
            <a:ext cx="233362" cy="371475"/>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9" name="Oval 98"/>
          <p:cNvSpPr/>
          <p:nvPr/>
        </p:nvSpPr>
        <p:spPr>
          <a:xfrm>
            <a:off x="3325813" y="3670300"/>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0" name="Oval 99"/>
          <p:cNvSpPr/>
          <p:nvPr/>
        </p:nvSpPr>
        <p:spPr>
          <a:xfrm>
            <a:off x="3325813" y="4062412"/>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cxnSp>
        <p:nvCxnSpPr>
          <p:cNvPr id="101" name="Straight Arrow Connector 100"/>
          <p:cNvCxnSpPr>
            <a:stCxn id="90" idx="2"/>
          </p:cNvCxnSpPr>
          <p:nvPr/>
        </p:nvCxnSpPr>
        <p:spPr>
          <a:xfrm rot="10800000">
            <a:off x="4899025" y="2801938"/>
            <a:ext cx="3032125" cy="611187"/>
          </a:xfrm>
          <a:prstGeom prst="straightConnector1">
            <a:avLst/>
          </a:prstGeom>
          <a:ln w="12700">
            <a:prstDash val="dash"/>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3" name="Straight Arrow Connector 102"/>
          <p:cNvCxnSpPr>
            <a:stCxn id="90" idx="2"/>
          </p:cNvCxnSpPr>
          <p:nvPr/>
        </p:nvCxnSpPr>
        <p:spPr>
          <a:xfrm rot="10800000">
            <a:off x="4906963" y="3148013"/>
            <a:ext cx="3024187" cy="265112"/>
          </a:xfrm>
          <a:prstGeom prst="straightConnector1">
            <a:avLst/>
          </a:prstGeom>
          <a:ln w="12700">
            <a:prstDash val="dash"/>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789" name="Straight Arrow Connector 103"/>
          <p:cNvCxnSpPr>
            <a:cxnSpLocks noChangeShapeType="1"/>
            <a:stCxn id="90" idx="2"/>
          </p:cNvCxnSpPr>
          <p:nvPr/>
        </p:nvCxnSpPr>
        <p:spPr bwMode="auto">
          <a:xfrm rot="10800000" flipV="1">
            <a:off x="4914900" y="3413125"/>
            <a:ext cx="3016250" cy="41275"/>
          </a:xfrm>
          <a:prstGeom prst="straightConnector1">
            <a:avLst/>
          </a:prstGeom>
          <a:noFill/>
          <a:ln w="12700">
            <a:solidFill>
              <a:srgbClr val="BE4B48"/>
            </a:solidFill>
            <a:prstDash val="dash"/>
            <a:round/>
            <a:headEnd type="arrow" w="med" len="med"/>
            <a:tailEnd/>
          </a:ln>
        </p:spPr>
      </p:cxnSp>
      <p:cxnSp>
        <p:nvCxnSpPr>
          <p:cNvPr id="32790" name="Straight Arrow Connector 104"/>
          <p:cNvCxnSpPr>
            <a:cxnSpLocks noChangeShapeType="1"/>
            <a:stCxn id="90" idx="2"/>
          </p:cNvCxnSpPr>
          <p:nvPr/>
        </p:nvCxnSpPr>
        <p:spPr bwMode="auto">
          <a:xfrm rot="10800000" flipV="1">
            <a:off x="4914900" y="3413125"/>
            <a:ext cx="3016250" cy="369888"/>
          </a:xfrm>
          <a:prstGeom prst="straightConnector1">
            <a:avLst/>
          </a:prstGeom>
          <a:noFill/>
          <a:ln w="12700">
            <a:solidFill>
              <a:srgbClr val="BE4B48"/>
            </a:solidFill>
            <a:prstDash val="dash"/>
            <a:round/>
            <a:headEnd type="arrow" w="med" len="med"/>
            <a:tailEnd/>
          </a:ln>
        </p:spPr>
      </p:cxnSp>
      <p:cxnSp>
        <p:nvCxnSpPr>
          <p:cNvPr id="32791" name="Straight Arrow Connector 106"/>
          <p:cNvCxnSpPr>
            <a:cxnSpLocks noChangeShapeType="1"/>
            <a:stCxn id="90" idx="2"/>
          </p:cNvCxnSpPr>
          <p:nvPr/>
        </p:nvCxnSpPr>
        <p:spPr bwMode="auto">
          <a:xfrm rot="10800000" flipV="1">
            <a:off x="4906963" y="3413125"/>
            <a:ext cx="3024187" cy="715963"/>
          </a:xfrm>
          <a:prstGeom prst="straightConnector1">
            <a:avLst/>
          </a:prstGeom>
          <a:noFill/>
          <a:ln w="12700">
            <a:solidFill>
              <a:srgbClr val="BE4B48"/>
            </a:solidFill>
            <a:prstDash val="dash"/>
            <a:round/>
            <a:headEnd type="arrow" w="med" len="med"/>
            <a:tailEnd/>
          </a:ln>
        </p:spPr>
      </p:cxnSp>
      <p:cxnSp>
        <p:nvCxnSpPr>
          <p:cNvPr id="32792" name="Straight Arrow Connector 107"/>
          <p:cNvCxnSpPr>
            <a:cxnSpLocks noChangeShapeType="1"/>
          </p:cNvCxnSpPr>
          <p:nvPr/>
        </p:nvCxnSpPr>
        <p:spPr bwMode="auto">
          <a:xfrm rot="10800000" flipV="1">
            <a:off x="3622675" y="2682875"/>
            <a:ext cx="831850" cy="87313"/>
          </a:xfrm>
          <a:prstGeom prst="straightConnector1">
            <a:avLst/>
          </a:prstGeom>
          <a:noFill/>
          <a:ln w="12700">
            <a:solidFill>
              <a:srgbClr val="BE4B48"/>
            </a:solidFill>
            <a:prstDash val="dash"/>
            <a:round/>
            <a:headEnd type="arrow" w="med" len="med"/>
            <a:tailEnd/>
          </a:ln>
        </p:spPr>
      </p:cxnSp>
      <p:cxnSp>
        <p:nvCxnSpPr>
          <p:cNvPr id="32793" name="Straight Arrow Connector 108"/>
          <p:cNvCxnSpPr>
            <a:cxnSpLocks noChangeShapeType="1"/>
          </p:cNvCxnSpPr>
          <p:nvPr/>
        </p:nvCxnSpPr>
        <p:spPr bwMode="auto">
          <a:xfrm rot="10800000" flipV="1">
            <a:off x="3622675" y="3101975"/>
            <a:ext cx="831850" cy="46038"/>
          </a:xfrm>
          <a:prstGeom prst="straightConnector1">
            <a:avLst/>
          </a:prstGeom>
          <a:noFill/>
          <a:ln w="12700">
            <a:solidFill>
              <a:srgbClr val="BE4B48"/>
            </a:solidFill>
            <a:prstDash val="dash"/>
            <a:round/>
            <a:headEnd type="arrow" w="med" len="med"/>
            <a:tailEnd/>
          </a:ln>
        </p:spPr>
      </p:cxnSp>
      <p:cxnSp>
        <p:nvCxnSpPr>
          <p:cNvPr id="111" name="Straight Arrow Connector 110"/>
          <p:cNvCxnSpPr/>
          <p:nvPr/>
        </p:nvCxnSpPr>
        <p:spPr>
          <a:xfrm rot="10800000">
            <a:off x="3622675" y="3413125"/>
            <a:ext cx="823913" cy="31750"/>
          </a:xfrm>
          <a:prstGeom prst="straightConnector1">
            <a:avLst/>
          </a:prstGeom>
          <a:ln w="12700">
            <a:prstDash val="dash"/>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795" name="Straight Arrow Connector 114"/>
          <p:cNvCxnSpPr>
            <a:cxnSpLocks noChangeShapeType="1"/>
          </p:cNvCxnSpPr>
          <p:nvPr/>
        </p:nvCxnSpPr>
        <p:spPr bwMode="auto">
          <a:xfrm rot="10800000" flipV="1">
            <a:off x="3622675" y="3848100"/>
            <a:ext cx="823913" cy="55563"/>
          </a:xfrm>
          <a:prstGeom prst="straightConnector1">
            <a:avLst/>
          </a:prstGeom>
          <a:noFill/>
          <a:ln w="12700">
            <a:solidFill>
              <a:srgbClr val="BE4B48"/>
            </a:solidFill>
            <a:prstDash val="dash"/>
            <a:round/>
            <a:headEnd type="arrow" w="med" len="med"/>
            <a:tailEnd/>
          </a:ln>
        </p:spPr>
      </p:cxnSp>
      <p:cxnSp>
        <p:nvCxnSpPr>
          <p:cNvPr id="116" name="Straight Arrow Connector 115"/>
          <p:cNvCxnSpPr/>
          <p:nvPr/>
        </p:nvCxnSpPr>
        <p:spPr>
          <a:xfrm rot="10800000">
            <a:off x="3622675" y="4129088"/>
            <a:ext cx="823913" cy="92075"/>
          </a:xfrm>
          <a:prstGeom prst="straightConnector1">
            <a:avLst/>
          </a:prstGeom>
          <a:ln w="12700">
            <a:prstDash val="dash"/>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0" name="Straight Connector 129"/>
          <p:cNvCxnSpPr/>
          <p:nvPr/>
        </p:nvCxnSpPr>
        <p:spPr>
          <a:xfrm rot="5400000">
            <a:off x="1411288" y="3511550"/>
            <a:ext cx="20955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98" name="Straight Connector 130"/>
          <p:cNvCxnSpPr>
            <a:cxnSpLocks noChangeShapeType="1"/>
            <a:endCxn id="0" idx="0"/>
          </p:cNvCxnSpPr>
          <p:nvPr/>
        </p:nvCxnSpPr>
        <p:spPr bwMode="auto">
          <a:xfrm flipV="1">
            <a:off x="2457450" y="2492375"/>
            <a:ext cx="984250" cy="309563"/>
          </a:xfrm>
          <a:prstGeom prst="line">
            <a:avLst/>
          </a:prstGeom>
          <a:noFill/>
          <a:ln w="9525">
            <a:solidFill>
              <a:srgbClr val="4A7EBB"/>
            </a:solidFill>
            <a:round/>
            <a:headEnd/>
            <a:tailEnd/>
          </a:ln>
        </p:spPr>
      </p:cxnSp>
      <p:cxnSp>
        <p:nvCxnSpPr>
          <p:cNvPr id="132" name="Straight Connector 131"/>
          <p:cNvCxnSpPr>
            <a:endCxn id="0" idx="4"/>
          </p:cNvCxnSpPr>
          <p:nvPr/>
        </p:nvCxnSpPr>
        <p:spPr>
          <a:xfrm>
            <a:off x="2457450" y="2801938"/>
            <a:ext cx="984250" cy="6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00" name="Straight Connector 132"/>
          <p:cNvCxnSpPr>
            <a:cxnSpLocks noChangeShapeType="1"/>
            <a:stCxn id="148" idx="2"/>
            <a:endCxn id="0" idx="0"/>
          </p:cNvCxnSpPr>
          <p:nvPr/>
        </p:nvCxnSpPr>
        <p:spPr bwMode="auto">
          <a:xfrm rot="10800000" flipH="1">
            <a:off x="2430463" y="2884488"/>
            <a:ext cx="1011237" cy="303212"/>
          </a:xfrm>
          <a:prstGeom prst="line">
            <a:avLst/>
          </a:prstGeom>
          <a:noFill/>
          <a:ln w="9525">
            <a:solidFill>
              <a:srgbClr val="4A7EBB"/>
            </a:solidFill>
            <a:round/>
            <a:headEnd/>
            <a:tailEnd/>
          </a:ln>
        </p:spPr>
      </p:cxnSp>
      <p:cxnSp>
        <p:nvCxnSpPr>
          <p:cNvPr id="32801" name="Straight Connector 133"/>
          <p:cNvCxnSpPr>
            <a:cxnSpLocks noChangeShapeType="1"/>
            <a:stCxn id="148" idx="0"/>
            <a:endCxn id="0" idx="4"/>
          </p:cNvCxnSpPr>
          <p:nvPr/>
        </p:nvCxnSpPr>
        <p:spPr bwMode="auto">
          <a:xfrm rot="16200000" flipH="1">
            <a:off x="2901951" y="2717800"/>
            <a:ext cx="106362" cy="973137"/>
          </a:xfrm>
          <a:prstGeom prst="line">
            <a:avLst/>
          </a:prstGeom>
          <a:noFill/>
          <a:ln w="9525">
            <a:solidFill>
              <a:srgbClr val="4A7EBB"/>
            </a:solidFill>
            <a:round/>
            <a:headEnd/>
            <a:tailEnd/>
          </a:ln>
        </p:spPr>
      </p:cxnSp>
      <p:cxnSp>
        <p:nvCxnSpPr>
          <p:cNvPr id="32802" name="Straight Connector 134"/>
          <p:cNvCxnSpPr>
            <a:cxnSpLocks noChangeShapeType="1"/>
            <a:endCxn id="0" idx="0"/>
          </p:cNvCxnSpPr>
          <p:nvPr/>
        </p:nvCxnSpPr>
        <p:spPr bwMode="auto">
          <a:xfrm flipV="1">
            <a:off x="2457450" y="3278188"/>
            <a:ext cx="984250" cy="166687"/>
          </a:xfrm>
          <a:prstGeom prst="line">
            <a:avLst/>
          </a:prstGeom>
          <a:noFill/>
          <a:ln w="9525">
            <a:solidFill>
              <a:srgbClr val="4A7EBB"/>
            </a:solidFill>
            <a:round/>
            <a:headEnd/>
            <a:tailEnd/>
          </a:ln>
        </p:spPr>
      </p:cxnSp>
      <p:cxnSp>
        <p:nvCxnSpPr>
          <p:cNvPr id="136" name="Straight Connector 135"/>
          <p:cNvCxnSpPr>
            <a:endCxn id="0" idx="4"/>
          </p:cNvCxnSpPr>
          <p:nvPr/>
        </p:nvCxnSpPr>
        <p:spPr>
          <a:xfrm>
            <a:off x="2460625" y="3444875"/>
            <a:ext cx="981075" cy="2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04" name="Straight Connector 136"/>
          <p:cNvCxnSpPr>
            <a:cxnSpLocks noChangeShapeType="1"/>
            <a:stCxn id="146" idx="0"/>
            <a:endCxn id="0" idx="0"/>
          </p:cNvCxnSpPr>
          <p:nvPr/>
        </p:nvCxnSpPr>
        <p:spPr bwMode="auto">
          <a:xfrm rot="5400000" flipH="1" flipV="1">
            <a:off x="2833688" y="3305175"/>
            <a:ext cx="242888" cy="973137"/>
          </a:xfrm>
          <a:prstGeom prst="line">
            <a:avLst/>
          </a:prstGeom>
          <a:noFill/>
          <a:ln w="9525">
            <a:solidFill>
              <a:srgbClr val="4A7EBB"/>
            </a:solidFill>
            <a:round/>
            <a:headEnd/>
            <a:tailEnd/>
          </a:ln>
        </p:spPr>
      </p:cxnSp>
      <p:cxnSp>
        <p:nvCxnSpPr>
          <p:cNvPr id="32805" name="Straight Connector 137"/>
          <p:cNvCxnSpPr>
            <a:cxnSpLocks noChangeShapeType="1"/>
            <a:stCxn id="146" idx="1"/>
            <a:endCxn id="0" idx="4"/>
          </p:cNvCxnSpPr>
          <p:nvPr/>
        </p:nvCxnSpPr>
        <p:spPr bwMode="auto">
          <a:xfrm rot="16200000" flipH="1">
            <a:off x="2881313" y="3482975"/>
            <a:ext cx="120650" cy="1000125"/>
          </a:xfrm>
          <a:prstGeom prst="line">
            <a:avLst/>
          </a:prstGeom>
          <a:noFill/>
          <a:ln w="9525">
            <a:solidFill>
              <a:srgbClr val="4A7EBB"/>
            </a:solidFill>
            <a:round/>
            <a:headEnd/>
            <a:tailEnd/>
          </a:ln>
        </p:spPr>
      </p:cxnSp>
      <p:cxnSp>
        <p:nvCxnSpPr>
          <p:cNvPr id="32806" name="Straight Connector 138"/>
          <p:cNvCxnSpPr>
            <a:cxnSpLocks noChangeShapeType="1"/>
            <a:stCxn id="150" idx="4"/>
            <a:endCxn id="0" idx="0"/>
          </p:cNvCxnSpPr>
          <p:nvPr/>
        </p:nvCxnSpPr>
        <p:spPr bwMode="auto">
          <a:xfrm rot="5400000" flipH="1" flipV="1">
            <a:off x="2897187" y="3635376"/>
            <a:ext cx="117475" cy="971550"/>
          </a:xfrm>
          <a:prstGeom prst="line">
            <a:avLst/>
          </a:prstGeom>
          <a:noFill/>
          <a:ln w="9525">
            <a:solidFill>
              <a:srgbClr val="4A7EBB"/>
            </a:solidFill>
            <a:round/>
            <a:headEnd/>
            <a:tailEnd/>
          </a:ln>
        </p:spPr>
      </p:cxnSp>
      <p:cxnSp>
        <p:nvCxnSpPr>
          <p:cNvPr id="32807" name="Straight Connector 139"/>
          <p:cNvCxnSpPr>
            <a:cxnSpLocks noChangeShapeType="1"/>
            <a:stCxn id="150" idx="4"/>
            <a:endCxn id="0" idx="4"/>
          </p:cNvCxnSpPr>
          <p:nvPr/>
        </p:nvCxnSpPr>
        <p:spPr bwMode="auto">
          <a:xfrm rot="16200000" flipH="1">
            <a:off x="2828131" y="3821907"/>
            <a:ext cx="255587" cy="971550"/>
          </a:xfrm>
          <a:prstGeom prst="line">
            <a:avLst/>
          </a:prstGeom>
          <a:noFill/>
          <a:ln w="9525">
            <a:solidFill>
              <a:srgbClr val="4A7EBB"/>
            </a:solidFill>
            <a:round/>
            <a:headEnd/>
            <a:tailEnd/>
          </a:ln>
        </p:spPr>
      </p:cxnSp>
      <p:cxnSp>
        <p:nvCxnSpPr>
          <p:cNvPr id="32808" name="Straight Connector 140"/>
          <p:cNvCxnSpPr>
            <a:cxnSpLocks noChangeShapeType="1"/>
            <a:endCxn id="0" idx="2"/>
          </p:cNvCxnSpPr>
          <p:nvPr/>
        </p:nvCxnSpPr>
        <p:spPr bwMode="auto">
          <a:xfrm flipV="1">
            <a:off x="2457450" y="2679700"/>
            <a:ext cx="868363" cy="3175"/>
          </a:xfrm>
          <a:prstGeom prst="line">
            <a:avLst/>
          </a:prstGeom>
          <a:noFill/>
          <a:ln w="12700">
            <a:solidFill>
              <a:srgbClr val="BE4B48"/>
            </a:solidFill>
            <a:prstDash val="dash"/>
            <a:round/>
            <a:headEnd/>
            <a:tailEnd/>
          </a:ln>
        </p:spPr>
      </p:cxnSp>
      <p:cxnSp>
        <p:nvCxnSpPr>
          <p:cNvPr id="32809" name="Straight Connector 141"/>
          <p:cNvCxnSpPr>
            <a:cxnSpLocks noChangeShapeType="1"/>
            <a:endCxn id="0" idx="2"/>
          </p:cNvCxnSpPr>
          <p:nvPr/>
        </p:nvCxnSpPr>
        <p:spPr bwMode="auto">
          <a:xfrm flipV="1">
            <a:off x="2457450" y="3071813"/>
            <a:ext cx="868363" cy="14287"/>
          </a:xfrm>
          <a:prstGeom prst="line">
            <a:avLst/>
          </a:prstGeom>
          <a:noFill/>
          <a:ln w="12700">
            <a:solidFill>
              <a:srgbClr val="BE4B48"/>
            </a:solidFill>
            <a:prstDash val="dash"/>
            <a:round/>
            <a:headEnd/>
            <a:tailEnd/>
          </a:ln>
        </p:spPr>
      </p:cxnSp>
      <p:cxnSp>
        <p:nvCxnSpPr>
          <p:cNvPr id="143" name="Straight Connector 142"/>
          <p:cNvCxnSpPr>
            <a:endCxn id="0" idx="2"/>
          </p:cNvCxnSpPr>
          <p:nvPr/>
        </p:nvCxnSpPr>
        <p:spPr>
          <a:xfrm>
            <a:off x="2457450" y="3444875"/>
            <a:ext cx="868363" cy="1905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32811" name="Straight Connector 143"/>
          <p:cNvCxnSpPr>
            <a:cxnSpLocks noChangeShapeType="1"/>
            <a:endCxn id="0" idx="2"/>
          </p:cNvCxnSpPr>
          <p:nvPr/>
        </p:nvCxnSpPr>
        <p:spPr bwMode="auto">
          <a:xfrm flipV="1">
            <a:off x="2460625" y="3856038"/>
            <a:ext cx="865188" cy="15875"/>
          </a:xfrm>
          <a:prstGeom prst="line">
            <a:avLst/>
          </a:prstGeom>
          <a:noFill/>
          <a:ln w="12700">
            <a:solidFill>
              <a:srgbClr val="BE4B48"/>
            </a:solidFill>
            <a:prstDash val="dash"/>
            <a:round/>
            <a:headEnd/>
            <a:tailEnd/>
          </a:ln>
        </p:spPr>
      </p:cxnSp>
      <p:cxnSp>
        <p:nvCxnSpPr>
          <p:cNvPr id="32812" name="Straight Connector 144"/>
          <p:cNvCxnSpPr>
            <a:cxnSpLocks noChangeShapeType="1"/>
            <a:endCxn id="0" idx="2"/>
          </p:cNvCxnSpPr>
          <p:nvPr/>
        </p:nvCxnSpPr>
        <p:spPr bwMode="auto">
          <a:xfrm flipV="1">
            <a:off x="2460625" y="4249738"/>
            <a:ext cx="865188" cy="9525"/>
          </a:xfrm>
          <a:prstGeom prst="line">
            <a:avLst/>
          </a:prstGeom>
          <a:noFill/>
          <a:ln w="12700">
            <a:solidFill>
              <a:srgbClr val="BE4B48"/>
            </a:solidFill>
            <a:prstDash val="dash"/>
            <a:round/>
            <a:headEnd/>
            <a:tailEnd/>
          </a:ln>
        </p:spPr>
      </p:cxnSp>
      <p:sp>
        <p:nvSpPr>
          <p:cNvPr id="146" name="Oval 145"/>
          <p:cNvSpPr/>
          <p:nvPr/>
        </p:nvSpPr>
        <p:spPr>
          <a:xfrm>
            <a:off x="2430463" y="3913188"/>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7" name="Oval 146"/>
          <p:cNvSpPr/>
          <p:nvPr/>
        </p:nvSpPr>
        <p:spPr>
          <a:xfrm>
            <a:off x="2430463" y="3408363"/>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8" name="Oval 147"/>
          <p:cNvSpPr/>
          <p:nvPr/>
        </p:nvSpPr>
        <p:spPr>
          <a:xfrm>
            <a:off x="2430463" y="3151188"/>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9" name="Oval 148"/>
          <p:cNvSpPr/>
          <p:nvPr/>
        </p:nvSpPr>
        <p:spPr>
          <a:xfrm>
            <a:off x="2430463" y="2770188"/>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50" name="Oval 149"/>
          <p:cNvSpPr/>
          <p:nvPr/>
        </p:nvSpPr>
        <p:spPr>
          <a:xfrm>
            <a:off x="2430463" y="4105275"/>
            <a:ext cx="77787" cy="74613"/>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7" name="Freeform 66"/>
          <p:cNvSpPr/>
          <p:nvPr/>
        </p:nvSpPr>
        <p:spPr>
          <a:xfrm>
            <a:off x="3692525" y="2505075"/>
            <a:ext cx="346075" cy="1927225"/>
          </a:xfrm>
          <a:custGeom>
            <a:avLst/>
            <a:gdLst>
              <a:gd name="connsiteX0" fmla="*/ 43542 w 181428"/>
              <a:gd name="connsiteY0" fmla="*/ 0 h 1926771"/>
              <a:gd name="connsiteX1" fmla="*/ 174171 w 181428"/>
              <a:gd name="connsiteY1" fmla="*/ 446314 h 1926771"/>
              <a:gd name="connsiteX2" fmla="*/ 87085 w 181428"/>
              <a:gd name="connsiteY2" fmla="*/ 1132114 h 1926771"/>
              <a:gd name="connsiteX3" fmla="*/ 130628 w 181428"/>
              <a:gd name="connsiteY3" fmla="*/ 1426028 h 1926771"/>
              <a:gd name="connsiteX4" fmla="*/ 0 w 181428"/>
              <a:gd name="connsiteY4" fmla="*/ 1926771 h 1926771"/>
              <a:gd name="connsiteX5" fmla="*/ 0 w 181428"/>
              <a:gd name="connsiteY5" fmla="*/ 1926771 h 19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28" h="1926771">
                <a:moveTo>
                  <a:pt x="43542" y="0"/>
                </a:moveTo>
                <a:cubicBezTo>
                  <a:pt x="105228" y="128814"/>
                  <a:pt x="166914" y="257628"/>
                  <a:pt x="174171" y="446314"/>
                </a:cubicBezTo>
                <a:cubicBezTo>
                  <a:pt x="181428" y="635000"/>
                  <a:pt x="94342" y="968828"/>
                  <a:pt x="87085" y="1132114"/>
                </a:cubicBezTo>
                <a:cubicBezTo>
                  <a:pt x="79828" y="1295400"/>
                  <a:pt x="145142" y="1293585"/>
                  <a:pt x="130628" y="1426028"/>
                </a:cubicBezTo>
                <a:cubicBezTo>
                  <a:pt x="116114" y="1558471"/>
                  <a:pt x="0" y="1926771"/>
                  <a:pt x="0" y="1926771"/>
                </a:cubicBezTo>
                <a:lnTo>
                  <a:pt x="0" y="1926771"/>
                </a:ln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fr-FR" sz="2400">
              <a:ea typeface="ＭＳ Ｐゴシック" charset="0"/>
            </a:endParaRPr>
          </a:p>
        </p:txBody>
      </p:sp>
      <p:sp>
        <p:nvSpPr>
          <p:cNvPr id="68" name="Freeform 67"/>
          <p:cNvSpPr/>
          <p:nvPr/>
        </p:nvSpPr>
        <p:spPr>
          <a:xfrm>
            <a:off x="3622675" y="2535238"/>
            <a:ext cx="282575" cy="1779587"/>
          </a:xfrm>
          <a:custGeom>
            <a:avLst/>
            <a:gdLst>
              <a:gd name="connsiteX0" fmla="*/ 43542 w 181428"/>
              <a:gd name="connsiteY0" fmla="*/ 0 h 1926771"/>
              <a:gd name="connsiteX1" fmla="*/ 174171 w 181428"/>
              <a:gd name="connsiteY1" fmla="*/ 446314 h 1926771"/>
              <a:gd name="connsiteX2" fmla="*/ 87085 w 181428"/>
              <a:gd name="connsiteY2" fmla="*/ 1132114 h 1926771"/>
              <a:gd name="connsiteX3" fmla="*/ 130628 w 181428"/>
              <a:gd name="connsiteY3" fmla="*/ 1426028 h 1926771"/>
              <a:gd name="connsiteX4" fmla="*/ 0 w 181428"/>
              <a:gd name="connsiteY4" fmla="*/ 1926771 h 1926771"/>
              <a:gd name="connsiteX5" fmla="*/ 0 w 181428"/>
              <a:gd name="connsiteY5" fmla="*/ 1926771 h 19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28" h="1926771">
                <a:moveTo>
                  <a:pt x="43542" y="0"/>
                </a:moveTo>
                <a:cubicBezTo>
                  <a:pt x="105228" y="128814"/>
                  <a:pt x="166914" y="257628"/>
                  <a:pt x="174171" y="446314"/>
                </a:cubicBezTo>
                <a:cubicBezTo>
                  <a:pt x="181428" y="635000"/>
                  <a:pt x="94342" y="968828"/>
                  <a:pt x="87085" y="1132114"/>
                </a:cubicBezTo>
                <a:cubicBezTo>
                  <a:pt x="79828" y="1295400"/>
                  <a:pt x="145142" y="1293585"/>
                  <a:pt x="130628" y="1426028"/>
                </a:cubicBezTo>
                <a:cubicBezTo>
                  <a:pt x="116114" y="1558471"/>
                  <a:pt x="0" y="1926771"/>
                  <a:pt x="0" y="1926771"/>
                </a:cubicBezTo>
                <a:lnTo>
                  <a:pt x="0" y="1926771"/>
                </a:ln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fr-FR" sz="2400">
              <a:ea typeface="ＭＳ Ｐゴシック" charset="0"/>
            </a:endParaRPr>
          </a:p>
        </p:txBody>
      </p:sp>
      <p:sp>
        <p:nvSpPr>
          <p:cNvPr id="53" name="Rectangle 52"/>
          <p:cNvSpPr/>
          <p:nvPr/>
        </p:nvSpPr>
        <p:spPr>
          <a:xfrm>
            <a:off x="457200" y="2565400"/>
            <a:ext cx="1676400" cy="1782763"/>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4" name="Oval 53"/>
          <p:cNvSpPr/>
          <p:nvPr/>
        </p:nvSpPr>
        <p:spPr>
          <a:xfrm>
            <a:off x="458788" y="2613025"/>
            <a:ext cx="1614487" cy="1676400"/>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nvGrpSpPr>
          <p:cNvPr id="32822" name="Group 54"/>
          <p:cNvGrpSpPr>
            <a:grpSpLocks/>
          </p:cNvGrpSpPr>
          <p:nvPr/>
        </p:nvGrpSpPr>
        <p:grpSpPr bwMode="auto">
          <a:xfrm>
            <a:off x="609600" y="2614613"/>
            <a:ext cx="1296988" cy="1652587"/>
            <a:chOff x="151734" y="2590800"/>
            <a:chExt cx="1297415" cy="1652277"/>
          </a:xfrm>
        </p:grpSpPr>
        <p:sp>
          <p:nvSpPr>
            <p:cNvPr id="56" name="Oval 55"/>
            <p:cNvSpPr/>
            <p:nvPr/>
          </p:nvSpPr>
          <p:spPr>
            <a:xfrm>
              <a:off x="151734" y="3778027"/>
              <a:ext cx="77814"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7" name="Oval 56"/>
            <p:cNvSpPr/>
            <p:nvPr/>
          </p:nvSpPr>
          <p:spPr>
            <a:xfrm>
              <a:off x="151734" y="3357418"/>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8" name="Oval 57"/>
            <p:cNvSpPr/>
            <p:nvPr/>
          </p:nvSpPr>
          <p:spPr>
            <a:xfrm>
              <a:off x="151734" y="299871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9" name="Oval 58"/>
            <p:cNvSpPr/>
            <p:nvPr/>
          </p:nvSpPr>
          <p:spPr>
            <a:xfrm>
              <a:off x="456634" y="3778027"/>
              <a:ext cx="77814"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0" name="Oval 59"/>
            <p:cNvSpPr/>
            <p:nvPr/>
          </p:nvSpPr>
          <p:spPr>
            <a:xfrm>
              <a:off x="456634" y="3357418"/>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1" name="Oval 60"/>
            <p:cNvSpPr/>
            <p:nvPr/>
          </p:nvSpPr>
          <p:spPr>
            <a:xfrm>
              <a:off x="456634" y="299871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2" name="Oval 61"/>
            <p:cNvSpPr/>
            <p:nvPr/>
          </p:nvSpPr>
          <p:spPr>
            <a:xfrm>
              <a:off x="456634" y="259080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3" name="Oval 62"/>
            <p:cNvSpPr/>
            <p:nvPr/>
          </p:nvSpPr>
          <p:spPr>
            <a:xfrm>
              <a:off x="456634" y="4170066"/>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5" name="Oval 64"/>
            <p:cNvSpPr/>
            <p:nvPr/>
          </p:nvSpPr>
          <p:spPr>
            <a:xfrm>
              <a:off x="761535" y="3778027"/>
              <a:ext cx="77814"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6" name="Oval 65"/>
            <p:cNvSpPr/>
            <p:nvPr/>
          </p:nvSpPr>
          <p:spPr>
            <a:xfrm>
              <a:off x="761535" y="3357418"/>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0" name="Oval 69"/>
            <p:cNvSpPr/>
            <p:nvPr/>
          </p:nvSpPr>
          <p:spPr>
            <a:xfrm>
              <a:off x="761535" y="299871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 name="Oval 70"/>
            <p:cNvSpPr/>
            <p:nvPr/>
          </p:nvSpPr>
          <p:spPr>
            <a:xfrm>
              <a:off x="761535" y="259080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2" name="Oval 71"/>
            <p:cNvSpPr/>
            <p:nvPr/>
          </p:nvSpPr>
          <p:spPr>
            <a:xfrm>
              <a:off x="761535" y="4170066"/>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3" name="Oval 72"/>
            <p:cNvSpPr/>
            <p:nvPr/>
          </p:nvSpPr>
          <p:spPr>
            <a:xfrm>
              <a:off x="1066435" y="3778027"/>
              <a:ext cx="77814"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4" name="Oval 73"/>
            <p:cNvSpPr/>
            <p:nvPr/>
          </p:nvSpPr>
          <p:spPr>
            <a:xfrm>
              <a:off x="1066435" y="3357418"/>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6" name="Oval 75"/>
            <p:cNvSpPr/>
            <p:nvPr/>
          </p:nvSpPr>
          <p:spPr>
            <a:xfrm>
              <a:off x="1066435" y="259080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7" name="Oval 76"/>
            <p:cNvSpPr/>
            <p:nvPr/>
          </p:nvSpPr>
          <p:spPr>
            <a:xfrm>
              <a:off x="1066435" y="299871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9" name="Oval 78"/>
            <p:cNvSpPr/>
            <p:nvPr/>
          </p:nvSpPr>
          <p:spPr>
            <a:xfrm>
              <a:off x="1066435" y="4170066"/>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0" name="Oval 79"/>
            <p:cNvSpPr/>
            <p:nvPr/>
          </p:nvSpPr>
          <p:spPr>
            <a:xfrm>
              <a:off x="1371335" y="3778027"/>
              <a:ext cx="77814"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2" name="Oval 81"/>
            <p:cNvSpPr/>
            <p:nvPr/>
          </p:nvSpPr>
          <p:spPr>
            <a:xfrm>
              <a:off x="1371335" y="3357418"/>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3" name="Oval 82"/>
            <p:cNvSpPr/>
            <p:nvPr/>
          </p:nvSpPr>
          <p:spPr>
            <a:xfrm>
              <a:off x="1371335" y="2998710"/>
              <a:ext cx="77814"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86" name="Oval 85"/>
          <p:cNvSpPr/>
          <p:nvPr/>
        </p:nvSpPr>
        <p:spPr>
          <a:xfrm>
            <a:off x="684213" y="37576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8" name="Oval 87"/>
          <p:cNvSpPr/>
          <p:nvPr/>
        </p:nvSpPr>
        <p:spPr>
          <a:xfrm>
            <a:off x="684213" y="33766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9" name="Oval 88"/>
          <p:cNvSpPr/>
          <p:nvPr/>
        </p:nvSpPr>
        <p:spPr>
          <a:xfrm>
            <a:off x="684213" y="3074988"/>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1" name="Oval 90"/>
          <p:cNvSpPr/>
          <p:nvPr/>
        </p:nvSpPr>
        <p:spPr>
          <a:xfrm>
            <a:off x="914400" y="3829050"/>
            <a:ext cx="76200"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2" name="Oval 91"/>
          <p:cNvSpPr/>
          <p:nvPr/>
        </p:nvSpPr>
        <p:spPr>
          <a:xfrm>
            <a:off x="914400" y="345598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4" name="Oval 93"/>
          <p:cNvSpPr/>
          <p:nvPr/>
        </p:nvSpPr>
        <p:spPr>
          <a:xfrm>
            <a:off x="914400" y="3049588"/>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5" name="Oval 94"/>
          <p:cNvSpPr/>
          <p:nvPr/>
        </p:nvSpPr>
        <p:spPr>
          <a:xfrm>
            <a:off x="989013" y="2693988"/>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6" name="Oval 95"/>
          <p:cNvSpPr/>
          <p:nvPr/>
        </p:nvSpPr>
        <p:spPr>
          <a:xfrm>
            <a:off x="989013" y="41386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2" name="Oval 101"/>
          <p:cNvSpPr/>
          <p:nvPr/>
        </p:nvSpPr>
        <p:spPr>
          <a:xfrm>
            <a:off x="1219200" y="3913188"/>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6" name="Oval 105"/>
          <p:cNvSpPr/>
          <p:nvPr/>
        </p:nvSpPr>
        <p:spPr>
          <a:xfrm>
            <a:off x="1219200" y="3436938"/>
            <a:ext cx="77788"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0" name="Oval 109"/>
          <p:cNvSpPr/>
          <p:nvPr/>
        </p:nvSpPr>
        <p:spPr>
          <a:xfrm>
            <a:off x="1219200" y="3049588"/>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2" name="Oval 111"/>
          <p:cNvSpPr/>
          <p:nvPr/>
        </p:nvSpPr>
        <p:spPr>
          <a:xfrm>
            <a:off x="1219200" y="2641600"/>
            <a:ext cx="77788"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3" name="Oval 112"/>
          <p:cNvSpPr/>
          <p:nvPr/>
        </p:nvSpPr>
        <p:spPr>
          <a:xfrm>
            <a:off x="1219200" y="4138613"/>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4" name="Oval 113"/>
          <p:cNvSpPr/>
          <p:nvPr/>
        </p:nvSpPr>
        <p:spPr>
          <a:xfrm>
            <a:off x="1524000" y="3757613"/>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7" name="Oval 116"/>
          <p:cNvSpPr/>
          <p:nvPr/>
        </p:nvSpPr>
        <p:spPr>
          <a:xfrm>
            <a:off x="1524000" y="345598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8" name="Oval 117"/>
          <p:cNvSpPr/>
          <p:nvPr/>
        </p:nvSpPr>
        <p:spPr>
          <a:xfrm>
            <a:off x="1524000" y="3049588"/>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9" name="Oval 118"/>
          <p:cNvSpPr/>
          <p:nvPr/>
        </p:nvSpPr>
        <p:spPr>
          <a:xfrm>
            <a:off x="1447800" y="269398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20" name="Oval 119"/>
          <p:cNvSpPr/>
          <p:nvPr/>
        </p:nvSpPr>
        <p:spPr>
          <a:xfrm>
            <a:off x="1447800" y="4138613"/>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21" name="Oval 120"/>
          <p:cNvSpPr/>
          <p:nvPr/>
        </p:nvSpPr>
        <p:spPr>
          <a:xfrm>
            <a:off x="1752600" y="3829050"/>
            <a:ext cx="77788"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22" name="Oval 121"/>
          <p:cNvSpPr/>
          <p:nvPr/>
        </p:nvSpPr>
        <p:spPr>
          <a:xfrm>
            <a:off x="1752600" y="3376613"/>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23" name="Oval 122"/>
          <p:cNvSpPr/>
          <p:nvPr/>
        </p:nvSpPr>
        <p:spPr>
          <a:xfrm>
            <a:off x="1752600" y="307498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2844" name="TextBox 7"/>
          <p:cNvSpPr txBox="1">
            <a:spLocks noChangeArrowheads="1"/>
          </p:cNvSpPr>
          <p:nvPr/>
        </p:nvSpPr>
        <p:spPr bwMode="auto">
          <a:xfrm>
            <a:off x="204788" y="1808163"/>
            <a:ext cx="2181225" cy="366712"/>
          </a:xfrm>
          <a:prstGeom prst="rect">
            <a:avLst/>
          </a:prstGeom>
          <a:noFill/>
          <a:ln w="9525">
            <a:noFill/>
            <a:miter lim="800000"/>
            <a:headEnd/>
            <a:tailEnd/>
          </a:ln>
        </p:spPr>
        <p:txBody>
          <a:bodyPr wrap="none" anchor="ctr">
            <a:prstTxWarp prst="textNoShape">
              <a:avLst/>
            </a:prstTxWarp>
            <a:spAutoFit/>
          </a:bodyPr>
          <a:lstStyle/>
          <a:p>
            <a:pPr algn="ctr"/>
            <a:r>
              <a:rPr lang="en-US" b="1">
                <a:solidFill>
                  <a:srgbClr val="FF0000"/>
                </a:solidFill>
                <a:latin typeface="Calibri" pitchFamily="84" charset="0"/>
              </a:rPr>
              <a:t>Spot Diagram on LCD</a:t>
            </a:r>
            <a:endParaRPr lang="fr-FR" sz="2400"/>
          </a:p>
        </p:txBody>
      </p:sp>
      <p:cxnSp>
        <p:nvCxnSpPr>
          <p:cNvPr id="128" name="Straight Arrow Connector 127"/>
          <p:cNvCxnSpPr/>
          <p:nvPr/>
        </p:nvCxnSpPr>
        <p:spPr>
          <a:xfrm rot="10800000">
            <a:off x="2508250" y="5740400"/>
            <a:ext cx="610235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2" name="Straight Arrow Connector 151"/>
          <p:cNvCxnSpPr>
            <a:cxnSpLocks noChangeShapeType="1"/>
          </p:cNvCxnSpPr>
          <p:nvPr/>
        </p:nvCxnSpPr>
        <p:spPr bwMode="auto">
          <a:xfrm flipV="1">
            <a:off x="8058150" y="3408363"/>
            <a:ext cx="552450" cy="4762"/>
          </a:xfrm>
          <a:prstGeom prst="straightConnector1">
            <a:avLst/>
          </a:prstGeom>
          <a:noFill/>
          <a:ln w="38100">
            <a:solidFill>
              <a:srgbClr val="9BBB59"/>
            </a:solidFill>
            <a:round/>
            <a:headEnd/>
            <a:tailEnd type="arrow" w="med" len="med"/>
          </a:ln>
          <a:effectLst>
            <a:outerShdw blurRad="40000" dist="23000" dir="5400000" rotWithShape="0">
              <a:srgbClr val="000000">
                <a:alpha val="34999"/>
              </a:srgbClr>
            </a:outerShdw>
          </a:effectLst>
          <a:extLst>
            <a:ext uri="{909E8E84-426E-40dd-AFC4-6F175D3DCCD1}"/>
          </a:extLst>
        </p:spPr>
      </p:cxnSp>
      <p:cxnSp>
        <p:nvCxnSpPr>
          <p:cNvPr id="153" name="Straight Arrow Connector 152"/>
          <p:cNvCxnSpPr>
            <a:cxnSpLocks noChangeShapeType="1"/>
          </p:cNvCxnSpPr>
          <p:nvPr/>
        </p:nvCxnSpPr>
        <p:spPr bwMode="auto">
          <a:xfrm rot="16200000" flipH="1">
            <a:off x="7446169" y="4575969"/>
            <a:ext cx="2325688" cy="0"/>
          </a:xfrm>
          <a:prstGeom prst="straightConnector1">
            <a:avLst/>
          </a:prstGeom>
          <a:noFill/>
          <a:ln w="38100">
            <a:solidFill>
              <a:srgbClr val="9BBB59"/>
            </a:solidFill>
            <a:round/>
            <a:headEnd/>
            <a:tailEnd type="arrow" w="med" len="med"/>
          </a:ln>
          <a:effectLst>
            <a:outerShdw blurRad="40000" dist="23000" dir="5400000" rotWithShape="0">
              <a:srgbClr val="000000">
                <a:alpha val="34999"/>
              </a:srgbClr>
            </a:outerShdw>
          </a:effectLst>
          <a:extLst>
            <a:ext uri="{909E8E84-426E-40dd-AFC4-6F175D3DCCD1}"/>
          </a:extLst>
        </p:spPr>
      </p:cxnSp>
      <p:cxnSp>
        <p:nvCxnSpPr>
          <p:cNvPr id="154" name="Straight Arrow Connector 153"/>
          <p:cNvCxnSpPr>
            <a:cxnSpLocks noChangeShapeType="1"/>
          </p:cNvCxnSpPr>
          <p:nvPr/>
        </p:nvCxnSpPr>
        <p:spPr bwMode="auto">
          <a:xfrm rot="5400000" flipH="1" flipV="1">
            <a:off x="2147887" y="5380038"/>
            <a:ext cx="720725" cy="0"/>
          </a:xfrm>
          <a:prstGeom prst="straightConnector1">
            <a:avLst/>
          </a:prstGeom>
          <a:noFill/>
          <a:ln w="38100">
            <a:solidFill>
              <a:srgbClr val="9BBB59"/>
            </a:solidFill>
            <a:round/>
            <a:headEnd/>
            <a:tailEnd type="arrow" w="med" len="med"/>
          </a:ln>
          <a:effectLst>
            <a:outerShdw blurRad="40000" dist="23000" dir="5400000" rotWithShape="0">
              <a:srgbClr val="000000">
                <a:alpha val="34999"/>
              </a:srgbClr>
            </a:outerShdw>
          </a:effectLst>
          <a:extLst>
            <a:ext uri="{909E8E84-426E-40dd-AFC4-6F175D3DCCD1}"/>
          </a:extLst>
        </p:spPr>
      </p:cxnSp>
      <p:pic>
        <p:nvPicPr>
          <p:cNvPr id="32849" name="Picture 4" descr="concept_1.jpg"/>
          <p:cNvPicPr>
            <a:picLocks noChangeAspect="1"/>
          </p:cNvPicPr>
          <p:nvPr/>
        </p:nvPicPr>
        <p:blipFill>
          <a:blip r:embed="rId3"/>
          <a:srcRect/>
          <a:stretch>
            <a:fillRect/>
          </a:stretch>
        </p:blipFill>
        <p:spPr bwMode="auto">
          <a:xfrm>
            <a:off x="3105150" y="4673600"/>
            <a:ext cx="1793875" cy="2138363"/>
          </a:xfrm>
          <a:prstGeom prst="rect">
            <a:avLst/>
          </a:prstGeom>
          <a:noFill/>
          <a:ln w="9525">
            <a:noFill/>
            <a:miter lim="800000"/>
            <a:headEnd/>
            <a:tailEnd/>
          </a:ln>
        </p:spPr>
      </p:pic>
      <p:sp>
        <p:nvSpPr>
          <p:cNvPr id="124" name="Rectangle 123"/>
          <p:cNvSpPr/>
          <p:nvPr/>
        </p:nvSpPr>
        <p:spPr>
          <a:xfrm>
            <a:off x="4899025" y="6172200"/>
            <a:ext cx="4086225"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cxnSp>
        <p:nvCxnSpPr>
          <p:cNvPr id="7" name="Elbow Connector 6"/>
          <p:cNvCxnSpPr>
            <a:stCxn id="32844" idx="3"/>
          </p:cNvCxnSpPr>
          <p:nvPr/>
        </p:nvCxnSpPr>
        <p:spPr>
          <a:xfrm>
            <a:off x="2386013" y="1992313"/>
            <a:ext cx="84137" cy="3667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2852" name="TextBox 7"/>
          <p:cNvSpPr txBox="1">
            <a:spLocks noChangeArrowheads="1"/>
          </p:cNvSpPr>
          <p:nvPr/>
        </p:nvSpPr>
        <p:spPr bwMode="auto">
          <a:xfrm>
            <a:off x="2825750" y="1487488"/>
            <a:ext cx="1236663" cy="641350"/>
          </a:xfrm>
          <a:prstGeom prst="rect">
            <a:avLst/>
          </a:prstGeom>
          <a:noFill/>
          <a:ln w="9525">
            <a:noFill/>
            <a:miter lim="800000"/>
            <a:headEnd/>
            <a:tailEnd/>
          </a:ln>
        </p:spPr>
        <p:txBody>
          <a:bodyPr anchor="ctr">
            <a:prstTxWarp prst="textNoShape">
              <a:avLst/>
            </a:prstTxWarp>
            <a:spAutoFit/>
          </a:bodyPr>
          <a:lstStyle/>
          <a:p>
            <a:pPr algn="ctr"/>
            <a:r>
              <a:rPr lang="en-US" b="1">
                <a:solidFill>
                  <a:srgbClr val="FF0000"/>
                </a:solidFill>
                <a:latin typeface="Calibri" pitchFamily="84" charset="0"/>
              </a:rPr>
              <a:t>Microlens Array</a:t>
            </a:r>
            <a:endParaRPr lang="fr-FR" sz="2400"/>
          </a:p>
        </p:txBody>
      </p:sp>
      <p:cxnSp>
        <p:nvCxnSpPr>
          <p:cNvPr id="13" name="Straight Arrow Connector 12"/>
          <p:cNvCxnSpPr>
            <a:stCxn id="32852" idx="2"/>
          </p:cNvCxnSpPr>
          <p:nvPr/>
        </p:nvCxnSpPr>
        <p:spPr>
          <a:xfrm>
            <a:off x="3444875" y="2128838"/>
            <a:ext cx="0" cy="227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To show </a:t>
            </a:r>
            <a:r>
              <a:rPr lang="fr-FR" dirty="0" err="1" smtClean="0">
                <a:ea typeface="+mj-ea"/>
                <a:cs typeface="+mj-cs"/>
              </a:rPr>
              <a:t>you</a:t>
            </a:r>
            <a:r>
              <a:rPr lang="fr-FR" dirty="0" smtClean="0">
                <a:ea typeface="+mj-ea"/>
                <a:cs typeface="+mj-cs"/>
              </a:rPr>
              <a:t> how </a:t>
            </a:r>
            <a:r>
              <a:rPr lang="fr-FR" dirty="0" err="1" smtClean="0">
                <a:ea typeface="+mj-ea"/>
                <a:cs typeface="+mj-cs"/>
              </a:rPr>
              <a:t>this</a:t>
            </a:r>
            <a:r>
              <a:rPr lang="fr-FR" dirty="0" smtClean="0">
                <a:ea typeface="+mj-ea"/>
                <a:cs typeface="+mj-cs"/>
              </a:rPr>
              <a:t> </a:t>
            </a:r>
            <a:r>
              <a:rPr lang="fr-FR" dirty="0" err="1" smtClean="0">
                <a:ea typeface="+mj-ea"/>
                <a:cs typeface="+mj-cs"/>
              </a:rPr>
              <a:t>works</a:t>
            </a:r>
            <a:r>
              <a:rPr lang="fr-FR" dirty="0" smtClean="0">
                <a:ea typeface="+mj-ea"/>
                <a:cs typeface="+mj-cs"/>
              </a:rPr>
              <a:t>…</a:t>
            </a:r>
            <a:endParaRPr lang="fr-FR" dirty="0">
              <a:ea typeface="+mj-ea"/>
              <a:cs typeface="+mj-cs"/>
            </a:endParaRPr>
          </a:p>
        </p:txBody>
      </p:sp>
      <p:sp>
        <p:nvSpPr>
          <p:cNvPr id="34818" name="Text Placeholder 2"/>
          <p:cNvSpPr>
            <a:spLocks noGrp="1"/>
          </p:cNvSpPr>
          <p:nvPr>
            <p:ph type="body" idx="1"/>
          </p:nvPr>
        </p:nvSpPr>
        <p:spPr>
          <a:xfrm>
            <a:off x="722313" y="4627563"/>
            <a:ext cx="7772400" cy="1500187"/>
          </a:xfrm>
        </p:spPr>
        <p:txBody>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err="1" smtClean="0">
                <a:ea typeface="+mj-ea"/>
                <a:cs typeface="+mj-cs"/>
              </a:rPr>
              <a:t>Myopia</a:t>
            </a:r>
            <a:r>
              <a:rPr lang="fr-FR" dirty="0" smtClean="0">
                <a:ea typeface="+mj-ea"/>
                <a:cs typeface="+mj-cs"/>
              </a:rPr>
              <a:t> </a:t>
            </a:r>
            <a:r>
              <a:rPr lang="fr-FR" dirty="0" err="1" smtClean="0">
                <a:ea typeface="+mj-ea"/>
                <a:cs typeface="+mj-cs"/>
              </a:rPr>
              <a:t>example</a:t>
            </a:r>
            <a:r>
              <a:rPr lang="fr-FR" dirty="0" smtClean="0">
                <a:ea typeface="+mj-ea"/>
                <a:cs typeface="+mj-cs"/>
              </a:rPr>
              <a:t> </a:t>
            </a:r>
            <a:endParaRPr lang="fr-FR" dirty="0">
              <a:ea typeface="+mj-ea"/>
              <a:cs typeface="+mj-cs"/>
            </a:endParaRPr>
          </a:p>
        </p:txBody>
      </p:sp>
      <p:sp>
        <p:nvSpPr>
          <p:cNvPr id="35842" name="Content Placeholder 7"/>
          <p:cNvSpPr>
            <a:spLocks noGrp="1"/>
          </p:cNvSpPr>
          <p:nvPr>
            <p:ph idx="1"/>
          </p:nvPr>
        </p:nvSpPr>
        <p:spPr>
          <a:xfrm>
            <a:off x="457200" y="5608638"/>
            <a:ext cx="8229600" cy="868362"/>
          </a:xfrm>
        </p:spPr>
        <p:txBody>
          <a:bodyPr/>
          <a:lstStyle/>
          <a:p>
            <a:r>
              <a:rPr lang="fr-FR" smtClean="0"/>
              <a:t>Note how the rays converge before the retina.  This causes bad far sight.  </a:t>
            </a:r>
          </a:p>
        </p:txBody>
      </p:sp>
      <p:grpSp>
        <p:nvGrpSpPr>
          <p:cNvPr id="35843" name="Group 45"/>
          <p:cNvGrpSpPr>
            <a:grpSpLocks/>
          </p:cNvGrpSpPr>
          <p:nvPr/>
        </p:nvGrpSpPr>
        <p:grpSpPr bwMode="auto">
          <a:xfrm>
            <a:off x="4254500" y="1619250"/>
            <a:ext cx="3954463" cy="3616325"/>
            <a:chOff x="5105402" y="1204200"/>
            <a:chExt cx="2732107" cy="2682000"/>
          </a:xfrm>
        </p:grpSpPr>
        <p:sp>
          <p:nvSpPr>
            <p:cNvPr id="47" name="Oval 46"/>
            <p:cNvSpPr/>
            <p:nvPr/>
          </p:nvSpPr>
          <p:spPr>
            <a:xfrm>
              <a:off x="5105402" y="1879998"/>
              <a:ext cx="137208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3" name="Freeform 52"/>
            <p:cNvSpPr/>
            <p:nvPr/>
          </p:nvSpPr>
          <p:spPr>
            <a:xfrm>
              <a:off x="5477215" y="1204200"/>
              <a:ext cx="2360294"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4" name="Freeform 53"/>
            <p:cNvSpPr/>
            <p:nvPr/>
          </p:nvSpPr>
          <p:spPr>
            <a:xfrm>
              <a:off x="5193145" y="1911787"/>
              <a:ext cx="1271181" cy="128801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 name="connsiteX0" fmla="*/ 0 w 1270717"/>
                <a:gd name="connsiteY0" fmla="*/ 635358 h 1270718"/>
                <a:gd name="connsiteX1" fmla="*/ 186093 w 1270717"/>
                <a:gd name="connsiteY1" fmla="*/ 186092 h 1270718"/>
                <a:gd name="connsiteX2" fmla="*/ 635359 w 1270717"/>
                <a:gd name="connsiteY2" fmla="*/ 1 h 1270718"/>
                <a:gd name="connsiteX3" fmla="*/ 1084625 w 1270717"/>
                <a:gd name="connsiteY3" fmla="*/ 186094 h 1270718"/>
                <a:gd name="connsiteX4" fmla="*/ 1270716 w 1270717"/>
                <a:gd name="connsiteY4" fmla="*/ 635360 h 1270718"/>
                <a:gd name="connsiteX5" fmla="*/ 1084624 w 1270717"/>
                <a:gd name="connsiteY5" fmla="*/ 1084626 h 1270718"/>
                <a:gd name="connsiteX6" fmla="*/ 635358 w 1270717"/>
                <a:gd name="connsiteY6" fmla="*/ 1270718 h 1270718"/>
                <a:gd name="connsiteX7" fmla="*/ 186092 w 1270717"/>
                <a:gd name="connsiteY7" fmla="*/ 1084626 h 1270718"/>
                <a:gd name="connsiteX8" fmla="*/ 0 w 1270717"/>
                <a:gd name="connsiteY8" fmla="*/ 635360 h 1270718"/>
                <a:gd name="connsiteX9" fmla="*/ 0 w 1270717"/>
                <a:gd name="connsiteY9" fmla="*/ 63535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7" h="1270718">
                  <a:moveTo>
                    <a:pt x="0" y="635358"/>
                  </a:moveTo>
                  <a:cubicBezTo>
                    <a:pt x="0" y="466851"/>
                    <a:pt x="80200" y="291985"/>
                    <a:pt x="186093" y="186092"/>
                  </a:cubicBezTo>
                  <a:cubicBezTo>
                    <a:pt x="291986" y="80199"/>
                    <a:pt x="466852" y="0"/>
                    <a:pt x="635359" y="1"/>
                  </a:cubicBezTo>
                  <a:cubicBezTo>
                    <a:pt x="803866" y="1"/>
                    <a:pt x="978732" y="80201"/>
                    <a:pt x="1084625" y="186094"/>
                  </a:cubicBezTo>
                  <a:cubicBezTo>
                    <a:pt x="1190518" y="29198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5" name="Freeform 54"/>
            <p:cNvSpPr/>
            <p:nvPr/>
          </p:nvSpPr>
          <p:spPr>
            <a:xfrm>
              <a:off x="5513408" y="1267777"/>
              <a:ext cx="2273648"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6" name="Oval 55"/>
            <p:cNvSpPr/>
            <p:nvPr/>
          </p:nvSpPr>
          <p:spPr>
            <a:xfrm>
              <a:off x="5473924" y="1962412"/>
              <a:ext cx="417878"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35844" name="Straight Connector 60"/>
          <p:cNvCxnSpPr>
            <a:cxnSpLocks noChangeShapeType="1"/>
            <a:endCxn id="83" idx="2"/>
          </p:cNvCxnSpPr>
          <p:nvPr/>
        </p:nvCxnSpPr>
        <p:spPr bwMode="auto">
          <a:xfrm flipV="1">
            <a:off x="4370388" y="3271838"/>
            <a:ext cx="3733800" cy="577850"/>
          </a:xfrm>
          <a:prstGeom prst="line">
            <a:avLst/>
          </a:prstGeom>
          <a:noFill/>
          <a:ln w="12700">
            <a:solidFill>
              <a:srgbClr val="FF0000"/>
            </a:solidFill>
            <a:round/>
            <a:headEnd/>
            <a:tailEnd/>
          </a:ln>
        </p:spPr>
      </p:cxnSp>
      <p:cxnSp>
        <p:nvCxnSpPr>
          <p:cNvPr id="35845" name="Straight Connector 62"/>
          <p:cNvCxnSpPr>
            <a:cxnSpLocks noChangeShapeType="1"/>
          </p:cNvCxnSpPr>
          <p:nvPr/>
        </p:nvCxnSpPr>
        <p:spPr bwMode="auto">
          <a:xfrm>
            <a:off x="4376738" y="2990850"/>
            <a:ext cx="3733800" cy="554038"/>
          </a:xfrm>
          <a:prstGeom prst="line">
            <a:avLst/>
          </a:prstGeom>
          <a:noFill/>
          <a:ln w="12700">
            <a:solidFill>
              <a:srgbClr val="FF0000"/>
            </a:solidFill>
            <a:round/>
            <a:headEnd/>
            <a:tailEnd/>
          </a:ln>
        </p:spPr>
      </p:cxnSp>
      <p:sp>
        <p:nvSpPr>
          <p:cNvPr id="83" name="Oval 82"/>
          <p:cNvSpPr/>
          <p:nvPr/>
        </p:nvSpPr>
        <p:spPr>
          <a:xfrm>
            <a:off x="8104188" y="3248025"/>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8" name="Oval 27"/>
          <p:cNvSpPr/>
          <p:nvPr/>
        </p:nvSpPr>
        <p:spPr>
          <a:xfrm>
            <a:off x="8110538" y="352425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5848" name="TextBox 23"/>
          <p:cNvSpPr txBox="1">
            <a:spLocks noChangeArrowheads="1"/>
          </p:cNvSpPr>
          <p:nvPr/>
        </p:nvSpPr>
        <p:spPr bwMode="auto">
          <a:xfrm>
            <a:off x="5837238" y="1150938"/>
            <a:ext cx="1219200" cy="366712"/>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Eye</a:t>
            </a:r>
            <a:endParaRPr lang="fr-FR" sz="2400"/>
          </a:p>
        </p:txBody>
      </p:sp>
      <p:grpSp>
        <p:nvGrpSpPr>
          <p:cNvPr id="35849" name="Group 66"/>
          <p:cNvGrpSpPr>
            <a:grpSpLocks/>
          </p:cNvGrpSpPr>
          <p:nvPr/>
        </p:nvGrpSpPr>
        <p:grpSpPr bwMode="auto">
          <a:xfrm>
            <a:off x="3632200" y="2530475"/>
            <a:ext cx="552450" cy="1752600"/>
            <a:chOff x="3294461" y="2435225"/>
            <a:chExt cx="551336" cy="1752600"/>
          </a:xfrm>
        </p:grpSpPr>
        <p:sp>
          <p:nvSpPr>
            <p:cNvPr id="35857" name="Rounded Rectangle 93"/>
            <p:cNvSpPr>
              <a:spLocks noChangeArrowheads="1"/>
            </p:cNvSpPr>
            <p:nvPr/>
          </p:nvSpPr>
          <p:spPr bwMode="auto">
            <a:xfrm>
              <a:off x="3304458" y="2435225"/>
              <a:ext cx="533400" cy="1752600"/>
            </a:xfrm>
            <a:prstGeom prst="roundRect">
              <a:avLst>
                <a:gd name="adj" fmla="val 4764"/>
              </a:avLst>
            </a:prstGeom>
            <a:solidFill>
              <a:schemeClr val="bg2"/>
            </a:solidFill>
            <a:ln w="12700">
              <a:solidFill>
                <a:schemeClr val="tx1"/>
              </a:solidFill>
              <a:round/>
              <a:headEnd/>
              <a:tailEnd/>
            </a:ln>
          </p:spPr>
          <p:txBody>
            <a:bodyPr>
              <a:prstTxWarp prst="textNoShape">
                <a:avLst/>
              </a:prstTxWarp>
            </a:bodyPr>
            <a:lstStyle/>
            <a:p>
              <a:endParaRPr lang="fr-FR" sz="2400"/>
            </a:p>
          </p:txBody>
        </p:sp>
        <p:sp>
          <p:nvSpPr>
            <p:cNvPr id="49" name="Rectangle 48"/>
            <p:cNvSpPr/>
            <p:nvPr/>
          </p:nvSpPr>
          <p:spPr bwMode="auto">
            <a:xfrm>
              <a:off x="3799853" y="2851150"/>
              <a:ext cx="45944"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0" name="Rectangle 49"/>
            <p:cNvSpPr/>
            <p:nvPr/>
          </p:nvSpPr>
          <p:spPr bwMode="auto">
            <a:xfrm>
              <a:off x="3799853" y="3708400"/>
              <a:ext cx="45944"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1" name="Rectangle 50"/>
            <p:cNvSpPr/>
            <p:nvPr/>
          </p:nvSpPr>
          <p:spPr bwMode="auto">
            <a:xfrm>
              <a:off x="3294461" y="2493963"/>
              <a:ext cx="45945" cy="16367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35850" name="Straight Connector 157"/>
          <p:cNvCxnSpPr>
            <a:cxnSpLocks noChangeShapeType="1"/>
          </p:cNvCxnSpPr>
          <p:nvPr/>
        </p:nvCxnSpPr>
        <p:spPr bwMode="auto">
          <a:xfrm>
            <a:off x="1933575" y="2989263"/>
            <a:ext cx="2443163" cy="1587"/>
          </a:xfrm>
          <a:prstGeom prst="line">
            <a:avLst/>
          </a:prstGeom>
          <a:noFill/>
          <a:ln w="12700">
            <a:solidFill>
              <a:srgbClr val="FF0000"/>
            </a:solidFill>
            <a:round/>
            <a:headEnd/>
            <a:tailEnd type="arrow" w="med" len="med"/>
          </a:ln>
        </p:spPr>
      </p:cxnSp>
      <p:cxnSp>
        <p:nvCxnSpPr>
          <p:cNvPr id="35851" name="Straight Connector 157"/>
          <p:cNvCxnSpPr>
            <a:cxnSpLocks noChangeShapeType="1"/>
          </p:cNvCxnSpPr>
          <p:nvPr/>
        </p:nvCxnSpPr>
        <p:spPr bwMode="auto">
          <a:xfrm>
            <a:off x="1938338" y="3848100"/>
            <a:ext cx="2419350" cy="1588"/>
          </a:xfrm>
          <a:prstGeom prst="line">
            <a:avLst/>
          </a:prstGeom>
          <a:noFill/>
          <a:ln w="12700">
            <a:solidFill>
              <a:srgbClr val="FF0000"/>
            </a:solidFill>
            <a:round/>
            <a:headEnd/>
            <a:tailEnd type="arrow" w="med" len="med"/>
          </a:ln>
        </p:spPr>
      </p:cxnSp>
      <p:sp>
        <p:nvSpPr>
          <p:cNvPr id="35852" name="TextBox 31"/>
          <p:cNvSpPr txBox="1">
            <a:spLocks noChangeArrowheads="1"/>
          </p:cNvSpPr>
          <p:nvPr/>
        </p:nvSpPr>
        <p:spPr bwMode="auto">
          <a:xfrm>
            <a:off x="3435350" y="2087563"/>
            <a:ext cx="971550" cy="366712"/>
          </a:xfrm>
          <a:prstGeom prst="rect">
            <a:avLst/>
          </a:prstGeom>
          <a:noFill/>
          <a:ln w="9525">
            <a:noFill/>
            <a:miter lim="800000"/>
            <a:headEnd/>
            <a:tailEnd/>
          </a:ln>
        </p:spPr>
        <p:txBody>
          <a:bodyPr wrap="none">
            <a:prstTxWarp prst="textNoShape">
              <a:avLst/>
            </a:prstTxWarp>
            <a:spAutoFit/>
          </a:bodyPr>
          <a:lstStyle/>
          <a:p>
            <a:r>
              <a:rPr lang="en-US">
                <a:latin typeface="Calibri" pitchFamily="84" charset="0"/>
              </a:rPr>
              <a:t>Pinholes</a:t>
            </a:r>
            <a:endParaRPr lang="fr-FR" sz="2400"/>
          </a:p>
        </p:txBody>
      </p:sp>
      <p:sp>
        <p:nvSpPr>
          <p:cNvPr id="35853" name="TextBox 28"/>
          <p:cNvSpPr txBox="1">
            <a:spLocks noChangeArrowheads="1"/>
          </p:cNvSpPr>
          <p:nvPr/>
        </p:nvSpPr>
        <p:spPr bwMode="auto">
          <a:xfrm>
            <a:off x="490538" y="2989263"/>
            <a:ext cx="1600200" cy="822325"/>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Red point</a:t>
            </a:r>
            <a:br>
              <a:rPr lang="en-US" sz="2400">
                <a:latin typeface="Calibri" pitchFamily="84" charset="0"/>
              </a:rPr>
            </a:br>
            <a:r>
              <a:rPr lang="en-US" sz="2400">
                <a:latin typeface="Calibri" pitchFamily="84" charset="0"/>
              </a:rPr>
              <a:t>at infinity</a:t>
            </a:r>
            <a:endParaRPr lang="fr-FR" sz="2400"/>
          </a:p>
        </p:txBody>
      </p:sp>
      <p:sp>
        <p:nvSpPr>
          <p:cNvPr id="52" name="Oval 51"/>
          <p:cNvSpPr/>
          <p:nvPr/>
        </p:nvSpPr>
        <p:spPr>
          <a:xfrm>
            <a:off x="4152900" y="2946400"/>
            <a:ext cx="46038"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7" name="Oval 56"/>
          <p:cNvSpPr/>
          <p:nvPr/>
        </p:nvSpPr>
        <p:spPr>
          <a:xfrm>
            <a:off x="4152900" y="3797300"/>
            <a:ext cx="46038"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9" name="Rectangle 28"/>
          <p:cNvSpPr/>
          <p:nvPr/>
        </p:nvSpPr>
        <p:spPr>
          <a:xfrm>
            <a:off x="4899025" y="6246813"/>
            <a:ext cx="4086225"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5113" y="533400"/>
            <a:ext cx="8229600" cy="990600"/>
          </a:xfrm>
        </p:spPr>
        <p:txBody>
          <a:bodyPr/>
          <a:lstStyle/>
          <a:p>
            <a:pPr fontAlgn="auto">
              <a:spcAft>
                <a:spcPts val="0"/>
              </a:spcAft>
              <a:defRPr/>
            </a:pPr>
            <a:r>
              <a:rPr lang="fr-FR" dirty="0" err="1" smtClean="0">
                <a:ea typeface="+mj-ea"/>
                <a:cs typeface="+mj-cs"/>
              </a:rPr>
              <a:t>Now</a:t>
            </a:r>
            <a:r>
              <a:rPr lang="fr-FR" dirty="0" smtClean="0">
                <a:ea typeface="+mj-ea"/>
                <a:cs typeface="+mj-cs"/>
              </a:rPr>
              <a:t> </a:t>
            </a:r>
            <a:r>
              <a:rPr lang="fr-FR" dirty="0" err="1" smtClean="0">
                <a:ea typeface="+mj-ea"/>
                <a:cs typeface="+mj-cs"/>
              </a:rPr>
              <a:t>add</a:t>
            </a:r>
            <a:r>
              <a:rPr lang="fr-FR" dirty="0" smtClean="0">
                <a:ea typeface="+mj-ea"/>
                <a:cs typeface="+mj-cs"/>
              </a:rPr>
              <a:t> the display…</a:t>
            </a:r>
            <a:endParaRPr lang="fr-FR" dirty="0">
              <a:ea typeface="+mj-ea"/>
              <a:cs typeface="+mj-cs"/>
            </a:endParaRPr>
          </a:p>
        </p:txBody>
      </p:sp>
      <p:sp>
        <p:nvSpPr>
          <p:cNvPr id="37890" name="Content Placeholder 2"/>
          <p:cNvSpPr>
            <a:spLocks noGrp="1"/>
          </p:cNvSpPr>
          <p:nvPr>
            <p:ph idx="1"/>
          </p:nvPr>
        </p:nvSpPr>
        <p:spPr>
          <a:xfrm>
            <a:off x="152400" y="5254625"/>
            <a:ext cx="8534400" cy="1222375"/>
          </a:xfrm>
        </p:spPr>
        <p:txBody>
          <a:bodyPr/>
          <a:lstStyle/>
          <a:p>
            <a:endParaRPr lang="fr-FR"/>
          </a:p>
        </p:txBody>
      </p:sp>
      <p:sp>
        <p:nvSpPr>
          <p:cNvPr id="59" name="Rectangle 58"/>
          <p:cNvSpPr/>
          <p:nvPr/>
        </p:nvSpPr>
        <p:spPr>
          <a:xfrm>
            <a:off x="4899025" y="6246813"/>
            <a:ext cx="4086225"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grpSp>
        <p:nvGrpSpPr>
          <p:cNvPr id="37892" name="Group 44"/>
          <p:cNvGrpSpPr>
            <a:grpSpLocks/>
          </p:cNvGrpSpPr>
          <p:nvPr/>
        </p:nvGrpSpPr>
        <p:grpSpPr bwMode="auto">
          <a:xfrm>
            <a:off x="3916363" y="1524000"/>
            <a:ext cx="3954462" cy="3616325"/>
            <a:chOff x="5105402" y="1204200"/>
            <a:chExt cx="2732107" cy="2682000"/>
          </a:xfrm>
        </p:grpSpPr>
        <p:sp>
          <p:nvSpPr>
            <p:cNvPr id="7171" name="Oval 45"/>
            <p:cNvSpPr/>
            <p:nvPr/>
          </p:nvSpPr>
          <p:spPr>
            <a:xfrm>
              <a:off x="5105402" y="1879998"/>
              <a:ext cx="137208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72" name="Freeform 46"/>
            <p:cNvSpPr/>
            <p:nvPr/>
          </p:nvSpPr>
          <p:spPr>
            <a:xfrm>
              <a:off x="5477214" y="1204200"/>
              <a:ext cx="2360295"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73" name="Freeform 47"/>
            <p:cNvSpPr/>
            <p:nvPr/>
          </p:nvSpPr>
          <p:spPr>
            <a:xfrm>
              <a:off x="5193145" y="1911787"/>
              <a:ext cx="1271181" cy="128801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 name="connsiteX0" fmla="*/ 0 w 1270717"/>
                <a:gd name="connsiteY0" fmla="*/ 635358 h 1270718"/>
                <a:gd name="connsiteX1" fmla="*/ 186093 w 1270717"/>
                <a:gd name="connsiteY1" fmla="*/ 186092 h 1270718"/>
                <a:gd name="connsiteX2" fmla="*/ 635359 w 1270717"/>
                <a:gd name="connsiteY2" fmla="*/ 1 h 1270718"/>
                <a:gd name="connsiteX3" fmla="*/ 1084625 w 1270717"/>
                <a:gd name="connsiteY3" fmla="*/ 186094 h 1270718"/>
                <a:gd name="connsiteX4" fmla="*/ 1270716 w 1270717"/>
                <a:gd name="connsiteY4" fmla="*/ 635360 h 1270718"/>
                <a:gd name="connsiteX5" fmla="*/ 1084624 w 1270717"/>
                <a:gd name="connsiteY5" fmla="*/ 1084626 h 1270718"/>
                <a:gd name="connsiteX6" fmla="*/ 635358 w 1270717"/>
                <a:gd name="connsiteY6" fmla="*/ 1270718 h 1270718"/>
                <a:gd name="connsiteX7" fmla="*/ 186092 w 1270717"/>
                <a:gd name="connsiteY7" fmla="*/ 1084626 h 1270718"/>
                <a:gd name="connsiteX8" fmla="*/ 0 w 1270717"/>
                <a:gd name="connsiteY8" fmla="*/ 635360 h 1270718"/>
                <a:gd name="connsiteX9" fmla="*/ 0 w 1270717"/>
                <a:gd name="connsiteY9" fmla="*/ 63535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7" h="1270718">
                  <a:moveTo>
                    <a:pt x="0" y="635358"/>
                  </a:moveTo>
                  <a:cubicBezTo>
                    <a:pt x="0" y="466851"/>
                    <a:pt x="80200" y="291985"/>
                    <a:pt x="186093" y="186092"/>
                  </a:cubicBezTo>
                  <a:cubicBezTo>
                    <a:pt x="291986" y="80199"/>
                    <a:pt x="466852" y="0"/>
                    <a:pt x="635359" y="1"/>
                  </a:cubicBezTo>
                  <a:cubicBezTo>
                    <a:pt x="803866" y="1"/>
                    <a:pt x="978732" y="80201"/>
                    <a:pt x="1084625" y="186094"/>
                  </a:cubicBezTo>
                  <a:cubicBezTo>
                    <a:pt x="1190518" y="29198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74" name="Freeform 48"/>
            <p:cNvSpPr/>
            <p:nvPr/>
          </p:nvSpPr>
          <p:spPr>
            <a:xfrm>
              <a:off x="5513408" y="1267777"/>
              <a:ext cx="2273648"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75" name="Oval 49"/>
            <p:cNvSpPr/>
            <p:nvPr/>
          </p:nvSpPr>
          <p:spPr>
            <a:xfrm>
              <a:off x="5473924" y="1962412"/>
              <a:ext cx="417877"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7177" name="Rounded Rectangle 93"/>
          <p:cNvSpPr>
            <a:spLocks noChangeArrowheads="1"/>
          </p:cNvSpPr>
          <p:nvPr/>
        </p:nvSpPr>
        <p:spPr bwMode="auto">
          <a:xfrm>
            <a:off x="2987675" y="2209800"/>
            <a:ext cx="304800" cy="2220913"/>
          </a:xfrm>
          <a:prstGeom prst="roundRect">
            <a:avLst>
              <a:gd name="adj" fmla="val 4764"/>
            </a:avLst>
          </a:prstGeom>
          <a:solidFill>
            <a:schemeClr val="accent3">
              <a:lumMod val="60000"/>
              <a:lumOff val="40000"/>
            </a:schemeClr>
          </a:solidFill>
          <a:ln w="12700">
            <a:solidFill>
              <a:schemeClr val="tx1"/>
            </a:solidFill>
            <a:round/>
            <a:headEnd/>
            <a:tailEnd/>
          </a:ln>
        </p:spPr>
        <p:txBody>
          <a:bodyPr>
            <a:prstTxWarp prst="textNoShape">
              <a:avLst/>
            </a:prstTxWarp>
          </a:bodyPr>
          <a:lstStyle/>
          <a:p>
            <a:pPr>
              <a:defRPr/>
            </a:pPr>
            <a:endParaRPr lang="fr-FR" sz="2400">
              <a:latin typeface="Arial" charset="0"/>
              <a:ea typeface="ＭＳ Ｐゴシック" charset="0"/>
              <a:cs typeface="+mn-cs"/>
            </a:endParaRPr>
          </a:p>
        </p:txBody>
      </p:sp>
      <p:cxnSp>
        <p:nvCxnSpPr>
          <p:cNvPr id="37894" name="Straight Connector 60"/>
          <p:cNvCxnSpPr>
            <a:cxnSpLocks noChangeShapeType="1"/>
            <a:endCxn id="7180" idx="2"/>
          </p:cNvCxnSpPr>
          <p:nvPr/>
        </p:nvCxnSpPr>
        <p:spPr bwMode="auto">
          <a:xfrm flipV="1">
            <a:off x="4051300" y="3176588"/>
            <a:ext cx="3705225" cy="582612"/>
          </a:xfrm>
          <a:prstGeom prst="line">
            <a:avLst/>
          </a:prstGeom>
          <a:noFill/>
          <a:ln w="12700">
            <a:solidFill>
              <a:srgbClr val="FF0000"/>
            </a:solidFill>
            <a:round/>
            <a:headEnd/>
            <a:tailEnd/>
          </a:ln>
        </p:spPr>
      </p:cxnSp>
      <p:cxnSp>
        <p:nvCxnSpPr>
          <p:cNvPr id="37895" name="Straight Connector 62"/>
          <p:cNvCxnSpPr>
            <a:cxnSpLocks noChangeShapeType="1"/>
            <a:endCxn id="7181" idx="2"/>
          </p:cNvCxnSpPr>
          <p:nvPr/>
        </p:nvCxnSpPr>
        <p:spPr bwMode="auto">
          <a:xfrm>
            <a:off x="4070350" y="2908300"/>
            <a:ext cx="3702050" cy="544513"/>
          </a:xfrm>
          <a:prstGeom prst="line">
            <a:avLst/>
          </a:prstGeom>
          <a:noFill/>
          <a:ln w="12700">
            <a:solidFill>
              <a:srgbClr val="FF0000"/>
            </a:solidFill>
            <a:round/>
            <a:headEnd/>
            <a:tailEnd/>
          </a:ln>
        </p:spPr>
      </p:cxnSp>
      <p:sp>
        <p:nvSpPr>
          <p:cNvPr id="7180" name="Oval 82"/>
          <p:cNvSpPr/>
          <p:nvPr/>
        </p:nvSpPr>
        <p:spPr>
          <a:xfrm>
            <a:off x="7756525" y="3152775"/>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81" name="Oval 27"/>
          <p:cNvSpPr/>
          <p:nvPr/>
        </p:nvSpPr>
        <p:spPr>
          <a:xfrm>
            <a:off x="7772400" y="342900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7898" name="TextBox 23"/>
          <p:cNvSpPr txBox="1">
            <a:spLocks noChangeArrowheads="1"/>
          </p:cNvSpPr>
          <p:nvPr/>
        </p:nvSpPr>
        <p:spPr bwMode="auto">
          <a:xfrm>
            <a:off x="4724400" y="1371600"/>
            <a:ext cx="1219200" cy="366713"/>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Eye</a:t>
            </a:r>
            <a:endParaRPr lang="fr-FR" sz="2400"/>
          </a:p>
        </p:txBody>
      </p:sp>
      <p:sp>
        <p:nvSpPr>
          <p:cNvPr id="37899" name="TextBox 28"/>
          <p:cNvSpPr txBox="1">
            <a:spLocks noChangeArrowheads="1"/>
          </p:cNvSpPr>
          <p:nvPr/>
        </p:nvSpPr>
        <p:spPr bwMode="auto">
          <a:xfrm>
            <a:off x="152400" y="2894013"/>
            <a:ext cx="2362200" cy="822325"/>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Virtual red point</a:t>
            </a:r>
            <a:br>
              <a:rPr lang="en-US" sz="2400">
                <a:latin typeface="Calibri" pitchFamily="84" charset="0"/>
              </a:rPr>
            </a:br>
            <a:r>
              <a:rPr lang="en-US" sz="2400">
                <a:latin typeface="Calibri" pitchFamily="84" charset="0"/>
              </a:rPr>
              <a:t>at infinity</a:t>
            </a:r>
            <a:endParaRPr lang="fr-FR" sz="2400"/>
          </a:p>
        </p:txBody>
      </p:sp>
      <p:cxnSp>
        <p:nvCxnSpPr>
          <p:cNvPr id="37900" name="Straight Connector 101"/>
          <p:cNvCxnSpPr>
            <a:cxnSpLocks noChangeShapeType="1"/>
          </p:cNvCxnSpPr>
          <p:nvPr/>
        </p:nvCxnSpPr>
        <p:spPr bwMode="auto">
          <a:xfrm rot="5400000">
            <a:off x="2185194" y="3313907"/>
            <a:ext cx="2060575" cy="1587"/>
          </a:xfrm>
          <a:prstGeom prst="line">
            <a:avLst/>
          </a:prstGeom>
          <a:noFill/>
          <a:ln w="19050">
            <a:solidFill>
              <a:schemeClr val="tx1"/>
            </a:solidFill>
            <a:round/>
            <a:headEnd/>
            <a:tailEnd/>
          </a:ln>
        </p:spPr>
      </p:cxnSp>
      <p:grpSp>
        <p:nvGrpSpPr>
          <p:cNvPr id="37901" name="Group 53"/>
          <p:cNvGrpSpPr>
            <a:grpSpLocks/>
          </p:cNvGrpSpPr>
          <p:nvPr/>
        </p:nvGrpSpPr>
        <p:grpSpPr bwMode="auto">
          <a:xfrm>
            <a:off x="3294063" y="2435225"/>
            <a:ext cx="552450" cy="1752600"/>
            <a:chOff x="3294461" y="2435225"/>
            <a:chExt cx="551336" cy="1752600"/>
          </a:xfrm>
        </p:grpSpPr>
        <p:sp>
          <p:nvSpPr>
            <p:cNvPr id="37914" name="Rounded Rectangle 93"/>
            <p:cNvSpPr>
              <a:spLocks noChangeArrowheads="1"/>
            </p:cNvSpPr>
            <p:nvPr/>
          </p:nvSpPr>
          <p:spPr bwMode="auto">
            <a:xfrm>
              <a:off x="3304458" y="2435225"/>
              <a:ext cx="533400" cy="1752600"/>
            </a:xfrm>
            <a:prstGeom prst="roundRect">
              <a:avLst>
                <a:gd name="adj" fmla="val 4764"/>
              </a:avLst>
            </a:prstGeom>
            <a:solidFill>
              <a:schemeClr val="bg2"/>
            </a:solidFill>
            <a:ln w="12700">
              <a:solidFill>
                <a:schemeClr val="tx1"/>
              </a:solidFill>
              <a:round/>
              <a:headEnd/>
              <a:tailEnd/>
            </a:ln>
          </p:spPr>
          <p:txBody>
            <a:bodyPr>
              <a:prstTxWarp prst="textNoShape">
                <a:avLst/>
              </a:prstTxWarp>
            </a:bodyPr>
            <a:lstStyle/>
            <a:p>
              <a:endParaRPr lang="fr-FR" sz="2400"/>
            </a:p>
          </p:txBody>
        </p:sp>
        <p:sp>
          <p:nvSpPr>
            <p:cNvPr id="7186" name="Rectangle 55"/>
            <p:cNvSpPr/>
            <p:nvPr/>
          </p:nvSpPr>
          <p:spPr bwMode="auto">
            <a:xfrm>
              <a:off x="3799852" y="285115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87" name="Rectangle 56"/>
            <p:cNvSpPr/>
            <p:nvPr/>
          </p:nvSpPr>
          <p:spPr bwMode="auto">
            <a:xfrm>
              <a:off x="3799852" y="370840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88" name="Rectangle 57"/>
            <p:cNvSpPr/>
            <p:nvPr/>
          </p:nvSpPr>
          <p:spPr bwMode="auto">
            <a:xfrm>
              <a:off x="3294461" y="2493963"/>
              <a:ext cx="45944" cy="16367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37902" name="Straight Connector 157"/>
          <p:cNvCxnSpPr>
            <a:cxnSpLocks noChangeShapeType="1"/>
          </p:cNvCxnSpPr>
          <p:nvPr/>
        </p:nvCxnSpPr>
        <p:spPr bwMode="auto">
          <a:xfrm flipV="1">
            <a:off x="1600200" y="2901950"/>
            <a:ext cx="1619250" cy="3175"/>
          </a:xfrm>
          <a:prstGeom prst="line">
            <a:avLst/>
          </a:prstGeom>
          <a:noFill/>
          <a:ln w="12700">
            <a:solidFill>
              <a:srgbClr val="FF0000"/>
            </a:solidFill>
            <a:prstDash val="dash"/>
            <a:round/>
            <a:headEnd/>
            <a:tailEnd/>
          </a:ln>
        </p:spPr>
      </p:cxnSp>
      <p:cxnSp>
        <p:nvCxnSpPr>
          <p:cNvPr id="37903" name="Straight Connector 157"/>
          <p:cNvCxnSpPr>
            <a:cxnSpLocks noChangeShapeType="1"/>
          </p:cNvCxnSpPr>
          <p:nvPr/>
        </p:nvCxnSpPr>
        <p:spPr bwMode="auto">
          <a:xfrm flipV="1">
            <a:off x="1600200" y="3759200"/>
            <a:ext cx="1592263" cy="1588"/>
          </a:xfrm>
          <a:prstGeom prst="line">
            <a:avLst/>
          </a:prstGeom>
          <a:noFill/>
          <a:ln w="12700">
            <a:solidFill>
              <a:srgbClr val="FF0000"/>
            </a:solidFill>
            <a:prstDash val="dash"/>
            <a:round/>
            <a:headEnd/>
            <a:tailEnd/>
          </a:ln>
        </p:spPr>
      </p:cxnSp>
      <p:cxnSp>
        <p:nvCxnSpPr>
          <p:cNvPr id="37904" name="Straight Connector 157"/>
          <p:cNvCxnSpPr>
            <a:cxnSpLocks noChangeShapeType="1"/>
          </p:cNvCxnSpPr>
          <p:nvPr/>
        </p:nvCxnSpPr>
        <p:spPr bwMode="auto">
          <a:xfrm flipV="1">
            <a:off x="3292475" y="2903538"/>
            <a:ext cx="750888" cy="1587"/>
          </a:xfrm>
          <a:prstGeom prst="line">
            <a:avLst/>
          </a:prstGeom>
          <a:noFill/>
          <a:ln w="12700">
            <a:solidFill>
              <a:srgbClr val="FF0000"/>
            </a:solidFill>
            <a:round/>
            <a:headEnd/>
            <a:tailEnd type="arrow" w="med" len="med"/>
          </a:ln>
        </p:spPr>
      </p:cxnSp>
      <p:cxnSp>
        <p:nvCxnSpPr>
          <p:cNvPr id="37905" name="Straight Connector 157"/>
          <p:cNvCxnSpPr>
            <a:cxnSpLocks noChangeShapeType="1"/>
          </p:cNvCxnSpPr>
          <p:nvPr/>
        </p:nvCxnSpPr>
        <p:spPr bwMode="auto">
          <a:xfrm>
            <a:off x="3295650" y="3759200"/>
            <a:ext cx="723900" cy="0"/>
          </a:xfrm>
          <a:prstGeom prst="line">
            <a:avLst/>
          </a:prstGeom>
          <a:noFill/>
          <a:ln w="12700">
            <a:solidFill>
              <a:srgbClr val="FF0000"/>
            </a:solidFill>
            <a:round/>
            <a:headEnd/>
            <a:tailEnd type="arrow" w="med" len="med"/>
          </a:ln>
        </p:spPr>
      </p:cxnSp>
      <p:sp>
        <p:nvSpPr>
          <p:cNvPr id="7193" name="Oval 71"/>
          <p:cNvSpPr/>
          <p:nvPr/>
        </p:nvSpPr>
        <p:spPr>
          <a:xfrm>
            <a:off x="3192463" y="2874963"/>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7907" name="TextBox 84"/>
          <p:cNvSpPr txBox="1">
            <a:spLocks noChangeArrowheads="1"/>
          </p:cNvSpPr>
          <p:nvPr/>
        </p:nvSpPr>
        <p:spPr bwMode="auto">
          <a:xfrm>
            <a:off x="2987675" y="2676525"/>
            <a:ext cx="304800" cy="274638"/>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A</a:t>
            </a:r>
            <a:endParaRPr lang="fr-FR" sz="2400"/>
          </a:p>
        </p:txBody>
      </p:sp>
      <p:sp>
        <p:nvSpPr>
          <p:cNvPr id="7195" name="Oval 74"/>
          <p:cNvSpPr/>
          <p:nvPr/>
        </p:nvSpPr>
        <p:spPr>
          <a:xfrm>
            <a:off x="3192463" y="3735388"/>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7909" name="TextBox 101"/>
          <p:cNvSpPr txBox="1">
            <a:spLocks noChangeArrowheads="1"/>
          </p:cNvSpPr>
          <p:nvPr/>
        </p:nvSpPr>
        <p:spPr bwMode="auto">
          <a:xfrm>
            <a:off x="2987675" y="3705225"/>
            <a:ext cx="304800" cy="274638"/>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B</a:t>
            </a:r>
            <a:endParaRPr lang="fr-FR" sz="2400"/>
          </a:p>
        </p:txBody>
      </p:sp>
      <p:sp>
        <p:nvSpPr>
          <p:cNvPr id="37910" name="TextBox 29"/>
          <p:cNvSpPr txBox="1">
            <a:spLocks noChangeArrowheads="1"/>
          </p:cNvSpPr>
          <p:nvPr/>
        </p:nvSpPr>
        <p:spPr bwMode="auto">
          <a:xfrm>
            <a:off x="7772400" y="2743200"/>
            <a:ext cx="1273175" cy="1187450"/>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Distinct</a:t>
            </a:r>
          </a:p>
          <a:p>
            <a:pPr algn="ctr"/>
            <a:r>
              <a:rPr lang="en-US" sz="2400">
                <a:latin typeface="Calibri" pitchFamily="84" charset="0"/>
              </a:rPr>
              <a:t>image </a:t>
            </a:r>
          </a:p>
          <a:p>
            <a:pPr algn="ctr"/>
            <a:r>
              <a:rPr lang="en-US" sz="2400">
                <a:latin typeface="Calibri" pitchFamily="84" charset="0"/>
              </a:rPr>
              <a:t>points</a:t>
            </a:r>
            <a:endParaRPr lang="fr-FR" sz="2400"/>
          </a:p>
        </p:txBody>
      </p:sp>
      <p:sp>
        <p:nvSpPr>
          <p:cNvPr id="37911" name="TextBox 81"/>
          <p:cNvSpPr txBox="1">
            <a:spLocks noChangeArrowheads="1"/>
          </p:cNvSpPr>
          <p:nvPr/>
        </p:nvSpPr>
        <p:spPr bwMode="auto">
          <a:xfrm>
            <a:off x="2652713" y="1770063"/>
            <a:ext cx="1295400" cy="366712"/>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Display</a:t>
            </a:r>
            <a:endParaRPr lang="fr-FR" sz="2400"/>
          </a:p>
        </p:txBody>
      </p:sp>
      <p:sp>
        <p:nvSpPr>
          <p:cNvPr id="7198" name="Oval 50"/>
          <p:cNvSpPr/>
          <p:nvPr/>
        </p:nvSpPr>
        <p:spPr>
          <a:xfrm>
            <a:off x="3814763" y="28511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99" name="Oval 51"/>
          <p:cNvSpPr/>
          <p:nvPr/>
        </p:nvSpPr>
        <p:spPr>
          <a:xfrm>
            <a:off x="3814763" y="37020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User moves points </a:t>
            </a:r>
            <a:r>
              <a:rPr lang="fr-FR" dirty="0" err="1" smtClean="0">
                <a:ea typeface="+mj-ea"/>
                <a:cs typeface="+mj-cs"/>
              </a:rPr>
              <a:t>until</a:t>
            </a:r>
            <a:r>
              <a:rPr lang="fr-FR" dirty="0" smtClean="0">
                <a:ea typeface="+mj-ea"/>
                <a:cs typeface="+mj-cs"/>
              </a:rPr>
              <a:t>…</a:t>
            </a:r>
            <a:endParaRPr lang="fr-FR" dirty="0">
              <a:ea typeface="+mj-ea"/>
              <a:cs typeface="+mj-cs"/>
            </a:endParaRPr>
          </a:p>
        </p:txBody>
      </p:sp>
      <p:sp>
        <p:nvSpPr>
          <p:cNvPr id="39938" name="Content Placeholder 2"/>
          <p:cNvSpPr>
            <a:spLocks noGrp="1"/>
          </p:cNvSpPr>
          <p:nvPr>
            <p:ph idx="1"/>
          </p:nvPr>
        </p:nvSpPr>
        <p:spPr>
          <a:xfrm>
            <a:off x="338138" y="5418138"/>
            <a:ext cx="8348662" cy="1058862"/>
          </a:xfrm>
        </p:spPr>
        <p:txBody>
          <a:bodyPr/>
          <a:lstStyle/>
          <a:p>
            <a:endParaRPr lang="fr-FR"/>
          </a:p>
        </p:txBody>
      </p:sp>
      <p:grpSp>
        <p:nvGrpSpPr>
          <p:cNvPr id="39939" name="Group 77"/>
          <p:cNvGrpSpPr>
            <a:grpSpLocks/>
          </p:cNvGrpSpPr>
          <p:nvPr/>
        </p:nvGrpSpPr>
        <p:grpSpPr bwMode="auto">
          <a:xfrm>
            <a:off x="3294063" y="2435225"/>
            <a:ext cx="552450" cy="1752600"/>
            <a:chOff x="3294461" y="2435225"/>
            <a:chExt cx="551336" cy="1752600"/>
          </a:xfrm>
        </p:grpSpPr>
        <p:sp>
          <p:nvSpPr>
            <p:cNvPr id="39979" name="Rounded Rectangle 93"/>
            <p:cNvSpPr>
              <a:spLocks noChangeArrowheads="1"/>
            </p:cNvSpPr>
            <p:nvPr/>
          </p:nvSpPr>
          <p:spPr bwMode="auto">
            <a:xfrm>
              <a:off x="3304458" y="2435225"/>
              <a:ext cx="533400" cy="1752600"/>
            </a:xfrm>
            <a:prstGeom prst="roundRect">
              <a:avLst>
                <a:gd name="adj" fmla="val 4764"/>
              </a:avLst>
            </a:prstGeom>
            <a:solidFill>
              <a:schemeClr val="bg2"/>
            </a:solidFill>
            <a:ln w="12700">
              <a:solidFill>
                <a:schemeClr val="tx1"/>
              </a:solidFill>
              <a:round/>
              <a:headEnd/>
              <a:tailEnd/>
            </a:ln>
          </p:spPr>
          <p:txBody>
            <a:bodyPr>
              <a:prstTxWarp prst="textNoShape">
                <a:avLst/>
              </a:prstTxWarp>
            </a:bodyPr>
            <a:lstStyle/>
            <a:p>
              <a:endParaRPr lang="fr-FR" sz="2400"/>
            </a:p>
          </p:txBody>
        </p:sp>
        <p:sp>
          <p:nvSpPr>
            <p:cNvPr id="81" name="Rectangle 80"/>
            <p:cNvSpPr/>
            <p:nvPr/>
          </p:nvSpPr>
          <p:spPr bwMode="auto">
            <a:xfrm>
              <a:off x="3799852" y="285115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2" name="Rectangle 81"/>
            <p:cNvSpPr/>
            <p:nvPr/>
          </p:nvSpPr>
          <p:spPr bwMode="auto">
            <a:xfrm>
              <a:off x="3799852" y="370840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5" name="Rectangle 84"/>
            <p:cNvSpPr/>
            <p:nvPr/>
          </p:nvSpPr>
          <p:spPr bwMode="auto">
            <a:xfrm>
              <a:off x="3294461" y="2493963"/>
              <a:ext cx="45944" cy="16367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86" name="Rounded Rectangle 93"/>
          <p:cNvSpPr>
            <a:spLocks noChangeArrowheads="1"/>
          </p:cNvSpPr>
          <p:nvPr/>
        </p:nvSpPr>
        <p:spPr bwMode="auto">
          <a:xfrm>
            <a:off x="2987675" y="2209800"/>
            <a:ext cx="304800" cy="2220913"/>
          </a:xfrm>
          <a:prstGeom prst="roundRect">
            <a:avLst>
              <a:gd name="adj" fmla="val 4764"/>
            </a:avLst>
          </a:prstGeom>
          <a:solidFill>
            <a:schemeClr val="accent3">
              <a:lumMod val="60000"/>
              <a:lumOff val="40000"/>
            </a:schemeClr>
          </a:solidFill>
          <a:ln w="12700">
            <a:solidFill>
              <a:schemeClr val="tx1"/>
            </a:solidFill>
            <a:round/>
            <a:headEnd/>
            <a:tailEnd/>
          </a:ln>
        </p:spPr>
        <p:txBody>
          <a:bodyPr>
            <a:prstTxWarp prst="textNoShape">
              <a:avLst/>
            </a:prstTxWarp>
          </a:bodyPr>
          <a:lstStyle/>
          <a:p>
            <a:pPr>
              <a:defRPr/>
            </a:pPr>
            <a:endParaRPr lang="fr-FR" sz="2400">
              <a:latin typeface="Arial" charset="0"/>
              <a:ea typeface="ＭＳ Ｐゴシック" charset="0"/>
              <a:cs typeface="+mn-cs"/>
            </a:endParaRPr>
          </a:p>
        </p:txBody>
      </p:sp>
      <p:grpSp>
        <p:nvGrpSpPr>
          <p:cNvPr id="39941" name="Group 46"/>
          <p:cNvGrpSpPr>
            <a:grpSpLocks/>
          </p:cNvGrpSpPr>
          <p:nvPr/>
        </p:nvGrpSpPr>
        <p:grpSpPr bwMode="auto">
          <a:xfrm>
            <a:off x="3916363" y="1524000"/>
            <a:ext cx="3954462" cy="3616325"/>
            <a:chOff x="5105402" y="1204200"/>
            <a:chExt cx="2732107" cy="2682000"/>
          </a:xfrm>
        </p:grpSpPr>
        <p:sp>
          <p:nvSpPr>
            <p:cNvPr id="51" name="Oval 50"/>
            <p:cNvSpPr/>
            <p:nvPr/>
          </p:nvSpPr>
          <p:spPr>
            <a:xfrm>
              <a:off x="5105402" y="1879998"/>
              <a:ext cx="137208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2" name="Freeform 51"/>
            <p:cNvSpPr/>
            <p:nvPr/>
          </p:nvSpPr>
          <p:spPr>
            <a:xfrm>
              <a:off x="5477214" y="1204200"/>
              <a:ext cx="2360295"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3" name="Freeform 52"/>
            <p:cNvSpPr/>
            <p:nvPr/>
          </p:nvSpPr>
          <p:spPr>
            <a:xfrm>
              <a:off x="5193145" y="1911787"/>
              <a:ext cx="1271181" cy="128801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 name="connsiteX0" fmla="*/ 0 w 1270717"/>
                <a:gd name="connsiteY0" fmla="*/ 635358 h 1270718"/>
                <a:gd name="connsiteX1" fmla="*/ 186093 w 1270717"/>
                <a:gd name="connsiteY1" fmla="*/ 186092 h 1270718"/>
                <a:gd name="connsiteX2" fmla="*/ 635359 w 1270717"/>
                <a:gd name="connsiteY2" fmla="*/ 1 h 1270718"/>
                <a:gd name="connsiteX3" fmla="*/ 1084625 w 1270717"/>
                <a:gd name="connsiteY3" fmla="*/ 186094 h 1270718"/>
                <a:gd name="connsiteX4" fmla="*/ 1270716 w 1270717"/>
                <a:gd name="connsiteY4" fmla="*/ 635360 h 1270718"/>
                <a:gd name="connsiteX5" fmla="*/ 1084624 w 1270717"/>
                <a:gd name="connsiteY5" fmla="*/ 1084626 h 1270718"/>
                <a:gd name="connsiteX6" fmla="*/ 635358 w 1270717"/>
                <a:gd name="connsiteY6" fmla="*/ 1270718 h 1270718"/>
                <a:gd name="connsiteX7" fmla="*/ 186092 w 1270717"/>
                <a:gd name="connsiteY7" fmla="*/ 1084626 h 1270718"/>
                <a:gd name="connsiteX8" fmla="*/ 0 w 1270717"/>
                <a:gd name="connsiteY8" fmla="*/ 635360 h 1270718"/>
                <a:gd name="connsiteX9" fmla="*/ 0 w 1270717"/>
                <a:gd name="connsiteY9" fmla="*/ 63535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7" h="1270718">
                  <a:moveTo>
                    <a:pt x="0" y="635358"/>
                  </a:moveTo>
                  <a:cubicBezTo>
                    <a:pt x="0" y="466851"/>
                    <a:pt x="80200" y="291985"/>
                    <a:pt x="186093" y="186092"/>
                  </a:cubicBezTo>
                  <a:cubicBezTo>
                    <a:pt x="291986" y="80199"/>
                    <a:pt x="466852" y="0"/>
                    <a:pt x="635359" y="1"/>
                  </a:cubicBezTo>
                  <a:cubicBezTo>
                    <a:pt x="803866" y="1"/>
                    <a:pt x="978732" y="80201"/>
                    <a:pt x="1084625" y="186094"/>
                  </a:cubicBezTo>
                  <a:cubicBezTo>
                    <a:pt x="1190518" y="29198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4" name="Freeform 53"/>
            <p:cNvSpPr/>
            <p:nvPr/>
          </p:nvSpPr>
          <p:spPr>
            <a:xfrm>
              <a:off x="5513408" y="1267777"/>
              <a:ext cx="2273648"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5" name="Oval 54"/>
            <p:cNvSpPr/>
            <p:nvPr/>
          </p:nvSpPr>
          <p:spPr>
            <a:xfrm>
              <a:off x="5473924" y="1962412"/>
              <a:ext cx="417877"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39942" name="Straight Connector 60"/>
          <p:cNvCxnSpPr>
            <a:cxnSpLocks noChangeShapeType="1"/>
          </p:cNvCxnSpPr>
          <p:nvPr/>
        </p:nvCxnSpPr>
        <p:spPr bwMode="auto">
          <a:xfrm flipV="1">
            <a:off x="4043363" y="3276600"/>
            <a:ext cx="3729037" cy="504825"/>
          </a:xfrm>
          <a:prstGeom prst="line">
            <a:avLst/>
          </a:prstGeom>
          <a:noFill/>
          <a:ln w="12700">
            <a:solidFill>
              <a:srgbClr val="FF0000"/>
            </a:solidFill>
            <a:round/>
            <a:headEnd/>
            <a:tailEnd/>
          </a:ln>
        </p:spPr>
      </p:cxnSp>
      <p:cxnSp>
        <p:nvCxnSpPr>
          <p:cNvPr id="39943" name="Straight Connector 62"/>
          <p:cNvCxnSpPr>
            <a:cxnSpLocks noChangeShapeType="1"/>
          </p:cNvCxnSpPr>
          <p:nvPr/>
        </p:nvCxnSpPr>
        <p:spPr bwMode="auto">
          <a:xfrm>
            <a:off x="4070350" y="2889250"/>
            <a:ext cx="3702050" cy="471488"/>
          </a:xfrm>
          <a:prstGeom prst="line">
            <a:avLst/>
          </a:prstGeom>
          <a:noFill/>
          <a:ln w="12700">
            <a:solidFill>
              <a:srgbClr val="FF0000"/>
            </a:solidFill>
            <a:round/>
            <a:headEnd/>
            <a:tailEnd/>
          </a:ln>
        </p:spPr>
      </p:cxnSp>
      <p:sp>
        <p:nvSpPr>
          <p:cNvPr id="83" name="Oval 82"/>
          <p:cNvSpPr/>
          <p:nvPr/>
        </p:nvSpPr>
        <p:spPr>
          <a:xfrm>
            <a:off x="7772400" y="324485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8" name="Oval 27"/>
          <p:cNvSpPr/>
          <p:nvPr/>
        </p:nvSpPr>
        <p:spPr>
          <a:xfrm>
            <a:off x="7772400" y="3336925"/>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cxnSp>
        <p:nvCxnSpPr>
          <p:cNvPr id="39946" name="Straight Connector 157"/>
          <p:cNvCxnSpPr>
            <a:cxnSpLocks noChangeShapeType="1"/>
          </p:cNvCxnSpPr>
          <p:nvPr/>
        </p:nvCxnSpPr>
        <p:spPr bwMode="auto">
          <a:xfrm flipV="1">
            <a:off x="1417638" y="2946400"/>
            <a:ext cx="1789112" cy="171450"/>
          </a:xfrm>
          <a:prstGeom prst="line">
            <a:avLst/>
          </a:prstGeom>
          <a:noFill/>
          <a:ln w="12700">
            <a:solidFill>
              <a:srgbClr val="FF0000"/>
            </a:solidFill>
            <a:prstDash val="dash"/>
            <a:round/>
            <a:headEnd/>
            <a:tailEnd/>
          </a:ln>
        </p:spPr>
      </p:cxnSp>
      <p:cxnSp>
        <p:nvCxnSpPr>
          <p:cNvPr id="39947" name="Straight Connector 157"/>
          <p:cNvCxnSpPr>
            <a:cxnSpLocks noChangeShapeType="1"/>
          </p:cNvCxnSpPr>
          <p:nvPr/>
        </p:nvCxnSpPr>
        <p:spPr bwMode="auto">
          <a:xfrm>
            <a:off x="1401763" y="3471863"/>
            <a:ext cx="1798637" cy="217487"/>
          </a:xfrm>
          <a:prstGeom prst="line">
            <a:avLst/>
          </a:prstGeom>
          <a:noFill/>
          <a:ln w="12700">
            <a:solidFill>
              <a:srgbClr val="FF0000"/>
            </a:solidFill>
            <a:prstDash val="dash"/>
            <a:round/>
            <a:headEnd/>
            <a:tailEnd/>
          </a:ln>
        </p:spPr>
      </p:cxnSp>
      <p:cxnSp>
        <p:nvCxnSpPr>
          <p:cNvPr id="39948" name="Straight Connector 101"/>
          <p:cNvCxnSpPr>
            <a:cxnSpLocks noChangeShapeType="1"/>
          </p:cNvCxnSpPr>
          <p:nvPr/>
        </p:nvCxnSpPr>
        <p:spPr bwMode="auto">
          <a:xfrm rot="5400000">
            <a:off x="2185194" y="3313907"/>
            <a:ext cx="2060575" cy="1587"/>
          </a:xfrm>
          <a:prstGeom prst="line">
            <a:avLst/>
          </a:prstGeom>
          <a:noFill/>
          <a:ln w="19050">
            <a:solidFill>
              <a:schemeClr val="tx1"/>
            </a:solidFill>
            <a:round/>
            <a:headEnd/>
            <a:tailEnd/>
          </a:ln>
        </p:spPr>
      </p:cxnSp>
      <p:sp>
        <p:nvSpPr>
          <p:cNvPr id="72" name="Oval 71"/>
          <p:cNvSpPr/>
          <p:nvPr/>
        </p:nvSpPr>
        <p:spPr>
          <a:xfrm>
            <a:off x="3187700" y="2924175"/>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9950" name="TextBox 84"/>
          <p:cNvSpPr txBox="1">
            <a:spLocks noChangeArrowheads="1"/>
          </p:cNvSpPr>
          <p:nvPr/>
        </p:nvSpPr>
        <p:spPr bwMode="auto">
          <a:xfrm>
            <a:off x="2987675" y="2720975"/>
            <a:ext cx="304800" cy="277813"/>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A</a:t>
            </a:r>
            <a:endParaRPr lang="fr-FR" sz="2400"/>
          </a:p>
        </p:txBody>
      </p:sp>
      <p:sp>
        <p:nvSpPr>
          <p:cNvPr id="75" name="Oval 74"/>
          <p:cNvSpPr/>
          <p:nvPr/>
        </p:nvSpPr>
        <p:spPr>
          <a:xfrm>
            <a:off x="3192463" y="367030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9952" name="TextBox 101"/>
          <p:cNvSpPr txBox="1">
            <a:spLocks noChangeArrowheads="1"/>
          </p:cNvSpPr>
          <p:nvPr/>
        </p:nvSpPr>
        <p:spPr bwMode="auto">
          <a:xfrm>
            <a:off x="2987675" y="3616325"/>
            <a:ext cx="304800" cy="276225"/>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B</a:t>
            </a:r>
            <a:endParaRPr lang="fr-FR" sz="2400"/>
          </a:p>
        </p:txBody>
      </p:sp>
      <p:cxnSp>
        <p:nvCxnSpPr>
          <p:cNvPr id="39953" name="Straight Connector 157"/>
          <p:cNvCxnSpPr>
            <a:cxnSpLocks noChangeShapeType="1"/>
          </p:cNvCxnSpPr>
          <p:nvPr/>
        </p:nvCxnSpPr>
        <p:spPr bwMode="auto">
          <a:xfrm flipV="1">
            <a:off x="3244850" y="2882900"/>
            <a:ext cx="800100" cy="63500"/>
          </a:xfrm>
          <a:prstGeom prst="line">
            <a:avLst/>
          </a:prstGeom>
          <a:noFill/>
          <a:ln w="12700">
            <a:solidFill>
              <a:srgbClr val="FF0000"/>
            </a:solidFill>
            <a:round/>
            <a:headEnd/>
            <a:tailEnd type="arrow" w="med" len="med"/>
          </a:ln>
        </p:spPr>
      </p:cxnSp>
      <p:cxnSp>
        <p:nvCxnSpPr>
          <p:cNvPr id="39954" name="Straight Connector 157"/>
          <p:cNvCxnSpPr>
            <a:cxnSpLocks noChangeShapeType="1"/>
          </p:cNvCxnSpPr>
          <p:nvPr/>
        </p:nvCxnSpPr>
        <p:spPr bwMode="auto">
          <a:xfrm>
            <a:off x="3240088" y="3694113"/>
            <a:ext cx="773112" cy="84137"/>
          </a:xfrm>
          <a:prstGeom prst="line">
            <a:avLst/>
          </a:prstGeom>
          <a:noFill/>
          <a:ln w="12700">
            <a:solidFill>
              <a:srgbClr val="FF0000"/>
            </a:solidFill>
            <a:round/>
            <a:headEnd/>
            <a:tailEnd type="arrow" w="med" len="med"/>
          </a:ln>
        </p:spPr>
      </p:cxnSp>
      <p:sp>
        <p:nvSpPr>
          <p:cNvPr id="39955" name="TextBox 32"/>
          <p:cNvSpPr txBox="1">
            <a:spLocks noChangeArrowheads="1"/>
          </p:cNvSpPr>
          <p:nvPr/>
        </p:nvSpPr>
        <p:spPr bwMode="auto">
          <a:xfrm>
            <a:off x="76200" y="3589338"/>
            <a:ext cx="2590800" cy="830262"/>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Virtual red point</a:t>
            </a:r>
            <a:br>
              <a:rPr lang="en-US" sz="2400">
                <a:latin typeface="Calibri" pitchFamily="84" charset="0"/>
              </a:rPr>
            </a:br>
            <a:r>
              <a:rPr lang="en-US" sz="2400">
                <a:latin typeface="Calibri" pitchFamily="84" charset="0"/>
              </a:rPr>
              <a:t>at finite distance</a:t>
            </a:r>
            <a:endParaRPr lang="fr-FR" sz="2400"/>
          </a:p>
        </p:txBody>
      </p:sp>
      <p:sp>
        <p:nvSpPr>
          <p:cNvPr id="39956" name="TextBox 47"/>
          <p:cNvSpPr txBox="1">
            <a:spLocks noChangeArrowheads="1"/>
          </p:cNvSpPr>
          <p:nvPr/>
        </p:nvSpPr>
        <p:spPr bwMode="auto">
          <a:xfrm>
            <a:off x="2652713" y="1770063"/>
            <a:ext cx="1295400" cy="368300"/>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Display</a:t>
            </a:r>
            <a:endParaRPr lang="fr-FR" sz="2400"/>
          </a:p>
        </p:txBody>
      </p:sp>
      <p:sp>
        <p:nvSpPr>
          <p:cNvPr id="39957" name="TextBox 48"/>
          <p:cNvSpPr txBox="1">
            <a:spLocks noChangeArrowheads="1"/>
          </p:cNvSpPr>
          <p:nvPr/>
        </p:nvSpPr>
        <p:spPr bwMode="auto">
          <a:xfrm>
            <a:off x="4724400" y="1371600"/>
            <a:ext cx="1219200" cy="369888"/>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Eye</a:t>
            </a:r>
            <a:endParaRPr lang="fr-FR" sz="2400"/>
          </a:p>
        </p:txBody>
      </p:sp>
      <p:sp>
        <p:nvSpPr>
          <p:cNvPr id="39958" name="TextBox 29"/>
          <p:cNvSpPr txBox="1">
            <a:spLocks noChangeArrowheads="1"/>
          </p:cNvSpPr>
          <p:nvPr/>
        </p:nvSpPr>
        <p:spPr bwMode="auto">
          <a:xfrm>
            <a:off x="7772400" y="2743200"/>
            <a:ext cx="1273175" cy="1200150"/>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Distinct</a:t>
            </a:r>
          </a:p>
          <a:p>
            <a:pPr algn="ctr"/>
            <a:r>
              <a:rPr lang="en-US" sz="2400">
                <a:latin typeface="Calibri" pitchFamily="84" charset="0"/>
              </a:rPr>
              <a:t>image </a:t>
            </a:r>
          </a:p>
          <a:p>
            <a:pPr algn="ctr"/>
            <a:r>
              <a:rPr lang="en-US" sz="2400">
                <a:latin typeface="Calibri" pitchFamily="84" charset="0"/>
              </a:rPr>
              <a:t>points</a:t>
            </a:r>
            <a:endParaRPr lang="fr-FR" sz="2400"/>
          </a:p>
        </p:txBody>
      </p:sp>
      <p:sp>
        <p:nvSpPr>
          <p:cNvPr id="50" name="Oval 49"/>
          <p:cNvSpPr/>
          <p:nvPr/>
        </p:nvSpPr>
        <p:spPr>
          <a:xfrm>
            <a:off x="3814763" y="28511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6" name="Oval 55"/>
          <p:cNvSpPr/>
          <p:nvPr/>
        </p:nvSpPr>
        <p:spPr>
          <a:xfrm>
            <a:off x="3814763" y="37020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39961" name="TextBox 35"/>
          <p:cNvSpPr txBox="1">
            <a:spLocks noChangeArrowheads="1"/>
          </p:cNvSpPr>
          <p:nvPr/>
        </p:nvSpPr>
        <p:spPr bwMode="auto">
          <a:xfrm>
            <a:off x="7938" y="1682750"/>
            <a:ext cx="28194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Move spots </a:t>
            </a:r>
            <a:r>
              <a:rPr lang="en-US" sz="2400" b="1">
                <a:latin typeface="Calibri" pitchFamily="84" charset="0"/>
              </a:rPr>
              <a:t>towards</a:t>
            </a:r>
            <a:r>
              <a:rPr lang="en-US" sz="2400">
                <a:latin typeface="Calibri" pitchFamily="84" charset="0"/>
              </a:rPr>
              <a:t> each other (for myopic user)</a:t>
            </a:r>
            <a:endParaRPr lang="fr-FR" sz="2400"/>
          </a:p>
        </p:txBody>
      </p:sp>
      <p:grpSp>
        <p:nvGrpSpPr>
          <p:cNvPr id="39962" name="Group 58"/>
          <p:cNvGrpSpPr>
            <a:grpSpLocks/>
          </p:cNvGrpSpPr>
          <p:nvPr/>
        </p:nvGrpSpPr>
        <p:grpSpPr bwMode="auto">
          <a:xfrm>
            <a:off x="6194425" y="117475"/>
            <a:ext cx="2492375" cy="2506663"/>
            <a:chOff x="2057400" y="1219199"/>
            <a:chExt cx="4920729" cy="4800601"/>
          </a:xfrm>
        </p:grpSpPr>
        <p:sp>
          <p:nvSpPr>
            <p:cNvPr id="60" name="Rectangle 59"/>
            <p:cNvSpPr/>
            <p:nvPr/>
          </p:nvSpPr>
          <p:spPr>
            <a:xfrm>
              <a:off x="3430189" y="1523227"/>
              <a:ext cx="1369656" cy="763111"/>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pic>
          <p:nvPicPr>
            <p:cNvPr id="61" name="Picture 60" descr="illustration.jpg"/>
            <p:cNvPicPr>
              <a:picLocks noChangeAspect="1"/>
            </p:cNvPicPr>
            <p:nvPr/>
          </p:nvPicPr>
          <p:blipFill>
            <a:blip r:embed="rId3"/>
            <a:srcRect b="20395"/>
            <a:stretch>
              <a:fillRect/>
            </a:stretch>
          </p:blipFill>
          <p:spPr>
            <a:xfrm>
              <a:off x="2057400" y="1219199"/>
              <a:ext cx="4920729" cy="4800601"/>
            </a:xfrm>
            <a:prstGeom prst="rect">
              <a:avLst/>
            </a:prstGeom>
            <a:ln>
              <a:solidFill>
                <a:schemeClr val="bg1">
                  <a:lumMod val="85000"/>
                </a:schemeClr>
              </a:solidFill>
            </a:ln>
          </p:spPr>
        </p:pic>
        <p:sp>
          <p:nvSpPr>
            <p:cNvPr id="62" name="Oval 61"/>
            <p:cNvSpPr/>
            <p:nvPr/>
          </p:nvSpPr>
          <p:spPr>
            <a:xfrm>
              <a:off x="2286199" y="1830296"/>
              <a:ext cx="141039" cy="152014"/>
            </a:xfrm>
            <a:prstGeom prst="ellipse">
              <a:avLst/>
            </a:prstGeom>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3" name="Oval 62"/>
            <p:cNvSpPr/>
            <p:nvPr/>
          </p:nvSpPr>
          <p:spPr>
            <a:xfrm>
              <a:off x="3010204" y="1830296"/>
              <a:ext cx="137906" cy="152014"/>
            </a:xfrm>
            <a:prstGeom prst="ellipse">
              <a:avLst/>
            </a:prstGeom>
            <a:solidFill>
              <a:srgbClr val="C000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4" name="Oval 63"/>
            <p:cNvSpPr/>
            <p:nvPr/>
          </p:nvSpPr>
          <p:spPr>
            <a:xfrm>
              <a:off x="5498776" y="1714765"/>
              <a:ext cx="141041" cy="152014"/>
            </a:xfrm>
            <a:prstGeom prst="ellipse">
              <a:avLst/>
            </a:prstGeom>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5" name="Oval 64"/>
            <p:cNvSpPr/>
            <p:nvPr/>
          </p:nvSpPr>
          <p:spPr>
            <a:xfrm>
              <a:off x="5705635" y="1714765"/>
              <a:ext cx="141041" cy="152014"/>
            </a:xfrm>
            <a:prstGeom prst="ellipse">
              <a:avLst/>
            </a:prstGeom>
            <a:solidFill>
              <a:srgbClr val="C000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43" name="Rectangle 42"/>
          <p:cNvSpPr/>
          <p:nvPr/>
        </p:nvSpPr>
        <p:spPr>
          <a:xfrm>
            <a:off x="4899025" y="6246813"/>
            <a:ext cx="4086225" cy="460375"/>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a:t>
            </a:r>
            <a:r>
              <a:rPr lang="fr-FR" dirty="0" err="1" smtClean="0">
                <a:ea typeface="+mj-ea"/>
                <a:cs typeface="+mj-cs"/>
              </a:rPr>
              <a:t>alignment</a:t>
            </a:r>
            <a:r>
              <a:rPr lang="fr-FR" dirty="0" smtClean="0">
                <a:ea typeface="+mj-ea"/>
                <a:cs typeface="+mj-cs"/>
              </a:rPr>
              <a:t> </a:t>
            </a:r>
            <a:r>
              <a:rPr lang="fr-FR" dirty="0" err="1" smtClean="0">
                <a:ea typeface="+mj-ea"/>
                <a:cs typeface="+mj-cs"/>
              </a:rPr>
              <a:t>is</a:t>
            </a:r>
            <a:r>
              <a:rPr lang="fr-FR" dirty="0" smtClean="0">
                <a:ea typeface="+mj-ea"/>
                <a:cs typeface="+mj-cs"/>
              </a:rPr>
              <a:t> </a:t>
            </a:r>
            <a:r>
              <a:rPr lang="fr-FR" dirty="0" err="1" smtClean="0">
                <a:ea typeface="+mj-ea"/>
                <a:cs typeface="+mj-cs"/>
              </a:rPr>
              <a:t>achieved</a:t>
            </a:r>
            <a:r>
              <a:rPr lang="fr-FR" dirty="0" smtClean="0">
                <a:ea typeface="+mj-ea"/>
                <a:cs typeface="+mj-cs"/>
              </a:rPr>
              <a:t>! </a:t>
            </a:r>
            <a:endParaRPr lang="fr-FR" dirty="0">
              <a:ea typeface="+mj-ea"/>
              <a:cs typeface="+mj-cs"/>
            </a:endParaRPr>
          </a:p>
        </p:txBody>
      </p:sp>
      <p:grpSp>
        <p:nvGrpSpPr>
          <p:cNvPr id="41986" name="Group 72"/>
          <p:cNvGrpSpPr>
            <a:grpSpLocks/>
          </p:cNvGrpSpPr>
          <p:nvPr/>
        </p:nvGrpSpPr>
        <p:grpSpPr bwMode="auto">
          <a:xfrm>
            <a:off x="3294063" y="2435225"/>
            <a:ext cx="552450" cy="1752600"/>
            <a:chOff x="3294461" y="2435225"/>
            <a:chExt cx="551336" cy="1752600"/>
          </a:xfrm>
        </p:grpSpPr>
        <p:sp>
          <p:nvSpPr>
            <p:cNvPr id="42025" name="Rounded Rectangle 93"/>
            <p:cNvSpPr>
              <a:spLocks noChangeArrowheads="1"/>
            </p:cNvSpPr>
            <p:nvPr/>
          </p:nvSpPr>
          <p:spPr bwMode="auto">
            <a:xfrm>
              <a:off x="3304458" y="2435225"/>
              <a:ext cx="533400" cy="1752600"/>
            </a:xfrm>
            <a:prstGeom prst="roundRect">
              <a:avLst>
                <a:gd name="adj" fmla="val 4764"/>
              </a:avLst>
            </a:prstGeom>
            <a:solidFill>
              <a:schemeClr val="bg2"/>
            </a:solidFill>
            <a:ln w="12700">
              <a:solidFill>
                <a:schemeClr val="tx1"/>
              </a:solidFill>
              <a:round/>
              <a:headEnd/>
              <a:tailEnd/>
            </a:ln>
          </p:spPr>
          <p:txBody>
            <a:bodyPr>
              <a:prstTxWarp prst="textNoShape">
                <a:avLst/>
              </a:prstTxWarp>
            </a:bodyPr>
            <a:lstStyle/>
            <a:p>
              <a:endParaRPr lang="fr-FR" sz="2400"/>
            </a:p>
          </p:txBody>
        </p:sp>
        <p:sp>
          <p:nvSpPr>
            <p:cNvPr id="75" name="Rectangle 74"/>
            <p:cNvSpPr/>
            <p:nvPr/>
          </p:nvSpPr>
          <p:spPr bwMode="auto">
            <a:xfrm>
              <a:off x="3799852" y="285115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6" name="Rectangle 75"/>
            <p:cNvSpPr/>
            <p:nvPr/>
          </p:nvSpPr>
          <p:spPr bwMode="auto">
            <a:xfrm>
              <a:off x="3799852" y="370840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7" name="Rectangle 76"/>
            <p:cNvSpPr/>
            <p:nvPr/>
          </p:nvSpPr>
          <p:spPr bwMode="auto">
            <a:xfrm>
              <a:off x="3294461" y="2493963"/>
              <a:ext cx="45944" cy="16367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78" name="Rounded Rectangle 93"/>
          <p:cNvSpPr>
            <a:spLocks noChangeArrowheads="1"/>
          </p:cNvSpPr>
          <p:nvPr/>
        </p:nvSpPr>
        <p:spPr bwMode="auto">
          <a:xfrm>
            <a:off x="2987675" y="2209800"/>
            <a:ext cx="304800" cy="2220913"/>
          </a:xfrm>
          <a:prstGeom prst="roundRect">
            <a:avLst>
              <a:gd name="adj" fmla="val 4764"/>
            </a:avLst>
          </a:prstGeom>
          <a:solidFill>
            <a:schemeClr val="accent3">
              <a:lumMod val="60000"/>
              <a:lumOff val="40000"/>
            </a:schemeClr>
          </a:solidFill>
          <a:ln w="12700">
            <a:solidFill>
              <a:schemeClr val="tx1"/>
            </a:solidFill>
            <a:round/>
            <a:headEnd/>
            <a:tailEnd/>
          </a:ln>
        </p:spPr>
        <p:txBody>
          <a:bodyPr>
            <a:prstTxWarp prst="textNoShape">
              <a:avLst/>
            </a:prstTxWarp>
          </a:bodyPr>
          <a:lstStyle/>
          <a:p>
            <a:pPr>
              <a:defRPr/>
            </a:pPr>
            <a:endParaRPr lang="fr-FR" sz="2400">
              <a:latin typeface="Arial" charset="0"/>
              <a:ea typeface="ＭＳ Ｐゴシック" charset="0"/>
              <a:cs typeface="+mn-cs"/>
            </a:endParaRPr>
          </a:p>
        </p:txBody>
      </p:sp>
      <p:grpSp>
        <p:nvGrpSpPr>
          <p:cNvPr id="41988" name="Group 62"/>
          <p:cNvGrpSpPr>
            <a:grpSpLocks/>
          </p:cNvGrpSpPr>
          <p:nvPr/>
        </p:nvGrpSpPr>
        <p:grpSpPr bwMode="auto">
          <a:xfrm>
            <a:off x="3916363" y="1524000"/>
            <a:ext cx="3954462" cy="3616325"/>
            <a:chOff x="5105402" y="1204200"/>
            <a:chExt cx="2732107" cy="2682000"/>
          </a:xfrm>
        </p:grpSpPr>
        <p:sp>
          <p:nvSpPr>
            <p:cNvPr id="64" name="Oval 63"/>
            <p:cNvSpPr/>
            <p:nvPr/>
          </p:nvSpPr>
          <p:spPr>
            <a:xfrm>
              <a:off x="5105402" y="1879998"/>
              <a:ext cx="137208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5" name="Freeform 64"/>
            <p:cNvSpPr/>
            <p:nvPr/>
          </p:nvSpPr>
          <p:spPr>
            <a:xfrm>
              <a:off x="5477214" y="1204200"/>
              <a:ext cx="2360295"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6" name="Freeform 65"/>
            <p:cNvSpPr/>
            <p:nvPr/>
          </p:nvSpPr>
          <p:spPr>
            <a:xfrm>
              <a:off x="5193145" y="1911787"/>
              <a:ext cx="1271181" cy="128801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 name="connsiteX0" fmla="*/ 0 w 1270717"/>
                <a:gd name="connsiteY0" fmla="*/ 635358 h 1270718"/>
                <a:gd name="connsiteX1" fmla="*/ 186093 w 1270717"/>
                <a:gd name="connsiteY1" fmla="*/ 186092 h 1270718"/>
                <a:gd name="connsiteX2" fmla="*/ 635359 w 1270717"/>
                <a:gd name="connsiteY2" fmla="*/ 1 h 1270718"/>
                <a:gd name="connsiteX3" fmla="*/ 1084625 w 1270717"/>
                <a:gd name="connsiteY3" fmla="*/ 186094 h 1270718"/>
                <a:gd name="connsiteX4" fmla="*/ 1270716 w 1270717"/>
                <a:gd name="connsiteY4" fmla="*/ 635360 h 1270718"/>
                <a:gd name="connsiteX5" fmla="*/ 1084624 w 1270717"/>
                <a:gd name="connsiteY5" fmla="*/ 1084626 h 1270718"/>
                <a:gd name="connsiteX6" fmla="*/ 635358 w 1270717"/>
                <a:gd name="connsiteY6" fmla="*/ 1270718 h 1270718"/>
                <a:gd name="connsiteX7" fmla="*/ 186092 w 1270717"/>
                <a:gd name="connsiteY7" fmla="*/ 1084626 h 1270718"/>
                <a:gd name="connsiteX8" fmla="*/ 0 w 1270717"/>
                <a:gd name="connsiteY8" fmla="*/ 635360 h 1270718"/>
                <a:gd name="connsiteX9" fmla="*/ 0 w 1270717"/>
                <a:gd name="connsiteY9" fmla="*/ 63535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7" h="1270718">
                  <a:moveTo>
                    <a:pt x="0" y="635358"/>
                  </a:moveTo>
                  <a:cubicBezTo>
                    <a:pt x="0" y="466851"/>
                    <a:pt x="80200" y="291985"/>
                    <a:pt x="186093" y="186092"/>
                  </a:cubicBezTo>
                  <a:cubicBezTo>
                    <a:pt x="291986" y="80199"/>
                    <a:pt x="466852" y="0"/>
                    <a:pt x="635359" y="1"/>
                  </a:cubicBezTo>
                  <a:cubicBezTo>
                    <a:pt x="803866" y="1"/>
                    <a:pt x="978732" y="80201"/>
                    <a:pt x="1084625" y="186094"/>
                  </a:cubicBezTo>
                  <a:cubicBezTo>
                    <a:pt x="1190518" y="29198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7" name="Freeform 66"/>
            <p:cNvSpPr/>
            <p:nvPr/>
          </p:nvSpPr>
          <p:spPr>
            <a:xfrm>
              <a:off x="5513408" y="1267777"/>
              <a:ext cx="2273648"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8" name="Oval 67"/>
            <p:cNvSpPr/>
            <p:nvPr/>
          </p:nvSpPr>
          <p:spPr>
            <a:xfrm>
              <a:off x="5473924" y="1962412"/>
              <a:ext cx="417877"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41989" name="TextBox 101"/>
          <p:cNvSpPr txBox="1">
            <a:spLocks noChangeArrowheads="1"/>
          </p:cNvSpPr>
          <p:nvPr/>
        </p:nvSpPr>
        <p:spPr bwMode="auto">
          <a:xfrm>
            <a:off x="2987675" y="3581400"/>
            <a:ext cx="304800" cy="274638"/>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B</a:t>
            </a:r>
            <a:endParaRPr lang="fr-FR" sz="2400"/>
          </a:p>
        </p:txBody>
      </p:sp>
      <p:sp>
        <p:nvSpPr>
          <p:cNvPr id="41990" name="TextBox 84"/>
          <p:cNvSpPr txBox="1">
            <a:spLocks noChangeArrowheads="1"/>
          </p:cNvSpPr>
          <p:nvPr/>
        </p:nvSpPr>
        <p:spPr bwMode="auto">
          <a:xfrm>
            <a:off x="2987675" y="2771775"/>
            <a:ext cx="304800" cy="274638"/>
          </a:xfrm>
          <a:prstGeom prst="rect">
            <a:avLst/>
          </a:prstGeom>
          <a:noFill/>
          <a:ln w="9525">
            <a:noFill/>
            <a:miter lim="800000"/>
            <a:headEnd/>
            <a:tailEnd/>
          </a:ln>
        </p:spPr>
        <p:txBody>
          <a:bodyPr>
            <a:prstTxWarp prst="textNoShape">
              <a:avLst/>
            </a:prstTxWarp>
            <a:spAutoFit/>
          </a:bodyPr>
          <a:lstStyle/>
          <a:p>
            <a:r>
              <a:rPr lang="en-US" sz="1200">
                <a:latin typeface="Times New Roman" pitchFamily="84" charset="0"/>
              </a:rPr>
              <a:t>A</a:t>
            </a:r>
            <a:endParaRPr lang="fr-FR" sz="2400"/>
          </a:p>
        </p:txBody>
      </p:sp>
      <p:sp>
        <p:nvSpPr>
          <p:cNvPr id="83" name="Oval 82"/>
          <p:cNvSpPr/>
          <p:nvPr/>
        </p:nvSpPr>
        <p:spPr>
          <a:xfrm>
            <a:off x="7772400" y="3284538"/>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cxnSp>
        <p:nvCxnSpPr>
          <p:cNvPr id="41992" name="Straight Connector 157"/>
          <p:cNvCxnSpPr>
            <a:cxnSpLocks noChangeShapeType="1"/>
          </p:cNvCxnSpPr>
          <p:nvPr/>
        </p:nvCxnSpPr>
        <p:spPr bwMode="auto">
          <a:xfrm>
            <a:off x="1400175" y="3300413"/>
            <a:ext cx="1785938" cy="342900"/>
          </a:xfrm>
          <a:prstGeom prst="line">
            <a:avLst/>
          </a:prstGeom>
          <a:noFill/>
          <a:ln w="12700">
            <a:solidFill>
              <a:srgbClr val="FF0000"/>
            </a:solidFill>
            <a:prstDash val="dash"/>
            <a:round/>
            <a:headEnd/>
            <a:tailEnd/>
          </a:ln>
        </p:spPr>
      </p:cxnSp>
      <p:cxnSp>
        <p:nvCxnSpPr>
          <p:cNvPr id="41993" name="Straight Connector 157"/>
          <p:cNvCxnSpPr>
            <a:cxnSpLocks noChangeShapeType="1"/>
          </p:cNvCxnSpPr>
          <p:nvPr/>
        </p:nvCxnSpPr>
        <p:spPr bwMode="auto">
          <a:xfrm flipV="1">
            <a:off x="1400175" y="3008313"/>
            <a:ext cx="1789113" cy="292100"/>
          </a:xfrm>
          <a:prstGeom prst="line">
            <a:avLst/>
          </a:prstGeom>
          <a:noFill/>
          <a:ln w="12700">
            <a:solidFill>
              <a:srgbClr val="FF0000"/>
            </a:solidFill>
            <a:prstDash val="dash"/>
            <a:round/>
            <a:headEnd/>
            <a:tailEnd/>
          </a:ln>
        </p:spPr>
      </p:cxnSp>
      <p:sp>
        <p:nvSpPr>
          <p:cNvPr id="62" name="Oval 61"/>
          <p:cNvSpPr/>
          <p:nvPr/>
        </p:nvSpPr>
        <p:spPr>
          <a:xfrm>
            <a:off x="1352550" y="327660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41995" name="TextBox 33"/>
          <p:cNvSpPr txBox="1">
            <a:spLocks noChangeArrowheads="1"/>
          </p:cNvSpPr>
          <p:nvPr/>
        </p:nvSpPr>
        <p:spPr bwMode="auto">
          <a:xfrm>
            <a:off x="7820025" y="2881313"/>
            <a:ext cx="1247775" cy="830262"/>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Points </a:t>
            </a:r>
          </a:p>
          <a:p>
            <a:pPr algn="ctr"/>
            <a:r>
              <a:rPr lang="en-US" sz="2400">
                <a:latin typeface="Calibri" pitchFamily="84" charset="0"/>
              </a:rPr>
              <a:t>Overlap!</a:t>
            </a:r>
            <a:endParaRPr lang="fr-FR" sz="2400"/>
          </a:p>
        </p:txBody>
      </p:sp>
      <p:cxnSp>
        <p:nvCxnSpPr>
          <p:cNvPr id="41996" name="Straight Connector 101"/>
          <p:cNvCxnSpPr>
            <a:cxnSpLocks noChangeShapeType="1"/>
          </p:cNvCxnSpPr>
          <p:nvPr/>
        </p:nvCxnSpPr>
        <p:spPr bwMode="auto">
          <a:xfrm rot="5400000">
            <a:off x="2185194" y="3313907"/>
            <a:ext cx="2060575" cy="1587"/>
          </a:xfrm>
          <a:prstGeom prst="line">
            <a:avLst/>
          </a:prstGeom>
          <a:noFill/>
          <a:ln w="19050">
            <a:solidFill>
              <a:schemeClr val="tx1"/>
            </a:solidFill>
            <a:round/>
            <a:headEnd/>
            <a:tailEnd/>
          </a:ln>
        </p:spPr>
      </p:cxnSp>
      <p:sp>
        <p:nvSpPr>
          <p:cNvPr id="44" name="Oval 43"/>
          <p:cNvSpPr/>
          <p:nvPr/>
        </p:nvSpPr>
        <p:spPr>
          <a:xfrm>
            <a:off x="3189288" y="298450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46" name="Oval 45"/>
          <p:cNvSpPr/>
          <p:nvPr/>
        </p:nvSpPr>
        <p:spPr>
          <a:xfrm>
            <a:off x="3186113" y="3619500"/>
            <a:ext cx="47625" cy="4762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41999" name="TextBox 48"/>
          <p:cNvSpPr txBox="1">
            <a:spLocks noChangeArrowheads="1"/>
          </p:cNvSpPr>
          <p:nvPr/>
        </p:nvSpPr>
        <p:spPr bwMode="auto">
          <a:xfrm>
            <a:off x="2652713" y="1770063"/>
            <a:ext cx="1295400" cy="366712"/>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Display</a:t>
            </a:r>
            <a:endParaRPr lang="fr-FR" sz="2400"/>
          </a:p>
        </p:txBody>
      </p:sp>
      <p:cxnSp>
        <p:nvCxnSpPr>
          <p:cNvPr id="42000" name="Straight Connector 157"/>
          <p:cNvCxnSpPr>
            <a:cxnSpLocks noChangeShapeType="1"/>
          </p:cNvCxnSpPr>
          <p:nvPr/>
        </p:nvCxnSpPr>
        <p:spPr bwMode="auto">
          <a:xfrm>
            <a:off x="3232150" y="3657600"/>
            <a:ext cx="793750" cy="152400"/>
          </a:xfrm>
          <a:prstGeom prst="line">
            <a:avLst/>
          </a:prstGeom>
          <a:noFill/>
          <a:ln w="12700">
            <a:solidFill>
              <a:srgbClr val="FF0000"/>
            </a:solidFill>
            <a:round/>
            <a:headEnd/>
            <a:tailEnd type="arrow" w="med" len="med"/>
          </a:ln>
        </p:spPr>
      </p:cxnSp>
      <p:cxnSp>
        <p:nvCxnSpPr>
          <p:cNvPr id="42001" name="Straight Connector 157"/>
          <p:cNvCxnSpPr>
            <a:cxnSpLocks noChangeShapeType="1"/>
          </p:cNvCxnSpPr>
          <p:nvPr/>
        </p:nvCxnSpPr>
        <p:spPr bwMode="auto">
          <a:xfrm flipV="1">
            <a:off x="3236913" y="2870200"/>
            <a:ext cx="806450" cy="131763"/>
          </a:xfrm>
          <a:prstGeom prst="line">
            <a:avLst/>
          </a:prstGeom>
          <a:noFill/>
          <a:ln w="12700">
            <a:solidFill>
              <a:srgbClr val="FF0000"/>
            </a:solidFill>
            <a:round/>
            <a:headEnd/>
            <a:tailEnd type="arrow" w="med" len="med"/>
          </a:ln>
        </p:spPr>
      </p:cxnSp>
      <p:cxnSp>
        <p:nvCxnSpPr>
          <p:cNvPr id="42002" name="Straight Connector 62"/>
          <p:cNvCxnSpPr>
            <a:cxnSpLocks noChangeShapeType="1"/>
          </p:cNvCxnSpPr>
          <p:nvPr/>
        </p:nvCxnSpPr>
        <p:spPr bwMode="auto">
          <a:xfrm>
            <a:off x="4076700" y="2863850"/>
            <a:ext cx="3695700" cy="438150"/>
          </a:xfrm>
          <a:prstGeom prst="line">
            <a:avLst/>
          </a:prstGeom>
          <a:noFill/>
          <a:ln w="12700">
            <a:solidFill>
              <a:srgbClr val="FF0000"/>
            </a:solidFill>
            <a:round/>
            <a:headEnd/>
            <a:tailEnd/>
          </a:ln>
        </p:spPr>
      </p:cxnSp>
      <p:cxnSp>
        <p:nvCxnSpPr>
          <p:cNvPr id="42003" name="Straight Connector 60"/>
          <p:cNvCxnSpPr>
            <a:cxnSpLocks noChangeShapeType="1"/>
          </p:cNvCxnSpPr>
          <p:nvPr/>
        </p:nvCxnSpPr>
        <p:spPr bwMode="auto">
          <a:xfrm flipV="1">
            <a:off x="4043363" y="3314700"/>
            <a:ext cx="3748087" cy="482600"/>
          </a:xfrm>
          <a:prstGeom prst="line">
            <a:avLst/>
          </a:prstGeom>
          <a:noFill/>
          <a:ln w="12700">
            <a:solidFill>
              <a:srgbClr val="FF0000"/>
            </a:solidFill>
            <a:round/>
            <a:headEnd/>
            <a:tailEnd/>
          </a:ln>
        </p:spPr>
      </p:cxnSp>
      <p:sp>
        <p:nvSpPr>
          <p:cNvPr id="42004" name="TextBox 47"/>
          <p:cNvSpPr txBox="1">
            <a:spLocks noChangeArrowheads="1"/>
          </p:cNvSpPr>
          <p:nvPr/>
        </p:nvSpPr>
        <p:spPr bwMode="auto">
          <a:xfrm>
            <a:off x="4724400" y="1371600"/>
            <a:ext cx="1219200" cy="366713"/>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Eye</a:t>
            </a:r>
            <a:endParaRPr lang="fr-FR" sz="2400"/>
          </a:p>
        </p:txBody>
      </p:sp>
      <p:sp>
        <p:nvSpPr>
          <p:cNvPr id="50" name="Oval 49"/>
          <p:cNvSpPr/>
          <p:nvPr/>
        </p:nvSpPr>
        <p:spPr>
          <a:xfrm>
            <a:off x="3814763" y="28511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9" name="Oval 68"/>
          <p:cNvSpPr/>
          <p:nvPr/>
        </p:nvSpPr>
        <p:spPr>
          <a:xfrm>
            <a:off x="3814763" y="3702050"/>
            <a:ext cx="46037" cy="1079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42007" name="TextBox 35"/>
          <p:cNvSpPr txBox="1">
            <a:spLocks noChangeArrowheads="1"/>
          </p:cNvSpPr>
          <p:nvPr/>
        </p:nvSpPr>
        <p:spPr bwMode="auto">
          <a:xfrm>
            <a:off x="0" y="1989138"/>
            <a:ext cx="2546350" cy="1187450"/>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Move spots </a:t>
            </a:r>
            <a:r>
              <a:rPr lang="en-US" sz="2400" b="1">
                <a:latin typeface="Calibri" pitchFamily="84" charset="0"/>
              </a:rPr>
              <a:t>towards</a:t>
            </a:r>
            <a:r>
              <a:rPr lang="en-US" sz="2400">
                <a:latin typeface="Calibri" pitchFamily="84" charset="0"/>
              </a:rPr>
              <a:t> each other</a:t>
            </a:r>
            <a:endParaRPr lang="fr-FR" sz="2400"/>
          </a:p>
        </p:txBody>
      </p:sp>
      <p:sp>
        <p:nvSpPr>
          <p:cNvPr id="42008" name="TextBox 32"/>
          <p:cNvSpPr txBox="1">
            <a:spLocks noChangeArrowheads="1"/>
          </p:cNvSpPr>
          <p:nvPr/>
        </p:nvSpPr>
        <p:spPr bwMode="auto">
          <a:xfrm>
            <a:off x="61913" y="3513138"/>
            <a:ext cx="2590800" cy="822325"/>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84" charset="0"/>
              </a:rPr>
              <a:t>Virtual red point</a:t>
            </a:r>
            <a:br>
              <a:rPr lang="en-US" sz="2400">
                <a:latin typeface="Calibri" pitchFamily="84" charset="0"/>
              </a:rPr>
            </a:br>
            <a:r>
              <a:rPr lang="en-US" sz="2400">
                <a:latin typeface="Calibri" pitchFamily="84" charset="0"/>
              </a:rPr>
              <a:t>at finite distance</a:t>
            </a:r>
            <a:endParaRPr lang="fr-FR" sz="2400"/>
          </a:p>
        </p:txBody>
      </p:sp>
      <p:grpSp>
        <p:nvGrpSpPr>
          <p:cNvPr id="42009" name="Group 84"/>
          <p:cNvGrpSpPr>
            <a:grpSpLocks/>
          </p:cNvGrpSpPr>
          <p:nvPr/>
        </p:nvGrpSpPr>
        <p:grpSpPr bwMode="auto">
          <a:xfrm>
            <a:off x="6081713" y="117475"/>
            <a:ext cx="2492375" cy="2506663"/>
            <a:chOff x="2057400" y="1219199"/>
            <a:chExt cx="4920729" cy="4800601"/>
          </a:xfrm>
        </p:grpSpPr>
        <p:sp>
          <p:nvSpPr>
            <p:cNvPr id="86" name="Rectangle 85"/>
            <p:cNvSpPr/>
            <p:nvPr/>
          </p:nvSpPr>
          <p:spPr>
            <a:xfrm>
              <a:off x="3430189" y="1523227"/>
              <a:ext cx="1369654" cy="763111"/>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pic>
          <p:nvPicPr>
            <p:cNvPr id="87" name="Picture 86" descr="illustration.jpg"/>
            <p:cNvPicPr>
              <a:picLocks noChangeAspect="1"/>
            </p:cNvPicPr>
            <p:nvPr/>
          </p:nvPicPr>
          <p:blipFill>
            <a:blip r:embed="rId3"/>
            <a:srcRect b="20395"/>
            <a:stretch>
              <a:fillRect/>
            </a:stretch>
          </p:blipFill>
          <p:spPr>
            <a:xfrm>
              <a:off x="2057400" y="1219199"/>
              <a:ext cx="4920729" cy="4800601"/>
            </a:xfrm>
            <a:prstGeom prst="rect">
              <a:avLst/>
            </a:prstGeom>
            <a:ln>
              <a:solidFill>
                <a:schemeClr val="bg1">
                  <a:lumMod val="85000"/>
                </a:schemeClr>
              </a:solidFill>
            </a:ln>
          </p:spPr>
        </p:pic>
        <p:sp>
          <p:nvSpPr>
            <p:cNvPr id="88" name="Oval 87"/>
            <p:cNvSpPr/>
            <p:nvPr/>
          </p:nvSpPr>
          <p:spPr>
            <a:xfrm>
              <a:off x="2345748" y="1830296"/>
              <a:ext cx="137906" cy="152014"/>
            </a:xfrm>
            <a:prstGeom prst="ellipse">
              <a:avLst/>
            </a:prstGeom>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9" name="Oval 88"/>
            <p:cNvSpPr/>
            <p:nvPr/>
          </p:nvSpPr>
          <p:spPr>
            <a:xfrm>
              <a:off x="2950652" y="1830296"/>
              <a:ext cx="141041" cy="152014"/>
            </a:xfrm>
            <a:prstGeom prst="ellipse">
              <a:avLst/>
            </a:prstGeom>
            <a:solidFill>
              <a:srgbClr val="C000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1" name="Oval 90"/>
            <p:cNvSpPr/>
            <p:nvPr/>
          </p:nvSpPr>
          <p:spPr>
            <a:xfrm>
              <a:off x="5617877" y="1714765"/>
              <a:ext cx="141039" cy="152014"/>
            </a:xfrm>
            <a:prstGeom prst="ellipse">
              <a:avLst/>
            </a:prstGeom>
            <a:solidFill>
              <a:srgbClr val="C000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42010" name="Straight Arrow Connector 70"/>
          <p:cNvCxnSpPr>
            <a:cxnSpLocks noChangeShapeType="1"/>
          </p:cNvCxnSpPr>
          <p:nvPr/>
        </p:nvCxnSpPr>
        <p:spPr bwMode="auto">
          <a:xfrm>
            <a:off x="1441450" y="4799013"/>
            <a:ext cx="2506663" cy="1587"/>
          </a:xfrm>
          <a:prstGeom prst="straightConnector1">
            <a:avLst/>
          </a:prstGeom>
          <a:noFill/>
          <a:ln w="12700">
            <a:solidFill>
              <a:schemeClr val="tx1"/>
            </a:solidFill>
            <a:round/>
            <a:headEnd type="arrow" w="med" len="med"/>
            <a:tailEnd type="arrow" w="med" len="med"/>
          </a:ln>
        </p:spPr>
      </p:cxnSp>
      <p:pic>
        <p:nvPicPr>
          <p:cNvPr id="42011" name="Picture 40"/>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843213" y="4833938"/>
            <a:ext cx="271462" cy="346075"/>
          </a:xfrm>
          <a:prstGeom prst="rect">
            <a:avLst/>
          </a:prstGeom>
          <a:noFill/>
          <a:ln w="9525">
            <a:noFill/>
            <a:miter lim="800000"/>
            <a:headEnd/>
            <a:tailEnd/>
          </a:ln>
        </p:spPr>
      </p:pic>
      <p:sp>
        <p:nvSpPr>
          <p:cNvPr id="45" name="Rectangle 44"/>
          <p:cNvSpPr/>
          <p:nvPr/>
        </p:nvSpPr>
        <p:spPr>
          <a:xfrm>
            <a:off x="4899025" y="6246813"/>
            <a:ext cx="4086225" cy="460375"/>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713"/>
            <a:ext cx="8229600" cy="990600"/>
          </a:xfrm>
        </p:spPr>
        <p:txBody>
          <a:bodyPr>
            <a:normAutofit fontScale="90000"/>
          </a:bodyPr>
          <a:lstStyle/>
          <a:p>
            <a:pPr fontAlgn="auto">
              <a:spcAft>
                <a:spcPts val="0"/>
              </a:spcAft>
              <a:defRPr/>
            </a:pPr>
            <a:r>
              <a:rPr lang="fr-FR" dirty="0" smtClean="0">
                <a:ea typeface="+mj-ea"/>
                <a:cs typeface="+mj-cs"/>
              </a:rPr>
              <a:t>NETRA uses </a:t>
            </a:r>
            <a:r>
              <a:rPr lang="fr-FR" dirty="0" err="1" smtClean="0">
                <a:ea typeface="+mj-ea"/>
                <a:cs typeface="+mj-cs"/>
              </a:rPr>
              <a:t>microlenses</a:t>
            </a:r>
            <a:r>
              <a:rPr lang="fr-FR" dirty="0" smtClean="0">
                <a:ea typeface="+mj-ea"/>
                <a:cs typeface="+mj-cs"/>
              </a:rPr>
              <a:t> to </a:t>
            </a:r>
            <a:r>
              <a:rPr lang="fr-FR" dirty="0" err="1" smtClean="0">
                <a:ea typeface="+mj-ea"/>
                <a:cs typeface="+mj-cs"/>
              </a:rPr>
              <a:t>inrease</a:t>
            </a:r>
            <a:r>
              <a:rPr lang="fr-FR" dirty="0" smtClean="0">
                <a:ea typeface="+mj-ea"/>
                <a:cs typeface="+mj-cs"/>
              </a:rPr>
              <a:t> light</a:t>
            </a:r>
            <a:endParaRPr lang="fr-FR" dirty="0">
              <a:ea typeface="+mj-ea"/>
              <a:cs typeface="+mj-cs"/>
            </a:endParaRPr>
          </a:p>
        </p:txBody>
      </p:sp>
      <p:grpSp>
        <p:nvGrpSpPr>
          <p:cNvPr id="44034" name="Group 77"/>
          <p:cNvGrpSpPr>
            <a:grpSpLocks/>
          </p:cNvGrpSpPr>
          <p:nvPr/>
        </p:nvGrpSpPr>
        <p:grpSpPr bwMode="auto">
          <a:xfrm>
            <a:off x="3116263" y="2838450"/>
            <a:ext cx="552450" cy="1752600"/>
            <a:chOff x="3294461" y="2435225"/>
            <a:chExt cx="551336" cy="1752600"/>
          </a:xfrm>
        </p:grpSpPr>
        <p:sp>
          <p:nvSpPr>
            <p:cNvPr id="44086" name="Rounded Rectangle 93"/>
            <p:cNvSpPr>
              <a:spLocks noChangeArrowheads="1"/>
            </p:cNvSpPr>
            <p:nvPr/>
          </p:nvSpPr>
          <p:spPr bwMode="auto">
            <a:xfrm>
              <a:off x="3304458" y="2435225"/>
              <a:ext cx="533400" cy="1752600"/>
            </a:xfrm>
            <a:prstGeom prst="roundRect">
              <a:avLst>
                <a:gd name="adj" fmla="val 4764"/>
              </a:avLst>
            </a:prstGeom>
            <a:solidFill>
              <a:schemeClr val="bg2"/>
            </a:solidFill>
            <a:ln w="12700">
              <a:solidFill>
                <a:schemeClr val="tx1"/>
              </a:solidFill>
              <a:round/>
              <a:headEnd/>
              <a:tailEnd/>
            </a:ln>
          </p:spPr>
          <p:txBody>
            <a:bodyPr>
              <a:prstTxWarp prst="textNoShape">
                <a:avLst/>
              </a:prstTxWarp>
            </a:bodyPr>
            <a:lstStyle/>
            <a:p>
              <a:endParaRPr lang="fr-FR" sz="2400"/>
            </a:p>
          </p:txBody>
        </p:sp>
        <p:sp>
          <p:nvSpPr>
            <p:cNvPr id="80" name="Rectangle 79"/>
            <p:cNvSpPr/>
            <p:nvPr/>
          </p:nvSpPr>
          <p:spPr bwMode="auto">
            <a:xfrm>
              <a:off x="3799852" y="285115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1" name="Rectangle 80"/>
            <p:cNvSpPr/>
            <p:nvPr/>
          </p:nvSpPr>
          <p:spPr bwMode="auto">
            <a:xfrm>
              <a:off x="3799852" y="3708400"/>
              <a:ext cx="45945" cy="10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2" name="Rectangle 81"/>
            <p:cNvSpPr/>
            <p:nvPr/>
          </p:nvSpPr>
          <p:spPr bwMode="auto">
            <a:xfrm>
              <a:off x="3294461" y="2493963"/>
              <a:ext cx="45944" cy="16367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sp>
        <p:nvSpPr>
          <p:cNvPr id="83" name="Rounded Rectangle 93"/>
          <p:cNvSpPr>
            <a:spLocks noChangeArrowheads="1"/>
          </p:cNvSpPr>
          <p:nvPr/>
        </p:nvSpPr>
        <p:spPr bwMode="auto">
          <a:xfrm>
            <a:off x="2809875" y="2613025"/>
            <a:ext cx="304800" cy="2220913"/>
          </a:xfrm>
          <a:prstGeom prst="roundRect">
            <a:avLst>
              <a:gd name="adj" fmla="val 4764"/>
            </a:avLst>
          </a:prstGeom>
          <a:solidFill>
            <a:schemeClr val="accent3">
              <a:lumMod val="60000"/>
              <a:lumOff val="40000"/>
            </a:schemeClr>
          </a:solidFill>
          <a:ln w="12700">
            <a:solidFill>
              <a:schemeClr val="tx1"/>
            </a:solidFill>
            <a:round/>
            <a:headEnd/>
            <a:tailEnd/>
          </a:ln>
        </p:spPr>
        <p:txBody>
          <a:bodyPr>
            <a:prstTxWarp prst="textNoShape">
              <a:avLst/>
            </a:prstTxWarp>
          </a:bodyPr>
          <a:lstStyle/>
          <a:p>
            <a:pPr>
              <a:defRPr/>
            </a:pPr>
            <a:endParaRPr lang="fr-FR" sz="2400">
              <a:latin typeface="Arial" charset="0"/>
              <a:ea typeface="ＭＳ Ｐゴシック" charset="0"/>
              <a:cs typeface="+mn-cs"/>
            </a:endParaRPr>
          </a:p>
        </p:txBody>
      </p:sp>
      <p:cxnSp>
        <p:nvCxnSpPr>
          <p:cNvPr id="44036" name="Straight Connector 101"/>
          <p:cNvCxnSpPr>
            <a:cxnSpLocks noChangeShapeType="1"/>
          </p:cNvCxnSpPr>
          <p:nvPr/>
        </p:nvCxnSpPr>
        <p:spPr bwMode="auto">
          <a:xfrm rot="5400000">
            <a:off x="2009775" y="3725863"/>
            <a:ext cx="2058987" cy="1588"/>
          </a:xfrm>
          <a:prstGeom prst="line">
            <a:avLst/>
          </a:prstGeom>
          <a:noFill/>
          <a:ln w="19050">
            <a:solidFill>
              <a:schemeClr val="tx1"/>
            </a:solidFill>
            <a:round/>
            <a:headEnd/>
            <a:tailEnd/>
          </a:ln>
        </p:spPr>
      </p:cxnSp>
      <p:sp>
        <p:nvSpPr>
          <p:cNvPr id="101" name="Oval 100"/>
          <p:cNvSpPr/>
          <p:nvPr/>
        </p:nvSpPr>
        <p:spPr>
          <a:xfrm>
            <a:off x="3008313" y="4383088"/>
            <a:ext cx="47625" cy="4762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46133" name="Oval 95"/>
          <p:cNvSpPr>
            <a:spLocks noChangeArrowheads="1"/>
          </p:cNvSpPr>
          <p:nvPr/>
        </p:nvSpPr>
        <p:spPr bwMode="auto">
          <a:xfrm>
            <a:off x="3579813" y="4160838"/>
            <a:ext cx="127000" cy="44291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pPr>
              <a:defRPr/>
            </a:pPr>
            <a:endParaRPr lang="fr-FR" sz="2400">
              <a:solidFill>
                <a:schemeClr val="tx1"/>
              </a:solidFill>
              <a:ea typeface="ＭＳ Ｐゴシック" charset="0"/>
            </a:endParaRPr>
          </a:p>
        </p:txBody>
      </p:sp>
      <p:sp>
        <p:nvSpPr>
          <p:cNvPr id="46131" name="Oval 95"/>
          <p:cNvSpPr>
            <a:spLocks noChangeArrowheads="1"/>
          </p:cNvSpPr>
          <p:nvPr/>
        </p:nvSpPr>
        <p:spPr bwMode="auto">
          <a:xfrm>
            <a:off x="3579813" y="3717925"/>
            <a:ext cx="127000" cy="44132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pPr>
              <a:defRPr/>
            </a:pPr>
            <a:endParaRPr lang="fr-FR" sz="2400">
              <a:solidFill>
                <a:schemeClr val="tx1"/>
              </a:solidFill>
              <a:ea typeface="ＭＳ Ｐゴシック" charset="0"/>
            </a:endParaRPr>
          </a:p>
        </p:txBody>
      </p:sp>
      <p:sp>
        <p:nvSpPr>
          <p:cNvPr id="46129" name="Oval 95"/>
          <p:cNvSpPr>
            <a:spLocks noChangeArrowheads="1"/>
          </p:cNvSpPr>
          <p:nvPr/>
        </p:nvSpPr>
        <p:spPr bwMode="auto">
          <a:xfrm>
            <a:off x="3579813" y="3273425"/>
            <a:ext cx="127000" cy="4429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pPr>
              <a:defRPr/>
            </a:pPr>
            <a:endParaRPr lang="fr-FR" sz="2400">
              <a:solidFill>
                <a:schemeClr val="tx1"/>
              </a:solidFill>
              <a:ea typeface="ＭＳ Ｐゴシック" charset="0"/>
            </a:endParaRPr>
          </a:p>
        </p:txBody>
      </p:sp>
      <p:sp>
        <p:nvSpPr>
          <p:cNvPr id="46127" name="Oval 95"/>
          <p:cNvSpPr>
            <a:spLocks noChangeArrowheads="1"/>
          </p:cNvSpPr>
          <p:nvPr/>
        </p:nvSpPr>
        <p:spPr bwMode="auto">
          <a:xfrm>
            <a:off x="3579813" y="2828925"/>
            <a:ext cx="127000" cy="44291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pPr>
              <a:defRPr/>
            </a:pPr>
            <a:endParaRPr lang="fr-FR" sz="2400">
              <a:solidFill>
                <a:schemeClr val="tx1"/>
              </a:solidFill>
              <a:ea typeface="ＭＳ Ｐゴシック" charset="0"/>
            </a:endParaRPr>
          </a:p>
        </p:txBody>
      </p:sp>
      <p:sp>
        <p:nvSpPr>
          <p:cNvPr id="62" name="Oval 61"/>
          <p:cNvSpPr/>
          <p:nvPr/>
        </p:nvSpPr>
        <p:spPr>
          <a:xfrm>
            <a:off x="3008313" y="3925888"/>
            <a:ext cx="47625" cy="4762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3" name="Oval 62"/>
          <p:cNvSpPr/>
          <p:nvPr/>
        </p:nvSpPr>
        <p:spPr>
          <a:xfrm>
            <a:off x="3008313" y="3468688"/>
            <a:ext cx="47625" cy="4762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4" name="Oval 63"/>
          <p:cNvSpPr/>
          <p:nvPr/>
        </p:nvSpPr>
        <p:spPr>
          <a:xfrm>
            <a:off x="3008313" y="3011488"/>
            <a:ext cx="47625" cy="4762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nvGrpSpPr>
          <p:cNvPr id="44053" name="Group 94"/>
          <p:cNvGrpSpPr>
            <a:grpSpLocks/>
          </p:cNvGrpSpPr>
          <p:nvPr/>
        </p:nvGrpSpPr>
        <p:grpSpPr bwMode="auto">
          <a:xfrm>
            <a:off x="3030538" y="2957513"/>
            <a:ext cx="228600" cy="152400"/>
            <a:chOff x="1219200" y="2667000"/>
            <a:chExt cx="228600" cy="152400"/>
          </a:xfrm>
        </p:grpSpPr>
        <p:cxnSp>
          <p:nvCxnSpPr>
            <p:cNvPr id="84" name="Straight Arrow Connector 83"/>
            <p:cNvCxnSpPr/>
            <p:nvPr/>
          </p:nvCxnSpPr>
          <p:spPr>
            <a:xfrm>
              <a:off x="1219200" y="2743200"/>
              <a:ext cx="228600" cy="1587"/>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1219200" y="2743200"/>
              <a:ext cx="228600" cy="76200"/>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44085" name="Straight Arrow Connector 89"/>
            <p:cNvCxnSpPr>
              <a:cxnSpLocks noChangeShapeType="1"/>
            </p:cNvCxnSpPr>
            <p:nvPr/>
          </p:nvCxnSpPr>
          <p:spPr bwMode="auto">
            <a:xfrm flipV="1">
              <a:off x="1219200" y="2667000"/>
              <a:ext cx="228600" cy="76200"/>
            </a:xfrm>
            <a:prstGeom prst="straightConnector1">
              <a:avLst/>
            </a:prstGeom>
            <a:noFill/>
            <a:ln w="9525">
              <a:solidFill>
                <a:srgbClr val="000000"/>
              </a:solidFill>
              <a:round/>
              <a:headEnd/>
              <a:tailEnd type="stealth" w="sm" len="sm"/>
            </a:ln>
          </p:spPr>
        </p:cxnSp>
      </p:grpSp>
      <p:grpSp>
        <p:nvGrpSpPr>
          <p:cNvPr id="44054" name="Group 95"/>
          <p:cNvGrpSpPr>
            <a:grpSpLocks/>
          </p:cNvGrpSpPr>
          <p:nvPr/>
        </p:nvGrpSpPr>
        <p:grpSpPr bwMode="auto">
          <a:xfrm>
            <a:off x="3028950" y="3413125"/>
            <a:ext cx="228600" cy="152400"/>
            <a:chOff x="1219200" y="2667000"/>
            <a:chExt cx="228600" cy="152400"/>
          </a:xfrm>
        </p:grpSpPr>
        <p:cxnSp>
          <p:nvCxnSpPr>
            <p:cNvPr id="97" name="Straight Arrow Connector 96"/>
            <p:cNvCxnSpPr/>
            <p:nvPr/>
          </p:nvCxnSpPr>
          <p:spPr>
            <a:xfrm>
              <a:off x="1219200" y="2743200"/>
              <a:ext cx="228600" cy="1588"/>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1219200" y="2743200"/>
              <a:ext cx="228600" cy="76200"/>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44082" name="Straight Arrow Connector 98"/>
            <p:cNvCxnSpPr>
              <a:cxnSpLocks noChangeShapeType="1"/>
            </p:cNvCxnSpPr>
            <p:nvPr/>
          </p:nvCxnSpPr>
          <p:spPr bwMode="auto">
            <a:xfrm flipV="1">
              <a:off x="1219200" y="2667000"/>
              <a:ext cx="228600" cy="76200"/>
            </a:xfrm>
            <a:prstGeom prst="straightConnector1">
              <a:avLst/>
            </a:prstGeom>
            <a:noFill/>
            <a:ln w="9525">
              <a:solidFill>
                <a:srgbClr val="000000"/>
              </a:solidFill>
              <a:round/>
              <a:headEnd/>
              <a:tailEnd type="stealth" w="sm" len="sm"/>
            </a:ln>
          </p:spPr>
        </p:cxnSp>
      </p:grpSp>
      <p:grpSp>
        <p:nvGrpSpPr>
          <p:cNvPr id="44055" name="Group 99"/>
          <p:cNvGrpSpPr>
            <a:grpSpLocks/>
          </p:cNvGrpSpPr>
          <p:nvPr/>
        </p:nvGrpSpPr>
        <p:grpSpPr bwMode="auto">
          <a:xfrm>
            <a:off x="3028950" y="3873500"/>
            <a:ext cx="228600" cy="152400"/>
            <a:chOff x="1219200" y="2667000"/>
            <a:chExt cx="228600" cy="152400"/>
          </a:xfrm>
        </p:grpSpPr>
        <p:cxnSp>
          <p:nvCxnSpPr>
            <p:cNvPr id="103" name="Straight Arrow Connector 102"/>
            <p:cNvCxnSpPr/>
            <p:nvPr/>
          </p:nvCxnSpPr>
          <p:spPr>
            <a:xfrm>
              <a:off x="1219200" y="2743200"/>
              <a:ext cx="228600" cy="1588"/>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1219200" y="2743200"/>
              <a:ext cx="228600" cy="76200"/>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44079" name="Straight Arrow Connector 104"/>
            <p:cNvCxnSpPr>
              <a:cxnSpLocks noChangeShapeType="1"/>
            </p:cNvCxnSpPr>
            <p:nvPr/>
          </p:nvCxnSpPr>
          <p:spPr bwMode="auto">
            <a:xfrm flipV="1">
              <a:off x="1219200" y="2667000"/>
              <a:ext cx="228600" cy="76200"/>
            </a:xfrm>
            <a:prstGeom prst="straightConnector1">
              <a:avLst/>
            </a:prstGeom>
            <a:noFill/>
            <a:ln w="9525">
              <a:solidFill>
                <a:srgbClr val="000000"/>
              </a:solidFill>
              <a:round/>
              <a:headEnd/>
              <a:tailEnd type="stealth" w="sm" len="sm"/>
            </a:ln>
          </p:spPr>
        </p:cxnSp>
      </p:grpSp>
      <p:grpSp>
        <p:nvGrpSpPr>
          <p:cNvPr id="44056" name="Group 105"/>
          <p:cNvGrpSpPr>
            <a:grpSpLocks/>
          </p:cNvGrpSpPr>
          <p:nvPr/>
        </p:nvGrpSpPr>
        <p:grpSpPr bwMode="auto">
          <a:xfrm>
            <a:off x="3028950" y="4330700"/>
            <a:ext cx="228600" cy="152400"/>
            <a:chOff x="1219200" y="2667000"/>
            <a:chExt cx="228600" cy="152400"/>
          </a:xfrm>
        </p:grpSpPr>
        <p:cxnSp>
          <p:nvCxnSpPr>
            <p:cNvPr id="107" name="Straight Arrow Connector 106"/>
            <p:cNvCxnSpPr/>
            <p:nvPr/>
          </p:nvCxnSpPr>
          <p:spPr>
            <a:xfrm>
              <a:off x="1219200" y="2743200"/>
              <a:ext cx="228600" cy="1588"/>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1219200" y="2743200"/>
              <a:ext cx="228600" cy="76200"/>
            </a:xfrm>
            <a:prstGeom prst="straightConnector1">
              <a:avLst/>
            </a:prstGeom>
            <a:ln w="9525" cap="flat" cmpd="sng" algn="ctr">
              <a:solidFill>
                <a:srgbClr val="000000"/>
              </a:solidFill>
              <a:prstDash val="solid"/>
              <a:round/>
              <a:headEnd type="none" w="med" len="med"/>
              <a:tailEnd type="stealth" w="sm" len="sm"/>
            </a:ln>
            <a:effectLst/>
          </p:spPr>
          <p:style>
            <a:lnRef idx="2">
              <a:schemeClr val="accent1"/>
            </a:lnRef>
            <a:fillRef idx="0">
              <a:schemeClr val="accent1"/>
            </a:fillRef>
            <a:effectRef idx="1">
              <a:schemeClr val="accent1"/>
            </a:effectRef>
            <a:fontRef idx="minor">
              <a:schemeClr val="tx1"/>
            </a:fontRef>
          </p:style>
        </p:cxnSp>
        <p:cxnSp>
          <p:nvCxnSpPr>
            <p:cNvPr id="44076" name="Straight Arrow Connector 108"/>
            <p:cNvCxnSpPr>
              <a:cxnSpLocks noChangeShapeType="1"/>
            </p:cNvCxnSpPr>
            <p:nvPr/>
          </p:nvCxnSpPr>
          <p:spPr bwMode="auto">
            <a:xfrm flipV="1">
              <a:off x="1219200" y="2667000"/>
              <a:ext cx="228600" cy="76200"/>
            </a:xfrm>
            <a:prstGeom prst="straightConnector1">
              <a:avLst/>
            </a:prstGeom>
            <a:noFill/>
            <a:ln w="9525">
              <a:solidFill>
                <a:srgbClr val="000000"/>
              </a:solidFill>
              <a:round/>
              <a:headEnd/>
              <a:tailEnd type="stealth" w="sm" len="sm"/>
            </a:ln>
          </p:spPr>
        </p:cxnSp>
      </p:grpSp>
      <p:cxnSp>
        <p:nvCxnSpPr>
          <p:cNvPr id="44057" name="Straight Arrow Connector 67"/>
          <p:cNvCxnSpPr>
            <a:cxnSpLocks noChangeShapeType="1"/>
          </p:cNvCxnSpPr>
          <p:nvPr/>
        </p:nvCxnSpPr>
        <p:spPr bwMode="auto">
          <a:xfrm>
            <a:off x="3022600" y="5021263"/>
            <a:ext cx="608013" cy="1587"/>
          </a:xfrm>
          <a:prstGeom prst="straightConnector1">
            <a:avLst/>
          </a:prstGeom>
          <a:noFill/>
          <a:ln w="12700">
            <a:solidFill>
              <a:schemeClr val="tx1"/>
            </a:solidFill>
            <a:round/>
            <a:headEnd type="arrow" w="med" len="med"/>
            <a:tailEnd type="arrow" w="med" len="med"/>
          </a:ln>
        </p:spPr>
      </p:cxnSp>
      <p:sp>
        <p:nvSpPr>
          <p:cNvPr id="44058" name="TextBox 43"/>
          <p:cNvSpPr txBox="1">
            <a:spLocks noChangeArrowheads="1"/>
          </p:cNvSpPr>
          <p:nvPr/>
        </p:nvSpPr>
        <p:spPr bwMode="auto">
          <a:xfrm>
            <a:off x="3098800" y="4962525"/>
            <a:ext cx="469900" cy="396875"/>
          </a:xfrm>
          <a:prstGeom prst="rect">
            <a:avLst/>
          </a:prstGeom>
          <a:noFill/>
          <a:ln w="9525">
            <a:noFill/>
            <a:miter lim="800000"/>
            <a:headEnd/>
            <a:tailEnd/>
          </a:ln>
        </p:spPr>
        <p:txBody>
          <a:bodyPr>
            <a:prstTxWarp prst="textNoShape">
              <a:avLst/>
            </a:prstTxWarp>
            <a:spAutoFit/>
          </a:bodyPr>
          <a:lstStyle/>
          <a:p>
            <a:pPr algn="ctr"/>
            <a:r>
              <a:rPr lang="en-US" sz="2000" i="1">
                <a:solidFill>
                  <a:srgbClr val="000000"/>
                </a:solidFill>
                <a:latin typeface="Times New Roman" pitchFamily="84" charset="0"/>
              </a:rPr>
              <a:t>f</a:t>
            </a:r>
            <a:endParaRPr lang="fr-FR" sz="2400"/>
          </a:p>
        </p:txBody>
      </p:sp>
      <p:sp>
        <p:nvSpPr>
          <p:cNvPr id="44059" name="TextBox 47"/>
          <p:cNvSpPr txBox="1">
            <a:spLocks noChangeArrowheads="1"/>
          </p:cNvSpPr>
          <p:nvPr/>
        </p:nvSpPr>
        <p:spPr bwMode="auto">
          <a:xfrm>
            <a:off x="889000" y="2463800"/>
            <a:ext cx="1295400" cy="641350"/>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Patterns on an LCD</a:t>
            </a:r>
            <a:endParaRPr lang="fr-FR" sz="2400"/>
          </a:p>
        </p:txBody>
      </p:sp>
      <p:sp>
        <p:nvSpPr>
          <p:cNvPr id="44060" name="TextBox 48"/>
          <p:cNvSpPr txBox="1">
            <a:spLocks noChangeArrowheads="1"/>
          </p:cNvSpPr>
          <p:nvPr/>
        </p:nvSpPr>
        <p:spPr bwMode="auto">
          <a:xfrm>
            <a:off x="2316163" y="2019300"/>
            <a:ext cx="1884362" cy="366713"/>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latin typeface="Calibri" pitchFamily="84" charset="0"/>
              </a:rPr>
              <a:t>Microlens array</a:t>
            </a:r>
            <a:endParaRPr lang="fr-FR" sz="2400"/>
          </a:p>
        </p:txBody>
      </p:sp>
      <p:cxnSp>
        <p:nvCxnSpPr>
          <p:cNvPr id="44061" name="Straight Connector 101"/>
          <p:cNvCxnSpPr>
            <a:cxnSpLocks noChangeShapeType="1"/>
          </p:cNvCxnSpPr>
          <p:nvPr/>
        </p:nvCxnSpPr>
        <p:spPr bwMode="auto">
          <a:xfrm>
            <a:off x="2108200" y="2768600"/>
            <a:ext cx="817563" cy="495300"/>
          </a:xfrm>
          <a:prstGeom prst="line">
            <a:avLst/>
          </a:prstGeom>
          <a:noFill/>
          <a:ln w="25400">
            <a:solidFill>
              <a:srgbClr val="FF6600"/>
            </a:solidFill>
            <a:round/>
            <a:headEnd/>
            <a:tailEnd type="arrow" w="med" len="med"/>
          </a:ln>
        </p:spPr>
      </p:cxnSp>
      <p:cxnSp>
        <p:nvCxnSpPr>
          <p:cNvPr id="44062" name="Straight Connector 101"/>
          <p:cNvCxnSpPr>
            <a:cxnSpLocks noChangeShapeType="1"/>
            <a:stCxn id="44060" idx="2"/>
          </p:cNvCxnSpPr>
          <p:nvPr/>
        </p:nvCxnSpPr>
        <p:spPr bwMode="auto">
          <a:xfrm rot="16200000" flipH="1">
            <a:off x="3182938" y="2462213"/>
            <a:ext cx="449262" cy="296862"/>
          </a:xfrm>
          <a:prstGeom prst="line">
            <a:avLst/>
          </a:prstGeom>
          <a:noFill/>
          <a:ln w="25400">
            <a:solidFill>
              <a:srgbClr val="FF6600"/>
            </a:solidFill>
            <a:round/>
            <a:headEnd/>
            <a:tailEnd type="arrow" w="med" len="med"/>
          </a:ln>
        </p:spPr>
      </p:cxnSp>
      <p:grpSp>
        <p:nvGrpSpPr>
          <p:cNvPr id="44063" name="Group 64"/>
          <p:cNvGrpSpPr>
            <a:grpSpLocks/>
          </p:cNvGrpSpPr>
          <p:nvPr/>
        </p:nvGrpSpPr>
        <p:grpSpPr bwMode="auto">
          <a:xfrm>
            <a:off x="4043363" y="1949450"/>
            <a:ext cx="3954462" cy="3616325"/>
            <a:chOff x="5105402" y="1204200"/>
            <a:chExt cx="2732107" cy="2682000"/>
          </a:xfrm>
        </p:grpSpPr>
        <p:sp>
          <p:nvSpPr>
            <p:cNvPr id="66" name="Oval 65"/>
            <p:cNvSpPr/>
            <p:nvPr/>
          </p:nvSpPr>
          <p:spPr>
            <a:xfrm>
              <a:off x="5105402" y="1879998"/>
              <a:ext cx="137208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7" name="Freeform 66"/>
            <p:cNvSpPr/>
            <p:nvPr/>
          </p:nvSpPr>
          <p:spPr>
            <a:xfrm>
              <a:off x="5477214" y="1204200"/>
              <a:ext cx="2360295"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8" name="Freeform 67"/>
            <p:cNvSpPr/>
            <p:nvPr/>
          </p:nvSpPr>
          <p:spPr>
            <a:xfrm>
              <a:off x="5193145" y="1911787"/>
              <a:ext cx="1271181" cy="128801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 name="connsiteX0" fmla="*/ 0 w 1270717"/>
                <a:gd name="connsiteY0" fmla="*/ 635358 h 1270718"/>
                <a:gd name="connsiteX1" fmla="*/ 186093 w 1270717"/>
                <a:gd name="connsiteY1" fmla="*/ 186092 h 1270718"/>
                <a:gd name="connsiteX2" fmla="*/ 635359 w 1270717"/>
                <a:gd name="connsiteY2" fmla="*/ 1 h 1270718"/>
                <a:gd name="connsiteX3" fmla="*/ 1084625 w 1270717"/>
                <a:gd name="connsiteY3" fmla="*/ 186094 h 1270718"/>
                <a:gd name="connsiteX4" fmla="*/ 1270716 w 1270717"/>
                <a:gd name="connsiteY4" fmla="*/ 635360 h 1270718"/>
                <a:gd name="connsiteX5" fmla="*/ 1084624 w 1270717"/>
                <a:gd name="connsiteY5" fmla="*/ 1084626 h 1270718"/>
                <a:gd name="connsiteX6" fmla="*/ 635358 w 1270717"/>
                <a:gd name="connsiteY6" fmla="*/ 1270718 h 1270718"/>
                <a:gd name="connsiteX7" fmla="*/ 186092 w 1270717"/>
                <a:gd name="connsiteY7" fmla="*/ 1084626 h 1270718"/>
                <a:gd name="connsiteX8" fmla="*/ 0 w 1270717"/>
                <a:gd name="connsiteY8" fmla="*/ 635360 h 1270718"/>
                <a:gd name="connsiteX9" fmla="*/ 0 w 1270717"/>
                <a:gd name="connsiteY9" fmla="*/ 635358 h 127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7" h="1270718">
                  <a:moveTo>
                    <a:pt x="0" y="635358"/>
                  </a:moveTo>
                  <a:cubicBezTo>
                    <a:pt x="0" y="466851"/>
                    <a:pt x="80200" y="291985"/>
                    <a:pt x="186093" y="186092"/>
                  </a:cubicBezTo>
                  <a:cubicBezTo>
                    <a:pt x="291986" y="80199"/>
                    <a:pt x="466852" y="0"/>
                    <a:pt x="635359" y="1"/>
                  </a:cubicBezTo>
                  <a:cubicBezTo>
                    <a:pt x="803866" y="1"/>
                    <a:pt x="978732" y="80201"/>
                    <a:pt x="1084625" y="186094"/>
                  </a:cubicBezTo>
                  <a:cubicBezTo>
                    <a:pt x="1190518" y="29198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9" name="Freeform 68"/>
            <p:cNvSpPr/>
            <p:nvPr/>
          </p:nvSpPr>
          <p:spPr>
            <a:xfrm>
              <a:off x="5513408" y="1267777"/>
              <a:ext cx="2273648"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0" name="Oval 69"/>
            <p:cNvSpPr/>
            <p:nvPr/>
          </p:nvSpPr>
          <p:spPr>
            <a:xfrm>
              <a:off x="5473924" y="1962412"/>
              <a:ext cx="417877"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44064" name="Straight Arrow Connector 67"/>
          <p:cNvCxnSpPr>
            <a:cxnSpLocks noChangeShapeType="1"/>
          </p:cNvCxnSpPr>
          <p:nvPr/>
        </p:nvCxnSpPr>
        <p:spPr bwMode="auto">
          <a:xfrm>
            <a:off x="3709988" y="5021263"/>
            <a:ext cx="460375" cy="1587"/>
          </a:xfrm>
          <a:prstGeom prst="straightConnector1">
            <a:avLst/>
          </a:prstGeom>
          <a:noFill/>
          <a:ln w="12700">
            <a:solidFill>
              <a:schemeClr val="tx1"/>
            </a:solidFill>
            <a:round/>
            <a:headEnd type="arrow" w="med" len="med"/>
            <a:tailEnd type="arrow" w="med" len="med"/>
          </a:ln>
        </p:spPr>
      </p:cxnSp>
      <p:sp>
        <p:nvSpPr>
          <p:cNvPr id="44065" name="TextBox 52"/>
          <p:cNvSpPr txBox="1">
            <a:spLocks noChangeArrowheads="1"/>
          </p:cNvSpPr>
          <p:nvPr/>
        </p:nvSpPr>
        <p:spPr bwMode="auto">
          <a:xfrm>
            <a:off x="3786188" y="4962525"/>
            <a:ext cx="469900" cy="396875"/>
          </a:xfrm>
          <a:prstGeom prst="rect">
            <a:avLst/>
          </a:prstGeom>
          <a:noFill/>
          <a:ln w="9525">
            <a:noFill/>
            <a:miter lim="800000"/>
            <a:headEnd/>
            <a:tailEnd/>
          </a:ln>
        </p:spPr>
        <p:txBody>
          <a:bodyPr>
            <a:prstTxWarp prst="textNoShape">
              <a:avLst/>
            </a:prstTxWarp>
            <a:spAutoFit/>
          </a:bodyPr>
          <a:lstStyle/>
          <a:p>
            <a:pPr algn="ctr"/>
            <a:r>
              <a:rPr lang="en-US" sz="2000" i="1">
                <a:solidFill>
                  <a:srgbClr val="000000"/>
                </a:solidFill>
                <a:latin typeface="Times New Roman" pitchFamily="84" charset="0"/>
              </a:rPr>
              <a:t>t</a:t>
            </a:r>
            <a:endParaRPr lang="fr-FR" sz="2400"/>
          </a:p>
        </p:txBody>
      </p:sp>
      <p:sp>
        <p:nvSpPr>
          <p:cNvPr id="44066" name="TextBox 55"/>
          <p:cNvSpPr txBox="1">
            <a:spLocks noChangeArrowheads="1"/>
          </p:cNvSpPr>
          <p:nvPr/>
        </p:nvSpPr>
        <p:spPr bwMode="auto">
          <a:xfrm>
            <a:off x="1949450" y="3551238"/>
            <a:ext cx="469900" cy="396875"/>
          </a:xfrm>
          <a:prstGeom prst="rect">
            <a:avLst/>
          </a:prstGeom>
          <a:noFill/>
          <a:ln w="9525">
            <a:noFill/>
            <a:miter lim="800000"/>
            <a:headEnd/>
            <a:tailEnd/>
          </a:ln>
        </p:spPr>
        <p:txBody>
          <a:bodyPr>
            <a:prstTxWarp prst="textNoShape">
              <a:avLst/>
            </a:prstTxWarp>
            <a:spAutoFit/>
          </a:bodyPr>
          <a:lstStyle/>
          <a:p>
            <a:pPr algn="ctr"/>
            <a:r>
              <a:rPr lang="en-US" sz="2000" i="1">
                <a:solidFill>
                  <a:srgbClr val="000000"/>
                </a:solidFill>
                <a:latin typeface="Times New Roman" pitchFamily="84" charset="0"/>
              </a:rPr>
              <a:t>a</a:t>
            </a:r>
            <a:endParaRPr lang="fr-FR" sz="2400"/>
          </a:p>
        </p:txBody>
      </p:sp>
      <p:cxnSp>
        <p:nvCxnSpPr>
          <p:cNvPr id="44067" name="Straight Arrow Connector 67"/>
          <p:cNvCxnSpPr>
            <a:cxnSpLocks noChangeShapeType="1"/>
          </p:cNvCxnSpPr>
          <p:nvPr/>
        </p:nvCxnSpPr>
        <p:spPr bwMode="auto">
          <a:xfrm rot="5400000">
            <a:off x="2102644" y="3752056"/>
            <a:ext cx="444500" cy="1588"/>
          </a:xfrm>
          <a:prstGeom prst="straightConnector1">
            <a:avLst/>
          </a:prstGeom>
          <a:noFill/>
          <a:ln w="12700">
            <a:solidFill>
              <a:schemeClr val="tx1"/>
            </a:solidFill>
            <a:round/>
            <a:headEnd type="arrow" w="med" len="med"/>
            <a:tailEnd type="arrow" w="med" len="med"/>
          </a:ln>
        </p:spPr>
      </p:cxnSp>
      <p:sp>
        <p:nvSpPr>
          <p:cNvPr id="52" name="Rectangle 51"/>
          <p:cNvSpPr/>
          <p:nvPr/>
        </p:nvSpPr>
        <p:spPr>
          <a:xfrm>
            <a:off x="4899025" y="6246813"/>
            <a:ext cx="4086225" cy="460375"/>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The </a:t>
            </a:r>
            <a:r>
              <a:rPr lang="fr-FR" dirty="0" err="1" smtClean="0">
                <a:ea typeface="+mj-ea"/>
                <a:cs typeface="+mj-cs"/>
              </a:rPr>
              <a:t>human</a:t>
            </a:r>
            <a:r>
              <a:rPr lang="fr-FR" dirty="0" smtClean="0">
                <a:ea typeface="+mj-ea"/>
                <a:cs typeface="+mj-cs"/>
              </a:rPr>
              <a:t> </a:t>
            </a:r>
            <a:r>
              <a:rPr lang="fr-FR" dirty="0" err="1" smtClean="0">
                <a:ea typeface="+mj-ea"/>
                <a:cs typeface="+mj-cs"/>
              </a:rPr>
              <a:t>eye</a:t>
            </a:r>
            <a:endParaRPr lang="fr-FR" dirty="0">
              <a:ea typeface="+mj-ea"/>
              <a:cs typeface="+mj-cs"/>
            </a:endParaRPr>
          </a:p>
        </p:txBody>
      </p:sp>
      <p:sp>
        <p:nvSpPr>
          <p:cNvPr id="15362" name="Text Placeholder 2"/>
          <p:cNvSpPr>
            <a:spLocks noGrp="1"/>
          </p:cNvSpPr>
          <p:nvPr>
            <p:ph type="body" idx="1"/>
          </p:nvPr>
        </p:nvSpPr>
        <p:spPr>
          <a:xfrm>
            <a:off x="722313" y="4627563"/>
            <a:ext cx="7772400" cy="1500187"/>
          </a:xfrm>
        </p:spPr>
        <p:txBody>
          <a:bodyPr/>
          <a:lstStyle/>
          <a:p>
            <a:r>
              <a:rPr lang="fr-FR" smtClean="0"/>
              <a:t>Vision and refractive errors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fr-FR" dirty="0" err="1" smtClean="0">
                <a:ea typeface="+mj-ea"/>
                <a:cs typeface="+mj-cs"/>
              </a:rPr>
              <a:t>Converting</a:t>
            </a:r>
            <a:r>
              <a:rPr lang="fr-FR" dirty="0" smtClean="0">
                <a:ea typeface="+mj-ea"/>
                <a:cs typeface="+mj-cs"/>
              </a:rPr>
              <a:t> shift to </a:t>
            </a:r>
            <a:r>
              <a:rPr lang="fr-FR" dirty="0" err="1" smtClean="0">
                <a:ea typeface="+mj-ea"/>
                <a:cs typeface="+mj-cs"/>
              </a:rPr>
              <a:t>refractive</a:t>
            </a:r>
            <a:r>
              <a:rPr lang="fr-FR" dirty="0" smtClean="0">
                <a:ea typeface="+mj-ea"/>
                <a:cs typeface="+mj-cs"/>
              </a:rPr>
              <a:t> correction</a:t>
            </a:r>
            <a:endParaRPr lang="fr-FR" dirty="0">
              <a:ea typeface="+mj-ea"/>
              <a:cs typeface="+mj-cs"/>
            </a:endParaRPr>
          </a:p>
        </p:txBody>
      </p:sp>
      <p:sp>
        <p:nvSpPr>
          <p:cNvPr id="3" name="Content Placeholder 2"/>
          <p:cNvSpPr>
            <a:spLocks noGrp="1"/>
          </p:cNvSpPr>
          <p:nvPr>
            <p:ph idx="1"/>
          </p:nvPr>
        </p:nvSpPr>
        <p:spPr>
          <a:xfrm>
            <a:off x="268288" y="1649413"/>
            <a:ext cx="4056062" cy="3708400"/>
          </a:xfrm>
        </p:spPr>
        <p:txBody>
          <a:bodyPr rtlCol="0">
            <a:normAutofit/>
          </a:bodyPr>
          <a:lstStyle/>
          <a:p>
            <a:pPr marL="0" indent="0" fontAlgn="auto">
              <a:spcAft>
                <a:spcPts val="0"/>
              </a:spcAft>
              <a:buFont typeface="Arial" pitchFamily="34" charset="0"/>
              <a:buNone/>
              <a:defRPr/>
            </a:pPr>
            <a:r>
              <a:rPr lang="fr-FR" dirty="0" smtClean="0">
                <a:ea typeface="+mn-ea"/>
                <a:cs typeface="+mn-cs"/>
              </a:rPr>
              <a:t>The </a:t>
            </a:r>
            <a:r>
              <a:rPr lang="fr-FR" dirty="0" err="1" smtClean="0">
                <a:ea typeface="+mn-ea"/>
                <a:cs typeface="+mn-cs"/>
              </a:rPr>
              <a:t>amount</a:t>
            </a:r>
            <a:r>
              <a:rPr lang="fr-FR" dirty="0" smtClean="0">
                <a:ea typeface="+mn-ea"/>
                <a:cs typeface="+mn-cs"/>
              </a:rPr>
              <a:t> of shift </a:t>
            </a:r>
            <a:r>
              <a:rPr lang="fr-FR" i="1" dirty="0" smtClean="0">
                <a:ea typeface="+mn-ea"/>
                <a:cs typeface="+mn-cs"/>
              </a:rPr>
              <a:t>c </a:t>
            </a:r>
            <a:r>
              <a:rPr lang="fr-FR" dirty="0" smtClean="0">
                <a:ea typeface="+mn-ea"/>
                <a:cs typeface="+mn-cs"/>
              </a:rPr>
              <a:t>on the display </a:t>
            </a:r>
            <a:r>
              <a:rPr lang="fr-FR" dirty="0" err="1" smtClean="0">
                <a:ea typeface="+mn-ea"/>
                <a:cs typeface="+mn-cs"/>
              </a:rPr>
              <a:t>necessary</a:t>
            </a:r>
            <a:r>
              <a:rPr lang="fr-FR" dirty="0" smtClean="0">
                <a:ea typeface="+mn-ea"/>
                <a:cs typeface="+mn-cs"/>
              </a:rPr>
              <a:t> to </a:t>
            </a:r>
            <a:r>
              <a:rPr lang="fr-FR" dirty="0" err="1" smtClean="0">
                <a:ea typeface="+mn-ea"/>
                <a:cs typeface="+mn-cs"/>
              </a:rPr>
              <a:t>create</a:t>
            </a:r>
            <a:r>
              <a:rPr lang="fr-FR" dirty="0" smtClean="0">
                <a:ea typeface="+mn-ea"/>
                <a:cs typeface="+mn-cs"/>
              </a:rPr>
              <a:t> a </a:t>
            </a:r>
            <a:r>
              <a:rPr lang="fr-FR" dirty="0" err="1" smtClean="0">
                <a:ea typeface="+mn-ea"/>
                <a:cs typeface="+mn-cs"/>
              </a:rPr>
              <a:t>virtual</a:t>
            </a:r>
            <a:r>
              <a:rPr lang="fr-FR" dirty="0" smtClean="0">
                <a:ea typeface="+mn-ea"/>
                <a:cs typeface="+mn-cs"/>
              </a:rPr>
              <a:t> source </a:t>
            </a:r>
            <a:r>
              <a:rPr lang="fr-FR" dirty="0" err="1" smtClean="0">
                <a:ea typeface="+mn-ea"/>
                <a:cs typeface="+mn-cs"/>
              </a:rPr>
              <a:t>at</a:t>
            </a:r>
            <a:r>
              <a:rPr lang="fr-FR" dirty="0" smtClean="0">
                <a:ea typeface="+mn-ea"/>
                <a:cs typeface="+mn-cs"/>
              </a:rPr>
              <a:t> distance </a:t>
            </a:r>
            <a:r>
              <a:rPr lang="fr-FR" i="1" dirty="0" smtClean="0">
                <a:ea typeface="+mn-ea"/>
                <a:cs typeface="+mn-cs"/>
              </a:rPr>
              <a:t>d</a:t>
            </a:r>
            <a:r>
              <a:rPr lang="fr-FR" dirty="0" smtClean="0">
                <a:ea typeface="+mn-ea"/>
                <a:cs typeface="+mn-cs"/>
              </a:rPr>
              <a:t> </a:t>
            </a:r>
            <a:r>
              <a:rPr lang="fr-FR" dirty="0" err="1" smtClean="0">
                <a:ea typeface="+mn-ea"/>
                <a:cs typeface="+mn-cs"/>
              </a:rPr>
              <a:t>from</a:t>
            </a:r>
            <a:r>
              <a:rPr lang="fr-FR" dirty="0" smtClean="0">
                <a:ea typeface="+mn-ea"/>
                <a:cs typeface="+mn-cs"/>
              </a:rPr>
              <a:t> the </a:t>
            </a:r>
            <a:r>
              <a:rPr lang="fr-FR" dirty="0" err="1" smtClean="0">
                <a:ea typeface="+mn-ea"/>
                <a:cs typeface="+mn-cs"/>
              </a:rPr>
              <a:t>eye</a:t>
            </a:r>
            <a:r>
              <a:rPr lang="fr-FR" dirty="0" smtClean="0">
                <a:ea typeface="+mn-ea"/>
                <a:cs typeface="+mn-cs"/>
              </a:rPr>
              <a:t> </a:t>
            </a:r>
            <a:r>
              <a:rPr lang="fr-FR" dirty="0" err="1" smtClean="0">
                <a:ea typeface="+mn-ea"/>
                <a:cs typeface="+mn-cs"/>
              </a:rPr>
              <a:t>is</a:t>
            </a:r>
            <a:r>
              <a:rPr lang="fr-FR" dirty="0" smtClean="0">
                <a:ea typeface="+mn-ea"/>
                <a:cs typeface="+mn-cs"/>
              </a:rPr>
              <a:t>: </a:t>
            </a:r>
          </a:p>
          <a:p>
            <a:pPr marL="182880" indent="-182880" fontAlgn="auto">
              <a:spcAft>
                <a:spcPts val="0"/>
              </a:spcAft>
              <a:buFont typeface="Arial" pitchFamily="34" charset="0"/>
              <a:buChar char="•"/>
              <a:defRPr/>
            </a:pPr>
            <a:endParaRPr lang="fr-FR" dirty="0">
              <a:ea typeface="+mn-ea"/>
              <a:cs typeface="+mn-cs"/>
            </a:endParaRPr>
          </a:p>
          <a:p>
            <a:pPr marL="0" indent="0" fontAlgn="auto">
              <a:spcAft>
                <a:spcPts val="0"/>
              </a:spcAft>
              <a:buFont typeface="Arial" pitchFamily="34" charset="0"/>
              <a:buNone/>
              <a:defRPr/>
            </a:pPr>
            <a:endParaRPr lang="fr-FR" dirty="0" smtClean="0">
              <a:ea typeface="+mn-ea"/>
              <a:cs typeface="+mn-cs"/>
            </a:endParaRPr>
          </a:p>
          <a:p>
            <a:pPr marL="0" indent="0" fontAlgn="auto">
              <a:spcAft>
                <a:spcPts val="0"/>
              </a:spcAft>
              <a:buFont typeface="Arial" pitchFamily="34" charset="0"/>
              <a:buNone/>
              <a:defRPr/>
            </a:pPr>
            <a:r>
              <a:rPr lang="fr-FR" dirty="0" smtClean="0">
                <a:ea typeface="+mn-ea"/>
                <a:cs typeface="+mn-cs"/>
              </a:rPr>
              <a:t>The power of the </a:t>
            </a:r>
            <a:r>
              <a:rPr lang="fr-FR" dirty="0" err="1" smtClean="0">
                <a:ea typeface="+mn-ea"/>
                <a:cs typeface="+mn-cs"/>
              </a:rPr>
              <a:t>diverging</a:t>
            </a:r>
            <a:r>
              <a:rPr lang="fr-FR" dirty="0" smtClean="0">
                <a:ea typeface="+mn-ea"/>
                <a:cs typeface="+mn-cs"/>
              </a:rPr>
              <a:t> </a:t>
            </a:r>
            <a:r>
              <a:rPr lang="fr-FR" dirty="0" err="1" smtClean="0">
                <a:ea typeface="+mn-ea"/>
                <a:cs typeface="+mn-cs"/>
              </a:rPr>
              <a:t>lens</a:t>
            </a:r>
            <a:r>
              <a:rPr lang="fr-FR" dirty="0" smtClean="0">
                <a:ea typeface="+mn-ea"/>
                <a:cs typeface="+mn-cs"/>
              </a:rPr>
              <a:t> </a:t>
            </a:r>
            <a:r>
              <a:rPr lang="fr-FR" dirty="0" err="1" smtClean="0">
                <a:ea typeface="+mn-ea"/>
                <a:cs typeface="+mn-cs"/>
              </a:rPr>
              <a:t>needed</a:t>
            </a:r>
            <a:r>
              <a:rPr lang="fr-FR" dirty="0" smtClean="0">
                <a:ea typeface="+mn-ea"/>
                <a:cs typeface="+mn-cs"/>
              </a:rPr>
              <a:t> to </a:t>
            </a:r>
            <a:r>
              <a:rPr lang="fr-FR" dirty="0" err="1" smtClean="0">
                <a:ea typeface="+mn-ea"/>
                <a:cs typeface="+mn-cs"/>
              </a:rPr>
              <a:t>fix</a:t>
            </a:r>
            <a:r>
              <a:rPr lang="fr-FR" dirty="0" smtClean="0">
                <a:ea typeface="+mn-ea"/>
                <a:cs typeface="+mn-cs"/>
              </a:rPr>
              <a:t> </a:t>
            </a:r>
            <a:r>
              <a:rPr lang="fr-FR" dirty="0" err="1" smtClean="0">
                <a:ea typeface="+mn-ea"/>
                <a:cs typeface="+mn-cs"/>
              </a:rPr>
              <a:t>myopia</a:t>
            </a:r>
            <a:r>
              <a:rPr lang="fr-FR" dirty="0" smtClean="0">
                <a:ea typeface="+mn-ea"/>
                <a:cs typeface="+mn-cs"/>
              </a:rPr>
              <a:t>, in </a:t>
            </a:r>
            <a:r>
              <a:rPr lang="fr-FR" dirty="0" err="1" smtClean="0">
                <a:ea typeface="+mn-ea"/>
                <a:cs typeface="+mn-cs"/>
              </a:rPr>
              <a:t>diopters</a:t>
            </a:r>
            <a:r>
              <a:rPr lang="fr-FR" dirty="0" smtClean="0">
                <a:ea typeface="+mn-ea"/>
                <a:cs typeface="+mn-cs"/>
              </a:rPr>
              <a:t>, </a:t>
            </a:r>
            <a:r>
              <a:rPr lang="fr-FR" dirty="0" err="1" smtClean="0">
                <a:ea typeface="+mn-ea"/>
                <a:cs typeface="+mn-cs"/>
              </a:rPr>
              <a:t>is</a:t>
            </a:r>
            <a:r>
              <a:rPr lang="fr-FR" dirty="0" smtClean="0">
                <a:ea typeface="+mn-ea"/>
                <a:cs typeface="+mn-cs"/>
              </a:rPr>
              <a:t>: </a:t>
            </a:r>
          </a:p>
          <a:p>
            <a:pPr marL="0" indent="0" fontAlgn="auto">
              <a:spcAft>
                <a:spcPts val="0"/>
              </a:spcAft>
              <a:buFont typeface="Arial" pitchFamily="34" charset="0"/>
              <a:buNone/>
              <a:defRPr/>
            </a:pPr>
            <a:endParaRPr lang="fr-FR" dirty="0" smtClean="0">
              <a:ea typeface="+mn-ea"/>
              <a:cs typeface="+mn-cs"/>
            </a:endParaRPr>
          </a:p>
        </p:txBody>
      </p:sp>
      <p:pic>
        <p:nvPicPr>
          <p:cNvPr id="46083" name="Picture 4"/>
          <p:cNvPicPr>
            <a:picLocks noChangeAspect="1"/>
          </p:cNvPicPr>
          <p:nvPr/>
        </p:nvPicPr>
        <p:blipFill>
          <a:blip r:embed="rId3"/>
          <a:srcRect/>
          <a:stretch>
            <a:fillRect/>
          </a:stretch>
        </p:blipFill>
        <p:spPr bwMode="auto">
          <a:xfrm>
            <a:off x="4186238" y="1524000"/>
            <a:ext cx="4957762" cy="4989513"/>
          </a:xfrm>
          <a:prstGeom prst="rect">
            <a:avLst/>
          </a:prstGeom>
          <a:noFill/>
          <a:ln w="9525">
            <a:noFill/>
            <a:miter lim="800000"/>
            <a:headEnd/>
            <a:tailEnd/>
          </a:ln>
        </p:spPr>
      </p:pic>
      <p:sp>
        <p:nvSpPr>
          <p:cNvPr id="46084" name="TextBox 5"/>
          <p:cNvSpPr txBox="1">
            <a:spLocks noChangeArrowheads="1"/>
          </p:cNvSpPr>
          <p:nvPr/>
        </p:nvSpPr>
        <p:spPr bwMode="auto">
          <a:xfrm>
            <a:off x="631825" y="3390900"/>
            <a:ext cx="3336925" cy="477838"/>
          </a:xfrm>
          <a:prstGeom prst="rect">
            <a:avLst/>
          </a:prstGeom>
          <a:noFill/>
          <a:ln w="9525">
            <a:solidFill>
              <a:schemeClr val="tx2"/>
            </a:solidFill>
            <a:miter lim="800000"/>
            <a:headEnd/>
            <a:tailEnd/>
          </a:ln>
        </p:spPr>
        <p:txBody>
          <a:bodyPr>
            <a:prstTxWarp prst="textNoShape">
              <a:avLst/>
            </a:prstTxWarp>
            <a:spAutoFit/>
          </a:bodyPr>
          <a:lstStyle/>
          <a:p>
            <a:r>
              <a:rPr lang="fr-FR" sz="2500" i="1">
                <a:latin typeface="Times" pitchFamily="84" charset="0"/>
                <a:ea typeface="Times" pitchFamily="84" charset="0"/>
                <a:cs typeface="Times" pitchFamily="84" charset="0"/>
              </a:rPr>
              <a:t>c = f ( a/2 ) / (d – t)</a:t>
            </a:r>
          </a:p>
        </p:txBody>
      </p:sp>
      <p:sp>
        <p:nvSpPr>
          <p:cNvPr id="46085" name="TextBox 6"/>
          <p:cNvSpPr txBox="1">
            <a:spLocks noChangeArrowheads="1"/>
          </p:cNvSpPr>
          <p:nvPr/>
        </p:nvSpPr>
        <p:spPr bwMode="auto">
          <a:xfrm>
            <a:off x="631825" y="5334000"/>
            <a:ext cx="3692525" cy="860425"/>
          </a:xfrm>
          <a:prstGeom prst="rect">
            <a:avLst/>
          </a:prstGeom>
          <a:noFill/>
          <a:ln w="9525">
            <a:solidFill>
              <a:srgbClr val="D2533C"/>
            </a:solidFill>
            <a:miter lim="800000"/>
            <a:headEnd/>
            <a:tailEnd/>
          </a:ln>
        </p:spPr>
        <p:txBody>
          <a:bodyPr>
            <a:prstTxWarp prst="textNoShape">
              <a:avLst/>
            </a:prstTxWarp>
            <a:spAutoFit/>
          </a:bodyPr>
          <a:lstStyle/>
          <a:p>
            <a:r>
              <a:rPr lang="fr-FR" sz="2500" i="1">
                <a:latin typeface="Times" pitchFamily="84" charset="0"/>
                <a:ea typeface="Times" pitchFamily="84" charset="0"/>
                <a:cs typeface="Times" pitchFamily="84" charset="0"/>
              </a:rPr>
              <a:t>D = (1/d) </a:t>
            </a:r>
          </a:p>
          <a:p>
            <a:r>
              <a:rPr lang="fr-FR" sz="2500" i="1">
                <a:latin typeface="Times" pitchFamily="84" charset="0"/>
                <a:ea typeface="Times" pitchFamily="84" charset="0"/>
                <a:cs typeface="Times" pitchFamily="84" charset="0"/>
              </a:rPr>
              <a:t>   =  1000 / ( f (a/2)/c + t )</a:t>
            </a:r>
          </a:p>
        </p:txBody>
      </p:sp>
      <p:sp>
        <p:nvSpPr>
          <p:cNvPr id="46086" name="Rectangle 13"/>
          <p:cNvSpPr>
            <a:spLocks noChangeArrowheads="1"/>
          </p:cNvSpPr>
          <p:nvPr/>
        </p:nvSpPr>
        <p:spPr bwMode="auto">
          <a:xfrm>
            <a:off x="1622425" y="6459538"/>
            <a:ext cx="7346950" cy="277812"/>
          </a:xfrm>
          <a:prstGeom prst="rect">
            <a:avLst/>
          </a:prstGeom>
          <a:noFill/>
          <a:ln w="9525">
            <a:noFill/>
            <a:miter lim="800000"/>
            <a:headEnd/>
            <a:tailEnd/>
          </a:ln>
        </p:spPr>
        <p:txBody>
          <a:bodyPr>
            <a:prstTxWarp prst="textNoShape">
              <a:avLst/>
            </a:prstTxWarp>
            <a:spAutoFit/>
          </a:bodyPr>
          <a:lstStyle/>
          <a:p>
            <a:r>
              <a:rPr lang="fr-FR" sz="1200">
                <a:solidFill>
                  <a:srgbClr val="808DA0"/>
                </a:solidFill>
              </a:rPr>
              <a:t>"NETRA: Interactive Display for Estimating Refractive Errors and Focal Range," Proc. of SIGGRAPH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990600"/>
          </a:xfrm>
        </p:spPr>
        <p:txBody>
          <a:bodyPr/>
          <a:lstStyle/>
          <a:p>
            <a:pPr fontAlgn="auto">
              <a:spcAft>
                <a:spcPts val="0"/>
              </a:spcAft>
              <a:defRPr/>
            </a:pPr>
            <a:r>
              <a:rPr lang="fr-FR" dirty="0" err="1" smtClean="0">
                <a:ea typeface="+mj-ea"/>
                <a:cs typeface="+mj-cs"/>
              </a:rPr>
              <a:t>Choosing</a:t>
            </a:r>
            <a:r>
              <a:rPr lang="fr-FR" dirty="0" smtClean="0">
                <a:ea typeface="+mj-ea"/>
                <a:cs typeface="+mj-cs"/>
              </a:rPr>
              <a:t> the best patterns</a:t>
            </a:r>
            <a:endParaRPr lang="fr-FR" dirty="0">
              <a:ea typeface="+mj-ea"/>
              <a:cs typeface="+mj-cs"/>
            </a:endParaRPr>
          </a:p>
        </p:txBody>
      </p:sp>
      <p:pic>
        <p:nvPicPr>
          <p:cNvPr id="48130" name="Picture 4"/>
          <p:cNvPicPr>
            <a:picLocks noChangeAspect="1"/>
          </p:cNvPicPr>
          <p:nvPr/>
        </p:nvPicPr>
        <p:blipFill>
          <a:blip r:embed="rId3"/>
          <a:srcRect/>
          <a:stretch>
            <a:fillRect/>
          </a:stretch>
        </p:blipFill>
        <p:spPr bwMode="auto">
          <a:xfrm>
            <a:off x="1192213" y="3375025"/>
            <a:ext cx="6948487" cy="2513013"/>
          </a:xfrm>
          <a:prstGeom prst="rect">
            <a:avLst/>
          </a:prstGeom>
          <a:noFill/>
          <a:ln w="9525">
            <a:noFill/>
            <a:miter lim="800000"/>
            <a:headEnd/>
            <a:tailEnd/>
          </a:ln>
        </p:spPr>
      </p:pic>
      <p:pic>
        <p:nvPicPr>
          <p:cNvPr id="48131" name="Picture 5"/>
          <p:cNvPicPr>
            <a:picLocks noChangeAspect="1"/>
          </p:cNvPicPr>
          <p:nvPr/>
        </p:nvPicPr>
        <p:blipFill>
          <a:blip r:embed="rId4"/>
          <a:srcRect/>
          <a:stretch>
            <a:fillRect/>
          </a:stretch>
        </p:blipFill>
        <p:spPr bwMode="auto">
          <a:xfrm>
            <a:off x="1228725" y="1466850"/>
            <a:ext cx="6831013" cy="2219325"/>
          </a:xfrm>
          <a:prstGeom prst="rect">
            <a:avLst/>
          </a:prstGeom>
          <a:noFill/>
          <a:ln w="9525">
            <a:noFill/>
            <a:miter lim="800000"/>
            <a:headEnd/>
            <a:tailEnd/>
          </a:ln>
        </p:spPr>
      </p:pic>
      <p:sp>
        <p:nvSpPr>
          <p:cNvPr id="7" name="Rectangle 6"/>
          <p:cNvSpPr/>
          <p:nvPr/>
        </p:nvSpPr>
        <p:spPr>
          <a:xfrm>
            <a:off x="1192213" y="1466850"/>
            <a:ext cx="1460500" cy="2219325"/>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Content Placeholder 5"/>
          <p:cNvSpPr>
            <a:spLocks noGrp="1"/>
          </p:cNvSpPr>
          <p:nvPr>
            <p:ph idx="1"/>
          </p:nvPr>
        </p:nvSpPr>
        <p:spPr>
          <a:xfrm>
            <a:off x="225425" y="5972175"/>
            <a:ext cx="8609013" cy="752475"/>
          </a:xfrm>
        </p:spPr>
        <p:txBody>
          <a:bodyPr rtlCol="0">
            <a:normAutofit lnSpcReduction="10000"/>
          </a:bodyPr>
          <a:lstStyle/>
          <a:p>
            <a:pPr marL="182880" indent="-182880" fontAlgn="auto">
              <a:spcAft>
                <a:spcPts val="0"/>
              </a:spcAft>
              <a:buFont typeface="Arial" pitchFamily="34" charset="0"/>
              <a:buChar char="•"/>
              <a:defRPr/>
            </a:pPr>
            <a:r>
              <a:rPr lang="fr-FR" dirty="0" smtClean="0">
                <a:ea typeface="+mn-ea"/>
                <a:cs typeface="+mn-cs"/>
              </a:rPr>
              <a:t>Pair of line segments (a) </a:t>
            </a:r>
            <a:r>
              <a:rPr lang="fr-FR" dirty="0" err="1" smtClean="0">
                <a:ea typeface="+mn-ea"/>
                <a:cs typeface="+mn-cs"/>
              </a:rPr>
              <a:t>produced</a:t>
            </a:r>
            <a:r>
              <a:rPr lang="fr-FR" dirty="0" smtClean="0">
                <a:ea typeface="+mn-ea"/>
                <a:cs typeface="+mn-cs"/>
              </a:rPr>
              <a:t> the best </a:t>
            </a:r>
            <a:r>
              <a:rPr lang="fr-FR" dirty="0" err="1" smtClean="0">
                <a:ea typeface="+mn-ea"/>
                <a:cs typeface="+mn-cs"/>
              </a:rPr>
              <a:t>results</a:t>
            </a:r>
            <a:r>
              <a:rPr lang="fr-FR" dirty="0" smtClean="0">
                <a:ea typeface="+mn-ea"/>
                <a:cs typeface="+mn-cs"/>
              </a:rPr>
              <a:t> in </a:t>
            </a:r>
            <a:r>
              <a:rPr lang="fr-FR" dirty="0" err="1" smtClean="0">
                <a:ea typeface="+mn-ea"/>
                <a:cs typeface="+mn-cs"/>
              </a:rPr>
              <a:t>terms</a:t>
            </a:r>
            <a:r>
              <a:rPr lang="fr-FR" dirty="0" smtClean="0">
                <a:ea typeface="+mn-ea"/>
                <a:cs typeface="+mn-cs"/>
              </a:rPr>
              <a:t> of </a:t>
            </a:r>
            <a:r>
              <a:rPr lang="fr-FR" dirty="0" err="1" smtClean="0">
                <a:ea typeface="+mn-ea"/>
                <a:cs typeface="+mn-cs"/>
              </a:rPr>
              <a:t>repeatability</a:t>
            </a:r>
            <a:r>
              <a:rPr lang="fr-FR" dirty="0" smtClean="0">
                <a:ea typeface="+mn-ea"/>
                <a:cs typeface="+mn-cs"/>
              </a:rPr>
              <a:t> of </a:t>
            </a:r>
            <a:r>
              <a:rPr lang="fr-FR" dirty="0" err="1" smtClean="0">
                <a:ea typeface="+mn-ea"/>
                <a:cs typeface="+mn-cs"/>
              </a:rPr>
              <a:t>alignment</a:t>
            </a:r>
            <a:r>
              <a:rPr lang="fr-FR" dirty="0" smtClean="0">
                <a:ea typeface="+mn-ea"/>
                <a:cs typeface="+mn-cs"/>
              </a:rPr>
              <a:t> </a:t>
            </a:r>
            <a:r>
              <a:rPr lang="fr-FR" dirty="0" err="1" smtClean="0">
                <a:ea typeface="+mn-ea"/>
                <a:cs typeface="+mn-cs"/>
              </a:rPr>
              <a:t>results</a:t>
            </a:r>
            <a:r>
              <a:rPr lang="fr-FR" dirty="0" smtClean="0">
                <a:ea typeface="+mn-ea"/>
                <a:cs typeface="+mn-cs"/>
              </a:rPr>
              <a:t>.  </a:t>
            </a:r>
            <a:endParaRPr lang="fr-FR" dirty="0">
              <a:ea typeface="+mn-ea"/>
              <a:cs typeface="+mn-cs"/>
            </a:endParaRPr>
          </a:p>
          <a:p>
            <a:pPr marL="182880" indent="-182880" fontAlgn="auto">
              <a:spcAft>
                <a:spcPts val="0"/>
              </a:spcAft>
              <a:buFont typeface="Arial" pitchFamily="34" charset="0"/>
              <a:buChar char="•"/>
              <a:defRPr/>
            </a:pPr>
            <a:endParaRPr lang="fr-FR" dirty="0">
              <a:ea typeface="+mn-ea"/>
              <a:cs typeface="+mn-cs"/>
            </a:endParaRPr>
          </a:p>
        </p:txBody>
      </p:sp>
      <p:sp>
        <p:nvSpPr>
          <p:cNvPr id="48134" name="Rectangle 9"/>
          <p:cNvSpPr>
            <a:spLocks noChangeArrowheads="1"/>
          </p:cNvSpPr>
          <p:nvPr/>
        </p:nvSpPr>
        <p:spPr bwMode="auto">
          <a:xfrm>
            <a:off x="1798638" y="5710238"/>
            <a:ext cx="7345362" cy="277812"/>
          </a:xfrm>
          <a:prstGeom prst="rect">
            <a:avLst/>
          </a:prstGeom>
          <a:noFill/>
          <a:ln w="9525">
            <a:noFill/>
            <a:miter lim="800000"/>
            <a:headEnd/>
            <a:tailEnd/>
          </a:ln>
        </p:spPr>
        <p:txBody>
          <a:bodyPr>
            <a:prstTxWarp prst="textNoShape">
              <a:avLst/>
            </a:prstTxWarp>
            <a:spAutoFit/>
          </a:bodyPr>
          <a:lstStyle/>
          <a:p>
            <a:r>
              <a:rPr lang="fr-FR" sz="1200">
                <a:solidFill>
                  <a:srgbClr val="808DA0"/>
                </a:solidFill>
              </a:rPr>
              <a:t>"NETRA: Interactive Display for Estimating Refractive Errors and Focal Range," Proc. of SIGGRAPH 2010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Prototypes and Evaluation</a:t>
            </a:r>
            <a:endParaRPr lang="fr-FR" dirty="0">
              <a:ea typeface="+mj-ea"/>
              <a:cs typeface="+mj-cs"/>
            </a:endParaRPr>
          </a:p>
        </p:txBody>
      </p:sp>
      <p:sp>
        <p:nvSpPr>
          <p:cNvPr id="50178" name="Content Placeholder 2"/>
          <p:cNvSpPr>
            <a:spLocks noGrp="1"/>
          </p:cNvSpPr>
          <p:nvPr>
            <p:ph idx="1"/>
          </p:nvPr>
        </p:nvSpPr>
        <p:spPr/>
        <p:txBody>
          <a:bodyPr/>
          <a:lstStyle/>
          <a:p>
            <a:r>
              <a:rPr lang="en-US" smtClean="0"/>
              <a:t>24’’ LCD Screen (1920x2000 pixels) </a:t>
            </a:r>
          </a:p>
          <a:p>
            <a:pPr lvl="1"/>
            <a:r>
              <a:rPr lang="en-US" smtClean="0"/>
              <a:t>Approximately 0.16 diopters per displaced pixel</a:t>
            </a:r>
          </a:p>
          <a:p>
            <a:r>
              <a:rPr lang="en-US" smtClean="0"/>
              <a:t>Vuzix iWear VR 920 head-mounted display</a:t>
            </a:r>
          </a:p>
          <a:p>
            <a:pPr lvl="1"/>
            <a:r>
              <a:rPr lang="en-US" smtClean="0"/>
              <a:t>0.35 diopters per displaced pixel when </a:t>
            </a:r>
            <a:r>
              <a:rPr lang="en-US" i="1" smtClean="0"/>
              <a:t>a</a:t>
            </a:r>
            <a:r>
              <a:rPr lang="en-US" smtClean="0"/>
              <a:t> = 3.5mm</a:t>
            </a:r>
          </a:p>
          <a:p>
            <a:r>
              <a:rPr lang="en-US" smtClean="0"/>
              <a:t>Cell Phone Setups</a:t>
            </a:r>
          </a:p>
          <a:p>
            <a:pPr lvl="1"/>
            <a:r>
              <a:rPr lang="en-US" smtClean="0"/>
              <a:t>Samsung Behold II: </a:t>
            </a:r>
          </a:p>
          <a:p>
            <a:pPr lvl="2"/>
            <a:r>
              <a:rPr lang="en-US" smtClean="0"/>
              <a:t>180 DPI, 540 DPI with three color channels in 1D</a:t>
            </a:r>
          </a:p>
          <a:p>
            <a:pPr lvl="2"/>
            <a:r>
              <a:rPr lang="en-US" smtClean="0"/>
              <a:t>0.71 diopter per displaced pixel</a:t>
            </a:r>
          </a:p>
          <a:p>
            <a:pPr lvl="1"/>
            <a:r>
              <a:rPr lang="en-US" smtClean="0"/>
              <a:t>Google Nexus One:</a:t>
            </a:r>
          </a:p>
          <a:p>
            <a:pPr lvl="2"/>
            <a:r>
              <a:rPr lang="en-US" smtClean="0"/>
              <a:t>250 DPI, 750 DPI with three color channels in 1D</a:t>
            </a:r>
          </a:p>
          <a:p>
            <a:pPr lvl="2"/>
            <a:r>
              <a:rPr lang="en-US" smtClean="0"/>
              <a:t>0.4 diopter per displaced pixel</a:t>
            </a:r>
          </a:p>
          <a:p>
            <a:r>
              <a:rPr lang="en-US" smtClean="0"/>
              <a:t>Study focuses on cell phone prototypes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User Evaluation</a:t>
            </a:r>
            <a:endParaRPr lang="en-US" dirty="0">
              <a:ea typeface="+mj-ea"/>
              <a:cs typeface="+mj-cs"/>
            </a:endParaRPr>
          </a:p>
        </p:txBody>
      </p:sp>
      <p:sp>
        <p:nvSpPr>
          <p:cNvPr id="52226" name="Content Placeholder 2"/>
          <p:cNvSpPr>
            <a:spLocks noGrp="1"/>
          </p:cNvSpPr>
          <p:nvPr>
            <p:ph idx="1"/>
          </p:nvPr>
        </p:nvSpPr>
        <p:spPr>
          <a:xfrm>
            <a:off x="276225" y="1600200"/>
            <a:ext cx="8229600" cy="4876800"/>
          </a:xfrm>
        </p:spPr>
        <p:txBody>
          <a:bodyPr/>
          <a:lstStyle/>
          <a:p>
            <a:r>
              <a:rPr lang="en-US" smtClean="0"/>
              <a:t>13 volunteers (ages 21 to 57)</a:t>
            </a:r>
          </a:p>
          <a:p>
            <a:r>
              <a:rPr lang="en-US" smtClean="0"/>
              <a:t>Refraction correction:</a:t>
            </a:r>
          </a:p>
          <a:p>
            <a:pPr lvl="1"/>
            <a:r>
              <a:rPr lang="en-US" smtClean="0"/>
              <a:t>Average absolute error: &lt; 0.5 diopter (σ = 0.2)</a:t>
            </a:r>
          </a:p>
          <a:p>
            <a:r>
              <a:rPr lang="en-US" smtClean="0"/>
              <a:t>Eye Accommodation Range</a:t>
            </a:r>
          </a:p>
          <a:p>
            <a:pPr lvl="1"/>
            <a:r>
              <a:rPr lang="en-US" smtClean="0"/>
              <a:t>Viewers asked to focus a sinusoidal pattern at various distances</a:t>
            </a:r>
          </a:p>
          <a:p>
            <a:pPr lvl="1"/>
            <a:r>
              <a:rPr lang="en-US" smtClean="0"/>
              <a:t>Closest achievable focal distance measured </a:t>
            </a:r>
          </a:p>
          <a:p>
            <a:pPr lvl="1"/>
            <a:r>
              <a:rPr lang="en-US" smtClean="0"/>
              <a:t>Focusing time also measured</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err="1" smtClean="0">
                <a:ea typeface="+mj-ea"/>
                <a:cs typeface="+mj-cs"/>
              </a:rPr>
              <a:t>NETRA’s</a:t>
            </a:r>
            <a:r>
              <a:rPr lang="fr-FR" dirty="0" smtClean="0">
                <a:ea typeface="+mj-ea"/>
                <a:cs typeface="+mj-cs"/>
              </a:rPr>
              <a:t> </a:t>
            </a:r>
            <a:r>
              <a:rPr lang="fr-FR" dirty="0" err="1" smtClean="0">
                <a:ea typeface="+mj-ea"/>
                <a:cs typeface="+mj-cs"/>
              </a:rPr>
              <a:t>capabilities</a:t>
            </a:r>
            <a:r>
              <a:rPr lang="fr-FR" dirty="0" smtClean="0">
                <a:ea typeface="+mj-ea"/>
                <a:cs typeface="+mj-cs"/>
              </a:rPr>
              <a:t>		</a:t>
            </a:r>
            <a:endParaRPr lang="fr-FR" dirty="0">
              <a:ea typeface="+mj-ea"/>
              <a:cs typeface="+mj-cs"/>
            </a:endParaRPr>
          </a:p>
        </p:txBody>
      </p:sp>
      <p:sp>
        <p:nvSpPr>
          <p:cNvPr id="54274" name="Content Placeholder 2"/>
          <p:cNvSpPr>
            <a:spLocks noGrp="1"/>
          </p:cNvSpPr>
          <p:nvPr>
            <p:ph idx="1"/>
          </p:nvPr>
        </p:nvSpPr>
        <p:spPr/>
        <p:txBody>
          <a:bodyPr/>
          <a:lstStyle/>
          <a:p>
            <a:r>
              <a:rPr lang="en-US" smtClean="0"/>
              <a:t>NETRA can measure the </a:t>
            </a:r>
            <a:r>
              <a:rPr lang="en-US" b="1" smtClean="0"/>
              <a:t>refractive error </a:t>
            </a:r>
            <a:r>
              <a:rPr lang="en-US" smtClean="0"/>
              <a:t>for myopia, hyperopia, and astigmatism. </a:t>
            </a:r>
          </a:p>
          <a:p>
            <a:pPr lvl="1"/>
            <a:r>
              <a:rPr lang="en-US" smtClean="0"/>
              <a:t>For </a:t>
            </a:r>
            <a:r>
              <a:rPr lang="en-US" b="1" smtClean="0"/>
              <a:t>hyperopia</a:t>
            </a:r>
            <a:r>
              <a:rPr lang="en-US" smtClean="0"/>
              <a:t>, the user will move the points on the display further apart.  Thus moves the virtual point away from the eye until the lens is completely relaxed but the image is still focused.  </a:t>
            </a:r>
          </a:p>
          <a:p>
            <a:pPr lvl="1"/>
            <a:r>
              <a:rPr lang="en-US" b="1" smtClean="0"/>
              <a:t>Astigmatism</a:t>
            </a:r>
            <a:r>
              <a:rPr lang="en-US" smtClean="0"/>
              <a:t> involves an irregularly shaped cornea or lens that leads to both spherical and cylindrical aberrations.  </a:t>
            </a:r>
          </a:p>
          <a:p>
            <a:pPr lvl="1"/>
            <a:r>
              <a:rPr lang="en-US" smtClean="0"/>
              <a:t>To deal with that added challenge, the researchers used moving line segments oriented perpendicular to the line joining two special lenslets.  </a:t>
            </a:r>
          </a:p>
          <a:p>
            <a:r>
              <a:rPr lang="en-US" smtClean="0"/>
              <a:t>NETRA can also be used to measure the </a:t>
            </a:r>
            <a:r>
              <a:rPr lang="en-US" b="1" smtClean="0"/>
              <a:t>accommodation range</a:t>
            </a:r>
            <a:r>
              <a:rPr lang="en-US" smtClean="0"/>
              <a:t>, as well as </a:t>
            </a:r>
            <a:r>
              <a:rPr lang="en-US" b="1" smtClean="0"/>
              <a:t>focusing range </a:t>
            </a:r>
            <a:r>
              <a:rPr lang="en-US" smtClean="0"/>
              <a:t>and </a:t>
            </a:r>
            <a:r>
              <a:rPr lang="en-US" b="1" smtClean="0"/>
              <a:t>speed</a:t>
            </a:r>
            <a:r>
              <a:rPr lang="en-US"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NETRA’s Limitations</a:t>
            </a:r>
            <a:endParaRPr lang="en-US" dirty="0">
              <a:ea typeface="+mj-ea"/>
              <a:cs typeface="+mj-cs"/>
            </a:endParaRPr>
          </a:p>
        </p:txBody>
      </p:sp>
      <p:sp>
        <p:nvSpPr>
          <p:cNvPr id="56322" name="Content Placeholder 2"/>
          <p:cNvSpPr>
            <a:spLocks noGrp="1"/>
          </p:cNvSpPr>
          <p:nvPr>
            <p:ph idx="1"/>
          </p:nvPr>
        </p:nvSpPr>
        <p:spPr/>
        <p:txBody>
          <a:bodyPr/>
          <a:lstStyle/>
          <a:p>
            <a:r>
              <a:rPr lang="en-US" smtClean="0"/>
              <a:t>Subjective Feedback </a:t>
            </a:r>
          </a:p>
          <a:p>
            <a:r>
              <a:rPr lang="en-US" smtClean="0"/>
              <a:t>Accuracy</a:t>
            </a:r>
          </a:p>
          <a:p>
            <a:r>
              <a:rPr lang="en-US" smtClean="0"/>
              <a:t>Crosstalk between microlenses</a:t>
            </a:r>
          </a:p>
          <a:p>
            <a:r>
              <a:rPr lang="en-US" smtClean="0"/>
              <a:t>Chromatic aberrations in the eye and microlens</a:t>
            </a:r>
          </a:p>
          <a:p>
            <a:r>
              <a:rPr lang="en-US" smtClean="0"/>
              <a:t>Pupil size</a:t>
            </a:r>
          </a:p>
          <a:p>
            <a:r>
              <a:rPr lang="en-US" smtClean="0"/>
              <a:t>Diopter resolution</a:t>
            </a:r>
          </a:p>
          <a:p>
            <a:pPr lvl="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315913"/>
            <a:ext cx="8229600" cy="990600"/>
          </a:xfrm>
        </p:spPr>
        <p:txBody>
          <a:bodyPr/>
          <a:lstStyle/>
          <a:p>
            <a:pPr fontAlgn="auto">
              <a:spcAft>
                <a:spcPts val="0"/>
              </a:spcAft>
              <a:defRPr/>
            </a:pPr>
            <a:r>
              <a:rPr lang="fr-FR" dirty="0" smtClean="0">
                <a:ea typeface="+mj-ea"/>
                <a:cs typeface="+mj-cs"/>
              </a:rPr>
              <a:t>How </a:t>
            </a:r>
            <a:r>
              <a:rPr lang="fr-FR" dirty="0" err="1" smtClean="0">
                <a:ea typeface="+mj-ea"/>
                <a:cs typeface="+mj-cs"/>
              </a:rPr>
              <a:t>does</a:t>
            </a:r>
            <a:r>
              <a:rPr lang="fr-FR" dirty="0" smtClean="0">
                <a:ea typeface="+mj-ea"/>
                <a:cs typeface="+mj-cs"/>
              </a:rPr>
              <a:t> NETRA compare?</a:t>
            </a:r>
            <a:endParaRPr lang="fr-FR" dirty="0">
              <a:ea typeface="+mj-ea"/>
              <a:cs typeface="+mj-cs"/>
            </a:endParaRPr>
          </a:p>
        </p:txBody>
      </p:sp>
      <p:graphicFrame>
        <p:nvGraphicFramePr>
          <p:cNvPr id="6" name="Table 5"/>
          <p:cNvGraphicFramePr>
            <a:graphicFrameLocks noGrp="1"/>
          </p:cNvGraphicFramePr>
          <p:nvPr/>
        </p:nvGraphicFramePr>
        <p:xfrm>
          <a:off x="504825" y="1306513"/>
          <a:ext cx="7326313" cy="5083175"/>
        </p:xfrm>
        <a:graphic>
          <a:graphicData uri="http://schemas.openxmlformats.org/drawingml/2006/table">
            <a:tbl>
              <a:tblPr/>
              <a:tblGrid>
                <a:gridCol w="1495425"/>
                <a:gridCol w="1092200"/>
                <a:gridCol w="965200"/>
                <a:gridCol w="846138"/>
                <a:gridCol w="1131887"/>
                <a:gridCol w="938213"/>
                <a:gridCol w="857250"/>
              </a:tblGrid>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Retino scope w/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rPr>
                        <a:t>Auto-</a:t>
                      </a:r>
                      <a:r>
                        <a:rPr kumimoji="0" lang="en-US" sz="1500" b="1" i="0" u="none" strike="noStrike" cap="none" normalizeH="0" baseline="0" dirty="0" err="1">
                          <a:ln>
                            <a:noFill/>
                          </a:ln>
                          <a:solidFill>
                            <a:srgbClr val="000000"/>
                          </a:solidFill>
                          <a:effectLst/>
                          <a:latin typeface="Arial" charset="0"/>
                        </a:rPr>
                        <a:t>refracto</a:t>
                      </a:r>
                      <a:r>
                        <a:rPr kumimoji="0" lang="en-US" sz="1500" b="1" i="0" u="none" strike="noStrike" cap="none" normalizeH="0" baseline="0" dirty="0">
                          <a:ln>
                            <a:noFill/>
                          </a:ln>
                          <a:solidFill>
                            <a:srgbClr val="000000"/>
                          </a:solidFill>
                          <a:effectLst/>
                          <a:latin typeface="Arial" charset="0"/>
                        </a:rPr>
                        <a:t>-meter</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Chart with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In-Focus: Focometer</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0000"/>
                          </a:solidFill>
                          <a:effectLst/>
                          <a:latin typeface="Arial" charset="0"/>
                        </a:rPr>
                        <a:t>Optiopia</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rPr>
                        <a:t>Solo-health: </a:t>
                      </a:r>
                      <a:r>
                        <a:rPr kumimoji="0" lang="en-US" sz="1500" b="1" i="0" u="none" strike="noStrike" cap="none" normalizeH="0" baseline="0" dirty="0" err="1">
                          <a:ln>
                            <a:noFill/>
                          </a:ln>
                          <a:solidFill>
                            <a:srgbClr val="000000"/>
                          </a:solidFill>
                          <a:effectLst/>
                          <a:latin typeface="Arial" charset="0"/>
                        </a:rPr>
                        <a:t>EyeSite</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Technology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Shining Light plus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Fundus Camera</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charset="0"/>
                        </a:rPr>
                        <a:t>Moving lenses </a:t>
                      </a:r>
                      <a:r>
                        <a:rPr kumimoji="0" lang="en-US" sz="1200" b="0" i="0" u="none" strike="noStrike" cap="none" normalizeH="0" baseline="0">
                          <a:ln>
                            <a:noFill/>
                          </a:ln>
                          <a:solidFill>
                            <a:schemeClr val="tx1"/>
                          </a:solidFill>
                          <a:effectLst/>
                          <a:latin typeface="Arial" charset="0"/>
                        </a:rPr>
                        <a:t>+ target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Moving lenses </a:t>
                      </a:r>
                      <a:r>
                        <a:rPr kumimoji="0" lang="en-US" sz="1200" b="0" i="0" u="none" strike="noStrike" cap="none" normalizeH="0" baseline="0" dirty="0">
                          <a:ln>
                            <a:noFill/>
                          </a:ln>
                          <a:solidFill>
                            <a:srgbClr val="000000"/>
                          </a:solidFill>
                          <a:effectLst/>
                          <a:latin typeface="Arial" charset="0"/>
                        </a:rPr>
                        <a:t>+ target</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Reading chart on monitor</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Cost to buy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$2,000*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~$10,000</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~$100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~$495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Cost per test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~$36</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~$36</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Data capture</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Comp.</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Comp.</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Mobility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&lt;500g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&gt;10Kg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1kg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&lt;5kg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&gt;10Kg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FF0000"/>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Speed</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Scalability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Probably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Accuracy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0.15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0.15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0.75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Self evaluation</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No</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Electricity Req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Astigmatism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Network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Training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High</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High</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High</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Low</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122" name="Rectangle 121"/>
          <p:cNvSpPr/>
          <p:nvPr/>
        </p:nvSpPr>
        <p:spPr>
          <a:xfrm>
            <a:off x="-96838" y="6508750"/>
            <a:ext cx="9129713" cy="274638"/>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graphicFrame>
        <p:nvGraphicFramePr>
          <p:cNvPr id="5" name="Table 5"/>
          <p:cNvGraphicFramePr>
            <a:graphicFrameLocks noGrp="1"/>
          </p:cNvGraphicFramePr>
          <p:nvPr/>
        </p:nvGraphicFramePr>
        <p:xfrm>
          <a:off x="7831138" y="1309688"/>
          <a:ext cx="827087" cy="5080000"/>
        </p:xfrm>
        <a:graphic>
          <a:graphicData uri="http://schemas.openxmlformats.org/drawingml/2006/table">
            <a:tbl>
              <a:tblPr/>
              <a:tblGrid>
                <a:gridCol w="827087"/>
              </a:tblGrid>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rPr>
                        <a:t>NETRA</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Cellphone + eyepiece</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a:t>
                      </a:r>
                      <a:r>
                        <a:rPr kumimoji="0" lang="en-US" sz="1500" b="0" i="0" u="none" strike="noStrike" cap="none" normalizeH="0" baseline="0" dirty="0" smtClean="0">
                          <a:ln>
                            <a:noFill/>
                          </a:ln>
                          <a:solidFill>
                            <a:srgbClr val="000000"/>
                          </a:solidFill>
                          <a:effectLst/>
                          <a:latin typeface="Arial" charset="0"/>
                        </a:rPr>
                        <a:t>300</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~$1</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Phone</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&lt;100g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&lt;0.5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chemeClr val="tx2"/>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Low</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err="1" smtClean="0">
                <a:ea typeface="+mj-ea"/>
                <a:cs typeface="+mj-cs"/>
              </a:rPr>
              <a:t>Closing</a:t>
            </a:r>
            <a:r>
              <a:rPr lang="fr-FR" dirty="0" smtClean="0">
                <a:ea typeface="+mj-ea"/>
                <a:cs typeface="+mj-cs"/>
              </a:rPr>
              <a:t> the gap </a:t>
            </a:r>
            <a:r>
              <a:rPr lang="fr-FR" dirty="0" err="1" smtClean="0">
                <a:ea typeface="+mj-ea"/>
                <a:cs typeface="+mj-cs"/>
              </a:rPr>
              <a:t>with</a:t>
            </a:r>
            <a:r>
              <a:rPr lang="fr-FR" dirty="0" smtClean="0">
                <a:ea typeface="+mj-ea"/>
                <a:cs typeface="+mj-cs"/>
              </a:rPr>
              <a:t> NETRA</a:t>
            </a:r>
            <a:endParaRPr lang="fr-FR" dirty="0">
              <a:ea typeface="+mj-ea"/>
              <a:cs typeface="+mj-cs"/>
            </a:endParaRPr>
          </a:p>
        </p:txBody>
      </p:sp>
      <p:sp>
        <p:nvSpPr>
          <p:cNvPr id="60418" name="Content Placeholder 10"/>
          <p:cNvSpPr>
            <a:spLocks noGrp="1"/>
          </p:cNvSpPr>
          <p:nvPr>
            <p:ph idx="1"/>
          </p:nvPr>
        </p:nvSpPr>
        <p:spPr/>
        <p:txBody>
          <a:bodyPr/>
          <a:lstStyle/>
          <a:p>
            <a:r>
              <a:rPr lang="en-GB"/>
              <a:t>Interactive technique for measuring refractive error</a:t>
            </a:r>
          </a:p>
          <a:p>
            <a:pPr lvl="1"/>
            <a:r>
              <a:rPr lang="en-GB"/>
              <a:t>Uses a high-resolution display and near-eye optic in combination with a GUI</a:t>
            </a:r>
          </a:p>
          <a:p>
            <a:pPr lvl="1"/>
            <a:r>
              <a:rPr lang="en-GB"/>
              <a:t>Employs an inverse of the Shack-Hartmann technique</a:t>
            </a:r>
          </a:p>
          <a:p>
            <a:pPr lvl="1"/>
            <a:r>
              <a:rPr lang="en-GB"/>
              <a:t>Inexpensive and requires little training</a:t>
            </a:r>
          </a:p>
          <a:p>
            <a:r>
              <a:rPr lang="en-GB"/>
              <a:t>Accesibility would allow for self-assesment, longitudinal monitoring, and deployment in the developing world.  </a:t>
            </a:r>
          </a:p>
          <a:p>
            <a:r>
              <a:rPr lang="en-GB"/>
              <a:t>Looking forward …</a:t>
            </a:r>
          </a:p>
          <a:p>
            <a:pPr lvl="1"/>
            <a:r>
              <a:rPr lang="en-GB"/>
              <a:t>CATRA - Cataract Mapping </a:t>
            </a:r>
          </a:p>
          <a:p>
            <a:pPr lvl="1"/>
            <a:r>
              <a:rPr lang="en-GB"/>
              <a:t>Clinical research and validation</a:t>
            </a:r>
          </a:p>
          <a:p>
            <a:pPr lvl="1"/>
            <a:r>
              <a:rPr lang="en-GB"/>
              <a:t>Corrective displays </a:t>
            </a:r>
          </a:p>
          <a:p>
            <a:pPr lvl="1"/>
            <a:r>
              <a:rPr lang="en-GB"/>
              <a:t>Distribution in developing countries</a:t>
            </a:r>
          </a:p>
          <a:p>
            <a:pPr lvl="1"/>
            <a:endParaRPr lang="fr-FR"/>
          </a:p>
          <a:p>
            <a:endParaRPr lang="fr-FR"/>
          </a:p>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Sources</a:t>
            </a:r>
            <a:endParaRPr lang="fr-FR" dirty="0">
              <a:ea typeface="+mj-ea"/>
              <a:cs typeface="+mj-cs"/>
            </a:endParaRPr>
          </a:p>
        </p:txBody>
      </p:sp>
      <p:sp>
        <p:nvSpPr>
          <p:cNvPr id="3" name="Content Placeholder 2"/>
          <p:cNvSpPr>
            <a:spLocks noGrp="1"/>
          </p:cNvSpPr>
          <p:nvPr>
            <p:ph idx="1"/>
          </p:nvPr>
        </p:nvSpPr>
        <p:spPr/>
        <p:txBody>
          <a:bodyPr rtlCol="0">
            <a:normAutofit/>
          </a:bodyPr>
          <a:lstStyle/>
          <a:p>
            <a:pPr marL="182880" indent="-182880" fontAlgn="auto">
              <a:spcAft>
                <a:spcPts val="0"/>
              </a:spcAft>
              <a:buFont typeface="Arial" pitchFamily="34" charset="0"/>
              <a:buChar char="•"/>
              <a:defRPr/>
            </a:pPr>
            <a:r>
              <a:rPr lang="fr-FR" dirty="0">
                <a:ea typeface="+mn-ea"/>
                <a:cs typeface="+mn-cs"/>
              </a:rPr>
              <a:t>VF Pamplona, A Mohan, MM Oliveira, R </a:t>
            </a:r>
            <a:r>
              <a:rPr lang="fr-FR" dirty="0" err="1" smtClean="0">
                <a:ea typeface="+mn-ea"/>
                <a:cs typeface="+mn-cs"/>
              </a:rPr>
              <a:t>Raskar</a:t>
            </a:r>
            <a:r>
              <a:rPr lang="fr-FR" dirty="0" smtClean="0">
                <a:ea typeface="+mn-ea"/>
                <a:cs typeface="+mn-cs"/>
              </a:rPr>
              <a:t>. </a:t>
            </a:r>
            <a:r>
              <a:rPr lang="fr-FR" dirty="0">
                <a:ea typeface="+mn-ea"/>
                <a:cs typeface="+mn-cs"/>
              </a:rPr>
              <a:t>"NETRA: Interactive Display for </a:t>
            </a:r>
            <a:r>
              <a:rPr lang="fr-FR" dirty="0" err="1">
                <a:ea typeface="+mn-ea"/>
                <a:cs typeface="+mn-cs"/>
              </a:rPr>
              <a:t>Estimating</a:t>
            </a:r>
            <a:r>
              <a:rPr lang="fr-FR" dirty="0">
                <a:ea typeface="+mn-ea"/>
                <a:cs typeface="+mn-cs"/>
              </a:rPr>
              <a:t> </a:t>
            </a:r>
            <a:r>
              <a:rPr lang="fr-FR" dirty="0" err="1">
                <a:ea typeface="+mn-ea"/>
                <a:cs typeface="+mn-cs"/>
              </a:rPr>
              <a:t>Refractive</a:t>
            </a:r>
            <a:r>
              <a:rPr lang="fr-FR" dirty="0">
                <a:ea typeface="+mn-ea"/>
                <a:cs typeface="+mn-cs"/>
              </a:rPr>
              <a:t> </a:t>
            </a:r>
            <a:r>
              <a:rPr lang="fr-FR" dirty="0" err="1">
                <a:ea typeface="+mn-ea"/>
                <a:cs typeface="+mn-cs"/>
              </a:rPr>
              <a:t>Errors</a:t>
            </a:r>
            <a:r>
              <a:rPr lang="fr-FR" dirty="0">
                <a:ea typeface="+mn-ea"/>
                <a:cs typeface="+mn-cs"/>
              </a:rPr>
              <a:t> and Focal Range," Proc. of SIGGRAPH 2010 (ACM Transactions on </a:t>
            </a:r>
            <a:r>
              <a:rPr lang="fr-FR" dirty="0" err="1">
                <a:ea typeface="+mn-ea"/>
                <a:cs typeface="+mn-cs"/>
              </a:rPr>
              <a:t>Graphics</a:t>
            </a:r>
            <a:r>
              <a:rPr lang="fr-FR" dirty="0">
                <a:ea typeface="+mn-ea"/>
                <a:cs typeface="+mn-cs"/>
              </a:rPr>
              <a:t> 29, 4), 2010</a:t>
            </a:r>
            <a:r>
              <a:rPr lang="fr-FR" dirty="0" smtClean="0">
                <a:ea typeface="+mn-ea"/>
                <a:cs typeface="+mn-cs"/>
              </a:rPr>
              <a:t>.</a:t>
            </a:r>
          </a:p>
          <a:p>
            <a:pPr marL="182880" indent="-182880" fontAlgn="auto">
              <a:spcAft>
                <a:spcPts val="0"/>
              </a:spcAft>
              <a:buFont typeface="Arial" pitchFamily="34" charset="0"/>
              <a:buChar char="•"/>
              <a:defRPr/>
            </a:pPr>
            <a:endParaRPr lang="fr-FR" dirty="0" smtClean="0">
              <a:ea typeface="+mn-ea"/>
              <a:cs typeface="+mn-cs"/>
            </a:endParaRPr>
          </a:p>
          <a:p>
            <a:pPr marL="182880" indent="-182880" fontAlgn="auto">
              <a:spcAft>
                <a:spcPts val="0"/>
              </a:spcAft>
              <a:buFont typeface="Arial" pitchFamily="34" charset="0"/>
              <a:buChar char="•"/>
              <a:defRPr/>
            </a:pPr>
            <a:r>
              <a:rPr lang="fr-FR" dirty="0" err="1">
                <a:ea typeface="+mn-ea"/>
                <a:cs typeface="+mn-cs"/>
              </a:rPr>
              <a:t>Slides</a:t>
            </a:r>
            <a:r>
              <a:rPr lang="fr-FR" dirty="0">
                <a:ea typeface="+mn-ea"/>
                <a:cs typeface="+mn-cs"/>
              </a:rPr>
              <a:t>, </a:t>
            </a:r>
            <a:r>
              <a:rPr lang="fr-FR" dirty="0" err="1">
                <a:ea typeface="+mn-ea"/>
                <a:cs typeface="+mn-cs"/>
              </a:rPr>
              <a:t>Vitor</a:t>
            </a:r>
            <a:r>
              <a:rPr lang="fr-FR" dirty="0">
                <a:ea typeface="+mn-ea"/>
                <a:cs typeface="+mn-cs"/>
              </a:rPr>
              <a:t> Pamplona, NETRA in SIGGRAPH 2010, </a:t>
            </a:r>
            <a:r>
              <a:rPr lang="fr-FR" dirty="0">
                <a:ea typeface="+mn-ea"/>
                <a:cs typeface="+mn-cs"/>
                <a:hlinkClick r:id="rId3"/>
              </a:rPr>
              <a:t>http://www.slideshare.net/vfpamp/netra-on-siggraph-</a:t>
            </a:r>
            <a:r>
              <a:rPr lang="fr-FR" dirty="0" smtClean="0">
                <a:ea typeface="+mn-ea"/>
                <a:cs typeface="+mn-cs"/>
                <a:hlinkClick r:id="rId3"/>
              </a:rPr>
              <a:t>2010</a:t>
            </a:r>
            <a:endParaRPr lang="fr-FR" dirty="0" smtClean="0">
              <a:ea typeface="+mn-ea"/>
              <a:cs typeface="+mn-cs"/>
            </a:endParaRPr>
          </a:p>
          <a:p>
            <a:pPr marL="182880" indent="-182880" fontAlgn="auto">
              <a:spcAft>
                <a:spcPts val="0"/>
              </a:spcAft>
              <a:buFont typeface="Arial" pitchFamily="34" charset="0"/>
              <a:buChar char="•"/>
              <a:defRPr/>
            </a:pPr>
            <a:endParaRPr lang="fr-FR" dirty="0" smtClean="0">
              <a:ea typeface="+mn-ea"/>
              <a:cs typeface="+mn-cs"/>
            </a:endParaRPr>
          </a:p>
          <a:p>
            <a:pPr marL="182880" indent="-182880" fontAlgn="auto">
              <a:spcAft>
                <a:spcPts val="0"/>
              </a:spcAft>
              <a:buFont typeface="Arial" pitchFamily="34" charset="0"/>
              <a:buChar char="•"/>
              <a:defRPr/>
            </a:pPr>
            <a:r>
              <a:rPr lang="fr-FR" dirty="0" smtClean="0">
                <a:ea typeface="+mn-ea"/>
                <a:cs typeface="+mn-cs"/>
              </a:rPr>
              <a:t>Camera Culture Group –NETRA </a:t>
            </a:r>
            <a:r>
              <a:rPr lang="fr-FR" dirty="0" err="1" smtClean="0">
                <a:ea typeface="+mn-ea"/>
                <a:cs typeface="+mn-cs"/>
              </a:rPr>
              <a:t>Website</a:t>
            </a:r>
            <a:r>
              <a:rPr lang="fr-FR" dirty="0" smtClean="0">
                <a:ea typeface="+mn-ea"/>
                <a:cs typeface="+mn-cs"/>
              </a:rPr>
              <a:t>.  </a:t>
            </a:r>
            <a:r>
              <a:rPr lang="fr-FR" dirty="0" smtClean="0">
                <a:ea typeface="+mn-ea"/>
                <a:cs typeface="+mn-cs"/>
                <a:hlinkClick r:id="rId4"/>
              </a:rPr>
              <a:t>http</a:t>
            </a:r>
            <a:r>
              <a:rPr lang="fr-FR" dirty="0">
                <a:ea typeface="+mn-ea"/>
                <a:cs typeface="+mn-cs"/>
                <a:hlinkClick r:id="rId4"/>
              </a:rPr>
              <a:t>://web.media.mit.edu/~pamplona/NETRA</a:t>
            </a:r>
            <a:r>
              <a:rPr lang="fr-FR" dirty="0" smtClean="0">
                <a:ea typeface="+mn-ea"/>
                <a:cs typeface="+mn-cs"/>
                <a:hlinkClick r:id="rId4"/>
              </a:rPr>
              <a:t>/</a:t>
            </a:r>
            <a:endParaRPr lang="fr-FR" dirty="0" smtClean="0">
              <a:ea typeface="+mn-ea"/>
              <a:cs typeface="+mn-cs"/>
            </a:endParaRPr>
          </a:p>
          <a:p>
            <a:pPr marL="182880" indent="-182880" fontAlgn="auto">
              <a:spcAft>
                <a:spcPts val="0"/>
              </a:spcAft>
              <a:buFont typeface="Arial" pitchFamily="34" charset="0"/>
              <a:buChar char="•"/>
              <a:defRPr/>
            </a:pPr>
            <a:endParaRPr lang="fr-FR" dirty="0">
              <a:solidFill>
                <a:srgbClr val="808DA0"/>
              </a:solidFill>
              <a:ea typeface="+mn-ea"/>
              <a:cs typeface="+mn-cs"/>
            </a:endParaRPr>
          </a:p>
          <a:p>
            <a:pPr marL="182880" indent="-182880" fontAlgn="auto">
              <a:spcAft>
                <a:spcPts val="0"/>
              </a:spcAft>
              <a:buFont typeface="Arial" pitchFamily="34" charset="0"/>
              <a:buChar char="•"/>
              <a:defRPr/>
            </a:pPr>
            <a:endParaRPr lang="fr-FR" dirty="0">
              <a:solidFill>
                <a:schemeClr val="accent5"/>
              </a:solidFill>
              <a:ea typeface="+mn-ea"/>
              <a:cs typeface="+mn-cs"/>
            </a:endParaRPr>
          </a:p>
          <a:p>
            <a:pPr marL="182880" indent="-182880" fontAlgn="auto">
              <a:spcAft>
                <a:spcPts val="0"/>
              </a:spcAft>
              <a:buFont typeface="Arial" pitchFamily="34" charset="0"/>
              <a:buChar char="•"/>
              <a:defRPr/>
            </a:pPr>
            <a:endParaRPr lang="fr-FR" dirty="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Content Placeholder 11"/>
          <p:cNvSpPr>
            <a:spLocks noGrp="1"/>
          </p:cNvSpPr>
          <p:nvPr>
            <p:ph idx="1"/>
          </p:nvPr>
        </p:nvSpPr>
        <p:spPr>
          <a:xfrm>
            <a:off x="457200" y="4062413"/>
            <a:ext cx="8148638" cy="2543175"/>
          </a:xfrm>
        </p:spPr>
        <p:txBody>
          <a:bodyPr/>
          <a:lstStyle/>
          <a:p>
            <a:r>
              <a:rPr lang="en-US" smtClean="0"/>
              <a:t>The human eye refracts incident light.  </a:t>
            </a:r>
          </a:p>
          <a:p>
            <a:pPr lvl="1"/>
            <a:r>
              <a:rPr lang="en-US" smtClean="0"/>
              <a:t>Cornea       fixed</a:t>
            </a:r>
          </a:p>
          <a:p>
            <a:pPr lvl="1"/>
            <a:r>
              <a:rPr lang="en-US" smtClean="0"/>
              <a:t>Crystalline lens       adjustable </a:t>
            </a:r>
          </a:p>
          <a:p>
            <a:r>
              <a:rPr lang="en-US" smtClean="0"/>
              <a:t>It can dynamically adjust it’s refractive power to focus at a wide range of distances.  </a:t>
            </a:r>
          </a:p>
          <a:p>
            <a:r>
              <a:rPr lang="en-US" smtClean="0"/>
              <a:t>Light is focused on the retina. </a:t>
            </a:r>
          </a:p>
          <a:p>
            <a:endParaRPr lang="fr-FR" smtClean="0"/>
          </a:p>
        </p:txBody>
      </p:sp>
      <p:cxnSp>
        <p:nvCxnSpPr>
          <p:cNvPr id="15" name="Straight Arrow Connector 14"/>
          <p:cNvCxnSpPr/>
          <p:nvPr/>
        </p:nvCxnSpPr>
        <p:spPr>
          <a:xfrm>
            <a:off x="1878013" y="4702175"/>
            <a:ext cx="36512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773363" y="5110163"/>
            <a:ext cx="36512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6388" name="Picture 16"/>
          <p:cNvPicPr>
            <a:picLocks noChangeAspect="1"/>
          </p:cNvPicPr>
          <p:nvPr/>
        </p:nvPicPr>
        <p:blipFill>
          <a:blip r:embed="rId3"/>
          <a:srcRect/>
          <a:stretch>
            <a:fillRect/>
          </a:stretch>
        </p:blipFill>
        <p:spPr bwMode="auto">
          <a:xfrm>
            <a:off x="2146300" y="577850"/>
            <a:ext cx="4716463" cy="3149600"/>
          </a:xfrm>
          <a:prstGeom prst="rect">
            <a:avLst/>
          </a:prstGeom>
          <a:noFill/>
          <a:ln w="9525">
            <a:noFill/>
            <a:miter lim="800000"/>
            <a:headEnd/>
            <a:tailEnd/>
          </a:ln>
        </p:spPr>
      </p:pic>
      <p:sp>
        <p:nvSpPr>
          <p:cNvPr id="18" name="Rectangle 17"/>
          <p:cNvSpPr/>
          <p:nvPr/>
        </p:nvSpPr>
        <p:spPr>
          <a:xfrm>
            <a:off x="5497513" y="3662363"/>
            <a:ext cx="3646487" cy="244475"/>
          </a:xfrm>
          <a:prstGeom prst="rect">
            <a:avLst/>
          </a:prstGeom>
        </p:spPr>
        <p:txBody>
          <a:bodyPr>
            <a:spAutoFit/>
          </a:bodyPr>
          <a:lstStyle/>
          <a:p>
            <a:pPr fontAlgn="auto">
              <a:spcBef>
                <a:spcPts val="0"/>
              </a:spcBef>
              <a:spcAft>
                <a:spcPts val="0"/>
              </a:spcAft>
              <a:defRPr/>
            </a:pPr>
            <a:r>
              <a:rPr lang="fr-FR" sz="1000" dirty="0">
                <a:solidFill>
                  <a:schemeClr val="accent5"/>
                </a:solidFill>
                <a:latin typeface="+mn-lt"/>
                <a:ea typeface="+mn-ea"/>
                <a:cs typeface="+mn-cs"/>
              </a:rPr>
              <a:t>http://</a:t>
            </a:r>
            <a:r>
              <a:rPr lang="fr-FR" sz="1000" dirty="0" err="1">
                <a:solidFill>
                  <a:schemeClr val="accent5"/>
                </a:solidFill>
                <a:latin typeface="+mn-lt"/>
                <a:ea typeface="+mn-ea"/>
                <a:cs typeface="+mn-cs"/>
              </a:rPr>
              <a:t>hyperphysics.phy-astr.gsu.edu</a:t>
            </a:r>
            <a:r>
              <a:rPr lang="fr-FR" sz="1000" dirty="0">
                <a:solidFill>
                  <a:schemeClr val="accent5"/>
                </a:solidFill>
                <a:latin typeface="+mn-lt"/>
                <a:ea typeface="+mn-ea"/>
                <a:cs typeface="+mn-cs"/>
              </a:rPr>
              <a:t>/</a:t>
            </a:r>
            <a:r>
              <a:rPr lang="fr-FR" sz="1000" dirty="0" err="1">
                <a:solidFill>
                  <a:schemeClr val="accent5"/>
                </a:solidFill>
                <a:latin typeface="+mn-lt"/>
                <a:ea typeface="+mn-ea"/>
                <a:cs typeface="+mn-cs"/>
              </a:rPr>
              <a:t>hbase</a:t>
            </a:r>
            <a:r>
              <a:rPr lang="fr-FR" sz="1000" dirty="0">
                <a:solidFill>
                  <a:schemeClr val="accent5"/>
                </a:solidFill>
                <a:latin typeface="+mn-lt"/>
                <a:ea typeface="+mn-ea"/>
                <a:cs typeface="+mn-cs"/>
              </a:rPr>
              <a:t>/vision/</a:t>
            </a:r>
            <a:r>
              <a:rPr lang="fr-FR" sz="1000" dirty="0" err="1">
                <a:solidFill>
                  <a:schemeClr val="accent5"/>
                </a:solidFill>
                <a:latin typeface="+mn-lt"/>
                <a:ea typeface="+mn-ea"/>
                <a:cs typeface="+mn-cs"/>
              </a:rPr>
              <a:t>eye.html</a:t>
            </a:r>
            <a:endParaRPr lang="fr-FR" sz="1000" dirty="0">
              <a:solidFill>
                <a:schemeClr val="accent5"/>
              </a:solidFill>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Refractive errors of the eye</a:t>
            </a:r>
            <a:endParaRPr lang="en-US" dirty="0">
              <a:ea typeface="+mj-ea"/>
              <a:cs typeface="+mj-cs"/>
            </a:endParaRPr>
          </a:p>
        </p:txBody>
      </p:sp>
      <p:sp>
        <p:nvSpPr>
          <p:cNvPr id="6" name="Content Placeholder 5"/>
          <p:cNvSpPr>
            <a:spLocks noGrp="1"/>
          </p:cNvSpPr>
          <p:nvPr>
            <p:ph idx="1"/>
          </p:nvPr>
        </p:nvSpPr>
        <p:spPr>
          <a:xfrm>
            <a:off x="225425" y="5445125"/>
            <a:ext cx="8609013" cy="754063"/>
          </a:xfrm>
        </p:spPr>
        <p:txBody>
          <a:bodyPr rtlCol="0">
            <a:normAutofit fontScale="85000" lnSpcReduction="10000"/>
          </a:bodyPr>
          <a:lstStyle/>
          <a:p>
            <a:pPr marL="182880" indent="-182880" fontAlgn="auto">
              <a:spcAft>
                <a:spcPts val="0"/>
              </a:spcAft>
              <a:buFont typeface="Arial" pitchFamily="34" charset="0"/>
              <a:buChar char="•"/>
              <a:defRPr/>
            </a:pPr>
            <a:r>
              <a:rPr lang="fr-FR" dirty="0">
                <a:ea typeface="+mn-ea"/>
                <a:cs typeface="+mn-cs"/>
              </a:rPr>
              <a:t>The </a:t>
            </a:r>
            <a:r>
              <a:rPr lang="fr-FR" b="1" dirty="0" err="1">
                <a:ea typeface="+mn-ea"/>
                <a:cs typeface="+mn-cs"/>
              </a:rPr>
              <a:t>refractive</a:t>
            </a:r>
            <a:r>
              <a:rPr lang="fr-FR" b="1" dirty="0">
                <a:ea typeface="+mn-ea"/>
                <a:cs typeface="+mn-cs"/>
              </a:rPr>
              <a:t> power of </a:t>
            </a:r>
            <a:r>
              <a:rPr lang="fr-FR" b="1" dirty="0" err="1">
                <a:ea typeface="+mn-ea"/>
                <a:cs typeface="+mn-cs"/>
              </a:rPr>
              <a:t>lenses</a:t>
            </a:r>
            <a:r>
              <a:rPr lang="fr-FR" b="1" dirty="0">
                <a:ea typeface="+mn-ea"/>
                <a:cs typeface="+mn-cs"/>
              </a:rPr>
              <a:t> </a:t>
            </a:r>
            <a:r>
              <a:rPr lang="fr-FR" dirty="0">
                <a:ea typeface="+mn-ea"/>
                <a:cs typeface="+mn-cs"/>
              </a:rPr>
              <a:t>(D) </a:t>
            </a:r>
            <a:r>
              <a:rPr lang="fr-FR" dirty="0" err="1">
                <a:ea typeface="+mn-ea"/>
                <a:cs typeface="+mn-cs"/>
              </a:rPr>
              <a:t>is</a:t>
            </a:r>
            <a:r>
              <a:rPr lang="fr-FR" dirty="0">
                <a:ea typeface="+mn-ea"/>
                <a:cs typeface="+mn-cs"/>
              </a:rPr>
              <a:t> </a:t>
            </a:r>
            <a:r>
              <a:rPr lang="fr-FR" dirty="0" err="1">
                <a:ea typeface="+mn-ea"/>
                <a:cs typeface="+mn-cs"/>
              </a:rPr>
              <a:t>expressed</a:t>
            </a:r>
            <a:r>
              <a:rPr lang="fr-FR" dirty="0">
                <a:ea typeface="+mn-ea"/>
                <a:cs typeface="+mn-cs"/>
              </a:rPr>
              <a:t> in </a:t>
            </a:r>
            <a:r>
              <a:rPr lang="fr-FR" dirty="0" err="1">
                <a:ea typeface="+mn-ea"/>
                <a:cs typeface="+mn-cs"/>
              </a:rPr>
              <a:t>diopters</a:t>
            </a:r>
            <a:r>
              <a:rPr lang="fr-FR" dirty="0">
                <a:ea typeface="+mn-ea"/>
                <a:cs typeface="+mn-cs"/>
              </a:rPr>
              <a:t> (</a:t>
            </a:r>
            <a:r>
              <a:rPr lang="fr-FR" dirty="0" err="1">
                <a:ea typeface="+mn-ea"/>
                <a:cs typeface="+mn-cs"/>
              </a:rPr>
              <a:t>defined</a:t>
            </a:r>
            <a:r>
              <a:rPr lang="fr-FR" dirty="0">
                <a:ea typeface="+mn-ea"/>
                <a:cs typeface="+mn-cs"/>
              </a:rPr>
              <a:t> as the </a:t>
            </a:r>
            <a:r>
              <a:rPr lang="fr-FR" dirty="0" err="1">
                <a:ea typeface="+mn-ea"/>
                <a:cs typeface="+mn-cs"/>
              </a:rPr>
              <a:t>reciprocal</a:t>
            </a:r>
            <a:r>
              <a:rPr lang="fr-FR" dirty="0">
                <a:ea typeface="+mn-ea"/>
                <a:cs typeface="+mn-cs"/>
              </a:rPr>
              <a:t> of the </a:t>
            </a:r>
            <a:r>
              <a:rPr lang="fr-FR" dirty="0" err="1">
                <a:ea typeface="+mn-ea"/>
                <a:cs typeface="+mn-cs"/>
              </a:rPr>
              <a:t>lens’s</a:t>
            </a:r>
            <a:r>
              <a:rPr lang="fr-FR" dirty="0">
                <a:ea typeface="+mn-ea"/>
                <a:cs typeface="+mn-cs"/>
              </a:rPr>
              <a:t> focal </a:t>
            </a:r>
            <a:r>
              <a:rPr lang="fr-FR" dirty="0" err="1">
                <a:ea typeface="+mn-ea"/>
                <a:cs typeface="+mn-cs"/>
              </a:rPr>
              <a:t>length</a:t>
            </a:r>
            <a:r>
              <a:rPr lang="fr-FR" dirty="0">
                <a:ea typeface="+mn-ea"/>
                <a:cs typeface="+mn-cs"/>
              </a:rPr>
              <a:t> </a:t>
            </a:r>
            <a:r>
              <a:rPr lang="fr-FR" dirty="0" err="1">
                <a:ea typeface="+mn-ea"/>
                <a:cs typeface="+mn-cs"/>
              </a:rPr>
              <a:t>expressed</a:t>
            </a:r>
            <a:r>
              <a:rPr lang="fr-FR" dirty="0">
                <a:ea typeface="+mn-ea"/>
                <a:cs typeface="+mn-cs"/>
              </a:rPr>
              <a:t> in </a:t>
            </a:r>
            <a:r>
              <a:rPr lang="fr-FR" dirty="0" err="1">
                <a:ea typeface="+mn-ea"/>
                <a:cs typeface="+mn-cs"/>
              </a:rPr>
              <a:t>meters</a:t>
            </a:r>
            <a:r>
              <a:rPr lang="fr-FR" dirty="0">
                <a:ea typeface="+mn-ea"/>
                <a:cs typeface="+mn-cs"/>
              </a:rPr>
              <a:t>). </a:t>
            </a:r>
          </a:p>
          <a:p>
            <a:pPr marL="182880" indent="-182880" fontAlgn="auto">
              <a:spcAft>
                <a:spcPts val="0"/>
              </a:spcAft>
              <a:buFont typeface="Arial" pitchFamily="34" charset="0"/>
              <a:buChar char="•"/>
              <a:defRPr/>
            </a:pPr>
            <a:endParaRPr lang="fr-FR" dirty="0">
              <a:ea typeface="+mn-ea"/>
              <a:cs typeface="+mn-cs"/>
            </a:endParaRPr>
          </a:p>
        </p:txBody>
      </p:sp>
      <p:pic>
        <p:nvPicPr>
          <p:cNvPr id="3" name="Picture 2"/>
          <p:cNvPicPr>
            <a:picLocks noChangeAspect="1"/>
          </p:cNvPicPr>
          <p:nvPr/>
        </p:nvPicPr>
        <p:blipFill>
          <a:blip r:embed="rId3"/>
          <a:srcRect/>
          <a:stretch>
            <a:fillRect/>
          </a:stretch>
        </p:blipFill>
        <p:spPr bwMode="auto">
          <a:xfrm>
            <a:off x="403225" y="1549400"/>
            <a:ext cx="2525713" cy="1873250"/>
          </a:xfrm>
          <a:prstGeom prst="rect">
            <a:avLst/>
          </a:prstGeom>
          <a:noFill/>
          <a:ln w="9525">
            <a:noFill/>
            <a:miter lim="800000"/>
            <a:headEnd/>
            <a:tailEnd/>
          </a:ln>
        </p:spPr>
      </p:pic>
      <p:sp>
        <p:nvSpPr>
          <p:cNvPr id="18436" name="Rectangle 3"/>
          <p:cNvSpPr>
            <a:spLocks noChangeArrowheads="1"/>
          </p:cNvSpPr>
          <p:nvPr/>
        </p:nvSpPr>
        <p:spPr bwMode="auto">
          <a:xfrm>
            <a:off x="1622425" y="6459538"/>
            <a:ext cx="7346950" cy="274637"/>
          </a:xfrm>
          <a:prstGeom prst="rect">
            <a:avLst/>
          </a:prstGeom>
          <a:noFill/>
          <a:ln w="9525">
            <a:noFill/>
            <a:miter lim="800000"/>
            <a:headEnd/>
            <a:tailEnd/>
          </a:ln>
        </p:spPr>
        <p:txBody>
          <a:bodyPr>
            <a:prstTxWarp prst="textNoShape">
              <a:avLst/>
            </a:prstTxWarp>
            <a:spAutoFit/>
          </a:bodyPr>
          <a:lstStyle/>
          <a:p>
            <a:r>
              <a:rPr lang="fr-FR" sz="1200">
                <a:solidFill>
                  <a:srgbClr val="808DA0"/>
                </a:solidFill>
              </a:rPr>
              <a:t>"NETRA: Interactive Display for Estimating Refractive Errors and Focal Range," Proc. of SIGGRAPH 2010</a:t>
            </a:r>
          </a:p>
        </p:txBody>
      </p:sp>
      <p:pic>
        <p:nvPicPr>
          <p:cNvPr id="7" name="Picture 6"/>
          <p:cNvPicPr>
            <a:picLocks noChangeAspect="1"/>
          </p:cNvPicPr>
          <p:nvPr/>
        </p:nvPicPr>
        <p:blipFill>
          <a:blip r:embed="rId4"/>
          <a:srcRect/>
          <a:stretch>
            <a:fillRect/>
          </a:stretch>
        </p:blipFill>
        <p:spPr bwMode="auto">
          <a:xfrm>
            <a:off x="3416300" y="1549400"/>
            <a:ext cx="2265363" cy="1881188"/>
          </a:xfrm>
          <a:prstGeom prst="rect">
            <a:avLst/>
          </a:prstGeom>
          <a:noFill/>
          <a:ln w="9525">
            <a:noFill/>
            <a:miter lim="800000"/>
            <a:headEnd/>
            <a:tailEnd/>
          </a:ln>
        </p:spPr>
      </p:pic>
      <p:pic>
        <p:nvPicPr>
          <p:cNvPr id="8" name="Picture 7"/>
          <p:cNvPicPr>
            <a:picLocks noChangeAspect="1"/>
          </p:cNvPicPr>
          <p:nvPr/>
        </p:nvPicPr>
        <p:blipFill>
          <a:blip r:embed="rId5"/>
          <a:srcRect/>
          <a:stretch>
            <a:fillRect/>
          </a:stretch>
        </p:blipFill>
        <p:spPr bwMode="auto">
          <a:xfrm>
            <a:off x="6189663" y="1563688"/>
            <a:ext cx="2443162" cy="1866900"/>
          </a:xfrm>
          <a:prstGeom prst="rect">
            <a:avLst/>
          </a:prstGeom>
          <a:noFill/>
          <a:ln w="9525">
            <a:noFill/>
            <a:miter lim="800000"/>
            <a:headEnd/>
            <a:tailEnd/>
          </a:ln>
        </p:spPr>
      </p:pic>
      <p:pic>
        <p:nvPicPr>
          <p:cNvPr id="9" name="Picture 8"/>
          <p:cNvPicPr>
            <a:picLocks noChangeAspect="1"/>
          </p:cNvPicPr>
          <p:nvPr/>
        </p:nvPicPr>
        <p:blipFill>
          <a:blip r:embed="rId6"/>
          <a:srcRect/>
          <a:stretch>
            <a:fillRect/>
          </a:stretch>
        </p:blipFill>
        <p:spPr bwMode="auto">
          <a:xfrm>
            <a:off x="3260725" y="3567113"/>
            <a:ext cx="2420938" cy="1762125"/>
          </a:xfrm>
          <a:prstGeom prst="rect">
            <a:avLst/>
          </a:prstGeom>
          <a:noFill/>
          <a:ln w="9525">
            <a:noFill/>
            <a:miter lim="800000"/>
            <a:headEnd/>
            <a:tailEnd/>
          </a:ln>
        </p:spPr>
      </p:pic>
      <p:pic>
        <p:nvPicPr>
          <p:cNvPr id="10" name="Picture 9"/>
          <p:cNvPicPr>
            <a:picLocks noChangeAspect="1"/>
          </p:cNvPicPr>
          <p:nvPr/>
        </p:nvPicPr>
        <p:blipFill>
          <a:blip r:embed="rId7"/>
          <a:srcRect/>
          <a:stretch>
            <a:fillRect/>
          </a:stretch>
        </p:blipFill>
        <p:spPr bwMode="auto">
          <a:xfrm>
            <a:off x="5927725" y="3430588"/>
            <a:ext cx="2906713" cy="2014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smtClean="0">
                <a:ea typeface="+mj-ea"/>
                <a:cs typeface="+mj-cs"/>
              </a:rPr>
              <a:t>Range of focus </a:t>
            </a:r>
            <a:endParaRPr lang="fr-FR" dirty="0">
              <a:ea typeface="+mj-ea"/>
              <a:cs typeface="+mj-cs"/>
            </a:endParaRPr>
          </a:p>
        </p:txBody>
      </p:sp>
      <p:sp>
        <p:nvSpPr>
          <p:cNvPr id="4" name="Rectangle 3"/>
          <p:cNvSpPr/>
          <p:nvPr/>
        </p:nvSpPr>
        <p:spPr>
          <a:xfrm>
            <a:off x="1024690" y="1891396"/>
            <a:ext cx="6825572" cy="364769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1" name="Picture 4"/>
          <p:cNvPicPr>
            <a:picLocks noChangeAspect="1"/>
          </p:cNvPicPr>
          <p:nvPr/>
        </p:nvPicPr>
        <p:blipFill>
          <a:blip r:embed="rId3"/>
          <a:srcRect/>
          <a:stretch>
            <a:fillRect/>
          </a:stretch>
        </p:blipFill>
        <p:spPr bwMode="auto">
          <a:xfrm>
            <a:off x="1770063" y="2481263"/>
            <a:ext cx="5456237" cy="2524125"/>
          </a:xfrm>
          <a:prstGeom prst="rect">
            <a:avLst/>
          </a:prstGeom>
          <a:noFill/>
          <a:ln w="9525">
            <a:noFill/>
            <a:miter lim="800000"/>
            <a:headEnd/>
            <a:tailEnd/>
          </a:ln>
        </p:spPr>
      </p:pic>
      <p:sp>
        <p:nvSpPr>
          <p:cNvPr id="19462" name="Rectangle 5"/>
          <p:cNvSpPr>
            <a:spLocks noChangeArrowheads="1"/>
          </p:cNvSpPr>
          <p:nvPr/>
        </p:nvSpPr>
        <p:spPr bwMode="auto">
          <a:xfrm>
            <a:off x="1487488" y="6307138"/>
            <a:ext cx="7483475" cy="274637"/>
          </a:xfrm>
          <a:prstGeom prst="rect">
            <a:avLst/>
          </a:prstGeom>
          <a:noFill/>
          <a:ln w="9525">
            <a:noFill/>
            <a:miter lim="800000"/>
            <a:headEnd/>
            <a:tailEnd/>
          </a:ln>
        </p:spPr>
        <p:txBody>
          <a:bodyPr>
            <a:prstTxWarp prst="textNoShape">
              <a:avLst/>
            </a:prstTxWarp>
            <a:spAutoFit/>
          </a:bodyPr>
          <a:lstStyle/>
          <a:p>
            <a:r>
              <a:rPr lang="fr-FR" sz="1200">
                <a:solidFill>
                  <a:srgbClr val="808DA0"/>
                </a:solidFill>
              </a:rPr>
              <a:t>"NETRA: Interactive Display for Estimating Refractive Errors and Focal Range," Proc. of SIGGRAPH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ea typeface="+mj-ea"/>
                <a:cs typeface="+mj-cs"/>
              </a:rPr>
              <a:t>Methods for measuring refractive errors</a:t>
            </a:r>
            <a:endParaRPr lang="en-GB" dirty="0">
              <a:ea typeface="+mj-ea"/>
              <a:cs typeface="+mj-cs"/>
            </a:endParaRPr>
          </a:p>
        </p:txBody>
      </p:sp>
      <p:sp>
        <p:nvSpPr>
          <p:cNvPr id="21506" name="Text Placeholder 8"/>
          <p:cNvSpPr>
            <a:spLocks noGrp="1"/>
          </p:cNvSpPr>
          <p:nvPr>
            <p:ph type="body" idx="1"/>
          </p:nvPr>
        </p:nvSpPr>
        <p:spPr>
          <a:xfrm>
            <a:off x="457200" y="1524000"/>
            <a:ext cx="3932238" cy="639763"/>
          </a:xfrm>
          <a:ln w="9525"/>
        </p:spPr>
        <p:txBody>
          <a:bodyPr/>
          <a:lstStyle/>
          <a:p>
            <a:r>
              <a:rPr lang="fr-FR" sz="2400" smtClean="0"/>
              <a:t>Subjective (verification)</a:t>
            </a:r>
          </a:p>
        </p:txBody>
      </p:sp>
      <p:sp>
        <p:nvSpPr>
          <p:cNvPr id="21507" name="Content Placeholder 2"/>
          <p:cNvSpPr>
            <a:spLocks noGrp="1"/>
          </p:cNvSpPr>
          <p:nvPr>
            <p:ph sz="half" idx="2"/>
          </p:nvPr>
        </p:nvSpPr>
        <p:spPr>
          <a:xfrm>
            <a:off x="457200" y="2438400"/>
            <a:ext cx="3932238" cy="3951288"/>
          </a:xfrm>
        </p:spPr>
        <p:txBody>
          <a:bodyPr/>
          <a:lstStyle/>
          <a:p>
            <a:pPr lvl="1"/>
            <a:endParaRPr lang="fr-FR" smtClean="0"/>
          </a:p>
          <a:p>
            <a:endParaRPr lang="fr-FR" smtClean="0"/>
          </a:p>
        </p:txBody>
      </p:sp>
      <p:sp>
        <p:nvSpPr>
          <p:cNvPr id="21508" name="Text Placeholder 9"/>
          <p:cNvSpPr>
            <a:spLocks noGrp="1"/>
          </p:cNvSpPr>
          <p:nvPr>
            <p:ph type="body" sz="quarter" idx="3"/>
          </p:nvPr>
        </p:nvSpPr>
        <p:spPr>
          <a:xfrm>
            <a:off x="4754563" y="1509713"/>
            <a:ext cx="3932237" cy="639762"/>
          </a:xfrm>
          <a:ln w="9525"/>
        </p:spPr>
        <p:txBody>
          <a:bodyPr/>
          <a:lstStyle/>
          <a:p>
            <a:r>
              <a:rPr lang="fr-FR" sz="2400">
                <a:ea typeface="ＭＳ Ｐゴシック" pitchFamily="84" charset="-128"/>
                <a:cs typeface="ＭＳ Ｐゴシック" pitchFamily="84" charset="-128"/>
              </a:rPr>
              <a:t>Objective (estimation)</a:t>
            </a:r>
          </a:p>
        </p:txBody>
      </p:sp>
      <p:sp>
        <p:nvSpPr>
          <p:cNvPr id="14" name="Content Placeholder 13"/>
          <p:cNvSpPr>
            <a:spLocks noGrp="1"/>
          </p:cNvSpPr>
          <p:nvPr>
            <p:ph sz="quarter" idx="4"/>
          </p:nvPr>
        </p:nvSpPr>
        <p:spPr>
          <a:xfrm>
            <a:off x="4754563" y="2165350"/>
            <a:ext cx="4244975" cy="4224338"/>
          </a:xfrm>
        </p:spPr>
        <p:txBody>
          <a:bodyPr rtlCol="0">
            <a:normAutofit/>
          </a:bodyPr>
          <a:lstStyle/>
          <a:p>
            <a:pPr marL="182880" indent="-182880" fontAlgn="auto">
              <a:spcAft>
                <a:spcPts val="0"/>
              </a:spcAft>
              <a:buFont typeface="Arial" pitchFamily="34" charset="0"/>
              <a:buChar char="•"/>
              <a:defRPr/>
            </a:pPr>
            <a:r>
              <a:rPr lang="fr-FR" dirty="0" err="1" smtClean="0">
                <a:ea typeface="+mn-ea"/>
                <a:cs typeface="+mn-cs"/>
              </a:rPr>
              <a:t>Mechanically</a:t>
            </a:r>
            <a:r>
              <a:rPr lang="fr-FR" dirty="0" smtClean="0">
                <a:ea typeface="+mn-ea"/>
                <a:cs typeface="+mn-cs"/>
              </a:rPr>
              <a:t> </a:t>
            </a:r>
            <a:r>
              <a:rPr lang="fr-FR" dirty="0" err="1" smtClean="0">
                <a:ea typeface="+mn-ea"/>
                <a:cs typeface="+mn-cs"/>
              </a:rPr>
              <a:t>moving</a:t>
            </a:r>
            <a:r>
              <a:rPr lang="fr-FR" dirty="0" smtClean="0">
                <a:ea typeface="+mn-ea"/>
                <a:cs typeface="+mn-cs"/>
              </a:rPr>
              <a:t> parts</a:t>
            </a:r>
          </a:p>
          <a:p>
            <a:pPr marL="182880" indent="-182880" fontAlgn="auto">
              <a:spcAft>
                <a:spcPts val="0"/>
              </a:spcAft>
              <a:buFont typeface="Arial" pitchFamily="34" charset="0"/>
              <a:buChar char="•"/>
              <a:defRPr/>
            </a:pPr>
            <a:endParaRPr lang="fr-FR" dirty="0">
              <a:ea typeface="+mn-ea"/>
              <a:cs typeface="+mn-cs"/>
            </a:endParaRPr>
          </a:p>
          <a:p>
            <a:pPr marL="0" indent="0" fontAlgn="auto">
              <a:spcAft>
                <a:spcPts val="0"/>
              </a:spcAft>
              <a:buFont typeface="Arial" pitchFamily="34" charset="0"/>
              <a:buNone/>
              <a:defRPr/>
            </a:pPr>
            <a:endParaRPr lang="fr-FR" dirty="0" smtClean="0">
              <a:ea typeface="+mn-ea"/>
              <a:cs typeface="+mn-cs"/>
            </a:endParaRPr>
          </a:p>
          <a:p>
            <a:pPr marL="182880" indent="-182880" fontAlgn="auto">
              <a:spcAft>
                <a:spcPts val="0"/>
              </a:spcAft>
              <a:buFont typeface="Arial" pitchFamily="34" charset="0"/>
              <a:buChar char="•"/>
              <a:defRPr/>
            </a:pPr>
            <a:endParaRPr lang="fr-FR" dirty="0" smtClean="0">
              <a:ea typeface="+mn-ea"/>
              <a:cs typeface="+mn-cs"/>
            </a:endParaRPr>
          </a:p>
          <a:p>
            <a:pPr marL="182880" indent="-182880" fontAlgn="auto">
              <a:spcAft>
                <a:spcPts val="0"/>
              </a:spcAft>
              <a:buFont typeface="Arial" pitchFamily="34" charset="0"/>
              <a:buChar char="•"/>
              <a:defRPr/>
            </a:pPr>
            <a:endParaRPr lang="fr-FR" dirty="0">
              <a:ea typeface="+mn-ea"/>
              <a:cs typeface="+mn-cs"/>
            </a:endParaRPr>
          </a:p>
          <a:p>
            <a:pPr marL="182880" indent="-182880" fontAlgn="auto">
              <a:spcAft>
                <a:spcPts val="0"/>
              </a:spcAft>
              <a:buFont typeface="Arial" pitchFamily="34" charset="0"/>
              <a:buChar char="•"/>
              <a:defRPr/>
            </a:pPr>
            <a:endParaRPr lang="fr-FR" dirty="0" smtClean="0">
              <a:ea typeface="+mn-ea"/>
              <a:cs typeface="+mn-cs"/>
            </a:endParaRPr>
          </a:p>
          <a:p>
            <a:pPr marL="182880" indent="-182880" fontAlgn="auto">
              <a:spcAft>
                <a:spcPts val="0"/>
              </a:spcAft>
              <a:buFont typeface="Arial" pitchFamily="34" charset="0"/>
              <a:buChar char="•"/>
              <a:defRPr/>
            </a:pPr>
            <a:endParaRPr lang="fr-FR" dirty="0">
              <a:ea typeface="+mn-ea"/>
              <a:cs typeface="+mn-cs"/>
            </a:endParaRPr>
          </a:p>
          <a:p>
            <a:pPr marL="182880" indent="-182880" fontAlgn="auto">
              <a:spcAft>
                <a:spcPts val="0"/>
              </a:spcAft>
              <a:buFont typeface="Arial" pitchFamily="34" charset="0"/>
              <a:buChar char="•"/>
              <a:defRPr/>
            </a:pPr>
            <a:r>
              <a:rPr lang="fr-FR" dirty="0" smtClean="0">
                <a:ea typeface="+mn-ea"/>
                <a:cs typeface="+mn-cs"/>
              </a:rPr>
              <a:t>Light setup</a:t>
            </a:r>
          </a:p>
          <a:p>
            <a:pPr lvl="1" indent="-182880" fontAlgn="auto">
              <a:spcAft>
                <a:spcPts val="0"/>
              </a:spcAft>
              <a:buFont typeface="Arial" pitchFamily="34" charset="0"/>
              <a:buChar char="•"/>
              <a:defRPr/>
            </a:pPr>
            <a:r>
              <a:rPr lang="fr-FR" dirty="0" err="1" smtClean="0">
                <a:ea typeface="+mn-ea"/>
              </a:rPr>
              <a:t>E.g</a:t>
            </a:r>
            <a:r>
              <a:rPr lang="fr-FR" dirty="0" smtClean="0">
                <a:ea typeface="+mn-ea"/>
              </a:rPr>
              <a:t>. </a:t>
            </a:r>
            <a:r>
              <a:rPr lang="fr-FR" dirty="0" err="1" smtClean="0">
                <a:ea typeface="+mn-ea"/>
              </a:rPr>
              <a:t>Shack</a:t>
            </a:r>
            <a:r>
              <a:rPr lang="fr-FR" dirty="0" smtClean="0">
                <a:ea typeface="+mn-ea"/>
              </a:rPr>
              <a:t>-Hartmann technique for </a:t>
            </a:r>
            <a:r>
              <a:rPr lang="fr-FR" dirty="0" err="1" smtClean="0">
                <a:ea typeface="+mn-ea"/>
              </a:rPr>
              <a:t>wavefront</a:t>
            </a:r>
            <a:r>
              <a:rPr lang="fr-FR" dirty="0" smtClean="0">
                <a:ea typeface="+mn-ea"/>
              </a:rPr>
              <a:t> </a:t>
            </a:r>
            <a:r>
              <a:rPr lang="fr-FR" dirty="0" err="1" smtClean="0">
                <a:ea typeface="+mn-ea"/>
              </a:rPr>
              <a:t>sensing</a:t>
            </a:r>
            <a:endParaRPr lang="fr-FR" dirty="0">
              <a:ea typeface="+mn-ea"/>
            </a:endParaRPr>
          </a:p>
        </p:txBody>
      </p:sp>
      <p:pic>
        <p:nvPicPr>
          <p:cNvPr id="21510" name="Picture 12"/>
          <p:cNvPicPr>
            <a:picLocks noChangeAspect="1"/>
          </p:cNvPicPr>
          <p:nvPr/>
        </p:nvPicPr>
        <p:blipFill>
          <a:blip r:embed="rId3"/>
          <a:srcRect/>
          <a:stretch>
            <a:fillRect/>
          </a:stretch>
        </p:blipFill>
        <p:spPr bwMode="auto">
          <a:xfrm>
            <a:off x="1270000" y="4029075"/>
            <a:ext cx="2201863" cy="2741613"/>
          </a:xfrm>
          <a:prstGeom prst="rect">
            <a:avLst/>
          </a:prstGeom>
          <a:noFill/>
          <a:ln w="9525">
            <a:noFill/>
            <a:miter lim="800000"/>
            <a:headEnd/>
            <a:tailEnd/>
          </a:ln>
        </p:spPr>
      </p:pic>
      <p:pic>
        <p:nvPicPr>
          <p:cNvPr id="21511" name="Picture 14"/>
          <p:cNvPicPr>
            <a:picLocks noChangeAspect="1"/>
          </p:cNvPicPr>
          <p:nvPr/>
        </p:nvPicPr>
        <p:blipFill>
          <a:blip r:embed="rId4"/>
          <a:srcRect/>
          <a:stretch>
            <a:fillRect/>
          </a:stretch>
        </p:blipFill>
        <p:spPr bwMode="auto">
          <a:xfrm>
            <a:off x="958850" y="2163763"/>
            <a:ext cx="2797175" cy="1865312"/>
          </a:xfrm>
          <a:prstGeom prst="rect">
            <a:avLst/>
          </a:prstGeom>
          <a:noFill/>
          <a:ln w="9525">
            <a:noFill/>
            <a:miter lim="800000"/>
            <a:headEnd/>
            <a:tailEnd/>
          </a:ln>
        </p:spPr>
      </p:pic>
      <p:pic>
        <p:nvPicPr>
          <p:cNvPr id="21512" name="Picture 15"/>
          <p:cNvPicPr>
            <a:picLocks noChangeAspect="1"/>
          </p:cNvPicPr>
          <p:nvPr/>
        </p:nvPicPr>
        <p:blipFill>
          <a:blip r:embed="rId5"/>
          <a:srcRect/>
          <a:stretch>
            <a:fillRect/>
          </a:stretch>
        </p:blipFill>
        <p:spPr bwMode="auto">
          <a:xfrm>
            <a:off x="4852988" y="2809875"/>
            <a:ext cx="3976687" cy="2255838"/>
          </a:xfrm>
          <a:prstGeom prst="rect">
            <a:avLst/>
          </a:prstGeom>
          <a:noFill/>
          <a:ln w="9525">
            <a:noFill/>
            <a:miter lim="800000"/>
            <a:headEnd/>
            <a:tailEnd/>
          </a:ln>
        </p:spPr>
      </p:pic>
      <p:sp>
        <p:nvSpPr>
          <p:cNvPr id="21513" name="Rectangle 16"/>
          <p:cNvSpPr>
            <a:spLocks noChangeArrowheads="1"/>
          </p:cNvSpPr>
          <p:nvPr/>
        </p:nvSpPr>
        <p:spPr bwMode="auto">
          <a:xfrm>
            <a:off x="4427538" y="6508750"/>
            <a:ext cx="4572000" cy="260350"/>
          </a:xfrm>
          <a:prstGeom prst="rect">
            <a:avLst/>
          </a:prstGeom>
          <a:noFill/>
          <a:ln w="9525">
            <a:noFill/>
            <a:miter lim="800000"/>
            <a:headEnd/>
            <a:tailEnd/>
          </a:ln>
        </p:spPr>
        <p:txBody>
          <a:bodyPr>
            <a:prstTxWarp prst="textNoShape">
              <a:avLst/>
            </a:prstTxWarp>
            <a:spAutoFit/>
          </a:bodyPr>
          <a:lstStyle/>
          <a:p>
            <a:pPr algn="r"/>
            <a:r>
              <a:rPr lang="fr-FR" sz="1100">
                <a:solidFill>
                  <a:srgbClr val="808DA0"/>
                </a:solidFill>
              </a:rPr>
              <a:t>http://web.media.mit.edu/~pamplona/NETRA/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err="1" smtClean="0">
                <a:ea typeface="+mj-ea"/>
                <a:cs typeface="+mj-cs"/>
              </a:rPr>
              <a:t>Shack</a:t>
            </a:r>
            <a:r>
              <a:rPr lang="fr-FR" dirty="0" smtClean="0">
                <a:ea typeface="+mj-ea"/>
                <a:cs typeface="+mj-cs"/>
              </a:rPr>
              <a:t>-Hartmann </a:t>
            </a:r>
            <a:r>
              <a:rPr lang="fr-FR" dirty="0" err="1">
                <a:ea typeface="+mj-ea"/>
                <a:cs typeface="+mj-cs"/>
              </a:rPr>
              <a:t>w</a:t>
            </a:r>
            <a:r>
              <a:rPr lang="fr-FR" dirty="0" err="1" smtClean="0">
                <a:ea typeface="+mj-ea"/>
                <a:cs typeface="+mj-cs"/>
              </a:rPr>
              <a:t>avefront</a:t>
            </a:r>
            <a:r>
              <a:rPr lang="fr-FR" dirty="0" smtClean="0">
                <a:ea typeface="+mj-ea"/>
                <a:cs typeface="+mj-cs"/>
              </a:rPr>
              <a:t> </a:t>
            </a:r>
            <a:r>
              <a:rPr lang="fr-FR" dirty="0" err="1" smtClean="0">
                <a:ea typeface="+mj-ea"/>
                <a:cs typeface="+mj-cs"/>
              </a:rPr>
              <a:t>sensor</a:t>
            </a:r>
            <a:endParaRPr lang="fr-FR" dirty="0">
              <a:ea typeface="+mj-ea"/>
              <a:cs typeface="+mj-cs"/>
            </a:endParaRPr>
          </a:p>
        </p:txBody>
      </p:sp>
      <p:sp>
        <p:nvSpPr>
          <p:cNvPr id="4" name="Rectangle 3"/>
          <p:cNvSpPr/>
          <p:nvPr/>
        </p:nvSpPr>
        <p:spPr>
          <a:xfrm>
            <a:off x="4891088" y="6172200"/>
            <a:ext cx="4094162"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
        <p:nvSpPr>
          <p:cNvPr id="5" name="Rectangle 91"/>
          <p:cNvSpPr/>
          <p:nvPr/>
        </p:nvSpPr>
        <p:spPr>
          <a:xfrm>
            <a:off x="590550" y="2627313"/>
            <a:ext cx="1676400" cy="1782762"/>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1" name="Oval 90"/>
          <p:cNvSpPr/>
          <p:nvPr/>
        </p:nvSpPr>
        <p:spPr>
          <a:xfrm>
            <a:off x="592138" y="2674938"/>
            <a:ext cx="1614487" cy="1676400"/>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nvGrpSpPr>
          <p:cNvPr id="23557" name="Group 62"/>
          <p:cNvGrpSpPr>
            <a:grpSpLocks/>
          </p:cNvGrpSpPr>
          <p:nvPr/>
        </p:nvGrpSpPr>
        <p:grpSpPr bwMode="auto">
          <a:xfrm>
            <a:off x="4195763" y="1685925"/>
            <a:ext cx="3956050" cy="3616325"/>
            <a:chOff x="5105402" y="1204200"/>
            <a:chExt cx="2732107" cy="2682000"/>
          </a:xfrm>
        </p:grpSpPr>
        <p:sp>
          <p:nvSpPr>
            <p:cNvPr id="64" name="Oval 63"/>
            <p:cNvSpPr/>
            <p:nvPr/>
          </p:nvSpPr>
          <p:spPr>
            <a:xfrm>
              <a:off x="5105402" y="1879998"/>
              <a:ext cx="1371535"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5" name="Freeform 74"/>
            <p:cNvSpPr/>
            <p:nvPr/>
          </p:nvSpPr>
          <p:spPr>
            <a:xfrm>
              <a:off x="5477065" y="1204200"/>
              <a:ext cx="2360444"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8" name="Freeform 77"/>
            <p:cNvSpPr/>
            <p:nvPr/>
          </p:nvSpPr>
          <p:spPr>
            <a:xfrm>
              <a:off x="5193110" y="1929447"/>
              <a:ext cx="1270671" cy="127035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6" h="1270716">
                  <a:moveTo>
                    <a:pt x="0" y="635358"/>
                  </a:moveTo>
                  <a:cubicBezTo>
                    <a:pt x="0" y="466851"/>
                    <a:pt x="66940" y="305245"/>
                    <a:pt x="186093" y="186092"/>
                  </a:cubicBezTo>
                  <a:cubicBezTo>
                    <a:pt x="305246" y="66939"/>
                    <a:pt x="466852" y="0"/>
                    <a:pt x="635359" y="1"/>
                  </a:cubicBezTo>
                  <a:cubicBezTo>
                    <a:pt x="803866" y="1"/>
                    <a:pt x="965472" y="66941"/>
                    <a:pt x="1084625" y="186094"/>
                  </a:cubicBezTo>
                  <a:cubicBezTo>
                    <a:pt x="1203778" y="30524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1" name="Freeform 80"/>
            <p:cNvSpPr/>
            <p:nvPr/>
          </p:nvSpPr>
          <p:spPr>
            <a:xfrm>
              <a:off x="5513245" y="1267777"/>
              <a:ext cx="2273832"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4" name="Oval 83"/>
            <p:cNvSpPr/>
            <p:nvPr/>
          </p:nvSpPr>
          <p:spPr>
            <a:xfrm>
              <a:off x="5473776" y="1962412"/>
              <a:ext cx="418806" cy="1218556"/>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85" name="Straight Arrow Connector 84"/>
          <p:cNvCxnSpPr>
            <a:cxnSpLocks noChangeShapeType="1"/>
          </p:cNvCxnSpPr>
          <p:nvPr/>
        </p:nvCxnSpPr>
        <p:spPr bwMode="auto">
          <a:xfrm>
            <a:off x="3956050" y="2052638"/>
            <a:ext cx="4127500" cy="1374775"/>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extLst>
        </p:spPr>
      </p:cxnSp>
      <p:sp>
        <p:nvSpPr>
          <p:cNvPr id="23559" name="TextBox 86"/>
          <p:cNvSpPr txBox="1">
            <a:spLocks noChangeArrowheads="1"/>
          </p:cNvSpPr>
          <p:nvPr/>
        </p:nvSpPr>
        <p:spPr bwMode="auto">
          <a:xfrm>
            <a:off x="3575050" y="1685925"/>
            <a:ext cx="762000" cy="366713"/>
          </a:xfrm>
          <a:prstGeom prst="rect">
            <a:avLst/>
          </a:prstGeom>
          <a:noFill/>
          <a:ln w="9525">
            <a:noFill/>
            <a:miter lim="800000"/>
            <a:headEnd/>
            <a:tailEnd/>
          </a:ln>
        </p:spPr>
        <p:txBody>
          <a:bodyPr>
            <a:prstTxWarp prst="textNoShape">
              <a:avLst/>
            </a:prstTxWarp>
            <a:spAutoFit/>
          </a:bodyPr>
          <a:lstStyle/>
          <a:p>
            <a:r>
              <a:rPr lang="en-US"/>
              <a:t>Laser</a:t>
            </a:r>
            <a:endParaRPr lang="fr-FR" sz="2400"/>
          </a:p>
        </p:txBody>
      </p:sp>
      <p:sp>
        <p:nvSpPr>
          <p:cNvPr id="90" name="Oval 89"/>
          <p:cNvSpPr/>
          <p:nvPr/>
        </p:nvSpPr>
        <p:spPr>
          <a:xfrm>
            <a:off x="8064500" y="3408363"/>
            <a:ext cx="127000" cy="13176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3" name="Oval 92"/>
          <p:cNvSpPr/>
          <p:nvPr/>
        </p:nvSpPr>
        <p:spPr>
          <a:xfrm>
            <a:off x="3459164" y="2554288"/>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7" name="Oval 96"/>
          <p:cNvSpPr/>
          <p:nvPr/>
        </p:nvSpPr>
        <p:spPr>
          <a:xfrm>
            <a:off x="3459164" y="2946400"/>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8" name="Oval 97"/>
          <p:cNvSpPr/>
          <p:nvPr/>
        </p:nvSpPr>
        <p:spPr>
          <a:xfrm>
            <a:off x="3459164" y="3340100"/>
            <a:ext cx="233362" cy="371475"/>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9" name="Oval 98"/>
          <p:cNvSpPr/>
          <p:nvPr/>
        </p:nvSpPr>
        <p:spPr>
          <a:xfrm>
            <a:off x="3459164" y="3732213"/>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0" name="Oval 99"/>
          <p:cNvSpPr/>
          <p:nvPr/>
        </p:nvSpPr>
        <p:spPr>
          <a:xfrm>
            <a:off x="3459164" y="4124325"/>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cxnSp>
        <p:nvCxnSpPr>
          <p:cNvPr id="101" name="Straight Arrow Connector 100"/>
          <p:cNvCxnSpPr>
            <a:stCxn id="90" idx="2"/>
          </p:cNvCxnSpPr>
          <p:nvPr/>
        </p:nvCxnSpPr>
        <p:spPr>
          <a:xfrm rot="10800000">
            <a:off x="5032375" y="2863850"/>
            <a:ext cx="3032125" cy="611188"/>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103" name="Straight Arrow Connector 102"/>
          <p:cNvCxnSpPr>
            <a:stCxn id="90" idx="2"/>
          </p:cNvCxnSpPr>
          <p:nvPr/>
        </p:nvCxnSpPr>
        <p:spPr>
          <a:xfrm rot="10800000">
            <a:off x="5040313" y="3209925"/>
            <a:ext cx="3024187" cy="265113"/>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23578" name="Straight Arrow Connector 103"/>
          <p:cNvCxnSpPr>
            <a:cxnSpLocks noChangeShapeType="1"/>
          </p:cNvCxnSpPr>
          <p:nvPr/>
        </p:nvCxnSpPr>
        <p:spPr bwMode="auto">
          <a:xfrm rot="10800000" flipV="1">
            <a:off x="5048250" y="3475038"/>
            <a:ext cx="3016250" cy="41275"/>
          </a:xfrm>
          <a:prstGeom prst="straightConnector1">
            <a:avLst/>
          </a:prstGeom>
          <a:noFill/>
          <a:ln w="12700">
            <a:solidFill>
              <a:srgbClr val="BE4B48"/>
            </a:solidFill>
            <a:prstDash val="dash"/>
            <a:round/>
            <a:headEnd/>
            <a:tailEnd type="arrow" w="med" len="med"/>
          </a:ln>
        </p:spPr>
      </p:cxnSp>
      <p:cxnSp>
        <p:nvCxnSpPr>
          <p:cNvPr id="23579" name="Straight Arrow Connector 104"/>
          <p:cNvCxnSpPr>
            <a:cxnSpLocks noChangeShapeType="1"/>
          </p:cNvCxnSpPr>
          <p:nvPr/>
        </p:nvCxnSpPr>
        <p:spPr bwMode="auto">
          <a:xfrm rot="10800000" flipV="1">
            <a:off x="5048250" y="3475038"/>
            <a:ext cx="3016250" cy="369887"/>
          </a:xfrm>
          <a:prstGeom prst="straightConnector1">
            <a:avLst/>
          </a:prstGeom>
          <a:noFill/>
          <a:ln w="12700">
            <a:solidFill>
              <a:srgbClr val="BE4B48"/>
            </a:solidFill>
            <a:prstDash val="dash"/>
            <a:round/>
            <a:headEnd/>
            <a:tailEnd type="arrow" w="med" len="med"/>
          </a:ln>
        </p:spPr>
      </p:cxnSp>
      <p:cxnSp>
        <p:nvCxnSpPr>
          <p:cNvPr id="23580" name="Straight Arrow Connector 106"/>
          <p:cNvCxnSpPr>
            <a:cxnSpLocks noChangeShapeType="1"/>
          </p:cNvCxnSpPr>
          <p:nvPr/>
        </p:nvCxnSpPr>
        <p:spPr bwMode="auto">
          <a:xfrm rot="10800000" flipV="1">
            <a:off x="5040313" y="3475038"/>
            <a:ext cx="3024187" cy="715962"/>
          </a:xfrm>
          <a:prstGeom prst="straightConnector1">
            <a:avLst/>
          </a:prstGeom>
          <a:noFill/>
          <a:ln w="12700">
            <a:solidFill>
              <a:srgbClr val="BE4B48"/>
            </a:solidFill>
            <a:prstDash val="dash"/>
            <a:round/>
            <a:headEnd/>
            <a:tailEnd type="arrow" w="med" len="med"/>
          </a:ln>
        </p:spPr>
      </p:cxnSp>
      <p:cxnSp>
        <p:nvCxnSpPr>
          <p:cNvPr id="108" name="Straight Arrow Connector 107"/>
          <p:cNvCxnSpPr/>
          <p:nvPr/>
        </p:nvCxnSpPr>
        <p:spPr>
          <a:xfrm rot="10800000">
            <a:off x="3756025" y="2741613"/>
            <a:ext cx="831850" cy="3175"/>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109" name="Straight Arrow Connector 108"/>
          <p:cNvCxnSpPr/>
          <p:nvPr/>
        </p:nvCxnSpPr>
        <p:spPr>
          <a:xfrm rot="10800000">
            <a:off x="3756025" y="3148013"/>
            <a:ext cx="831850" cy="15875"/>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23583" name="Straight Arrow Connector 110"/>
          <p:cNvCxnSpPr>
            <a:cxnSpLocks noChangeShapeType="1"/>
          </p:cNvCxnSpPr>
          <p:nvPr/>
        </p:nvCxnSpPr>
        <p:spPr bwMode="auto">
          <a:xfrm rot="10800000" flipV="1">
            <a:off x="3756025" y="3506788"/>
            <a:ext cx="823913" cy="9525"/>
          </a:xfrm>
          <a:prstGeom prst="straightConnector1">
            <a:avLst/>
          </a:prstGeom>
          <a:noFill/>
          <a:ln w="12700">
            <a:solidFill>
              <a:srgbClr val="BE4B48"/>
            </a:solidFill>
            <a:prstDash val="dash"/>
            <a:round/>
            <a:headEnd/>
            <a:tailEnd type="arrow" w="med" len="med"/>
          </a:ln>
        </p:spPr>
      </p:cxnSp>
      <p:cxnSp>
        <p:nvCxnSpPr>
          <p:cNvPr id="23584" name="Straight Arrow Connector 114"/>
          <p:cNvCxnSpPr>
            <a:cxnSpLocks noChangeShapeType="1"/>
          </p:cNvCxnSpPr>
          <p:nvPr/>
        </p:nvCxnSpPr>
        <p:spPr bwMode="auto">
          <a:xfrm rot="10800000" flipV="1">
            <a:off x="3756025" y="3910013"/>
            <a:ext cx="823913" cy="0"/>
          </a:xfrm>
          <a:prstGeom prst="straightConnector1">
            <a:avLst/>
          </a:prstGeom>
          <a:noFill/>
          <a:ln w="12700">
            <a:solidFill>
              <a:srgbClr val="BE4B48"/>
            </a:solidFill>
            <a:prstDash val="dash"/>
            <a:round/>
            <a:headEnd/>
            <a:tailEnd type="arrow" w="med" len="med"/>
          </a:ln>
        </p:spPr>
      </p:cxnSp>
      <p:cxnSp>
        <p:nvCxnSpPr>
          <p:cNvPr id="23585" name="Straight Arrow Connector 115"/>
          <p:cNvCxnSpPr>
            <a:cxnSpLocks noChangeShapeType="1"/>
          </p:cNvCxnSpPr>
          <p:nvPr/>
        </p:nvCxnSpPr>
        <p:spPr bwMode="auto">
          <a:xfrm rot="10800000" flipV="1">
            <a:off x="3756025" y="4283075"/>
            <a:ext cx="823913" cy="4763"/>
          </a:xfrm>
          <a:prstGeom prst="straightConnector1">
            <a:avLst/>
          </a:prstGeom>
          <a:noFill/>
          <a:ln w="12700">
            <a:solidFill>
              <a:srgbClr val="BE4B48"/>
            </a:solidFill>
            <a:prstDash val="dash"/>
            <a:round/>
            <a:headEnd/>
            <a:tailEnd type="arrow" w="med" len="med"/>
          </a:ln>
        </p:spPr>
      </p:cxnSp>
      <p:cxnSp>
        <p:nvCxnSpPr>
          <p:cNvPr id="130" name="Straight Connector 129"/>
          <p:cNvCxnSpPr/>
          <p:nvPr/>
        </p:nvCxnSpPr>
        <p:spPr>
          <a:xfrm rot="5400000">
            <a:off x="1544638" y="3573462"/>
            <a:ext cx="20955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587" name="Straight Connector 130"/>
          <p:cNvCxnSpPr>
            <a:cxnSpLocks noChangeShapeType="1"/>
          </p:cNvCxnSpPr>
          <p:nvPr/>
        </p:nvCxnSpPr>
        <p:spPr bwMode="auto">
          <a:xfrm flipV="1">
            <a:off x="2593975" y="2554288"/>
            <a:ext cx="981075" cy="190500"/>
          </a:xfrm>
          <a:prstGeom prst="line">
            <a:avLst/>
          </a:prstGeom>
          <a:noFill/>
          <a:ln w="9525">
            <a:solidFill>
              <a:srgbClr val="4A7EBB"/>
            </a:solidFill>
            <a:round/>
            <a:headEnd/>
            <a:tailEnd/>
          </a:ln>
        </p:spPr>
      </p:cxnSp>
      <p:cxnSp>
        <p:nvCxnSpPr>
          <p:cNvPr id="132" name="Straight Connector 131"/>
          <p:cNvCxnSpPr>
            <a:endCxn id="0" idx="4"/>
          </p:cNvCxnSpPr>
          <p:nvPr/>
        </p:nvCxnSpPr>
        <p:spPr>
          <a:xfrm>
            <a:off x="2590800" y="2744788"/>
            <a:ext cx="98425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9" name="Straight Connector 132"/>
          <p:cNvCxnSpPr>
            <a:cxnSpLocks noChangeShapeType="1"/>
          </p:cNvCxnSpPr>
          <p:nvPr/>
        </p:nvCxnSpPr>
        <p:spPr bwMode="auto">
          <a:xfrm flipV="1">
            <a:off x="2590800" y="2946400"/>
            <a:ext cx="984250" cy="201613"/>
          </a:xfrm>
          <a:prstGeom prst="line">
            <a:avLst/>
          </a:prstGeom>
          <a:noFill/>
          <a:ln w="9525">
            <a:solidFill>
              <a:srgbClr val="4A7EBB"/>
            </a:solidFill>
            <a:round/>
            <a:headEnd/>
            <a:tailEnd/>
          </a:ln>
        </p:spPr>
      </p:cxnSp>
      <p:cxnSp>
        <p:nvCxnSpPr>
          <p:cNvPr id="134" name="Straight Connector 133"/>
          <p:cNvCxnSpPr>
            <a:endCxn id="0" idx="4"/>
          </p:cNvCxnSpPr>
          <p:nvPr/>
        </p:nvCxnSpPr>
        <p:spPr>
          <a:xfrm>
            <a:off x="2593975" y="3148013"/>
            <a:ext cx="981075"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91" name="Straight Connector 134"/>
          <p:cNvCxnSpPr>
            <a:cxnSpLocks noChangeShapeType="1"/>
          </p:cNvCxnSpPr>
          <p:nvPr/>
        </p:nvCxnSpPr>
        <p:spPr bwMode="auto">
          <a:xfrm flipV="1">
            <a:off x="2590800" y="3340100"/>
            <a:ext cx="984250" cy="166688"/>
          </a:xfrm>
          <a:prstGeom prst="line">
            <a:avLst/>
          </a:prstGeom>
          <a:noFill/>
          <a:ln w="9525">
            <a:solidFill>
              <a:srgbClr val="4A7EBB"/>
            </a:solidFill>
            <a:round/>
            <a:headEnd/>
            <a:tailEnd/>
          </a:ln>
        </p:spPr>
      </p:cxnSp>
      <p:cxnSp>
        <p:nvCxnSpPr>
          <p:cNvPr id="136" name="Straight Connector 135"/>
          <p:cNvCxnSpPr>
            <a:endCxn id="0" idx="4"/>
          </p:cNvCxnSpPr>
          <p:nvPr/>
        </p:nvCxnSpPr>
        <p:spPr>
          <a:xfrm>
            <a:off x="2593975" y="3506788"/>
            <a:ext cx="981075" cy="204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93" name="Straight Connector 136"/>
          <p:cNvCxnSpPr>
            <a:cxnSpLocks noChangeShapeType="1"/>
          </p:cNvCxnSpPr>
          <p:nvPr/>
        </p:nvCxnSpPr>
        <p:spPr bwMode="auto">
          <a:xfrm flipV="1">
            <a:off x="2593975" y="3732213"/>
            <a:ext cx="981075" cy="201612"/>
          </a:xfrm>
          <a:prstGeom prst="line">
            <a:avLst/>
          </a:prstGeom>
          <a:noFill/>
          <a:ln w="9525">
            <a:solidFill>
              <a:srgbClr val="4A7EBB"/>
            </a:solidFill>
            <a:round/>
            <a:headEnd/>
            <a:tailEnd/>
          </a:ln>
        </p:spPr>
      </p:cxnSp>
      <p:cxnSp>
        <p:nvCxnSpPr>
          <p:cNvPr id="138" name="Straight Connector 137"/>
          <p:cNvCxnSpPr>
            <a:endCxn id="0" idx="4"/>
          </p:cNvCxnSpPr>
          <p:nvPr/>
        </p:nvCxnSpPr>
        <p:spPr>
          <a:xfrm>
            <a:off x="2590800" y="3933825"/>
            <a:ext cx="98425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95" name="Straight Connector 138"/>
          <p:cNvCxnSpPr>
            <a:cxnSpLocks noChangeShapeType="1"/>
          </p:cNvCxnSpPr>
          <p:nvPr/>
        </p:nvCxnSpPr>
        <p:spPr bwMode="auto">
          <a:xfrm flipV="1">
            <a:off x="2590800" y="4124325"/>
            <a:ext cx="984250" cy="196850"/>
          </a:xfrm>
          <a:prstGeom prst="line">
            <a:avLst/>
          </a:prstGeom>
          <a:noFill/>
          <a:ln w="9525">
            <a:solidFill>
              <a:srgbClr val="4A7EBB"/>
            </a:solidFill>
            <a:round/>
            <a:headEnd/>
            <a:tailEnd/>
          </a:ln>
        </p:spPr>
      </p:cxnSp>
      <p:cxnSp>
        <p:nvCxnSpPr>
          <p:cNvPr id="140" name="Straight Connector 139"/>
          <p:cNvCxnSpPr>
            <a:endCxn id="0" idx="4"/>
          </p:cNvCxnSpPr>
          <p:nvPr/>
        </p:nvCxnSpPr>
        <p:spPr>
          <a:xfrm>
            <a:off x="2590800" y="4325938"/>
            <a:ext cx="98425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97" name="Straight Connector 140"/>
          <p:cNvCxnSpPr>
            <a:cxnSpLocks noChangeShapeType="1"/>
          </p:cNvCxnSpPr>
          <p:nvPr/>
        </p:nvCxnSpPr>
        <p:spPr bwMode="auto">
          <a:xfrm flipV="1">
            <a:off x="2590800" y="2741613"/>
            <a:ext cx="868363" cy="3175"/>
          </a:xfrm>
          <a:prstGeom prst="line">
            <a:avLst/>
          </a:prstGeom>
          <a:noFill/>
          <a:ln w="12700">
            <a:solidFill>
              <a:srgbClr val="BE4B48"/>
            </a:solidFill>
            <a:prstDash val="dash"/>
            <a:round/>
            <a:headEnd/>
            <a:tailEnd/>
          </a:ln>
        </p:spPr>
      </p:cxnSp>
      <p:cxnSp>
        <p:nvCxnSpPr>
          <p:cNvPr id="23598" name="Straight Connector 141"/>
          <p:cNvCxnSpPr>
            <a:cxnSpLocks noChangeShapeType="1"/>
          </p:cNvCxnSpPr>
          <p:nvPr/>
        </p:nvCxnSpPr>
        <p:spPr bwMode="auto">
          <a:xfrm flipV="1">
            <a:off x="2590800" y="3133725"/>
            <a:ext cx="868363" cy="14288"/>
          </a:xfrm>
          <a:prstGeom prst="line">
            <a:avLst/>
          </a:prstGeom>
          <a:noFill/>
          <a:ln w="12700">
            <a:solidFill>
              <a:srgbClr val="BE4B48"/>
            </a:solidFill>
            <a:prstDash val="dash"/>
            <a:round/>
            <a:headEnd/>
            <a:tailEnd/>
          </a:ln>
        </p:spPr>
      </p:cxnSp>
      <p:cxnSp>
        <p:nvCxnSpPr>
          <p:cNvPr id="143" name="Straight Connector 142"/>
          <p:cNvCxnSpPr>
            <a:endCxn id="0" idx="2"/>
          </p:cNvCxnSpPr>
          <p:nvPr/>
        </p:nvCxnSpPr>
        <p:spPr>
          <a:xfrm>
            <a:off x="2590800" y="3506788"/>
            <a:ext cx="868363" cy="1905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23600" name="Straight Connector 143"/>
          <p:cNvCxnSpPr>
            <a:cxnSpLocks noChangeShapeType="1"/>
          </p:cNvCxnSpPr>
          <p:nvPr/>
        </p:nvCxnSpPr>
        <p:spPr bwMode="auto">
          <a:xfrm flipV="1">
            <a:off x="2593975" y="3917950"/>
            <a:ext cx="865188" cy="15875"/>
          </a:xfrm>
          <a:prstGeom prst="line">
            <a:avLst/>
          </a:prstGeom>
          <a:noFill/>
          <a:ln w="12700">
            <a:solidFill>
              <a:srgbClr val="BE4B48"/>
            </a:solidFill>
            <a:prstDash val="dash"/>
            <a:round/>
            <a:headEnd/>
            <a:tailEnd/>
          </a:ln>
        </p:spPr>
      </p:cxnSp>
      <p:cxnSp>
        <p:nvCxnSpPr>
          <p:cNvPr id="23601" name="Straight Connector 144"/>
          <p:cNvCxnSpPr>
            <a:cxnSpLocks noChangeShapeType="1"/>
          </p:cNvCxnSpPr>
          <p:nvPr/>
        </p:nvCxnSpPr>
        <p:spPr bwMode="auto">
          <a:xfrm flipV="1">
            <a:off x="2593975" y="4311650"/>
            <a:ext cx="865188" cy="9525"/>
          </a:xfrm>
          <a:prstGeom prst="line">
            <a:avLst/>
          </a:prstGeom>
          <a:noFill/>
          <a:ln w="12700">
            <a:solidFill>
              <a:srgbClr val="BE4B48"/>
            </a:solidFill>
            <a:prstDash val="dash"/>
            <a:round/>
            <a:headEnd/>
            <a:tailEnd/>
          </a:ln>
        </p:spPr>
      </p:cxnSp>
      <p:sp>
        <p:nvSpPr>
          <p:cNvPr id="146" name="Oval 145"/>
          <p:cNvSpPr/>
          <p:nvPr/>
        </p:nvSpPr>
        <p:spPr>
          <a:xfrm>
            <a:off x="2563813" y="3890963"/>
            <a:ext cx="77787" cy="7461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7" name="Oval 146"/>
          <p:cNvSpPr/>
          <p:nvPr/>
        </p:nvSpPr>
        <p:spPr>
          <a:xfrm>
            <a:off x="2563813" y="3470275"/>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8" name="Oval 147"/>
          <p:cNvSpPr/>
          <p:nvPr/>
        </p:nvSpPr>
        <p:spPr>
          <a:xfrm>
            <a:off x="2563813" y="3111500"/>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9" name="Oval 148"/>
          <p:cNvSpPr/>
          <p:nvPr/>
        </p:nvSpPr>
        <p:spPr>
          <a:xfrm>
            <a:off x="2563813" y="2703513"/>
            <a:ext cx="77787" cy="74612"/>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50" name="Oval 149"/>
          <p:cNvSpPr/>
          <p:nvPr/>
        </p:nvSpPr>
        <p:spPr>
          <a:xfrm>
            <a:off x="2563813" y="4283075"/>
            <a:ext cx="77787"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3607" name="TextBox 150"/>
          <p:cNvSpPr txBox="1">
            <a:spLocks noChangeArrowheads="1"/>
          </p:cNvSpPr>
          <p:nvPr/>
        </p:nvSpPr>
        <p:spPr bwMode="auto">
          <a:xfrm>
            <a:off x="2139950" y="4708525"/>
            <a:ext cx="903288" cy="366713"/>
          </a:xfrm>
          <a:prstGeom prst="rect">
            <a:avLst/>
          </a:prstGeom>
          <a:noFill/>
          <a:ln w="9525">
            <a:noFill/>
            <a:miter lim="800000"/>
            <a:headEnd/>
            <a:tailEnd/>
          </a:ln>
        </p:spPr>
        <p:txBody>
          <a:bodyPr>
            <a:prstTxWarp prst="textNoShape">
              <a:avLst/>
            </a:prstTxWarp>
            <a:spAutoFit/>
          </a:bodyPr>
          <a:lstStyle/>
          <a:p>
            <a:r>
              <a:rPr lang="en-US">
                <a:latin typeface="Calibri" pitchFamily="84" charset="0"/>
              </a:rPr>
              <a:t>Sensor</a:t>
            </a:r>
            <a:endParaRPr lang="fr-FR" sz="2400"/>
          </a:p>
        </p:txBody>
      </p:sp>
      <p:cxnSp>
        <p:nvCxnSpPr>
          <p:cNvPr id="54" name="Straight Connector 53"/>
          <p:cNvCxnSpPr/>
          <p:nvPr/>
        </p:nvCxnSpPr>
        <p:spPr>
          <a:xfrm rot="5400000">
            <a:off x="3110706" y="3512344"/>
            <a:ext cx="1970088"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2971006" y="3512344"/>
            <a:ext cx="1970088"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3610" name="TextBox 55"/>
          <p:cNvSpPr txBox="1">
            <a:spLocks noChangeArrowheads="1"/>
          </p:cNvSpPr>
          <p:nvPr/>
        </p:nvSpPr>
        <p:spPr bwMode="auto">
          <a:xfrm>
            <a:off x="3011488" y="4708525"/>
            <a:ext cx="1152525" cy="641350"/>
          </a:xfrm>
          <a:prstGeom prst="rect">
            <a:avLst/>
          </a:prstGeom>
          <a:noFill/>
          <a:ln w="9525">
            <a:noFill/>
            <a:miter lim="800000"/>
            <a:headEnd/>
            <a:tailEnd/>
          </a:ln>
        </p:spPr>
        <p:txBody>
          <a:bodyPr>
            <a:prstTxWarp prst="textNoShape">
              <a:avLst/>
            </a:prstTxWarp>
            <a:spAutoFit/>
          </a:bodyPr>
          <a:lstStyle/>
          <a:p>
            <a:pPr algn="ctr"/>
            <a:r>
              <a:rPr lang="en-US">
                <a:latin typeface="Calibri" pitchFamily="84" charset="0"/>
              </a:rPr>
              <a:t>Microlens Array</a:t>
            </a:r>
            <a:endParaRPr lang="fr-FR" sz="2400"/>
          </a:p>
        </p:txBody>
      </p:sp>
      <p:sp>
        <p:nvSpPr>
          <p:cNvPr id="23611" name="TextBox 56"/>
          <p:cNvSpPr txBox="1">
            <a:spLocks noChangeArrowheads="1"/>
          </p:cNvSpPr>
          <p:nvPr/>
        </p:nvSpPr>
        <p:spPr bwMode="auto">
          <a:xfrm>
            <a:off x="3941763" y="4429125"/>
            <a:ext cx="1449387" cy="641350"/>
          </a:xfrm>
          <a:prstGeom prst="rect">
            <a:avLst/>
          </a:prstGeom>
          <a:noFill/>
          <a:ln w="9525">
            <a:noFill/>
            <a:miter lim="800000"/>
            <a:headEnd/>
            <a:tailEnd/>
          </a:ln>
        </p:spPr>
        <p:txBody>
          <a:bodyPr>
            <a:prstTxWarp prst="textNoShape">
              <a:avLst/>
            </a:prstTxWarp>
            <a:spAutoFit/>
          </a:bodyPr>
          <a:lstStyle/>
          <a:p>
            <a:pPr algn="ctr"/>
            <a:r>
              <a:rPr lang="en-US" b="1">
                <a:solidFill>
                  <a:srgbClr val="953735"/>
                </a:solidFill>
                <a:latin typeface="Calibri" pitchFamily="84" charset="0"/>
              </a:rPr>
              <a:t>Planar Wavefront</a:t>
            </a:r>
            <a:endParaRPr lang="fr-FR" sz="2400"/>
          </a:p>
        </p:txBody>
      </p:sp>
      <p:sp>
        <p:nvSpPr>
          <p:cNvPr id="58" name="Oval 57"/>
          <p:cNvSpPr/>
          <p:nvPr/>
        </p:nvSpPr>
        <p:spPr>
          <a:xfrm>
            <a:off x="742950"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59" name="Oval 58"/>
          <p:cNvSpPr/>
          <p:nvPr/>
        </p:nvSpPr>
        <p:spPr>
          <a:xfrm>
            <a:off x="742950" y="34702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0" name="Oval 59"/>
          <p:cNvSpPr/>
          <p:nvPr/>
        </p:nvSpPr>
        <p:spPr>
          <a:xfrm>
            <a:off x="742950"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3" name="Oval 62"/>
          <p:cNvSpPr/>
          <p:nvPr/>
        </p:nvSpPr>
        <p:spPr>
          <a:xfrm>
            <a:off x="1047750"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5" name="Oval 64"/>
          <p:cNvSpPr/>
          <p:nvPr/>
        </p:nvSpPr>
        <p:spPr>
          <a:xfrm>
            <a:off x="1047750" y="34702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6" name="Oval 65"/>
          <p:cNvSpPr/>
          <p:nvPr/>
        </p:nvSpPr>
        <p:spPr>
          <a:xfrm>
            <a:off x="1047750"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7" name="Oval 66"/>
          <p:cNvSpPr/>
          <p:nvPr/>
        </p:nvSpPr>
        <p:spPr>
          <a:xfrm>
            <a:off x="1047750" y="2703513"/>
            <a:ext cx="77788"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8" name="Oval 67"/>
          <p:cNvSpPr/>
          <p:nvPr/>
        </p:nvSpPr>
        <p:spPr>
          <a:xfrm>
            <a:off x="1047750" y="42830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69" name="Oval 68"/>
          <p:cNvSpPr/>
          <p:nvPr/>
        </p:nvSpPr>
        <p:spPr>
          <a:xfrm>
            <a:off x="1352550"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0" name="Oval 69"/>
          <p:cNvSpPr/>
          <p:nvPr/>
        </p:nvSpPr>
        <p:spPr>
          <a:xfrm>
            <a:off x="1352550" y="34702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1" name="Oval 70"/>
          <p:cNvSpPr/>
          <p:nvPr/>
        </p:nvSpPr>
        <p:spPr>
          <a:xfrm>
            <a:off x="1352550"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2" name="Oval 71"/>
          <p:cNvSpPr/>
          <p:nvPr/>
        </p:nvSpPr>
        <p:spPr>
          <a:xfrm>
            <a:off x="1352550" y="2703513"/>
            <a:ext cx="77788"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3" name="Oval 72"/>
          <p:cNvSpPr/>
          <p:nvPr/>
        </p:nvSpPr>
        <p:spPr>
          <a:xfrm>
            <a:off x="1352550" y="42830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4" name="Oval 73"/>
          <p:cNvSpPr/>
          <p:nvPr/>
        </p:nvSpPr>
        <p:spPr>
          <a:xfrm>
            <a:off x="1657350"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6" name="Oval 75"/>
          <p:cNvSpPr/>
          <p:nvPr/>
        </p:nvSpPr>
        <p:spPr>
          <a:xfrm>
            <a:off x="1657350" y="34702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7" name="Oval 76"/>
          <p:cNvSpPr/>
          <p:nvPr/>
        </p:nvSpPr>
        <p:spPr>
          <a:xfrm>
            <a:off x="1657350"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9" name="Oval 78"/>
          <p:cNvSpPr/>
          <p:nvPr/>
        </p:nvSpPr>
        <p:spPr>
          <a:xfrm>
            <a:off x="1657350" y="2703513"/>
            <a:ext cx="77788"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0" name="Oval 79"/>
          <p:cNvSpPr/>
          <p:nvPr/>
        </p:nvSpPr>
        <p:spPr>
          <a:xfrm>
            <a:off x="1657350" y="42830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2" name="Oval 81"/>
          <p:cNvSpPr/>
          <p:nvPr/>
        </p:nvSpPr>
        <p:spPr>
          <a:xfrm>
            <a:off x="1962150" y="3890963"/>
            <a:ext cx="76200"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3" name="Oval 82"/>
          <p:cNvSpPr/>
          <p:nvPr/>
        </p:nvSpPr>
        <p:spPr>
          <a:xfrm>
            <a:off x="1962150" y="3470275"/>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6" name="Oval 85"/>
          <p:cNvSpPr/>
          <p:nvPr/>
        </p:nvSpPr>
        <p:spPr>
          <a:xfrm>
            <a:off x="1962150" y="3111500"/>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3633" name="TextBox 7"/>
          <p:cNvSpPr txBox="1">
            <a:spLocks noChangeArrowheads="1"/>
          </p:cNvSpPr>
          <p:nvPr/>
        </p:nvSpPr>
        <p:spPr bwMode="auto">
          <a:xfrm>
            <a:off x="1098550" y="2003425"/>
            <a:ext cx="1470025" cy="366713"/>
          </a:xfrm>
          <a:prstGeom prst="rect">
            <a:avLst/>
          </a:prstGeom>
          <a:noFill/>
          <a:ln w="9525">
            <a:noFill/>
            <a:miter lim="800000"/>
            <a:headEnd/>
            <a:tailEnd/>
          </a:ln>
        </p:spPr>
        <p:txBody>
          <a:bodyPr wrap="none" anchor="ctr">
            <a:prstTxWarp prst="textNoShape">
              <a:avLst/>
            </a:prstTxWarp>
            <a:spAutoFit/>
          </a:bodyPr>
          <a:lstStyle/>
          <a:p>
            <a:pPr algn="ctr"/>
            <a:r>
              <a:rPr lang="en-US" b="1">
                <a:solidFill>
                  <a:srgbClr val="FF0000"/>
                </a:solidFill>
                <a:latin typeface="Calibri" pitchFamily="84" charset="0"/>
              </a:rPr>
              <a:t>Spot Diagram</a:t>
            </a:r>
            <a:endParaRPr lang="fr-FR"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r-FR" dirty="0" err="1" smtClean="0">
                <a:ea typeface="+mj-ea"/>
                <a:cs typeface="+mj-cs"/>
              </a:rPr>
              <a:t>Effect</a:t>
            </a:r>
            <a:r>
              <a:rPr lang="fr-FR" dirty="0" smtClean="0">
                <a:ea typeface="+mj-ea"/>
                <a:cs typeface="+mj-cs"/>
              </a:rPr>
              <a:t> of </a:t>
            </a:r>
            <a:r>
              <a:rPr lang="fr-FR" dirty="0" err="1" smtClean="0">
                <a:ea typeface="+mj-ea"/>
                <a:cs typeface="+mj-cs"/>
              </a:rPr>
              <a:t>refractive</a:t>
            </a:r>
            <a:r>
              <a:rPr lang="fr-FR" dirty="0" smtClean="0">
                <a:ea typeface="+mj-ea"/>
                <a:cs typeface="+mj-cs"/>
              </a:rPr>
              <a:t> </a:t>
            </a:r>
            <a:r>
              <a:rPr lang="fr-FR" dirty="0" err="1" smtClean="0">
                <a:ea typeface="+mj-ea"/>
                <a:cs typeface="+mj-cs"/>
              </a:rPr>
              <a:t>errors</a:t>
            </a:r>
            <a:r>
              <a:rPr lang="fr-FR" dirty="0" smtClean="0">
                <a:ea typeface="+mj-ea"/>
                <a:cs typeface="+mj-cs"/>
              </a:rPr>
              <a:t> </a:t>
            </a:r>
            <a:endParaRPr lang="fr-FR" dirty="0">
              <a:ea typeface="+mj-ea"/>
              <a:cs typeface="+mj-cs"/>
            </a:endParaRPr>
          </a:p>
        </p:txBody>
      </p:sp>
      <p:sp>
        <p:nvSpPr>
          <p:cNvPr id="5" name="Rectangle 4"/>
          <p:cNvSpPr/>
          <p:nvPr/>
        </p:nvSpPr>
        <p:spPr>
          <a:xfrm>
            <a:off x="4891088" y="6172200"/>
            <a:ext cx="4094162" cy="457200"/>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
        <p:nvSpPr>
          <p:cNvPr id="184" name="Rectangle 183"/>
          <p:cNvSpPr/>
          <p:nvPr/>
        </p:nvSpPr>
        <p:spPr>
          <a:xfrm>
            <a:off x="852488" y="2651125"/>
            <a:ext cx="1676400" cy="1782763"/>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85" name="Oval 184"/>
          <p:cNvSpPr/>
          <p:nvPr/>
        </p:nvSpPr>
        <p:spPr>
          <a:xfrm>
            <a:off x="854075" y="2698750"/>
            <a:ext cx="1614488" cy="1676400"/>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nvGrpSpPr>
          <p:cNvPr id="24581" name="Group 185"/>
          <p:cNvGrpSpPr>
            <a:grpSpLocks/>
          </p:cNvGrpSpPr>
          <p:nvPr/>
        </p:nvGrpSpPr>
        <p:grpSpPr bwMode="auto">
          <a:xfrm>
            <a:off x="1004888" y="2700338"/>
            <a:ext cx="1296987" cy="1652587"/>
            <a:chOff x="151734" y="2590800"/>
            <a:chExt cx="1297415" cy="1652277"/>
          </a:xfrm>
        </p:grpSpPr>
        <p:sp>
          <p:nvSpPr>
            <p:cNvPr id="161" name="Oval 160"/>
            <p:cNvSpPr/>
            <p:nvPr/>
          </p:nvSpPr>
          <p:spPr>
            <a:xfrm>
              <a:off x="151734" y="3778027"/>
              <a:ext cx="77813"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2" name="Oval 161"/>
            <p:cNvSpPr/>
            <p:nvPr/>
          </p:nvSpPr>
          <p:spPr>
            <a:xfrm>
              <a:off x="151734" y="3357418"/>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3" name="Oval 162"/>
            <p:cNvSpPr/>
            <p:nvPr/>
          </p:nvSpPr>
          <p:spPr>
            <a:xfrm>
              <a:off x="151734" y="299871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4" name="Oval 163"/>
            <p:cNvSpPr/>
            <p:nvPr/>
          </p:nvSpPr>
          <p:spPr>
            <a:xfrm>
              <a:off x="456635" y="3778027"/>
              <a:ext cx="77813"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5" name="Oval 164"/>
            <p:cNvSpPr/>
            <p:nvPr/>
          </p:nvSpPr>
          <p:spPr>
            <a:xfrm>
              <a:off x="456635" y="3357418"/>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6" name="Oval 165"/>
            <p:cNvSpPr/>
            <p:nvPr/>
          </p:nvSpPr>
          <p:spPr>
            <a:xfrm>
              <a:off x="456635" y="299871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7" name="Oval 166"/>
            <p:cNvSpPr/>
            <p:nvPr/>
          </p:nvSpPr>
          <p:spPr>
            <a:xfrm>
              <a:off x="456635" y="259080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8" name="Oval 167"/>
            <p:cNvSpPr/>
            <p:nvPr/>
          </p:nvSpPr>
          <p:spPr>
            <a:xfrm>
              <a:off x="456635" y="4170066"/>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69" name="Oval 168"/>
            <p:cNvSpPr/>
            <p:nvPr/>
          </p:nvSpPr>
          <p:spPr>
            <a:xfrm>
              <a:off x="761535" y="3778027"/>
              <a:ext cx="77813"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0" name="Oval 169"/>
            <p:cNvSpPr/>
            <p:nvPr/>
          </p:nvSpPr>
          <p:spPr>
            <a:xfrm>
              <a:off x="761535" y="3357418"/>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1" name="Oval 170"/>
            <p:cNvSpPr/>
            <p:nvPr/>
          </p:nvSpPr>
          <p:spPr>
            <a:xfrm>
              <a:off x="761535" y="299871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2" name="Oval 171"/>
            <p:cNvSpPr/>
            <p:nvPr/>
          </p:nvSpPr>
          <p:spPr>
            <a:xfrm>
              <a:off x="761535" y="259080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3" name="Oval 172"/>
            <p:cNvSpPr/>
            <p:nvPr/>
          </p:nvSpPr>
          <p:spPr>
            <a:xfrm>
              <a:off x="761535" y="4170066"/>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4" name="Oval 173"/>
            <p:cNvSpPr/>
            <p:nvPr/>
          </p:nvSpPr>
          <p:spPr>
            <a:xfrm>
              <a:off x="1066436" y="3778027"/>
              <a:ext cx="77813"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5" name="Oval 174"/>
            <p:cNvSpPr/>
            <p:nvPr/>
          </p:nvSpPr>
          <p:spPr>
            <a:xfrm>
              <a:off x="1066436" y="3357418"/>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7" name="Oval 176"/>
            <p:cNvSpPr/>
            <p:nvPr/>
          </p:nvSpPr>
          <p:spPr>
            <a:xfrm>
              <a:off x="1066436" y="259080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6" name="Oval 175"/>
            <p:cNvSpPr/>
            <p:nvPr/>
          </p:nvSpPr>
          <p:spPr>
            <a:xfrm>
              <a:off x="1066436" y="299871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8" name="Oval 177"/>
            <p:cNvSpPr/>
            <p:nvPr/>
          </p:nvSpPr>
          <p:spPr>
            <a:xfrm>
              <a:off x="1066436" y="4170066"/>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79" name="Oval 178"/>
            <p:cNvSpPr/>
            <p:nvPr/>
          </p:nvSpPr>
          <p:spPr>
            <a:xfrm>
              <a:off x="1371336" y="3778027"/>
              <a:ext cx="77813" cy="74598"/>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80" name="Oval 179"/>
            <p:cNvSpPr/>
            <p:nvPr/>
          </p:nvSpPr>
          <p:spPr>
            <a:xfrm>
              <a:off x="1371336" y="3357418"/>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81" name="Oval 180"/>
            <p:cNvSpPr/>
            <p:nvPr/>
          </p:nvSpPr>
          <p:spPr>
            <a:xfrm>
              <a:off x="1371336" y="2998710"/>
              <a:ext cx="77813" cy="73011"/>
            </a:xfrm>
            <a:prstGeom prst="ellipse">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grpSp>
        <p:nvGrpSpPr>
          <p:cNvPr id="24582" name="Group 62"/>
          <p:cNvGrpSpPr>
            <a:grpSpLocks/>
          </p:cNvGrpSpPr>
          <p:nvPr/>
        </p:nvGrpSpPr>
        <p:grpSpPr bwMode="auto">
          <a:xfrm>
            <a:off x="4457700" y="1709738"/>
            <a:ext cx="3956050" cy="3616325"/>
            <a:chOff x="5105402" y="1204200"/>
            <a:chExt cx="2732107" cy="2682000"/>
          </a:xfrm>
        </p:grpSpPr>
        <p:sp>
          <p:nvSpPr>
            <p:cNvPr id="64" name="Oval 63"/>
            <p:cNvSpPr/>
            <p:nvPr/>
          </p:nvSpPr>
          <p:spPr>
            <a:xfrm>
              <a:off x="5105402" y="1879998"/>
              <a:ext cx="1371536" cy="1371611"/>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5" name="Freeform 74"/>
            <p:cNvSpPr/>
            <p:nvPr/>
          </p:nvSpPr>
          <p:spPr>
            <a:xfrm>
              <a:off x="5477065" y="1204200"/>
              <a:ext cx="2360444" cy="2682000"/>
            </a:xfrm>
            <a:custGeom>
              <a:avLst/>
              <a:gdLst>
                <a:gd name="connsiteX0" fmla="*/ 155396 w 2514600"/>
                <a:gd name="connsiteY0" fmla="*/ 651815 h 2514600"/>
                <a:gd name="connsiteX1" fmla="*/ 1571562 w 2514600"/>
                <a:gd name="connsiteY1" fmla="*/ 39908 h 2514600"/>
                <a:gd name="connsiteX2" fmla="*/ 2514595 w 2514600"/>
                <a:gd name="connsiteY2" fmla="*/ 1260828 h 2514600"/>
                <a:gd name="connsiteX3" fmla="*/ 1564724 w 2514600"/>
                <a:gd name="connsiteY3" fmla="*/ 2476436 h 2514600"/>
                <a:gd name="connsiteX4" fmla="*/ 152015 w 2514600"/>
                <a:gd name="connsiteY4" fmla="*/ 1856590 h 2514600"/>
                <a:gd name="connsiteX5" fmla="*/ 155396 w 2514600"/>
                <a:gd name="connsiteY5" fmla="*/ 651815 h 2514600"/>
                <a:gd name="connsiteX0" fmla="*/ 0 w 2360811"/>
                <a:gd name="connsiteY0" fmla="*/ 755545 h 2720678"/>
                <a:gd name="connsiteX1" fmla="*/ 1416166 w 2360811"/>
                <a:gd name="connsiteY1" fmla="*/ 143638 h 2720678"/>
                <a:gd name="connsiteX2" fmla="*/ 2359199 w 2360811"/>
                <a:gd name="connsiteY2" fmla="*/ 1364558 h 2720678"/>
                <a:gd name="connsiteX3" fmla="*/ 1409328 w 2360811"/>
                <a:gd name="connsiteY3" fmla="*/ 2580166 h 2720678"/>
                <a:gd name="connsiteX4" fmla="*/ 88059 w 2360811"/>
                <a:gd name="connsiteY4" fmla="*/ 2051760 h 2720678"/>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 name="connsiteX0" fmla="*/ 0 w 2360811"/>
                <a:gd name="connsiteY0" fmla="*/ 755545 h 2682000"/>
                <a:gd name="connsiteX1" fmla="*/ 1416166 w 2360811"/>
                <a:gd name="connsiteY1" fmla="*/ 143638 h 2682000"/>
                <a:gd name="connsiteX2" fmla="*/ 2359199 w 2360811"/>
                <a:gd name="connsiteY2" fmla="*/ 1364558 h 2682000"/>
                <a:gd name="connsiteX3" fmla="*/ 1409328 w 2360811"/>
                <a:gd name="connsiteY3" fmla="*/ 2580166 h 2682000"/>
                <a:gd name="connsiteX4" fmla="*/ 11859 w 2360811"/>
                <a:gd name="connsiteY4" fmla="*/ 1975560 h 26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11" h="2682000">
                  <a:moveTo>
                    <a:pt x="0" y="755545"/>
                  </a:moveTo>
                  <a:cubicBezTo>
                    <a:pt x="276744" y="251906"/>
                    <a:pt x="859742" y="0"/>
                    <a:pt x="1416166" y="143638"/>
                  </a:cubicBezTo>
                  <a:cubicBezTo>
                    <a:pt x="1972590" y="287276"/>
                    <a:pt x="2360811" y="789896"/>
                    <a:pt x="2359199" y="1364558"/>
                  </a:cubicBezTo>
                  <a:cubicBezTo>
                    <a:pt x="2357586" y="1939221"/>
                    <a:pt x="1800551" y="2478332"/>
                    <a:pt x="1409328" y="2580166"/>
                  </a:cubicBezTo>
                  <a:cubicBezTo>
                    <a:pt x="1018105" y="2682000"/>
                    <a:pt x="334032" y="2541704"/>
                    <a:pt x="11859" y="1975560"/>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8" name="Freeform 77"/>
            <p:cNvSpPr/>
            <p:nvPr/>
          </p:nvSpPr>
          <p:spPr>
            <a:xfrm>
              <a:off x="5193110" y="1929447"/>
              <a:ext cx="1270671" cy="1270359"/>
            </a:xfrm>
            <a:custGeom>
              <a:avLst/>
              <a:gdLst>
                <a:gd name="connsiteX0" fmla="*/ 0 w 1270716"/>
                <a:gd name="connsiteY0" fmla="*/ 635358 h 1270716"/>
                <a:gd name="connsiteX1" fmla="*/ 186093 w 1270716"/>
                <a:gd name="connsiteY1" fmla="*/ 186092 h 1270716"/>
                <a:gd name="connsiteX2" fmla="*/ 635359 w 1270716"/>
                <a:gd name="connsiteY2" fmla="*/ 1 h 1270716"/>
                <a:gd name="connsiteX3" fmla="*/ 1084625 w 1270716"/>
                <a:gd name="connsiteY3" fmla="*/ 186094 h 1270716"/>
                <a:gd name="connsiteX4" fmla="*/ 1270716 w 1270716"/>
                <a:gd name="connsiteY4" fmla="*/ 635360 h 1270716"/>
                <a:gd name="connsiteX5" fmla="*/ 1084624 w 1270716"/>
                <a:gd name="connsiteY5" fmla="*/ 1084626 h 1270716"/>
                <a:gd name="connsiteX6" fmla="*/ 635358 w 1270716"/>
                <a:gd name="connsiteY6" fmla="*/ 1270718 h 1270716"/>
                <a:gd name="connsiteX7" fmla="*/ 186092 w 1270716"/>
                <a:gd name="connsiteY7" fmla="*/ 1084626 h 1270716"/>
                <a:gd name="connsiteX8" fmla="*/ 0 w 1270716"/>
                <a:gd name="connsiteY8" fmla="*/ 635360 h 1270716"/>
                <a:gd name="connsiteX9" fmla="*/ 0 w 1270716"/>
                <a:gd name="connsiteY9" fmla="*/ 635358 h 12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16" h="1270716">
                  <a:moveTo>
                    <a:pt x="0" y="635358"/>
                  </a:moveTo>
                  <a:cubicBezTo>
                    <a:pt x="0" y="466851"/>
                    <a:pt x="66940" y="305245"/>
                    <a:pt x="186093" y="186092"/>
                  </a:cubicBezTo>
                  <a:cubicBezTo>
                    <a:pt x="305246" y="66939"/>
                    <a:pt x="466852" y="0"/>
                    <a:pt x="635359" y="1"/>
                  </a:cubicBezTo>
                  <a:cubicBezTo>
                    <a:pt x="803866" y="1"/>
                    <a:pt x="965472" y="66941"/>
                    <a:pt x="1084625" y="186094"/>
                  </a:cubicBezTo>
                  <a:cubicBezTo>
                    <a:pt x="1203778" y="305247"/>
                    <a:pt x="1270717" y="466853"/>
                    <a:pt x="1270716" y="635360"/>
                  </a:cubicBezTo>
                  <a:cubicBezTo>
                    <a:pt x="1270716" y="803867"/>
                    <a:pt x="1203777" y="965473"/>
                    <a:pt x="1084624" y="1084626"/>
                  </a:cubicBezTo>
                  <a:cubicBezTo>
                    <a:pt x="965471" y="1203779"/>
                    <a:pt x="803865" y="1270718"/>
                    <a:pt x="635358" y="1270718"/>
                  </a:cubicBezTo>
                  <a:cubicBezTo>
                    <a:pt x="466851" y="1270718"/>
                    <a:pt x="305245" y="1203778"/>
                    <a:pt x="186092" y="1084626"/>
                  </a:cubicBezTo>
                  <a:cubicBezTo>
                    <a:pt x="66939" y="965473"/>
                    <a:pt x="0" y="803867"/>
                    <a:pt x="0" y="635360"/>
                  </a:cubicBezTo>
                  <a:lnTo>
                    <a:pt x="0" y="635358"/>
                  </a:lnTo>
                  <a:close/>
                </a:path>
              </a:pathLst>
            </a:cu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1" name="Freeform 80"/>
            <p:cNvSpPr/>
            <p:nvPr/>
          </p:nvSpPr>
          <p:spPr>
            <a:xfrm>
              <a:off x="5513245" y="1267777"/>
              <a:ext cx="2273832" cy="2554846"/>
            </a:xfrm>
            <a:custGeom>
              <a:avLst/>
              <a:gdLst>
                <a:gd name="connsiteX0" fmla="*/ 148366 w 2400837"/>
                <a:gd name="connsiteY0" fmla="*/ 622327 h 2400837"/>
                <a:gd name="connsiteX1" fmla="*/ 1500464 w 2400837"/>
                <a:gd name="connsiteY1" fmla="*/ 38103 h 2400837"/>
                <a:gd name="connsiteX2" fmla="*/ 2400833 w 2400837"/>
                <a:gd name="connsiteY2" fmla="*/ 1203788 h 2400837"/>
                <a:gd name="connsiteX3" fmla="*/ 1493935 w 2400837"/>
                <a:gd name="connsiteY3" fmla="*/ 2364401 h 2400837"/>
                <a:gd name="connsiteX4" fmla="*/ 145138 w 2400837"/>
                <a:gd name="connsiteY4" fmla="*/ 1772597 h 2400837"/>
                <a:gd name="connsiteX5" fmla="*/ 148366 w 2400837"/>
                <a:gd name="connsiteY5" fmla="*/ 622327 h 2400837"/>
                <a:gd name="connsiteX0" fmla="*/ 0 w 2254007"/>
                <a:gd name="connsiteY0" fmla="*/ 721363 h 2597592"/>
                <a:gd name="connsiteX1" fmla="*/ 1352098 w 2254007"/>
                <a:gd name="connsiteY1" fmla="*/ 137139 h 2597592"/>
                <a:gd name="connsiteX2" fmla="*/ 2252467 w 2254007"/>
                <a:gd name="connsiteY2" fmla="*/ 1302824 h 2597592"/>
                <a:gd name="connsiteX3" fmla="*/ 1345569 w 2254007"/>
                <a:gd name="connsiteY3" fmla="*/ 2463437 h 2597592"/>
                <a:gd name="connsiteX4" fmla="*/ 88212 w 2254007"/>
                <a:gd name="connsiteY4" fmla="*/ 1963073 h 2597592"/>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0 w 2254007"/>
                <a:gd name="connsiteY0" fmla="*/ 721363 h 2560779"/>
                <a:gd name="connsiteX1" fmla="*/ 1352098 w 2254007"/>
                <a:gd name="connsiteY1" fmla="*/ 137139 h 2560779"/>
                <a:gd name="connsiteX2" fmla="*/ 2252467 w 2254007"/>
                <a:gd name="connsiteY2" fmla="*/ 1302824 h 2560779"/>
                <a:gd name="connsiteX3" fmla="*/ 1345569 w 2254007"/>
                <a:gd name="connsiteY3" fmla="*/ 2463437 h 2560779"/>
                <a:gd name="connsiteX4" fmla="*/ 12012 w 2254007"/>
                <a:gd name="connsiteY4" fmla="*/ 1886873 h 256077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 name="connsiteX0" fmla="*/ 19738 w 2273745"/>
                <a:gd name="connsiteY0" fmla="*/ 721363 h 2554429"/>
                <a:gd name="connsiteX1" fmla="*/ 1371836 w 2273745"/>
                <a:gd name="connsiteY1" fmla="*/ 137139 h 2554429"/>
                <a:gd name="connsiteX2" fmla="*/ 2272205 w 2273745"/>
                <a:gd name="connsiteY2" fmla="*/ 1302824 h 2554429"/>
                <a:gd name="connsiteX3" fmla="*/ 1365307 w 2273745"/>
                <a:gd name="connsiteY3" fmla="*/ 2463437 h 2554429"/>
                <a:gd name="connsiteX4" fmla="*/ 0 w 2273745"/>
                <a:gd name="connsiteY4" fmla="*/ 1848773 h 2554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745" h="2554429">
                  <a:moveTo>
                    <a:pt x="19738" y="721363"/>
                  </a:moveTo>
                  <a:cubicBezTo>
                    <a:pt x="283962" y="240509"/>
                    <a:pt x="840585" y="0"/>
                    <a:pt x="1371836" y="137139"/>
                  </a:cubicBezTo>
                  <a:cubicBezTo>
                    <a:pt x="1903087" y="274278"/>
                    <a:pt x="2273745" y="754160"/>
                    <a:pt x="2272205" y="1302824"/>
                  </a:cubicBezTo>
                  <a:cubicBezTo>
                    <a:pt x="2270665" y="1851488"/>
                    <a:pt x="1744008" y="2372446"/>
                    <a:pt x="1365307" y="2463437"/>
                  </a:cubicBezTo>
                  <a:cubicBezTo>
                    <a:pt x="986606" y="2554429"/>
                    <a:pt x="290731" y="2411112"/>
                    <a:pt x="0" y="1848773"/>
                  </a:cubicBezTo>
                </a:path>
              </a:pathLst>
            </a:custGeom>
            <a:solidFill>
              <a:schemeClr val="bg1"/>
            </a:solidFill>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4" name="Oval 83"/>
            <p:cNvSpPr/>
            <p:nvPr/>
          </p:nvSpPr>
          <p:spPr>
            <a:xfrm>
              <a:off x="5473776" y="1962412"/>
              <a:ext cx="509804" cy="1218555"/>
            </a:xfrm>
            <a:prstGeom prst="ellipse">
              <a:avLst/>
            </a:prstGeom>
            <a:ln w="3175"/>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grpSp>
      <p:cxnSp>
        <p:nvCxnSpPr>
          <p:cNvPr id="85" name="Straight Arrow Connector 84"/>
          <p:cNvCxnSpPr>
            <a:cxnSpLocks noChangeShapeType="1"/>
          </p:cNvCxnSpPr>
          <p:nvPr/>
        </p:nvCxnSpPr>
        <p:spPr bwMode="auto">
          <a:xfrm>
            <a:off x="4217988" y="2076450"/>
            <a:ext cx="4127500" cy="1374775"/>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extLst>
        </p:spPr>
      </p:cxnSp>
      <p:sp>
        <p:nvSpPr>
          <p:cNvPr id="24584" name="TextBox 86"/>
          <p:cNvSpPr txBox="1">
            <a:spLocks noChangeArrowheads="1"/>
          </p:cNvSpPr>
          <p:nvPr/>
        </p:nvSpPr>
        <p:spPr bwMode="auto">
          <a:xfrm>
            <a:off x="3836988" y="1709738"/>
            <a:ext cx="762000" cy="366712"/>
          </a:xfrm>
          <a:prstGeom prst="rect">
            <a:avLst/>
          </a:prstGeom>
          <a:noFill/>
          <a:ln w="9525">
            <a:noFill/>
            <a:miter lim="800000"/>
            <a:headEnd/>
            <a:tailEnd/>
          </a:ln>
        </p:spPr>
        <p:txBody>
          <a:bodyPr>
            <a:prstTxWarp prst="textNoShape">
              <a:avLst/>
            </a:prstTxWarp>
            <a:spAutoFit/>
          </a:bodyPr>
          <a:lstStyle/>
          <a:p>
            <a:r>
              <a:rPr lang="en-US"/>
              <a:t>Laser</a:t>
            </a:r>
            <a:endParaRPr lang="fr-FR" sz="2400"/>
          </a:p>
        </p:txBody>
      </p:sp>
      <p:sp>
        <p:nvSpPr>
          <p:cNvPr id="90" name="Oval 89"/>
          <p:cNvSpPr/>
          <p:nvPr/>
        </p:nvSpPr>
        <p:spPr>
          <a:xfrm>
            <a:off x="8326438" y="3432175"/>
            <a:ext cx="127000" cy="131763"/>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3" name="Oval 92"/>
          <p:cNvSpPr/>
          <p:nvPr/>
        </p:nvSpPr>
        <p:spPr>
          <a:xfrm>
            <a:off x="3721100" y="2578681"/>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7" name="Oval 96"/>
          <p:cNvSpPr/>
          <p:nvPr/>
        </p:nvSpPr>
        <p:spPr>
          <a:xfrm>
            <a:off x="3721100" y="2970793"/>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8" name="Oval 97"/>
          <p:cNvSpPr/>
          <p:nvPr/>
        </p:nvSpPr>
        <p:spPr>
          <a:xfrm>
            <a:off x="3721100" y="3364493"/>
            <a:ext cx="233362" cy="371475"/>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9" name="Oval 98"/>
          <p:cNvSpPr/>
          <p:nvPr/>
        </p:nvSpPr>
        <p:spPr>
          <a:xfrm>
            <a:off x="3721100" y="3756606"/>
            <a:ext cx="233362" cy="373062"/>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0" name="Oval 99"/>
          <p:cNvSpPr/>
          <p:nvPr/>
        </p:nvSpPr>
        <p:spPr>
          <a:xfrm>
            <a:off x="3721100" y="4148718"/>
            <a:ext cx="233362" cy="373063"/>
          </a:xfrm>
          <a:prstGeom prst="ellipse">
            <a:avLst/>
          </a:prstGeom>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defRPr/>
            </a:pPr>
            <a:endParaRPr lang="fr-FR" sz="2400">
              <a:solidFill>
                <a:schemeClr val="tx1"/>
              </a:solidFill>
              <a:ea typeface="ＭＳ Ｐゴシック" charset="0"/>
            </a:endParaRPr>
          </a:p>
        </p:txBody>
      </p:sp>
      <p:cxnSp>
        <p:nvCxnSpPr>
          <p:cNvPr id="101" name="Straight Arrow Connector 100"/>
          <p:cNvCxnSpPr>
            <a:stCxn id="90" idx="2"/>
          </p:cNvCxnSpPr>
          <p:nvPr/>
        </p:nvCxnSpPr>
        <p:spPr>
          <a:xfrm rot="10800000">
            <a:off x="5294313" y="2887663"/>
            <a:ext cx="3032125" cy="611187"/>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103" name="Straight Arrow Connector 102"/>
          <p:cNvCxnSpPr>
            <a:stCxn id="90" idx="2"/>
          </p:cNvCxnSpPr>
          <p:nvPr/>
        </p:nvCxnSpPr>
        <p:spPr>
          <a:xfrm rot="10800000">
            <a:off x="5302250" y="3233738"/>
            <a:ext cx="3024188" cy="265112"/>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24603" name="Straight Arrow Connector 103"/>
          <p:cNvCxnSpPr>
            <a:cxnSpLocks noChangeShapeType="1"/>
          </p:cNvCxnSpPr>
          <p:nvPr/>
        </p:nvCxnSpPr>
        <p:spPr bwMode="auto">
          <a:xfrm rot="10800000" flipV="1">
            <a:off x="5310188" y="3498850"/>
            <a:ext cx="3016250" cy="41275"/>
          </a:xfrm>
          <a:prstGeom prst="straightConnector1">
            <a:avLst/>
          </a:prstGeom>
          <a:noFill/>
          <a:ln w="12700">
            <a:solidFill>
              <a:srgbClr val="BE4B48"/>
            </a:solidFill>
            <a:prstDash val="dash"/>
            <a:round/>
            <a:headEnd/>
            <a:tailEnd type="arrow" w="med" len="med"/>
          </a:ln>
        </p:spPr>
      </p:cxnSp>
      <p:cxnSp>
        <p:nvCxnSpPr>
          <p:cNvPr id="24604" name="Straight Arrow Connector 104"/>
          <p:cNvCxnSpPr>
            <a:cxnSpLocks noChangeShapeType="1"/>
          </p:cNvCxnSpPr>
          <p:nvPr/>
        </p:nvCxnSpPr>
        <p:spPr bwMode="auto">
          <a:xfrm rot="10800000" flipV="1">
            <a:off x="5310188" y="3498850"/>
            <a:ext cx="3016250" cy="369888"/>
          </a:xfrm>
          <a:prstGeom prst="straightConnector1">
            <a:avLst/>
          </a:prstGeom>
          <a:noFill/>
          <a:ln w="12700">
            <a:solidFill>
              <a:srgbClr val="BE4B48"/>
            </a:solidFill>
            <a:prstDash val="dash"/>
            <a:round/>
            <a:headEnd/>
            <a:tailEnd type="arrow" w="med" len="med"/>
          </a:ln>
        </p:spPr>
      </p:cxnSp>
      <p:cxnSp>
        <p:nvCxnSpPr>
          <p:cNvPr id="24605" name="Straight Arrow Connector 106"/>
          <p:cNvCxnSpPr>
            <a:cxnSpLocks noChangeShapeType="1"/>
          </p:cNvCxnSpPr>
          <p:nvPr/>
        </p:nvCxnSpPr>
        <p:spPr bwMode="auto">
          <a:xfrm rot="10800000" flipV="1">
            <a:off x="5302250" y="3498850"/>
            <a:ext cx="3024188" cy="715963"/>
          </a:xfrm>
          <a:prstGeom prst="straightConnector1">
            <a:avLst/>
          </a:prstGeom>
          <a:noFill/>
          <a:ln w="12700">
            <a:solidFill>
              <a:srgbClr val="BE4B48"/>
            </a:solidFill>
            <a:prstDash val="dash"/>
            <a:round/>
            <a:headEnd/>
            <a:tailEnd type="arrow" w="med" len="med"/>
          </a:ln>
        </p:spPr>
      </p:cxnSp>
      <p:cxnSp>
        <p:nvCxnSpPr>
          <p:cNvPr id="24606" name="Straight Arrow Connector 107"/>
          <p:cNvCxnSpPr>
            <a:cxnSpLocks noChangeShapeType="1"/>
          </p:cNvCxnSpPr>
          <p:nvPr/>
        </p:nvCxnSpPr>
        <p:spPr bwMode="auto">
          <a:xfrm rot="10800000" flipV="1">
            <a:off x="4017963" y="2768600"/>
            <a:ext cx="831850" cy="87313"/>
          </a:xfrm>
          <a:prstGeom prst="straightConnector1">
            <a:avLst/>
          </a:prstGeom>
          <a:noFill/>
          <a:ln w="12700">
            <a:solidFill>
              <a:srgbClr val="BE4B48"/>
            </a:solidFill>
            <a:prstDash val="dash"/>
            <a:round/>
            <a:headEnd/>
            <a:tailEnd type="arrow" w="med" len="med"/>
          </a:ln>
        </p:spPr>
      </p:cxnSp>
      <p:cxnSp>
        <p:nvCxnSpPr>
          <p:cNvPr id="24607" name="Straight Arrow Connector 108"/>
          <p:cNvCxnSpPr>
            <a:cxnSpLocks noChangeShapeType="1"/>
          </p:cNvCxnSpPr>
          <p:nvPr/>
        </p:nvCxnSpPr>
        <p:spPr bwMode="auto">
          <a:xfrm rot="10800000" flipV="1">
            <a:off x="4017963" y="3187700"/>
            <a:ext cx="831850" cy="46038"/>
          </a:xfrm>
          <a:prstGeom prst="straightConnector1">
            <a:avLst/>
          </a:prstGeom>
          <a:noFill/>
          <a:ln w="12700">
            <a:solidFill>
              <a:srgbClr val="BE4B48"/>
            </a:solidFill>
            <a:prstDash val="dash"/>
            <a:round/>
            <a:headEnd/>
            <a:tailEnd type="arrow" w="med" len="med"/>
          </a:ln>
        </p:spPr>
      </p:cxnSp>
      <p:cxnSp>
        <p:nvCxnSpPr>
          <p:cNvPr id="111" name="Straight Arrow Connector 110"/>
          <p:cNvCxnSpPr/>
          <p:nvPr/>
        </p:nvCxnSpPr>
        <p:spPr>
          <a:xfrm rot="10800000">
            <a:off x="4017963" y="3498850"/>
            <a:ext cx="823912" cy="31750"/>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24609" name="Straight Arrow Connector 114"/>
          <p:cNvCxnSpPr>
            <a:cxnSpLocks noChangeShapeType="1"/>
          </p:cNvCxnSpPr>
          <p:nvPr/>
        </p:nvCxnSpPr>
        <p:spPr bwMode="auto">
          <a:xfrm rot="10800000" flipV="1">
            <a:off x="4017963" y="3933825"/>
            <a:ext cx="823912" cy="55563"/>
          </a:xfrm>
          <a:prstGeom prst="straightConnector1">
            <a:avLst/>
          </a:prstGeom>
          <a:noFill/>
          <a:ln w="12700">
            <a:solidFill>
              <a:srgbClr val="BE4B48"/>
            </a:solidFill>
            <a:prstDash val="dash"/>
            <a:round/>
            <a:headEnd/>
            <a:tailEnd type="arrow" w="med" len="med"/>
          </a:ln>
        </p:spPr>
      </p:cxnSp>
      <p:cxnSp>
        <p:nvCxnSpPr>
          <p:cNvPr id="116" name="Straight Arrow Connector 115"/>
          <p:cNvCxnSpPr/>
          <p:nvPr/>
        </p:nvCxnSpPr>
        <p:spPr>
          <a:xfrm rot="10800000">
            <a:off x="4017963" y="4214813"/>
            <a:ext cx="823912" cy="92075"/>
          </a:xfrm>
          <a:prstGeom prst="straightConnector1">
            <a:avLst/>
          </a:prstGeom>
          <a:ln w="12700">
            <a:prstDash val="dash"/>
            <a:tailEnd type="arrow"/>
          </a:ln>
        </p:spPr>
        <p:style>
          <a:lnRef idx="1">
            <a:schemeClr val="accent2"/>
          </a:lnRef>
          <a:fillRef idx="0">
            <a:schemeClr val="accent2"/>
          </a:fillRef>
          <a:effectRef idx="0">
            <a:schemeClr val="accent2"/>
          </a:effectRef>
          <a:fontRef idx="minor">
            <a:schemeClr val="tx1"/>
          </a:fontRef>
        </p:style>
      </p:cxnSp>
      <p:cxnSp>
        <p:nvCxnSpPr>
          <p:cNvPr id="130" name="Straight Connector 129"/>
          <p:cNvCxnSpPr/>
          <p:nvPr/>
        </p:nvCxnSpPr>
        <p:spPr>
          <a:xfrm rot="5400000">
            <a:off x="1806576" y="3597275"/>
            <a:ext cx="20955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612" name="Straight Connector 130"/>
          <p:cNvCxnSpPr>
            <a:cxnSpLocks noChangeShapeType="1"/>
          </p:cNvCxnSpPr>
          <p:nvPr/>
        </p:nvCxnSpPr>
        <p:spPr bwMode="auto">
          <a:xfrm flipV="1">
            <a:off x="2852738" y="2578100"/>
            <a:ext cx="984250" cy="309563"/>
          </a:xfrm>
          <a:prstGeom prst="line">
            <a:avLst/>
          </a:prstGeom>
          <a:noFill/>
          <a:ln w="9525">
            <a:solidFill>
              <a:srgbClr val="4A7EBB"/>
            </a:solidFill>
            <a:round/>
            <a:headEnd/>
            <a:tailEnd/>
          </a:ln>
        </p:spPr>
      </p:cxnSp>
      <p:cxnSp>
        <p:nvCxnSpPr>
          <p:cNvPr id="132" name="Straight Connector 131"/>
          <p:cNvCxnSpPr>
            <a:endCxn id="0" idx="4"/>
          </p:cNvCxnSpPr>
          <p:nvPr/>
        </p:nvCxnSpPr>
        <p:spPr>
          <a:xfrm>
            <a:off x="2852738" y="2887663"/>
            <a:ext cx="984250" cy="6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14" name="Straight Connector 132"/>
          <p:cNvCxnSpPr>
            <a:cxnSpLocks noChangeShapeType="1"/>
          </p:cNvCxnSpPr>
          <p:nvPr/>
        </p:nvCxnSpPr>
        <p:spPr bwMode="auto">
          <a:xfrm rot="10800000" flipH="1">
            <a:off x="2825750" y="2970213"/>
            <a:ext cx="1011238" cy="303212"/>
          </a:xfrm>
          <a:prstGeom prst="line">
            <a:avLst/>
          </a:prstGeom>
          <a:noFill/>
          <a:ln w="9525">
            <a:solidFill>
              <a:srgbClr val="4A7EBB"/>
            </a:solidFill>
            <a:round/>
            <a:headEnd/>
            <a:tailEnd/>
          </a:ln>
        </p:spPr>
      </p:cxnSp>
      <p:cxnSp>
        <p:nvCxnSpPr>
          <p:cNvPr id="24615" name="Straight Connector 133"/>
          <p:cNvCxnSpPr>
            <a:cxnSpLocks noChangeShapeType="1"/>
          </p:cNvCxnSpPr>
          <p:nvPr/>
        </p:nvCxnSpPr>
        <p:spPr bwMode="auto">
          <a:xfrm rot="16200000" flipH="1">
            <a:off x="3297238" y="2803525"/>
            <a:ext cx="106362" cy="973138"/>
          </a:xfrm>
          <a:prstGeom prst="line">
            <a:avLst/>
          </a:prstGeom>
          <a:noFill/>
          <a:ln w="9525">
            <a:solidFill>
              <a:srgbClr val="4A7EBB"/>
            </a:solidFill>
            <a:round/>
            <a:headEnd/>
            <a:tailEnd/>
          </a:ln>
        </p:spPr>
      </p:cxnSp>
      <p:cxnSp>
        <p:nvCxnSpPr>
          <p:cNvPr id="24616" name="Straight Connector 134"/>
          <p:cNvCxnSpPr>
            <a:cxnSpLocks noChangeShapeType="1"/>
          </p:cNvCxnSpPr>
          <p:nvPr/>
        </p:nvCxnSpPr>
        <p:spPr bwMode="auto">
          <a:xfrm flipV="1">
            <a:off x="2852738" y="3363913"/>
            <a:ext cx="984250" cy="166687"/>
          </a:xfrm>
          <a:prstGeom prst="line">
            <a:avLst/>
          </a:prstGeom>
          <a:noFill/>
          <a:ln w="9525">
            <a:solidFill>
              <a:srgbClr val="4A7EBB"/>
            </a:solidFill>
            <a:round/>
            <a:headEnd/>
            <a:tailEnd/>
          </a:ln>
        </p:spPr>
      </p:cxnSp>
      <p:cxnSp>
        <p:nvCxnSpPr>
          <p:cNvPr id="136" name="Straight Connector 135"/>
          <p:cNvCxnSpPr>
            <a:endCxn id="0" idx="4"/>
          </p:cNvCxnSpPr>
          <p:nvPr/>
        </p:nvCxnSpPr>
        <p:spPr>
          <a:xfrm>
            <a:off x="2855913" y="3530600"/>
            <a:ext cx="981075" cy="2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18" name="Straight Connector 136"/>
          <p:cNvCxnSpPr>
            <a:cxnSpLocks noChangeShapeType="1"/>
          </p:cNvCxnSpPr>
          <p:nvPr/>
        </p:nvCxnSpPr>
        <p:spPr bwMode="auto">
          <a:xfrm rot="5400000" flipH="1" flipV="1">
            <a:off x="3228975" y="3390900"/>
            <a:ext cx="242888" cy="973138"/>
          </a:xfrm>
          <a:prstGeom prst="line">
            <a:avLst/>
          </a:prstGeom>
          <a:noFill/>
          <a:ln w="9525">
            <a:solidFill>
              <a:srgbClr val="4A7EBB"/>
            </a:solidFill>
            <a:round/>
            <a:headEnd/>
            <a:tailEnd/>
          </a:ln>
        </p:spPr>
      </p:cxnSp>
      <p:cxnSp>
        <p:nvCxnSpPr>
          <p:cNvPr id="24619" name="Straight Connector 137"/>
          <p:cNvCxnSpPr>
            <a:cxnSpLocks noChangeShapeType="1"/>
          </p:cNvCxnSpPr>
          <p:nvPr/>
        </p:nvCxnSpPr>
        <p:spPr bwMode="auto">
          <a:xfrm rot="16200000" flipH="1">
            <a:off x="3276601" y="3568700"/>
            <a:ext cx="120650" cy="1000125"/>
          </a:xfrm>
          <a:prstGeom prst="line">
            <a:avLst/>
          </a:prstGeom>
          <a:noFill/>
          <a:ln w="9525">
            <a:solidFill>
              <a:srgbClr val="4A7EBB"/>
            </a:solidFill>
            <a:round/>
            <a:headEnd/>
            <a:tailEnd/>
          </a:ln>
        </p:spPr>
      </p:cxnSp>
      <p:cxnSp>
        <p:nvCxnSpPr>
          <p:cNvPr id="24620" name="Straight Connector 138"/>
          <p:cNvCxnSpPr>
            <a:cxnSpLocks noChangeShapeType="1"/>
          </p:cNvCxnSpPr>
          <p:nvPr/>
        </p:nvCxnSpPr>
        <p:spPr bwMode="auto">
          <a:xfrm rot="5400000" flipH="1" flipV="1">
            <a:off x="3292475" y="3721101"/>
            <a:ext cx="117475" cy="971550"/>
          </a:xfrm>
          <a:prstGeom prst="line">
            <a:avLst/>
          </a:prstGeom>
          <a:noFill/>
          <a:ln w="9525">
            <a:solidFill>
              <a:srgbClr val="4A7EBB"/>
            </a:solidFill>
            <a:round/>
            <a:headEnd/>
            <a:tailEnd/>
          </a:ln>
        </p:spPr>
      </p:cxnSp>
      <p:cxnSp>
        <p:nvCxnSpPr>
          <p:cNvPr id="24621" name="Straight Connector 139"/>
          <p:cNvCxnSpPr>
            <a:cxnSpLocks noChangeShapeType="1"/>
          </p:cNvCxnSpPr>
          <p:nvPr/>
        </p:nvCxnSpPr>
        <p:spPr bwMode="auto">
          <a:xfrm rot="16200000" flipH="1">
            <a:off x="3223419" y="3907632"/>
            <a:ext cx="255587" cy="971550"/>
          </a:xfrm>
          <a:prstGeom prst="line">
            <a:avLst/>
          </a:prstGeom>
          <a:noFill/>
          <a:ln w="9525">
            <a:solidFill>
              <a:srgbClr val="4A7EBB"/>
            </a:solidFill>
            <a:round/>
            <a:headEnd/>
            <a:tailEnd/>
          </a:ln>
        </p:spPr>
      </p:cxnSp>
      <p:cxnSp>
        <p:nvCxnSpPr>
          <p:cNvPr id="24622" name="Straight Connector 140"/>
          <p:cNvCxnSpPr>
            <a:cxnSpLocks noChangeShapeType="1"/>
          </p:cNvCxnSpPr>
          <p:nvPr/>
        </p:nvCxnSpPr>
        <p:spPr bwMode="auto">
          <a:xfrm flipV="1">
            <a:off x="2852738" y="2765425"/>
            <a:ext cx="868362" cy="3175"/>
          </a:xfrm>
          <a:prstGeom prst="line">
            <a:avLst/>
          </a:prstGeom>
          <a:noFill/>
          <a:ln w="12700">
            <a:solidFill>
              <a:srgbClr val="BE4B48"/>
            </a:solidFill>
            <a:prstDash val="dash"/>
            <a:round/>
            <a:headEnd/>
            <a:tailEnd/>
          </a:ln>
        </p:spPr>
      </p:cxnSp>
      <p:cxnSp>
        <p:nvCxnSpPr>
          <p:cNvPr id="24623" name="Straight Connector 141"/>
          <p:cNvCxnSpPr>
            <a:cxnSpLocks noChangeShapeType="1"/>
          </p:cNvCxnSpPr>
          <p:nvPr/>
        </p:nvCxnSpPr>
        <p:spPr bwMode="auto">
          <a:xfrm flipV="1">
            <a:off x="2852738" y="3157538"/>
            <a:ext cx="868362" cy="14287"/>
          </a:xfrm>
          <a:prstGeom prst="line">
            <a:avLst/>
          </a:prstGeom>
          <a:noFill/>
          <a:ln w="12700">
            <a:solidFill>
              <a:srgbClr val="BE4B48"/>
            </a:solidFill>
            <a:prstDash val="dash"/>
            <a:round/>
            <a:headEnd/>
            <a:tailEnd/>
          </a:ln>
        </p:spPr>
      </p:cxnSp>
      <p:cxnSp>
        <p:nvCxnSpPr>
          <p:cNvPr id="143" name="Straight Connector 142"/>
          <p:cNvCxnSpPr>
            <a:endCxn id="0" idx="2"/>
          </p:cNvCxnSpPr>
          <p:nvPr/>
        </p:nvCxnSpPr>
        <p:spPr>
          <a:xfrm>
            <a:off x="2852738" y="3530600"/>
            <a:ext cx="868362" cy="1905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24625" name="Straight Connector 143"/>
          <p:cNvCxnSpPr>
            <a:cxnSpLocks noChangeShapeType="1"/>
          </p:cNvCxnSpPr>
          <p:nvPr/>
        </p:nvCxnSpPr>
        <p:spPr bwMode="auto">
          <a:xfrm flipV="1">
            <a:off x="2855913" y="3941763"/>
            <a:ext cx="865187" cy="15875"/>
          </a:xfrm>
          <a:prstGeom prst="line">
            <a:avLst/>
          </a:prstGeom>
          <a:noFill/>
          <a:ln w="12700">
            <a:solidFill>
              <a:srgbClr val="BE4B48"/>
            </a:solidFill>
            <a:prstDash val="dash"/>
            <a:round/>
            <a:headEnd/>
            <a:tailEnd/>
          </a:ln>
        </p:spPr>
      </p:cxnSp>
      <p:cxnSp>
        <p:nvCxnSpPr>
          <p:cNvPr id="24626" name="Straight Connector 144"/>
          <p:cNvCxnSpPr>
            <a:cxnSpLocks noChangeShapeType="1"/>
          </p:cNvCxnSpPr>
          <p:nvPr/>
        </p:nvCxnSpPr>
        <p:spPr bwMode="auto">
          <a:xfrm flipV="1">
            <a:off x="2855913" y="4335463"/>
            <a:ext cx="865187" cy="9525"/>
          </a:xfrm>
          <a:prstGeom prst="line">
            <a:avLst/>
          </a:prstGeom>
          <a:noFill/>
          <a:ln w="12700">
            <a:solidFill>
              <a:srgbClr val="BE4B48"/>
            </a:solidFill>
            <a:prstDash val="dash"/>
            <a:round/>
            <a:headEnd/>
            <a:tailEnd/>
          </a:ln>
        </p:spPr>
      </p:cxnSp>
      <p:sp>
        <p:nvSpPr>
          <p:cNvPr id="146" name="Oval 145"/>
          <p:cNvSpPr/>
          <p:nvPr/>
        </p:nvSpPr>
        <p:spPr>
          <a:xfrm>
            <a:off x="2825750" y="3998913"/>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7" name="Oval 146"/>
          <p:cNvSpPr/>
          <p:nvPr/>
        </p:nvSpPr>
        <p:spPr>
          <a:xfrm>
            <a:off x="2825750" y="3494088"/>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8" name="Oval 147"/>
          <p:cNvSpPr/>
          <p:nvPr/>
        </p:nvSpPr>
        <p:spPr>
          <a:xfrm>
            <a:off x="2825750" y="3236913"/>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49" name="Oval 148"/>
          <p:cNvSpPr/>
          <p:nvPr/>
        </p:nvSpPr>
        <p:spPr>
          <a:xfrm>
            <a:off x="2825750" y="2855913"/>
            <a:ext cx="77788" cy="730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50" name="Oval 149"/>
          <p:cNvSpPr/>
          <p:nvPr/>
        </p:nvSpPr>
        <p:spPr>
          <a:xfrm>
            <a:off x="2825750" y="4191000"/>
            <a:ext cx="77788" cy="74613"/>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24632" name="TextBox 150"/>
          <p:cNvSpPr txBox="1">
            <a:spLocks noChangeArrowheads="1"/>
          </p:cNvSpPr>
          <p:nvPr/>
        </p:nvSpPr>
        <p:spPr bwMode="auto">
          <a:xfrm>
            <a:off x="2401888" y="4732338"/>
            <a:ext cx="903287" cy="366712"/>
          </a:xfrm>
          <a:prstGeom prst="rect">
            <a:avLst/>
          </a:prstGeom>
          <a:noFill/>
          <a:ln w="9525">
            <a:noFill/>
            <a:miter lim="800000"/>
            <a:headEnd/>
            <a:tailEnd/>
          </a:ln>
        </p:spPr>
        <p:txBody>
          <a:bodyPr>
            <a:prstTxWarp prst="textNoShape">
              <a:avLst/>
            </a:prstTxWarp>
            <a:spAutoFit/>
          </a:bodyPr>
          <a:lstStyle/>
          <a:p>
            <a:r>
              <a:rPr lang="en-US">
                <a:latin typeface="Calibri" pitchFamily="84" charset="0"/>
              </a:rPr>
              <a:t>Sensor</a:t>
            </a:r>
            <a:endParaRPr lang="fr-FR" sz="2400"/>
          </a:p>
        </p:txBody>
      </p:sp>
      <p:sp>
        <p:nvSpPr>
          <p:cNvPr id="67" name="Freeform 66"/>
          <p:cNvSpPr/>
          <p:nvPr/>
        </p:nvSpPr>
        <p:spPr>
          <a:xfrm>
            <a:off x="4087813" y="2590800"/>
            <a:ext cx="346075" cy="1927225"/>
          </a:xfrm>
          <a:custGeom>
            <a:avLst/>
            <a:gdLst>
              <a:gd name="connsiteX0" fmla="*/ 43542 w 181428"/>
              <a:gd name="connsiteY0" fmla="*/ 0 h 1926771"/>
              <a:gd name="connsiteX1" fmla="*/ 174171 w 181428"/>
              <a:gd name="connsiteY1" fmla="*/ 446314 h 1926771"/>
              <a:gd name="connsiteX2" fmla="*/ 87085 w 181428"/>
              <a:gd name="connsiteY2" fmla="*/ 1132114 h 1926771"/>
              <a:gd name="connsiteX3" fmla="*/ 130628 w 181428"/>
              <a:gd name="connsiteY3" fmla="*/ 1426028 h 1926771"/>
              <a:gd name="connsiteX4" fmla="*/ 0 w 181428"/>
              <a:gd name="connsiteY4" fmla="*/ 1926771 h 1926771"/>
              <a:gd name="connsiteX5" fmla="*/ 0 w 181428"/>
              <a:gd name="connsiteY5" fmla="*/ 1926771 h 19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28" h="1926771">
                <a:moveTo>
                  <a:pt x="43542" y="0"/>
                </a:moveTo>
                <a:cubicBezTo>
                  <a:pt x="105228" y="128814"/>
                  <a:pt x="166914" y="257628"/>
                  <a:pt x="174171" y="446314"/>
                </a:cubicBezTo>
                <a:cubicBezTo>
                  <a:pt x="181428" y="635000"/>
                  <a:pt x="94342" y="968828"/>
                  <a:pt x="87085" y="1132114"/>
                </a:cubicBezTo>
                <a:cubicBezTo>
                  <a:pt x="79828" y="1295400"/>
                  <a:pt x="145142" y="1293585"/>
                  <a:pt x="130628" y="1426028"/>
                </a:cubicBezTo>
                <a:cubicBezTo>
                  <a:pt x="116114" y="1558471"/>
                  <a:pt x="0" y="1926771"/>
                  <a:pt x="0" y="1926771"/>
                </a:cubicBezTo>
                <a:lnTo>
                  <a:pt x="0" y="1926771"/>
                </a:ln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fr-FR" sz="2400">
              <a:ea typeface="ＭＳ Ｐゴシック" charset="0"/>
            </a:endParaRPr>
          </a:p>
        </p:txBody>
      </p:sp>
      <p:sp>
        <p:nvSpPr>
          <p:cNvPr id="68" name="Freeform 67"/>
          <p:cNvSpPr/>
          <p:nvPr/>
        </p:nvSpPr>
        <p:spPr>
          <a:xfrm>
            <a:off x="4017963" y="2620963"/>
            <a:ext cx="282575" cy="1779587"/>
          </a:xfrm>
          <a:custGeom>
            <a:avLst/>
            <a:gdLst>
              <a:gd name="connsiteX0" fmla="*/ 43542 w 181428"/>
              <a:gd name="connsiteY0" fmla="*/ 0 h 1926771"/>
              <a:gd name="connsiteX1" fmla="*/ 174171 w 181428"/>
              <a:gd name="connsiteY1" fmla="*/ 446314 h 1926771"/>
              <a:gd name="connsiteX2" fmla="*/ 87085 w 181428"/>
              <a:gd name="connsiteY2" fmla="*/ 1132114 h 1926771"/>
              <a:gd name="connsiteX3" fmla="*/ 130628 w 181428"/>
              <a:gd name="connsiteY3" fmla="*/ 1426028 h 1926771"/>
              <a:gd name="connsiteX4" fmla="*/ 0 w 181428"/>
              <a:gd name="connsiteY4" fmla="*/ 1926771 h 1926771"/>
              <a:gd name="connsiteX5" fmla="*/ 0 w 181428"/>
              <a:gd name="connsiteY5" fmla="*/ 1926771 h 19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28" h="1926771">
                <a:moveTo>
                  <a:pt x="43542" y="0"/>
                </a:moveTo>
                <a:cubicBezTo>
                  <a:pt x="105228" y="128814"/>
                  <a:pt x="166914" y="257628"/>
                  <a:pt x="174171" y="446314"/>
                </a:cubicBezTo>
                <a:cubicBezTo>
                  <a:pt x="181428" y="635000"/>
                  <a:pt x="94342" y="968828"/>
                  <a:pt x="87085" y="1132114"/>
                </a:cubicBezTo>
                <a:cubicBezTo>
                  <a:pt x="79828" y="1295400"/>
                  <a:pt x="145142" y="1293585"/>
                  <a:pt x="130628" y="1426028"/>
                </a:cubicBezTo>
                <a:cubicBezTo>
                  <a:pt x="116114" y="1558471"/>
                  <a:pt x="0" y="1926771"/>
                  <a:pt x="0" y="1926771"/>
                </a:cubicBezTo>
                <a:lnTo>
                  <a:pt x="0" y="1926771"/>
                </a:ln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fr-FR" sz="2400">
              <a:ea typeface="ＭＳ Ｐゴシック" charset="0"/>
            </a:endParaRPr>
          </a:p>
        </p:txBody>
      </p:sp>
      <p:sp>
        <p:nvSpPr>
          <p:cNvPr id="72" name="Oval 71"/>
          <p:cNvSpPr/>
          <p:nvPr/>
        </p:nvSpPr>
        <p:spPr>
          <a:xfrm>
            <a:off x="1079500" y="384333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3" name="Oval 72"/>
          <p:cNvSpPr/>
          <p:nvPr/>
        </p:nvSpPr>
        <p:spPr>
          <a:xfrm>
            <a:off x="1079500" y="346233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4" name="Oval 73"/>
          <p:cNvSpPr/>
          <p:nvPr/>
        </p:nvSpPr>
        <p:spPr>
          <a:xfrm>
            <a:off x="1079500" y="3160713"/>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6" name="Oval 75"/>
          <p:cNvSpPr/>
          <p:nvPr/>
        </p:nvSpPr>
        <p:spPr>
          <a:xfrm>
            <a:off x="1309688" y="3914775"/>
            <a:ext cx="76200"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7" name="Oval 76"/>
          <p:cNvSpPr/>
          <p:nvPr/>
        </p:nvSpPr>
        <p:spPr>
          <a:xfrm>
            <a:off x="1309688" y="35417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79" name="Oval 78"/>
          <p:cNvSpPr/>
          <p:nvPr/>
        </p:nvSpPr>
        <p:spPr>
          <a:xfrm>
            <a:off x="1309688" y="3135313"/>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0" name="Oval 79"/>
          <p:cNvSpPr/>
          <p:nvPr/>
        </p:nvSpPr>
        <p:spPr>
          <a:xfrm>
            <a:off x="1384300" y="2779713"/>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2" name="Oval 81"/>
          <p:cNvSpPr/>
          <p:nvPr/>
        </p:nvSpPr>
        <p:spPr>
          <a:xfrm>
            <a:off x="1384300" y="4224338"/>
            <a:ext cx="77788"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3" name="Oval 82"/>
          <p:cNvSpPr/>
          <p:nvPr/>
        </p:nvSpPr>
        <p:spPr>
          <a:xfrm>
            <a:off x="1614488" y="3998913"/>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6" name="Oval 85"/>
          <p:cNvSpPr/>
          <p:nvPr/>
        </p:nvSpPr>
        <p:spPr>
          <a:xfrm>
            <a:off x="1614488" y="3522663"/>
            <a:ext cx="77787" cy="74612"/>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8" name="Oval 87"/>
          <p:cNvSpPr/>
          <p:nvPr/>
        </p:nvSpPr>
        <p:spPr>
          <a:xfrm>
            <a:off x="1614488" y="3135313"/>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89" name="Oval 88"/>
          <p:cNvSpPr/>
          <p:nvPr/>
        </p:nvSpPr>
        <p:spPr>
          <a:xfrm>
            <a:off x="1614488" y="2727325"/>
            <a:ext cx="77787"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1" name="Oval 90"/>
          <p:cNvSpPr/>
          <p:nvPr/>
        </p:nvSpPr>
        <p:spPr>
          <a:xfrm>
            <a:off x="1614488" y="4224338"/>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2" name="Oval 91"/>
          <p:cNvSpPr/>
          <p:nvPr/>
        </p:nvSpPr>
        <p:spPr>
          <a:xfrm>
            <a:off x="1919288" y="3843338"/>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4" name="Oval 93"/>
          <p:cNvSpPr/>
          <p:nvPr/>
        </p:nvSpPr>
        <p:spPr>
          <a:xfrm>
            <a:off x="1919288" y="35417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5" name="Oval 94"/>
          <p:cNvSpPr/>
          <p:nvPr/>
        </p:nvSpPr>
        <p:spPr>
          <a:xfrm>
            <a:off x="1919288" y="3135313"/>
            <a:ext cx="76200"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96" name="Oval 95"/>
          <p:cNvSpPr/>
          <p:nvPr/>
        </p:nvSpPr>
        <p:spPr>
          <a:xfrm>
            <a:off x="1843088" y="27797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2" name="Oval 101"/>
          <p:cNvSpPr/>
          <p:nvPr/>
        </p:nvSpPr>
        <p:spPr>
          <a:xfrm>
            <a:off x="1843088" y="4224338"/>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06" name="Oval 105"/>
          <p:cNvSpPr/>
          <p:nvPr/>
        </p:nvSpPr>
        <p:spPr>
          <a:xfrm>
            <a:off x="2147888" y="3914775"/>
            <a:ext cx="77787" cy="74613"/>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0" name="Oval 109"/>
          <p:cNvSpPr/>
          <p:nvPr/>
        </p:nvSpPr>
        <p:spPr>
          <a:xfrm>
            <a:off x="2147888" y="3462338"/>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12" name="Oval 111"/>
          <p:cNvSpPr/>
          <p:nvPr/>
        </p:nvSpPr>
        <p:spPr>
          <a:xfrm>
            <a:off x="2147888" y="3160713"/>
            <a:ext cx="77787" cy="73025"/>
          </a:xfrm>
          <a:prstGeom prst="ellipse">
            <a:avLst/>
          </a:prstGeom>
          <a:solidFill>
            <a:srgbClr val="FF9966"/>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a:defRPr/>
            </a:pPr>
            <a:endParaRPr lang="fr-FR" sz="2400">
              <a:solidFill>
                <a:schemeClr val="tx1"/>
              </a:solidFill>
              <a:ea typeface="ＭＳ Ｐゴシック" charset="0"/>
            </a:endParaRPr>
          </a:p>
        </p:txBody>
      </p:sp>
      <p:sp>
        <p:nvSpPr>
          <p:cNvPr id="187" name="TextBox 7"/>
          <p:cNvSpPr txBox="1">
            <a:spLocks noChangeArrowheads="1"/>
          </p:cNvSpPr>
          <p:nvPr/>
        </p:nvSpPr>
        <p:spPr bwMode="auto">
          <a:xfrm>
            <a:off x="927100" y="5132388"/>
            <a:ext cx="1784350" cy="915987"/>
          </a:xfrm>
          <a:prstGeom prst="rect">
            <a:avLst/>
          </a:prstGeom>
          <a:solidFill>
            <a:schemeClr val="accent2">
              <a:lumMod val="20000"/>
              <a:lumOff val="80000"/>
            </a:schemeClr>
          </a:solidFill>
          <a:ln w="9525">
            <a:noFill/>
            <a:miter lim="800000"/>
            <a:headEnd/>
            <a:tailEnd/>
          </a:ln>
        </p:spPr>
        <p:txBody>
          <a:bodyPr wrap="none" anchor="ctr">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US" sz="1800">
                <a:solidFill>
                  <a:srgbClr val="000000"/>
                </a:solidFill>
                <a:latin typeface="Calibri" charset="0"/>
                <a:cs typeface="+mn-cs"/>
              </a:rPr>
              <a:t>Displacement = </a:t>
            </a:r>
            <a:br>
              <a:rPr lang="en-US" sz="1800">
                <a:solidFill>
                  <a:srgbClr val="000000"/>
                </a:solidFill>
                <a:latin typeface="Calibri" charset="0"/>
                <a:cs typeface="+mn-cs"/>
              </a:rPr>
            </a:br>
            <a:r>
              <a:rPr lang="en-US" sz="1800">
                <a:solidFill>
                  <a:srgbClr val="000000"/>
                </a:solidFill>
                <a:latin typeface="Calibri" charset="0"/>
                <a:cs typeface="+mn-cs"/>
              </a:rPr>
              <a:t>Local Slope </a:t>
            </a:r>
            <a:br>
              <a:rPr lang="en-US" sz="1800">
                <a:solidFill>
                  <a:srgbClr val="000000"/>
                </a:solidFill>
                <a:latin typeface="Calibri" charset="0"/>
                <a:cs typeface="+mn-cs"/>
              </a:rPr>
            </a:br>
            <a:r>
              <a:rPr lang="en-US" sz="1800">
                <a:solidFill>
                  <a:srgbClr val="000000"/>
                </a:solidFill>
                <a:latin typeface="Calibri" charset="0"/>
                <a:cs typeface="+mn-cs"/>
              </a:rPr>
              <a:t>of the Wavefront</a:t>
            </a:r>
            <a:endParaRPr lang="fr-FR">
              <a:cs typeface="+mn-cs"/>
            </a:endParaRPr>
          </a:p>
        </p:txBody>
      </p:sp>
      <p:sp>
        <p:nvSpPr>
          <p:cNvPr id="24657" name="TextBox 7"/>
          <p:cNvSpPr txBox="1">
            <a:spLocks noChangeArrowheads="1"/>
          </p:cNvSpPr>
          <p:nvPr/>
        </p:nvSpPr>
        <p:spPr bwMode="auto">
          <a:xfrm>
            <a:off x="1360488" y="2027238"/>
            <a:ext cx="1470025" cy="366712"/>
          </a:xfrm>
          <a:prstGeom prst="rect">
            <a:avLst/>
          </a:prstGeom>
          <a:noFill/>
          <a:ln w="9525">
            <a:noFill/>
            <a:miter lim="800000"/>
            <a:headEnd/>
            <a:tailEnd/>
          </a:ln>
        </p:spPr>
        <p:txBody>
          <a:bodyPr wrap="none" anchor="ctr">
            <a:prstTxWarp prst="textNoShape">
              <a:avLst/>
            </a:prstTxWarp>
            <a:spAutoFit/>
          </a:bodyPr>
          <a:lstStyle/>
          <a:p>
            <a:pPr algn="ctr"/>
            <a:r>
              <a:rPr lang="en-US" b="1">
                <a:solidFill>
                  <a:srgbClr val="FF0000"/>
                </a:solidFill>
                <a:latin typeface="Calibri" pitchFamily="84" charset="0"/>
              </a:rPr>
              <a:t>Spot Diagram</a:t>
            </a:r>
            <a:endParaRPr lang="fr-FR"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315913"/>
            <a:ext cx="8229600" cy="990600"/>
          </a:xfrm>
        </p:spPr>
        <p:txBody>
          <a:bodyPr/>
          <a:lstStyle/>
          <a:p>
            <a:pPr fontAlgn="auto">
              <a:spcAft>
                <a:spcPts val="0"/>
              </a:spcAft>
              <a:defRPr/>
            </a:pPr>
            <a:r>
              <a:rPr lang="fr-FR" dirty="0" err="1" smtClean="0">
                <a:ea typeface="+mj-ea"/>
                <a:cs typeface="+mj-cs"/>
              </a:rPr>
              <a:t>Comparison</a:t>
            </a:r>
            <a:r>
              <a:rPr lang="fr-FR" dirty="0" smtClean="0">
                <a:ea typeface="+mj-ea"/>
                <a:cs typeface="+mj-cs"/>
              </a:rPr>
              <a:t> of </a:t>
            </a:r>
            <a:r>
              <a:rPr lang="fr-FR" dirty="0" err="1" smtClean="0">
                <a:ea typeface="+mj-ea"/>
                <a:cs typeface="+mj-cs"/>
              </a:rPr>
              <a:t>optometry</a:t>
            </a:r>
            <a:r>
              <a:rPr lang="fr-FR" dirty="0" smtClean="0">
                <a:ea typeface="+mj-ea"/>
                <a:cs typeface="+mj-cs"/>
              </a:rPr>
              <a:t> </a:t>
            </a:r>
            <a:r>
              <a:rPr lang="fr-FR" dirty="0" err="1" smtClean="0">
                <a:ea typeface="+mj-ea"/>
                <a:cs typeface="+mj-cs"/>
              </a:rPr>
              <a:t>methods</a:t>
            </a:r>
            <a:endParaRPr lang="fr-FR" dirty="0">
              <a:ea typeface="+mj-ea"/>
              <a:cs typeface="+mj-cs"/>
            </a:endParaRPr>
          </a:p>
        </p:txBody>
      </p:sp>
      <p:graphicFrame>
        <p:nvGraphicFramePr>
          <p:cNvPr id="6" name="Table 5"/>
          <p:cNvGraphicFramePr>
            <a:graphicFrameLocks noGrp="1"/>
          </p:cNvGraphicFramePr>
          <p:nvPr/>
        </p:nvGraphicFramePr>
        <p:xfrm>
          <a:off x="890588" y="1330325"/>
          <a:ext cx="7326312" cy="5081588"/>
        </p:xfrm>
        <a:graphic>
          <a:graphicData uri="http://schemas.openxmlformats.org/drawingml/2006/table">
            <a:tbl>
              <a:tblPr/>
              <a:tblGrid>
                <a:gridCol w="1495425"/>
                <a:gridCol w="1092200"/>
                <a:gridCol w="965200"/>
                <a:gridCol w="846138"/>
                <a:gridCol w="1131887"/>
                <a:gridCol w="938213"/>
                <a:gridCol w="857250"/>
              </a:tblGrid>
              <a:tr h="682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Retino scope w/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rPr>
                        <a:t>Auto-</a:t>
                      </a:r>
                      <a:r>
                        <a:rPr kumimoji="0" lang="en-US" sz="1500" b="1" i="0" u="none" strike="noStrike" cap="none" normalizeH="0" baseline="0" dirty="0" err="1">
                          <a:ln>
                            <a:noFill/>
                          </a:ln>
                          <a:solidFill>
                            <a:srgbClr val="000000"/>
                          </a:solidFill>
                          <a:effectLst/>
                          <a:latin typeface="Arial" charset="0"/>
                        </a:rPr>
                        <a:t>refracto</a:t>
                      </a:r>
                      <a:r>
                        <a:rPr kumimoji="0" lang="en-US" sz="1500" b="1" i="0" u="none" strike="noStrike" cap="none" normalizeH="0" baseline="0" dirty="0">
                          <a:ln>
                            <a:noFill/>
                          </a:ln>
                          <a:solidFill>
                            <a:srgbClr val="000000"/>
                          </a:solidFill>
                          <a:effectLst/>
                          <a:latin typeface="Arial" charset="0"/>
                        </a:rPr>
                        <a:t>-meter</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Chart with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In-Focus: Focometer</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0000"/>
                          </a:solidFill>
                          <a:effectLst/>
                          <a:latin typeface="Arial" charset="0"/>
                        </a:rPr>
                        <a:t>Optiopia</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Solo-health: EyeSite</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95B3D7"/>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Technology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Shining Light plus lenses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Fundus Camera</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charset="0"/>
                        </a:rPr>
                        <a:t>Moving lenses </a:t>
                      </a:r>
                      <a:r>
                        <a:rPr kumimoji="0" lang="en-US" sz="1200" b="0" i="0" u="none" strike="noStrike" cap="none" normalizeH="0" baseline="0">
                          <a:ln>
                            <a:noFill/>
                          </a:ln>
                          <a:solidFill>
                            <a:schemeClr val="tx1"/>
                          </a:solidFill>
                          <a:effectLst/>
                          <a:latin typeface="Arial" charset="0"/>
                        </a:rPr>
                        <a:t>+ target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Moving lenses </a:t>
                      </a:r>
                      <a:r>
                        <a:rPr kumimoji="0" lang="en-US" sz="1200" b="0" i="0" u="none" strike="noStrike" cap="none" normalizeH="0" baseline="0" dirty="0">
                          <a:ln>
                            <a:noFill/>
                          </a:ln>
                          <a:solidFill>
                            <a:srgbClr val="000000"/>
                          </a:solidFill>
                          <a:effectLst/>
                          <a:latin typeface="Arial" charset="0"/>
                        </a:rPr>
                        <a:t>+ target</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Reading chart on monitor</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Cost to buy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$2,000*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~$10,000</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~$100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~$495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~$200</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Cost per test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~$36</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~$36</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Data capture</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Comp.</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Comp.</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Mobility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&lt;500g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&gt;10Kg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2kg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1kg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&lt;5kg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&gt;10Kg</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FF0000"/>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Speed</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Fast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Scalability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Probably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Accuracy</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0.15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0.15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0.75</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Self evaluation</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No</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Electricity Req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Astigmatism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Network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Yes</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No</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Yes</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a:noFill/>
                    </a:lnB>
                    <a:lnTlToBr>
                      <a:noFill/>
                    </a:lnTlToBr>
                    <a:lnBlToTr>
                      <a:noFill/>
                    </a:lnBlToTr>
                    <a:solidFill>
                      <a:srgbClr val="D3DFEE"/>
                    </a:solid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Arial" charset="0"/>
                        </a:rPr>
                        <a:t>Training </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High</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High</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High</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rPr>
                        <a:t>Medium</a:t>
                      </a:r>
                      <a:endParaRPr kumimoji="0" lang="fr-FR" sz="2400" b="0" i="0" u="none" strike="noStrike" cap="none" normalizeH="0" baseline="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rPr>
                        <a:t>Low</a:t>
                      </a:r>
                      <a:endParaRPr kumimoji="0" lang="fr-FR" sz="2400" b="0" i="0" u="none" strike="noStrike" cap="none" normalizeH="0" baseline="0" dirty="0">
                        <a:ln>
                          <a:noFill/>
                        </a:ln>
                        <a:solidFill>
                          <a:schemeClr val="tx1"/>
                        </a:solidFill>
                        <a:effectLst/>
                        <a:latin typeface="Arial" charset="0"/>
                        <a:ea typeface="ＭＳ Ｐゴシック"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122" name="Rectangle 121"/>
          <p:cNvSpPr/>
          <p:nvPr/>
        </p:nvSpPr>
        <p:spPr>
          <a:xfrm>
            <a:off x="-96838" y="6508750"/>
            <a:ext cx="9129713" cy="274638"/>
          </a:xfrm>
          <a:prstGeom prst="rect">
            <a:avLst/>
          </a:prstGeom>
        </p:spPr>
        <p:txBody>
          <a:bodyPr>
            <a:spAutoFit/>
          </a:bodyPr>
          <a:lstStyle/>
          <a:p>
            <a:pPr algn="r" fontAlgn="auto">
              <a:spcBef>
                <a:spcPts val="0"/>
              </a:spcBef>
              <a:spcAft>
                <a:spcPts val="0"/>
              </a:spcAft>
              <a:defRPr/>
            </a:pPr>
            <a:r>
              <a:rPr lang="fr-FR" sz="1200" dirty="0" err="1">
                <a:solidFill>
                  <a:schemeClr val="accent5"/>
                </a:solidFill>
                <a:latin typeface="+mn-lt"/>
                <a:ea typeface="+mn-ea"/>
                <a:cs typeface="+mn-cs"/>
              </a:rPr>
              <a:t>Slides</a:t>
            </a:r>
            <a:r>
              <a:rPr lang="fr-FR" sz="1200" dirty="0">
                <a:solidFill>
                  <a:schemeClr val="accent5"/>
                </a:solidFill>
                <a:latin typeface="+mn-lt"/>
                <a:ea typeface="+mn-ea"/>
                <a:cs typeface="+mn-cs"/>
              </a:rPr>
              <a:t>, </a:t>
            </a:r>
            <a:r>
              <a:rPr lang="fr-FR" sz="1200" dirty="0" err="1">
                <a:solidFill>
                  <a:schemeClr val="accent5"/>
                </a:solidFill>
                <a:latin typeface="+mn-lt"/>
                <a:ea typeface="+mn-ea"/>
                <a:cs typeface="+mn-cs"/>
              </a:rPr>
              <a:t>Vitor</a:t>
            </a:r>
            <a:r>
              <a:rPr lang="fr-FR" sz="1200" dirty="0">
                <a:solidFill>
                  <a:schemeClr val="accent5"/>
                </a:solidFill>
                <a:latin typeface="+mn-lt"/>
                <a:ea typeface="+mn-ea"/>
                <a:cs typeface="+mn-cs"/>
              </a:rPr>
              <a:t> Pamplona, NETRA in SIGGRAPH 2010, http</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www.slideshare.net</a:t>
            </a:r>
            <a:r>
              <a:rPr lang="fr-FR" sz="1200" dirty="0">
                <a:solidFill>
                  <a:schemeClr val="accent5"/>
                </a:solidFill>
                <a:latin typeface="+mn-lt"/>
                <a:ea typeface="+mn-ea"/>
                <a:cs typeface="+mn-cs"/>
              </a:rPr>
              <a:t>/</a:t>
            </a:r>
            <a:r>
              <a:rPr lang="fr-FR" sz="1200" dirty="0" err="1">
                <a:solidFill>
                  <a:schemeClr val="accent5"/>
                </a:solidFill>
                <a:latin typeface="+mn-lt"/>
                <a:ea typeface="+mn-ea"/>
                <a:cs typeface="+mn-cs"/>
              </a:rPr>
              <a:t>vfpamp</a:t>
            </a:r>
            <a:r>
              <a:rPr lang="fr-FR" sz="1200" dirty="0">
                <a:solidFill>
                  <a:schemeClr val="accent5"/>
                </a:solidFill>
                <a:latin typeface="+mn-lt"/>
                <a:ea typeface="+mn-ea"/>
                <a:cs typeface="+mn-cs"/>
              </a:rPr>
              <a:t>/netra-on-siggraph-2010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525</TotalTime>
  <Words>2055</Words>
  <Application>Microsoft Macintosh PowerPoint</Application>
  <PresentationFormat>On-screen Show (4:3)</PresentationFormat>
  <Paragraphs>482</Paragraphs>
  <Slides>28</Slides>
  <Notes>28</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28</vt:i4>
      </vt:variant>
    </vt:vector>
  </HeadingPairs>
  <TitlesOfParts>
    <vt:vector size="34" baseType="lpstr">
      <vt:lpstr>Arial</vt:lpstr>
      <vt:lpstr>ＭＳ Ｐゴシック</vt:lpstr>
      <vt:lpstr>Calibri</vt:lpstr>
      <vt:lpstr>Times New Roman</vt:lpstr>
      <vt:lpstr>Times</vt:lpstr>
      <vt:lpstr>Clarity</vt:lpstr>
      <vt:lpstr>NETRA: INTERACTIVE DISPLAY FOR ESTIMATING REFRACTIVE ERRORS</vt:lpstr>
      <vt:lpstr>THE HUMAN EYE</vt:lpstr>
      <vt:lpstr>PowerPoint Presentation</vt:lpstr>
      <vt:lpstr>Refractive errors of the eye</vt:lpstr>
      <vt:lpstr>Range of focus </vt:lpstr>
      <vt:lpstr>Methods for measuring refractive errors</vt:lpstr>
      <vt:lpstr>Shack-Hartmann wavefront sensor</vt:lpstr>
      <vt:lpstr>Effect of refractive errors </vt:lpstr>
      <vt:lpstr>Comparison of optometry methods</vt:lpstr>
      <vt:lpstr>THE PROBLEM</vt:lpstr>
      <vt:lpstr>Near-Eye Tool for Refractive Assesment </vt:lpstr>
      <vt:lpstr>NETRA uses inverse of Shack-Hartmann</vt:lpstr>
      <vt:lpstr>NETRA users with refractive errors</vt:lpstr>
      <vt:lpstr>TO SHOW YOU HOW THIS WORKS…</vt:lpstr>
      <vt:lpstr>Myopia example </vt:lpstr>
      <vt:lpstr>Now add the display…</vt:lpstr>
      <vt:lpstr>User moves points until…</vt:lpstr>
      <vt:lpstr>…alignment is achieved! </vt:lpstr>
      <vt:lpstr>NETRA uses microlenses to inrease light</vt:lpstr>
      <vt:lpstr>Converting shift to refractive correction</vt:lpstr>
      <vt:lpstr>Choosing the best patterns</vt:lpstr>
      <vt:lpstr>Prototypes and Evaluation</vt:lpstr>
      <vt:lpstr>User Evaluation</vt:lpstr>
      <vt:lpstr>NETRA’s capabilities  </vt:lpstr>
      <vt:lpstr>NETRA’s Limitations</vt:lpstr>
      <vt:lpstr>How does NETRA compare?</vt:lpstr>
      <vt:lpstr>Closing the gap with NETRA</vt:lpstr>
      <vt:lpstr>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NETRA: Interactive Display for Estimating Refractive Errors</dc:title>
  <dc:creator>Jacqueline Soegaard</dc:creator>
  <cp:lastModifiedBy>Jacqueline Soegaard</cp:lastModifiedBy>
  <cp:revision>29</cp:revision>
  <dcterms:created xsi:type="dcterms:W3CDTF">2011-12-12T19:07:05Z</dcterms:created>
  <dcterms:modified xsi:type="dcterms:W3CDTF">2011-12-13T06:13:37Z</dcterms:modified>
</cp:coreProperties>
</file>