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5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62000" y="1524000"/>
            <a:ext cx="7418743" cy="3733800"/>
            <a:chOff x="762000" y="1524000"/>
            <a:chExt cx="7418743" cy="3733800"/>
          </a:xfrm>
        </p:grpSpPr>
        <p:grpSp>
          <p:nvGrpSpPr>
            <p:cNvPr id="152" name="Group 151"/>
            <p:cNvGrpSpPr/>
            <p:nvPr/>
          </p:nvGrpSpPr>
          <p:grpSpPr>
            <a:xfrm>
              <a:off x="762000" y="1524000"/>
              <a:ext cx="7418743" cy="3733800"/>
              <a:chOff x="762000" y="1524000"/>
              <a:chExt cx="7418743" cy="3733800"/>
            </a:xfrm>
          </p:grpSpPr>
          <p:grpSp>
            <p:nvGrpSpPr>
              <p:cNvPr id="75" name="Group 74"/>
              <p:cNvGrpSpPr/>
              <p:nvPr/>
            </p:nvGrpSpPr>
            <p:grpSpPr>
              <a:xfrm>
                <a:off x="762000" y="1524000"/>
                <a:ext cx="7418743" cy="3733800"/>
                <a:chOff x="1276731" y="1260538"/>
                <a:chExt cx="6155989" cy="3952838"/>
              </a:xfrm>
            </p:grpSpPr>
            <p:sp>
              <p:nvSpPr>
                <p:cNvPr id="8" name="Oval 7"/>
                <p:cNvSpPr/>
                <p:nvPr/>
              </p:nvSpPr>
              <p:spPr>
                <a:xfrm>
                  <a:off x="2098720" y="1260538"/>
                  <a:ext cx="5334000" cy="395283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  <a:tailEnd type="stealth" w="lg" len="lg"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Freeform 27"/>
                <p:cNvSpPr/>
                <p:nvPr/>
              </p:nvSpPr>
              <p:spPr>
                <a:xfrm flipV="1">
                  <a:off x="1276731" y="3074644"/>
                  <a:ext cx="826603" cy="215298"/>
                </a:xfrm>
                <a:custGeom>
                  <a:avLst/>
                  <a:gdLst>
                    <a:gd name="connsiteX0" fmla="*/ 0 w 829222"/>
                    <a:gd name="connsiteY0" fmla="*/ 195244 h 314068"/>
                    <a:gd name="connsiteX1" fmla="*/ 387927 w 829222"/>
                    <a:gd name="connsiteY1" fmla="*/ 306080 h 314068"/>
                    <a:gd name="connsiteX2" fmla="*/ 429491 w 829222"/>
                    <a:gd name="connsiteY2" fmla="*/ 1280 h 314068"/>
                    <a:gd name="connsiteX3" fmla="*/ 789709 w 829222"/>
                    <a:gd name="connsiteY3" fmla="*/ 195244 h 314068"/>
                    <a:gd name="connsiteX4" fmla="*/ 803564 w 829222"/>
                    <a:gd name="connsiteY4" fmla="*/ 153680 h 3140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29222" h="314068">
                      <a:moveTo>
                        <a:pt x="0" y="195244"/>
                      </a:moveTo>
                      <a:cubicBezTo>
                        <a:pt x="158172" y="266825"/>
                        <a:pt x="316345" y="338407"/>
                        <a:pt x="387927" y="306080"/>
                      </a:cubicBezTo>
                      <a:cubicBezTo>
                        <a:pt x="459509" y="273753"/>
                        <a:pt x="362527" y="19753"/>
                        <a:pt x="429491" y="1280"/>
                      </a:cubicBezTo>
                      <a:cubicBezTo>
                        <a:pt x="496455" y="-17193"/>
                        <a:pt x="727364" y="169844"/>
                        <a:pt x="789709" y="195244"/>
                      </a:cubicBezTo>
                      <a:cubicBezTo>
                        <a:pt x="852054" y="220644"/>
                        <a:pt x="827809" y="187162"/>
                        <a:pt x="803564" y="153680"/>
                      </a:cubicBezTo>
                    </a:path>
                  </a:pathLst>
                </a:custGeom>
                <a:ln>
                  <a:solidFill>
                    <a:schemeClr val="tx1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Freeform 28"/>
                <p:cNvSpPr/>
                <p:nvPr/>
              </p:nvSpPr>
              <p:spPr>
                <a:xfrm flipV="1">
                  <a:off x="1276731" y="3393174"/>
                  <a:ext cx="826603" cy="215298"/>
                </a:xfrm>
                <a:custGeom>
                  <a:avLst/>
                  <a:gdLst>
                    <a:gd name="connsiteX0" fmla="*/ 0 w 829222"/>
                    <a:gd name="connsiteY0" fmla="*/ 195244 h 314068"/>
                    <a:gd name="connsiteX1" fmla="*/ 387927 w 829222"/>
                    <a:gd name="connsiteY1" fmla="*/ 306080 h 314068"/>
                    <a:gd name="connsiteX2" fmla="*/ 429491 w 829222"/>
                    <a:gd name="connsiteY2" fmla="*/ 1280 h 314068"/>
                    <a:gd name="connsiteX3" fmla="*/ 789709 w 829222"/>
                    <a:gd name="connsiteY3" fmla="*/ 195244 h 314068"/>
                    <a:gd name="connsiteX4" fmla="*/ 803564 w 829222"/>
                    <a:gd name="connsiteY4" fmla="*/ 153680 h 3140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29222" h="314068">
                      <a:moveTo>
                        <a:pt x="0" y="195244"/>
                      </a:moveTo>
                      <a:cubicBezTo>
                        <a:pt x="158172" y="266825"/>
                        <a:pt x="316345" y="338407"/>
                        <a:pt x="387927" y="306080"/>
                      </a:cubicBezTo>
                      <a:cubicBezTo>
                        <a:pt x="459509" y="273753"/>
                        <a:pt x="362527" y="19753"/>
                        <a:pt x="429491" y="1280"/>
                      </a:cubicBezTo>
                      <a:cubicBezTo>
                        <a:pt x="496455" y="-17193"/>
                        <a:pt x="727364" y="169844"/>
                        <a:pt x="789709" y="195244"/>
                      </a:cubicBezTo>
                      <a:cubicBezTo>
                        <a:pt x="852054" y="220644"/>
                        <a:pt x="827809" y="187162"/>
                        <a:pt x="803564" y="153680"/>
                      </a:cubicBezTo>
                    </a:path>
                  </a:pathLst>
                </a:custGeom>
                <a:ln>
                  <a:solidFill>
                    <a:schemeClr val="tx1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73"/>
              <p:cNvGrpSpPr/>
              <p:nvPr/>
            </p:nvGrpSpPr>
            <p:grpSpPr>
              <a:xfrm>
                <a:off x="3505200" y="2053965"/>
                <a:ext cx="3476625" cy="460635"/>
                <a:chOff x="3657600" y="2232077"/>
                <a:chExt cx="3476625" cy="460635"/>
              </a:xfrm>
            </p:grpSpPr>
            <p:cxnSp>
              <p:nvCxnSpPr>
                <p:cNvPr id="50" name="Straight Connector 49"/>
                <p:cNvCxnSpPr/>
                <p:nvPr/>
              </p:nvCxnSpPr>
              <p:spPr>
                <a:xfrm>
                  <a:off x="3657600" y="2539674"/>
                  <a:ext cx="347662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Right Arrow 37"/>
                <p:cNvSpPr/>
                <p:nvPr/>
              </p:nvSpPr>
              <p:spPr>
                <a:xfrm>
                  <a:off x="4114800" y="2425098"/>
                  <a:ext cx="723900" cy="233929"/>
                </a:xfrm>
                <a:prstGeom prst="rightArrow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ight Arrow 46"/>
                <p:cNvSpPr/>
                <p:nvPr/>
              </p:nvSpPr>
              <p:spPr>
                <a:xfrm>
                  <a:off x="6057900" y="2425098"/>
                  <a:ext cx="723900" cy="233929"/>
                </a:xfrm>
                <a:prstGeom prst="rightArrow">
                  <a:avLst/>
                </a:prstGeom>
                <a:solidFill>
                  <a:srgbClr val="00B050"/>
                </a:solidFill>
                <a:ln w="19050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Pie 47"/>
                <p:cNvSpPr/>
                <p:nvPr/>
              </p:nvSpPr>
              <p:spPr>
                <a:xfrm rot="7824506">
                  <a:off x="5536888" y="2418392"/>
                  <a:ext cx="274320" cy="274320"/>
                </a:xfrm>
                <a:prstGeom prst="pie">
                  <a:avLst/>
                </a:prstGeom>
                <a:solidFill>
                  <a:srgbClr val="7030A0"/>
                </a:solidFill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3962400" y="2238256"/>
                  <a:ext cx="0" cy="30205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Arrow Connector 54"/>
                <p:cNvCxnSpPr/>
                <p:nvPr/>
              </p:nvCxnSpPr>
              <p:spPr>
                <a:xfrm>
                  <a:off x="3962400" y="2235512"/>
                  <a:ext cx="34290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5105400" y="2232077"/>
                  <a:ext cx="0" cy="30205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Arrow Connector 56"/>
                <p:cNvCxnSpPr/>
                <p:nvPr/>
              </p:nvCxnSpPr>
              <p:spPr>
                <a:xfrm>
                  <a:off x="5105400" y="2235512"/>
                  <a:ext cx="34290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Oval 76"/>
              <p:cNvSpPr>
                <a:spLocks noChangeAspect="1"/>
              </p:cNvSpPr>
              <p:nvPr/>
            </p:nvSpPr>
            <p:spPr>
              <a:xfrm>
                <a:off x="3733800" y="2590800"/>
                <a:ext cx="137160" cy="137160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5" name="Group 84"/>
              <p:cNvGrpSpPr/>
              <p:nvPr/>
            </p:nvGrpSpPr>
            <p:grpSpPr>
              <a:xfrm rot="1842903">
                <a:off x="3425906" y="4229022"/>
                <a:ext cx="594360" cy="533400"/>
                <a:chOff x="2590800" y="3886200"/>
                <a:chExt cx="594360" cy="533400"/>
              </a:xfrm>
            </p:grpSpPr>
            <p:sp>
              <p:nvSpPr>
                <p:cNvPr id="78" name="Oval 77"/>
                <p:cNvSpPr>
                  <a:spLocks noChangeAspect="1"/>
                </p:cNvSpPr>
                <p:nvPr/>
              </p:nvSpPr>
              <p:spPr>
                <a:xfrm>
                  <a:off x="2987040" y="4130040"/>
                  <a:ext cx="137160" cy="137160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Oval 78"/>
                <p:cNvSpPr>
                  <a:spLocks noChangeAspect="1"/>
                </p:cNvSpPr>
                <p:nvPr/>
              </p:nvSpPr>
              <p:spPr>
                <a:xfrm>
                  <a:off x="2590800" y="4130040"/>
                  <a:ext cx="137160" cy="137160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Oval 79"/>
                <p:cNvSpPr>
                  <a:spLocks noChangeAspect="1"/>
                </p:cNvSpPr>
                <p:nvPr/>
              </p:nvSpPr>
              <p:spPr>
                <a:xfrm>
                  <a:off x="2743200" y="3886200"/>
                  <a:ext cx="137160" cy="137160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Oval 80"/>
                <p:cNvSpPr>
                  <a:spLocks noChangeAspect="1"/>
                </p:cNvSpPr>
                <p:nvPr/>
              </p:nvSpPr>
              <p:spPr>
                <a:xfrm>
                  <a:off x="3048000" y="4267200"/>
                  <a:ext cx="137160" cy="137160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Oval 81"/>
                <p:cNvSpPr>
                  <a:spLocks noChangeAspect="1"/>
                </p:cNvSpPr>
                <p:nvPr/>
              </p:nvSpPr>
              <p:spPr>
                <a:xfrm>
                  <a:off x="2834640" y="4053840"/>
                  <a:ext cx="137160" cy="137160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82"/>
                <p:cNvSpPr>
                  <a:spLocks noChangeAspect="1"/>
                </p:cNvSpPr>
                <p:nvPr/>
              </p:nvSpPr>
              <p:spPr>
                <a:xfrm>
                  <a:off x="2895600" y="4282440"/>
                  <a:ext cx="137160" cy="137160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Oval 83"/>
                <p:cNvSpPr>
                  <a:spLocks noChangeAspect="1"/>
                </p:cNvSpPr>
                <p:nvPr/>
              </p:nvSpPr>
              <p:spPr>
                <a:xfrm>
                  <a:off x="2743200" y="4191000"/>
                  <a:ext cx="137160" cy="137160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3886200" y="3200400"/>
                <a:ext cx="653338" cy="533942"/>
                <a:chOff x="3962400" y="3200400"/>
                <a:chExt cx="653338" cy="533942"/>
              </a:xfrm>
            </p:grpSpPr>
            <p:grpSp>
              <p:nvGrpSpPr>
                <p:cNvPr id="73" name="Group 72"/>
                <p:cNvGrpSpPr/>
                <p:nvPr/>
              </p:nvGrpSpPr>
              <p:grpSpPr>
                <a:xfrm>
                  <a:off x="4081796" y="3200400"/>
                  <a:ext cx="206462" cy="251822"/>
                  <a:chOff x="4943166" y="3089564"/>
                  <a:chExt cx="332510" cy="446116"/>
                </a:xfrm>
              </p:grpSpPr>
              <p:sp>
                <p:nvSpPr>
                  <p:cNvPr id="71" name="Isosceles Triangle 70"/>
                  <p:cNvSpPr/>
                  <p:nvPr/>
                </p:nvSpPr>
                <p:spPr>
                  <a:xfrm>
                    <a:off x="4943166" y="3089564"/>
                    <a:ext cx="332510" cy="365760"/>
                  </a:xfrm>
                  <a:prstGeom prst="triangl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Oval 71"/>
                  <p:cNvSpPr/>
                  <p:nvPr/>
                </p:nvSpPr>
                <p:spPr>
                  <a:xfrm>
                    <a:off x="5005686" y="3352801"/>
                    <a:ext cx="182880" cy="182879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6" name="Group 85"/>
                <p:cNvGrpSpPr/>
                <p:nvPr/>
              </p:nvGrpSpPr>
              <p:grpSpPr>
                <a:xfrm rot="2885972">
                  <a:off x="3985260" y="3501069"/>
                  <a:ext cx="210312" cy="256032"/>
                  <a:chOff x="4943166" y="3089564"/>
                  <a:chExt cx="332510" cy="446116"/>
                </a:xfrm>
              </p:grpSpPr>
              <p:sp>
                <p:nvSpPr>
                  <p:cNvPr id="87" name="Isosceles Triangle 86"/>
                  <p:cNvSpPr/>
                  <p:nvPr/>
                </p:nvSpPr>
                <p:spPr>
                  <a:xfrm>
                    <a:off x="4943166" y="3089564"/>
                    <a:ext cx="332510" cy="365760"/>
                  </a:xfrm>
                  <a:prstGeom prst="triangl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Oval 87"/>
                  <p:cNvSpPr/>
                  <p:nvPr/>
                </p:nvSpPr>
                <p:spPr>
                  <a:xfrm>
                    <a:off x="5005686" y="3352801"/>
                    <a:ext cx="182880" cy="182879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9" name="Group 88"/>
                <p:cNvGrpSpPr/>
                <p:nvPr/>
              </p:nvGrpSpPr>
              <p:grpSpPr>
                <a:xfrm rot="5400000">
                  <a:off x="4386596" y="3505200"/>
                  <a:ext cx="206462" cy="251822"/>
                  <a:chOff x="4943166" y="3089564"/>
                  <a:chExt cx="332510" cy="446116"/>
                </a:xfrm>
              </p:grpSpPr>
              <p:sp>
                <p:nvSpPr>
                  <p:cNvPr id="90" name="Isosceles Triangle 89"/>
                  <p:cNvSpPr/>
                  <p:nvPr/>
                </p:nvSpPr>
                <p:spPr>
                  <a:xfrm>
                    <a:off x="4943166" y="3089564"/>
                    <a:ext cx="332510" cy="365760"/>
                  </a:xfrm>
                  <a:prstGeom prst="triangl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Oval 90"/>
                  <p:cNvSpPr/>
                  <p:nvPr/>
                </p:nvSpPr>
                <p:spPr>
                  <a:xfrm>
                    <a:off x="5005686" y="3352801"/>
                    <a:ext cx="182880" cy="182879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0" name="Group 109"/>
              <p:cNvGrpSpPr/>
              <p:nvPr/>
            </p:nvGrpSpPr>
            <p:grpSpPr>
              <a:xfrm>
                <a:off x="3962400" y="2743200"/>
                <a:ext cx="1396973" cy="684543"/>
                <a:chOff x="4038600" y="2743200"/>
                <a:chExt cx="1396973" cy="684543"/>
              </a:xfrm>
            </p:grpSpPr>
            <p:sp>
              <p:nvSpPr>
                <p:cNvPr id="107" name="Freeform 106"/>
                <p:cNvSpPr/>
                <p:nvPr/>
              </p:nvSpPr>
              <p:spPr>
                <a:xfrm>
                  <a:off x="4038600" y="2743200"/>
                  <a:ext cx="1396973" cy="176321"/>
                </a:xfrm>
                <a:custGeom>
                  <a:avLst/>
                  <a:gdLst>
                    <a:gd name="connsiteX0" fmla="*/ 0 w 1482436"/>
                    <a:gd name="connsiteY0" fmla="*/ 0 h 221673"/>
                    <a:gd name="connsiteX1" fmla="*/ 540327 w 1482436"/>
                    <a:gd name="connsiteY1" fmla="*/ 221673 h 221673"/>
                    <a:gd name="connsiteX2" fmla="*/ 1482436 w 1482436"/>
                    <a:gd name="connsiteY2" fmla="*/ 0 h 2216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482436" h="221673">
                      <a:moveTo>
                        <a:pt x="0" y="0"/>
                      </a:moveTo>
                      <a:cubicBezTo>
                        <a:pt x="146627" y="110836"/>
                        <a:pt x="293254" y="221673"/>
                        <a:pt x="540327" y="221673"/>
                      </a:cubicBezTo>
                      <a:cubicBezTo>
                        <a:pt x="787400" y="221673"/>
                        <a:pt x="1134918" y="110836"/>
                        <a:pt x="1482436" y="0"/>
                      </a:cubicBezTo>
                    </a:path>
                  </a:pathLst>
                </a:custGeom>
                <a:ln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Freeform 107"/>
                <p:cNvSpPr/>
                <p:nvPr/>
              </p:nvSpPr>
              <p:spPr>
                <a:xfrm>
                  <a:off x="4453856" y="2831361"/>
                  <a:ext cx="651544" cy="596382"/>
                </a:xfrm>
                <a:custGeom>
                  <a:avLst/>
                  <a:gdLst>
                    <a:gd name="connsiteX0" fmla="*/ 0 w 775855"/>
                    <a:gd name="connsiteY0" fmla="*/ 540327 h 540327"/>
                    <a:gd name="connsiteX1" fmla="*/ 138546 w 775855"/>
                    <a:gd name="connsiteY1" fmla="*/ 180109 h 540327"/>
                    <a:gd name="connsiteX2" fmla="*/ 775855 w 775855"/>
                    <a:gd name="connsiteY2" fmla="*/ 0 h 5403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75855" h="540327">
                      <a:moveTo>
                        <a:pt x="0" y="540327"/>
                      </a:moveTo>
                      <a:cubicBezTo>
                        <a:pt x="4618" y="405245"/>
                        <a:pt x="9237" y="270163"/>
                        <a:pt x="138546" y="180109"/>
                      </a:cubicBezTo>
                      <a:cubicBezTo>
                        <a:pt x="267855" y="90055"/>
                        <a:pt x="521855" y="45027"/>
                        <a:pt x="775855" y="0"/>
                      </a:cubicBezTo>
                    </a:path>
                  </a:pathLst>
                </a:cu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/>
              <p:cNvGrpSpPr/>
              <p:nvPr/>
            </p:nvGrpSpPr>
            <p:grpSpPr>
              <a:xfrm flipV="1">
                <a:off x="3962400" y="3810000"/>
                <a:ext cx="1396973" cy="684543"/>
                <a:chOff x="4038600" y="2743200"/>
                <a:chExt cx="1396973" cy="684543"/>
              </a:xfrm>
            </p:grpSpPr>
            <p:sp>
              <p:nvSpPr>
                <p:cNvPr id="112" name="Freeform 111"/>
                <p:cNvSpPr/>
                <p:nvPr/>
              </p:nvSpPr>
              <p:spPr>
                <a:xfrm>
                  <a:off x="4038600" y="2743200"/>
                  <a:ext cx="1396973" cy="176321"/>
                </a:xfrm>
                <a:custGeom>
                  <a:avLst/>
                  <a:gdLst>
                    <a:gd name="connsiteX0" fmla="*/ 0 w 1482436"/>
                    <a:gd name="connsiteY0" fmla="*/ 0 h 221673"/>
                    <a:gd name="connsiteX1" fmla="*/ 540327 w 1482436"/>
                    <a:gd name="connsiteY1" fmla="*/ 221673 h 221673"/>
                    <a:gd name="connsiteX2" fmla="*/ 1482436 w 1482436"/>
                    <a:gd name="connsiteY2" fmla="*/ 0 h 2216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482436" h="221673">
                      <a:moveTo>
                        <a:pt x="0" y="0"/>
                      </a:moveTo>
                      <a:cubicBezTo>
                        <a:pt x="146627" y="110836"/>
                        <a:pt x="293254" y="221673"/>
                        <a:pt x="540327" y="221673"/>
                      </a:cubicBezTo>
                      <a:cubicBezTo>
                        <a:pt x="787400" y="221673"/>
                        <a:pt x="1134918" y="110836"/>
                        <a:pt x="1482436" y="0"/>
                      </a:cubicBezTo>
                    </a:path>
                  </a:pathLst>
                </a:custGeom>
                <a:ln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Freeform 112"/>
                <p:cNvSpPr/>
                <p:nvPr/>
              </p:nvSpPr>
              <p:spPr>
                <a:xfrm>
                  <a:off x="4453856" y="2831361"/>
                  <a:ext cx="651544" cy="596382"/>
                </a:xfrm>
                <a:custGeom>
                  <a:avLst/>
                  <a:gdLst>
                    <a:gd name="connsiteX0" fmla="*/ 0 w 775855"/>
                    <a:gd name="connsiteY0" fmla="*/ 540327 h 540327"/>
                    <a:gd name="connsiteX1" fmla="*/ 138546 w 775855"/>
                    <a:gd name="connsiteY1" fmla="*/ 180109 h 540327"/>
                    <a:gd name="connsiteX2" fmla="*/ 775855 w 775855"/>
                    <a:gd name="connsiteY2" fmla="*/ 0 h 5403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75855" h="540327">
                      <a:moveTo>
                        <a:pt x="0" y="540327"/>
                      </a:moveTo>
                      <a:cubicBezTo>
                        <a:pt x="4618" y="405245"/>
                        <a:pt x="9237" y="270163"/>
                        <a:pt x="138546" y="180109"/>
                      </a:cubicBezTo>
                      <a:cubicBezTo>
                        <a:pt x="267855" y="90055"/>
                        <a:pt x="521855" y="45027"/>
                        <a:pt x="775855" y="0"/>
                      </a:cubicBezTo>
                    </a:path>
                  </a:pathLst>
                </a:cu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" name="Group 136"/>
              <p:cNvGrpSpPr/>
              <p:nvPr/>
            </p:nvGrpSpPr>
            <p:grpSpPr>
              <a:xfrm>
                <a:off x="5410200" y="4267200"/>
                <a:ext cx="487680" cy="411481"/>
                <a:chOff x="5486400" y="4267200"/>
                <a:chExt cx="487680" cy="411481"/>
              </a:xfrm>
            </p:grpSpPr>
            <p:sp>
              <p:nvSpPr>
                <p:cNvPr id="117" name="Trapezoid 116"/>
                <p:cNvSpPr/>
                <p:nvPr/>
              </p:nvSpPr>
              <p:spPr>
                <a:xfrm>
                  <a:off x="5486400" y="4343400"/>
                  <a:ext cx="182880" cy="137160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Trapezoid 117"/>
                <p:cNvSpPr/>
                <p:nvPr/>
              </p:nvSpPr>
              <p:spPr>
                <a:xfrm rot="16200000">
                  <a:off x="5707380" y="4518661"/>
                  <a:ext cx="182880" cy="137160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Trapezoid 118"/>
                <p:cNvSpPr/>
                <p:nvPr/>
              </p:nvSpPr>
              <p:spPr>
                <a:xfrm flipV="1">
                  <a:off x="5791200" y="4267200"/>
                  <a:ext cx="182880" cy="137160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" name="Group 137"/>
              <p:cNvGrpSpPr/>
              <p:nvPr/>
            </p:nvGrpSpPr>
            <p:grpSpPr>
              <a:xfrm>
                <a:off x="5345273" y="2491378"/>
                <a:ext cx="460583" cy="498015"/>
                <a:chOff x="5421473" y="2491378"/>
                <a:chExt cx="460583" cy="498015"/>
              </a:xfrm>
            </p:grpSpPr>
            <p:grpSp>
              <p:nvGrpSpPr>
                <p:cNvPr id="121" name="Group 120"/>
                <p:cNvGrpSpPr/>
                <p:nvPr/>
              </p:nvGrpSpPr>
              <p:grpSpPr>
                <a:xfrm>
                  <a:off x="5508538" y="2491378"/>
                  <a:ext cx="206462" cy="251822"/>
                  <a:chOff x="4943166" y="3089564"/>
                  <a:chExt cx="332510" cy="446116"/>
                </a:xfrm>
              </p:grpSpPr>
              <p:sp>
                <p:nvSpPr>
                  <p:cNvPr id="122" name="Isosceles Triangle 121"/>
                  <p:cNvSpPr/>
                  <p:nvPr/>
                </p:nvSpPr>
                <p:spPr>
                  <a:xfrm>
                    <a:off x="4943166" y="3089564"/>
                    <a:ext cx="332510" cy="365760"/>
                  </a:xfrm>
                  <a:prstGeom prst="triangl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" name="Oval 122"/>
                  <p:cNvSpPr/>
                  <p:nvPr/>
                </p:nvSpPr>
                <p:spPr>
                  <a:xfrm>
                    <a:off x="5005686" y="3352801"/>
                    <a:ext cx="182880" cy="182879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4" name="Group 123"/>
                <p:cNvGrpSpPr/>
                <p:nvPr/>
              </p:nvGrpSpPr>
              <p:grpSpPr>
                <a:xfrm rot="2885972">
                  <a:off x="5444333" y="2756221"/>
                  <a:ext cx="210312" cy="256032"/>
                  <a:chOff x="4943166" y="3089564"/>
                  <a:chExt cx="332510" cy="446116"/>
                </a:xfrm>
              </p:grpSpPr>
              <p:sp>
                <p:nvSpPr>
                  <p:cNvPr id="125" name="Isosceles Triangle 124"/>
                  <p:cNvSpPr/>
                  <p:nvPr/>
                </p:nvSpPr>
                <p:spPr>
                  <a:xfrm>
                    <a:off x="4943166" y="3089564"/>
                    <a:ext cx="332510" cy="365760"/>
                  </a:xfrm>
                  <a:prstGeom prst="triangl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" name="Oval 125"/>
                  <p:cNvSpPr/>
                  <p:nvPr/>
                </p:nvSpPr>
                <p:spPr>
                  <a:xfrm>
                    <a:off x="5005686" y="3352801"/>
                    <a:ext cx="182880" cy="182879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27" name="Trapezoid 126"/>
                <p:cNvSpPr/>
                <p:nvPr/>
              </p:nvSpPr>
              <p:spPr>
                <a:xfrm>
                  <a:off x="5699176" y="2743200"/>
                  <a:ext cx="182880" cy="137160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32" name="Straight Arrow Connector 131"/>
              <p:cNvCxnSpPr/>
              <p:nvPr/>
            </p:nvCxnSpPr>
            <p:spPr>
              <a:xfrm flipV="1">
                <a:off x="5943600" y="3886200"/>
                <a:ext cx="1143584" cy="42327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4" name="Explosion 2 133"/>
              <p:cNvSpPr/>
              <p:nvPr/>
            </p:nvSpPr>
            <p:spPr>
              <a:xfrm>
                <a:off x="6858000" y="3179005"/>
                <a:ext cx="1318694" cy="697750"/>
              </a:xfrm>
              <a:prstGeom prst="irregularSeal2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2400" b="1" dirty="0" smtClean="0">
                    <a:solidFill>
                      <a:srgbClr val="002060"/>
                    </a:solidFill>
                    <a:latin typeface="+mj-lt"/>
                  </a:rPr>
                  <a:t>GFP</a:t>
                </a:r>
                <a:endParaRPr lang="en-US" sz="2400" b="1" dirty="0">
                  <a:solidFill>
                    <a:srgbClr val="002060"/>
                  </a:solidFill>
                  <a:latin typeface="+mj-lt"/>
                </a:endParaRPr>
              </a:p>
            </p:txBody>
          </p:sp>
          <p:sp>
            <p:nvSpPr>
              <p:cNvPr id="135" name="&quot;No&quot; Symbol 134"/>
              <p:cNvSpPr>
                <a:spLocks noChangeAspect="1"/>
              </p:cNvSpPr>
              <p:nvPr/>
            </p:nvSpPr>
            <p:spPr>
              <a:xfrm flipH="1">
                <a:off x="6248400" y="2916566"/>
                <a:ext cx="365760" cy="283834"/>
              </a:xfrm>
              <a:prstGeom prst="noSmoking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3733800" y="1688068"/>
                <a:ext cx="7732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T7</a:t>
                </a:r>
                <a:endParaRPr lang="en-US" dirty="0"/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4800600" y="1688068"/>
                <a:ext cx="7732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T7</a:t>
                </a:r>
                <a:endParaRPr lang="en-US" dirty="0"/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4032627" y="1992868"/>
                <a:ext cx="7679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err="1" smtClean="0"/>
                  <a:t>fapR</a:t>
                </a:r>
                <a:endParaRPr lang="en-US" i="1" dirty="0"/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334000" y="1916668"/>
                <a:ext cx="83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err="1" smtClean="0"/>
                  <a:t>fapO</a:t>
                </a:r>
                <a:endParaRPr lang="en-US" i="1" baseline="-25000" dirty="0"/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5943600" y="1981200"/>
                <a:ext cx="63846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GFP</a:t>
                </a:r>
                <a:endParaRPr lang="en-US" dirty="0"/>
              </a:p>
            </p:txBody>
          </p:sp>
          <p:cxnSp>
            <p:nvCxnSpPr>
              <p:cNvPr id="145" name="Straight Arrow Connector 144"/>
              <p:cNvCxnSpPr>
                <a:cxnSpLocks noChangeAspect="1"/>
              </p:cNvCxnSpPr>
              <p:nvPr/>
            </p:nvCxnSpPr>
            <p:spPr>
              <a:xfrm>
                <a:off x="6629400" y="3139473"/>
                <a:ext cx="411480" cy="15230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Arrow Connector 145"/>
              <p:cNvCxnSpPr>
                <a:cxnSpLocks noChangeAspect="1"/>
              </p:cNvCxnSpPr>
              <p:nvPr/>
            </p:nvCxnSpPr>
            <p:spPr>
              <a:xfrm>
                <a:off x="5867400" y="2853343"/>
                <a:ext cx="365760" cy="13537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9" name="TextBox 148"/>
              <p:cNvSpPr txBox="1"/>
              <p:nvPr/>
            </p:nvSpPr>
            <p:spPr>
              <a:xfrm>
                <a:off x="2209800" y="2590800"/>
                <a:ext cx="15239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[Mal-CoA] ↓</a:t>
                </a:r>
                <a:endParaRPr lang="en-US" dirty="0"/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2209800" y="3974068"/>
                <a:ext cx="155974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[Mal-CoA] ↑</a:t>
                </a:r>
                <a:endParaRPr lang="en-US" dirty="0"/>
              </a:p>
            </p:txBody>
          </p:sp>
          <p:sp>
            <p:nvSpPr>
              <p:cNvPr id="151" name="TextBox 150"/>
              <p:cNvSpPr txBox="1"/>
              <p:nvPr/>
            </p:nvSpPr>
            <p:spPr>
              <a:xfrm>
                <a:off x="2243243" y="3276600"/>
                <a:ext cx="16429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err="1" smtClean="0"/>
                  <a:t>fapR</a:t>
                </a:r>
                <a:r>
                  <a:rPr lang="en-US" dirty="0" smtClean="0"/>
                  <a:t> repressor</a:t>
                </a:r>
                <a:endParaRPr lang="en-US" dirty="0"/>
              </a:p>
            </p:txBody>
          </p:sp>
        </p:grpSp>
        <p:sp>
          <p:nvSpPr>
            <p:cNvPr id="66" name="TextBox 65"/>
            <p:cNvSpPr txBox="1"/>
            <p:nvPr/>
          </p:nvSpPr>
          <p:spPr>
            <a:xfrm>
              <a:off x="2743201" y="2145268"/>
              <a:ext cx="7619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IPTG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36928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17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Koffas office</dc:creator>
  <cp:lastModifiedBy>Koffas office</cp:lastModifiedBy>
  <cp:revision>21</cp:revision>
  <dcterms:created xsi:type="dcterms:W3CDTF">2006-08-16T00:00:00Z</dcterms:created>
  <dcterms:modified xsi:type="dcterms:W3CDTF">2011-06-07T20:49:41Z</dcterms:modified>
</cp:coreProperties>
</file>