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5"/>
  </p:notesMasterIdLst>
  <p:sldIdLst>
    <p:sldId id="256" r:id="rId2"/>
    <p:sldId id="265" r:id="rId3"/>
    <p:sldId id="257" r:id="rId4"/>
    <p:sldId id="258" r:id="rId5"/>
    <p:sldId id="259" r:id="rId6"/>
    <p:sldId id="267" r:id="rId7"/>
    <p:sldId id="261" r:id="rId8"/>
    <p:sldId id="262" r:id="rId9"/>
    <p:sldId id="263" r:id="rId10"/>
    <p:sldId id="268" r:id="rId11"/>
    <p:sldId id="264" r:id="rId12"/>
    <p:sldId id="26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38" autoAdjust="0"/>
  </p:normalViewPr>
  <p:slideViewPr>
    <p:cSldViewPr>
      <p:cViewPr varScale="1">
        <p:scale>
          <a:sx n="82" d="100"/>
          <a:sy n="82" d="100"/>
        </p:scale>
        <p:origin x="-10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A02AC-31C4-4409-8F8F-D30C01C76AAF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2B834-1DAF-455E-989F-D343E07C0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Enhancer</a:t>
            </a:r>
            <a:r>
              <a:rPr lang="en-US" baseline="0" dirty="0" smtClean="0"/>
              <a:t> binding (</a:t>
            </a:r>
            <a:r>
              <a:rPr lang="en-US" baseline="0" dirty="0" err="1" smtClean="0"/>
              <a:t>enhancer+promoter</a:t>
            </a:r>
            <a:r>
              <a:rPr lang="en-US" baseline="0" dirty="0" smtClean="0"/>
              <a:t> binding) is predicative of transcriptional activation.</a:t>
            </a:r>
          </a:p>
          <a:p>
            <a:r>
              <a:rPr lang="en-US" baseline="0" dirty="0" smtClean="0"/>
              <a:t>Because enhancers are cell lineage specific, the data suggests that  these ICC-GIST –specific genes are regulated by ETV1 binding </a:t>
            </a:r>
            <a:r>
              <a:rPr lang="en-US" baseline="0" smtClean="0"/>
              <a:t>to enhancer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2B834-1DAF-455E-989F-D343E07C036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1FF4-97D0-416D-B96B-6FDC70EE71DC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262BBD-4409-4EAB-9916-43E0D5D5D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1FF4-97D0-416D-B96B-6FDC70EE71DC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2BBD-4409-4EAB-9916-43E0D5D5D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6262BBD-4409-4EAB-9916-43E0D5D5D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1FF4-97D0-416D-B96B-6FDC70EE71DC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1FF4-97D0-416D-B96B-6FDC70EE71DC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6262BBD-4409-4EAB-9916-43E0D5D5D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1FF4-97D0-416D-B96B-6FDC70EE71DC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262BBD-4409-4EAB-9916-43E0D5D5D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7AD1FF4-97D0-416D-B96B-6FDC70EE71DC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2BBD-4409-4EAB-9916-43E0D5D5D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1FF4-97D0-416D-B96B-6FDC70EE71DC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6262BBD-4409-4EAB-9916-43E0D5D5D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1FF4-97D0-416D-B96B-6FDC70EE71DC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6262BBD-4409-4EAB-9916-43E0D5D5D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1FF4-97D0-416D-B96B-6FDC70EE71DC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262BBD-4409-4EAB-9916-43E0D5D5D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262BBD-4409-4EAB-9916-43E0D5D5D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1FF4-97D0-416D-B96B-6FDC70EE71DC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6262BBD-4409-4EAB-9916-43E0D5D5D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7AD1FF4-97D0-416D-B96B-6FDC70EE71DC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7AD1FF4-97D0-416D-B96B-6FDC70EE71DC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262BBD-4409-4EAB-9916-43E0D5D5D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Mahnaz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Janghorban</a:t>
            </a:r>
            <a:endPara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CANB610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3/8/2012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65" y="533400"/>
            <a:ext cx="866553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1843.WAV">
            <a:hlinkClick r:id="" action="ppaction://media"/>
          </p:cNvPr>
          <p:cNvPicPr>
            <a:picLocks noRot="1" noChangeAspect="1"/>
          </p:cNvPicPr>
          <p:nvPr>
            <a:wavAudioFile r:embed="rId1" name="~PP184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3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Conclusions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KIT Signaling Stabilizes ETV1 Protein Expression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Mutant KIT Signaling Synergizes with ETV1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Overexpression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Summery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ETV1 is highly expressed in GIST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ETV1 is required for ICCs (MY and IM) development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ETV1 is a master regulator of an ICC-GIST-specific transcription network mainly through enhancer binding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ETV1 is regulated by activated KIT; by prolonged ETV1 protein stability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Activated KIT cooperates with ETV1 to promote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tumorigenesis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419600" y="3962400"/>
            <a:ext cx="4572000" cy="2743200"/>
            <a:chOff x="4419600" y="3962400"/>
            <a:chExt cx="4572000" cy="2743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3962400"/>
              <a:ext cx="3924300" cy="2358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4419600" y="6367046"/>
              <a:ext cx="4572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1600" dirty="0" smtClean="0">
                  <a:latin typeface="Times New Roman" pitchFamily="18" charset="0"/>
                  <a:cs typeface="Times New Roman" pitchFamily="18" charset="0"/>
                </a:rPr>
                <a:t>Michael C . Heinrich &amp;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Christopher L .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Corless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, 2010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9248"/>
            <a:ext cx="8534400" cy="75895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Future direction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8554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ETV1:  A New Therapeutic Target in GIST</a:t>
            </a:r>
            <a:endParaRPr lang="en-US" sz="2400" dirty="0" smtClean="0"/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ETV1 as diagnostic marker for GIST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Inhibition of ETV1 expression decreases the growth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imatinib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-sensitive and resistant GIST cells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Long-term: Therapies that directly target ETV1 activity or downstream targets may improve GIST treatment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Short-term: Therapies that target MAPK pathway will decrease ETV1 protein expression and may have promise in drug-resistant GIST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mtClean="0"/>
          </a:p>
          <a:p>
            <a:pPr algn="ctr">
              <a:buNone/>
            </a:pPr>
            <a:r>
              <a:rPr lang="en-US" smtClean="0"/>
              <a:t>Thank You!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ETV1 and GIST Pathogenesis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503920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Gastrointestinal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stromal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tumors (GISTs) arise from the interstitial cells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Cajal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(ICC) in the gastrointestinal tract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GISTs have oncogenic mutations in either KIT or platelet-derived growth factor receptor-α (PDGFRA); ~80-85%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ETV1 is highly expressed in the specific types of ICC that give rise to GIST (developmental programming) 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ETV1 cooperates with mutant KIT in forming GIST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Reducing ETV1 decreases GIST proliferation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tumorigenecity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65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Fig1: ETV1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universally highly expressed and required for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tumor growth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survival in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GIST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4162425"/>
            <a:ext cx="7191375" cy="2162175"/>
            <a:chOff x="304800" y="3962400"/>
            <a:chExt cx="7191375" cy="21621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3962400"/>
              <a:ext cx="2314575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4114800"/>
              <a:ext cx="4600575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281488"/>
            <a:ext cx="543744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228600" y="1371600"/>
            <a:ext cx="6248400" cy="2743200"/>
            <a:chOff x="228600" y="1371600"/>
            <a:chExt cx="6248400" cy="2743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" y="2038350"/>
              <a:ext cx="2362200" cy="207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228600" y="1371600"/>
              <a:ext cx="6248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GIST-signature genes from three data sets 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containing both GIST and non-GIST malignancies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5600" y="2219325"/>
            <a:ext cx="6097806" cy="1807607"/>
            <a:chOff x="2895600" y="2219325"/>
            <a:chExt cx="6097806" cy="1807607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95600" y="2219325"/>
              <a:ext cx="5516976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895600" y="3657600"/>
              <a:ext cx="1794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Imatinib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resistant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0600" y="3657600"/>
              <a:ext cx="1832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Imatinib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sensitive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3657600"/>
              <a:ext cx="2287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Osteosarcoma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cell line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311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2: Etv1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expressed in the subtypes of ICCs susceptible to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oncogenesis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required for their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High ETV1 and no obvious genomic alteration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821" t="59839" r="70112" b="14342"/>
          <a:stretch>
            <a:fillRect/>
          </a:stretch>
        </p:blipFill>
        <p:spPr bwMode="auto">
          <a:xfrm>
            <a:off x="1828800" y="2743200"/>
            <a:ext cx="7003752" cy="300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4038600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circular muscle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2438400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mucosa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5791200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longitudinal muscle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6096000"/>
            <a:ext cx="290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neuronal </a:t>
            </a:r>
            <a:r>
              <a:rPr lang="en-US" dirty="0" err="1" smtClean="0"/>
              <a:t>myenteric</a:t>
            </a:r>
            <a:r>
              <a:rPr lang="en-US" dirty="0" smtClean="0"/>
              <a:t> plexus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5105400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Myenteric</a:t>
            </a:r>
            <a:r>
              <a:rPr lang="en-US" dirty="0" smtClean="0"/>
              <a:t>-ICC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3657600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intramuscular -ICC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200400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Submucosal</a:t>
            </a:r>
            <a:r>
              <a:rPr lang="en-US" dirty="0" smtClean="0"/>
              <a:t>-ICC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71800" y="563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2"/>
          </p:cNvCxnSpPr>
          <p:nvPr/>
        </p:nvCxnSpPr>
        <p:spPr>
          <a:xfrm flipH="1" flipV="1">
            <a:off x="1855066" y="2807732"/>
            <a:ext cx="126134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9248"/>
            <a:ext cx="8534400" cy="75895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ETV1 is required for ICCs (MY and IM) development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6248400" cy="242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419600"/>
            <a:ext cx="657168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0" y="1524000"/>
            <a:ext cx="1906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neuronal marker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6452" y="5029200"/>
            <a:ext cx="1616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deconvoluted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whole-mount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Conclusions so far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ETV1 is expressed in the subtypes of ICC that give rise to GIST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Fig3: ETV1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regulates GIST-signature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genes</a:t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predominantly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 enhancer binding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5622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1800"/>
            <a:ext cx="23241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t="5470" r="13115"/>
          <a:stretch>
            <a:fillRect/>
          </a:stretch>
        </p:blipFill>
        <p:spPr bwMode="auto">
          <a:xfrm>
            <a:off x="3572512" y="1600200"/>
            <a:ext cx="1990088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447800"/>
            <a:ext cx="2133600" cy="525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2667000" y="3505200"/>
            <a:ext cx="762000" cy="3810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b="50000"/>
          <a:stretch>
            <a:fillRect/>
          </a:stretch>
        </p:blipFill>
        <p:spPr bwMode="auto">
          <a:xfrm>
            <a:off x="6477000" y="3048000"/>
            <a:ext cx="19716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 t="50000"/>
          <a:stretch>
            <a:fillRect/>
          </a:stretch>
        </p:blipFill>
        <p:spPr bwMode="auto">
          <a:xfrm>
            <a:off x="6477000" y="4724400"/>
            <a:ext cx="19716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4: KIT signaling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synergizes with ETV1 in GIST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tumorigenesis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stabilization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ETV1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86500" y="1905000"/>
            <a:ext cx="22479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0" y="1905000"/>
            <a:ext cx="254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r="-2471"/>
          <a:stretch>
            <a:fillRect/>
          </a:stretch>
        </p:blipFill>
        <p:spPr bwMode="auto">
          <a:xfrm>
            <a:off x="609600" y="37338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733800"/>
            <a:ext cx="268715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905000"/>
            <a:ext cx="1676400" cy="157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137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mRNA level of ETV1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PCR in GIST882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4. KIT signaling synergizes with ETV1 in GIST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tumorigenesis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vitro and in vivo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00200"/>
            <a:ext cx="329184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33227" t="2325" r="33547"/>
          <a:stretch>
            <a:fillRect/>
          </a:stretch>
        </p:blipFill>
        <p:spPr bwMode="auto">
          <a:xfrm>
            <a:off x="3124200" y="2057400"/>
            <a:ext cx="2819400" cy="320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038350"/>
            <a:ext cx="2700184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t="2273" b="2273"/>
          <a:stretch>
            <a:fillRect/>
          </a:stretch>
        </p:blipFill>
        <p:spPr bwMode="auto">
          <a:xfrm>
            <a:off x="5943600" y="2057400"/>
            <a:ext cx="302833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828800"/>
            <a:ext cx="1935437" cy="184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2.1|11.9|11.8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2|127.8|0.8|56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318</TotalTime>
  <Words>413</Words>
  <Application>Microsoft Office PowerPoint</Application>
  <PresentationFormat>On-screen Show (4:3)</PresentationFormat>
  <Paragraphs>69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Slide 1</vt:lpstr>
      <vt:lpstr>ETV1 and GIST Pathogenesis</vt:lpstr>
      <vt:lpstr>Fig1: ETV1 is universally highly expressed and required for tumor growth and survival in GIST</vt:lpstr>
      <vt:lpstr>Fig 2: Etv1 is expressed in the subtypes of ICCs susceptible to oncogenesis and is required for their development</vt:lpstr>
      <vt:lpstr>ETV1 is required for ICCs (MY and IM) development</vt:lpstr>
      <vt:lpstr>Conclusions so far</vt:lpstr>
      <vt:lpstr>Fig3: ETV1 regulates GIST-signature genes  predominantly through enhancer binding</vt:lpstr>
      <vt:lpstr>Fig 4: KIT signaling synergizes with ETV1 in GIST tumorigenesis by stabilization of ETV1 protein</vt:lpstr>
      <vt:lpstr>Fig 4. KIT signaling synergizes with ETV1 in GIST tumorigenesis in vitro and in vivo</vt:lpstr>
      <vt:lpstr>Conclusions </vt:lpstr>
      <vt:lpstr>Summery</vt:lpstr>
      <vt:lpstr>Future direction</vt:lpstr>
      <vt:lpstr>Slide 13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ITG</cp:lastModifiedBy>
  <cp:revision>56</cp:revision>
  <dcterms:created xsi:type="dcterms:W3CDTF">2012-03-07T05:51:26Z</dcterms:created>
  <dcterms:modified xsi:type="dcterms:W3CDTF">2012-03-08T20:06:49Z</dcterms:modified>
</cp:coreProperties>
</file>