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7" r:id="rId2"/>
    <p:sldId id="281" r:id="rId3"/>
    <p:sldId id="259" r:id="rId4"/>
    <p:sldId id="260" r:id="rId5"/>
    <p:sldId id="261" r:id="rId6"/>
    <p:sldId id="262" r:id="rId7"/>
    <p:sldId id="263" r:id="rId8"/>
    <p:sldId id="264" r:id="rId9"/>
    <p:sldId id="265" r:id="rId10"/>
    <p:sldId id="266" r:id="rId11"/>
    <p:sldId id="267" r:id="rId12"/>
    <p:sldId id="282" r:id="rId13"/>
    <p:sldId id="268" r:id="rId14"/>
    <p:sldId id="269" r:id="rId15"/>
    <p:sldId id="277" r:id="rId16"/>
    <p:sldId id="278" r:id="rId17"/>
    <p:sldId id="279" r:id="rId18"/>
    <p:sldId id="280" r:id="rId19"/>
    <p:sldId id="283" r:id="rId20"/>
    <p:sldId id="271" r:id="rId21"/>
    <p:sldId id="272" r:id="rId22"/>
    <p:sldId id="273" r:id="rId23"/>
  </p:sldIdLst>
  <p:sldSz cx="9144000" cy="6858000" type="screen4x3"/>
  <p:notesSz cx="6858000" cy="9144000"/>
  <p:defaultTextStyle>
    <a:defPPr>
      <a:defRPr lang="en-US"/>
    </a:defPPr>
    <a:lvl1pPr algn="l" rtl="0" fontAlgn="base">
      <a:spcBef>
        <a:spcPct val="0"/>
      </a:spcBef>
      <a:spcAft>
        <a:spcPct val="0"/>
      </a:spcAft>
      <a:defRPr sz="2200" kern="1200">
        <a:solidFill>
          <a:schemeClr val="tx1"/>
        </a:solidFill>
        <a:effectLst>
          <a:outerShdw blurRad="38100" dist="38100" dir="2700000" algn="tl">
            <a:srgbClr val="000000">
              <a:alpha val="43137"/>
            </a:srgbClr>
          </a:outerShdw>
        </a:effectLst>
        <a:latin typeface="Arial" charset="0"/>
        <a:ea typeface="+mn-ea"/>
        <a:cs typeface="+mn-cs"/>
      </a:defRPr>
    </a:lvl1pPr>
    <a:lvl2pPr marL="411163" indent="46038" algn="l" rtl="0" fontAlgn="base">
      <a:spcBef>
        <a:spcPct val="0"/>
      </a:spcBef>
      <a:spcAft>
        <a:spcPct val="0"/>
      </a:spcAft>
      <a:defRPr sz="2200" kern="1200">
        <a:solidFill>
          <a:schemeClr val="tx1"/>
        </a:solidFill>
        <a:effectLst>
          <a:outerShdw blurRad="38100" dist="38100" dir="2700000" algn="tl">
            <a:srgbClr val="000000">
              <a:alpha val="43137"/>
            </a:srgbClr>
          </a:outerShdw>
        </a:effectLst>
        <a:latin typeface="Arial" charset="0"/>
        <a:ea typeface="+mn-ea"/>
        <a:cs typeface="+mn-cs"/>
      </a:defRPr>
    </a:lvl2pPr>
    <a:lvl3pPr marL="823913" indent="90488" algn="l" rtl="0" fontAlgn="base">
      <a:spcBef>
        <a:spcPct val="0"/>
      </a:spcBef>
      <a:spcAft>
        <a:spcPct val="0"/>
      </a:spcAft>
      <a:defRPr sz="2200" kern="1200">
        <a:solidFill>
          <a:schemeClr val="tx1"/>
        </a:solidFill>
        <a:effectLst>
          <a:outerShdw blurRad="38100" dist="38100" dir="2700000" algn="tl">
            <a:srgbClr val="000000">
              <a:alpha val="43137"/>
            </a:srgbClr>
          </a:outerShdw>
        </a:effectLst>
        <a:latin typeface="Arial" charset="0"/>
        <a:ea typeface="+mn-ea"/>
        <a:cs typeface="+mn-cs"/>
      </a:defRPr>
    </a:lvl3pPr>
    <a:lvl4pPr marL="1236663" indent="134938" algn="l" rtl="0" fontAlgn="base">
      <a:spcBef>
        <a:spcPct val="0"/>
      </a:spcBef>
      <a:spcAft>
        <a:spcPct val="0"/>
      </a:spcAft>
      <a:defRPr sz="2200" kern="1200">
        <a:solidFill>
          <a:schemeClr val="tx1"/>
        </a:solidFill>
        <a:effectLst>
          <a:outerShdw blurRad="38100" dist="38100" dir="2700000" algn="tl">
            <a:srgbClr val="000000">
              <a:alpha val="43137"/>
            </a:srgbClr>
          </a:outerShdw>
        </a:effectLst>
        <a:latin typeface="Arial" charset="0"/>
        <a:ea typeface="+mn-ea"/>
        <a:cs typeface="+mn-cs"/>
      </a:defRPr>
    </a:lvl4pPr>
    <a:lvl5pPr marL="1649413" indent="179388" algn="l" rtl="0" fontAlgn="base">
      <a:spcBef>
        <a:spcPct val="0"/>
      </a:spcBef>
      <a:spcAft>
        <a:spcPct val="0"/>
      </a:spcAft>
      <a:defRPr sz="2200" kern="1200">
        <a:solidFill>
          <a:schemeClr val="tx1"/>
        </a:solidFill>
        <a:effectLst>
          <a:outerShdw blurRad="38100" dist="38100" dir="2700000" algn="tl">
            <a:srgbClr val="000000">
              <a:alpha val="43137"/>
            </a:srgbClr>
          </a:outerShdw>
        </a:effectLst>
        <a:latin typeface="Arial" charset="0"/>
        <a:ea typeface="+mn-ea"/>
        <a:cs typeface="+mn-cs"/>
      </a:defRPr>
    </a:lvl5pPr>
    <a:lvl6pPr marL="2286000" algn="l" defTabSz="914400" rtl="0" eaLnBrk="1" latinLnBrk="0" hangingPunct="1">
      <a:defRPr sz="2200" kern="1200">
        <a:solidFill>
          <a:schemeClr val="tx1"/>
        </a:solidFill>
        <a:effectLst>
          <a:outerShdw blurRad="38100" dist="38100" dir="2700000" algn="tl">
            <a:srgbClr val="000000">
              <a:alpha val="43137"/>
            </a:srgbClr>
          </a:outerShdw>
        </a:effectLst>
        <a:latin typeface="Arial" charset="0"/>
        <a:ea typeface="+mn-ea"/>
        <a:cs typeface="+mn-cs"/>
      </a:defRPr>
    </a:lvl6pPr>
    <a:lvl7pPr marL="2743200" algn="l" defTabSz="914400" rtl="0" eaLnBrk="1" latinLnBrk="0" hangingPunct="1">
      <a:defRPr sz="2200" kern="1200">
        <a:solidFill>
          <a:schemeClr val="tx1"/>
        </a:solidFill>
        <a:effectLst>
          <a:outerShdw blurRad="38100" dist="38100" dir="2700000" algn="tl">
            <a:srgbClr val="000000">
              <a:alpha val="43137"/>
            </a:srgbClr>
          </a:outerShdw>
        </a:effectLst>
        <a:latin typeface="Arial" charset="0"/>
        <a:ea typeface="+mn-ea"/>
        <a:cs typeface="+mn-cs"/>
      </a:defRPr>
    </a:lvl7pPr>
    <a:lvl8pPr marL="3200400" algn="l" defTabSz="914400" rtl="0" eaLnBrk="1" latinLnBrk="0" hangingPunct="1">
      <a:defRPr sz="2200" kern="1200">
        <a:solidFill>
          <a:schemeClr val="tx1"/>
        </a:solidFill>
        <a:effectLst>
          <a:outerShdw blurRad="38100" dist="38100" dir="2700000" algn="tl">
            <a:srgbClr val="000000">
              <a:alpha val="43137"/>
            </a:srgbClr>
          </a:outerShdw>
        </a:effectLst>
        <a:latin typeface="Arial" charset="0"/>
        <a:ea typeface="+mn-ea"/>
        <a:cs typeface="+mn-cs"/>
      </a:defRPr>
    </a:lvl8pPr>
    <a:lvl9pPr marL="3657600" algn="l" defTabSz="914400" rtl="0" eaLnBrk="1" latinLnBrk="0" hangingPunct="1">
      <a:defRPr sz="2200" kern="1200">
        <a:solidFill>
          <a:schemeClr val="tx1"/>
        </a:solidFill>
        <a:effectLst>
          <a:outerShdw blurRad="38100" dist="38100" dir="2700000" algn="tl">
            <a:srgbClr val="000000">
              <a:alpha val="43137"/>
            </a:srgbClr>
          </a:outerShdw>
        </a:effectLst>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0066"/>
    <a:srgbClr val="006699"/>
    <a:srgbClr val="3399FF"/>
    <a:srgbClr val="3366CC"/>
    <a:srgbClr val="336699"/>
    <a:srgbClr val="33CCFF"/>
    <a:srgbClr val="003366"/>
    <a:srgbClr val="66CC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518" autoAdjust="0"/>
    <p:restoredTop sz="90929"/>
  </p:normalViewPr>
  <p:slideViewPr>
    <p:cSldViewPr>
      <p:cViewPr varScale="1">
        <p:scale>
          <a:sx n="71" d="100"/>
          <a:sy n="71" d="100"/>
        </p:scale>
        <p:origin x="-1110"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46C9068-E72B-4C57-9875-F1A56D39FF28}" type="datetimeFigureOut">
              <a:rPr lang="en-US" smtClean="0"/>
              <a:pPr/>
              <a:t>9/12/2011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9323780-0DE0-41EB-AC26-86BE21A7553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9323780-0DE0-41EB-AC26-86BE21A75530}" type="slidenum">
              <a:rPr lang="en-US" smtClean="0"/>
              <a:pPr/>
              <a:t>22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63" descr="C:\Documents and Settings\Rami\Desktop\Ramis Work\PresPro\Templates_07_July_2004\Biotech\JPGS\PPP_SBIOT_TLE_DNA_Structure.jpg"/>
          <p:cNvPicPr>
            <a:picLocks noChangeAspect="1" noChangeArrowheads="1"/>
          </p:cNvPicPr>
          <p:nvPr/>
        </p:nvPicPr>
        <p:blipFill>
          <a:blip r:embed="rId2" cstate="print"/>
          <a:srcRect/>
          <a:stretch>
            <a:fillRect/>
          </a:stretch>
        </p:blipFill>
        <p:spPr bwMode="auto">
          <a:xfrm>
            <a:off x="0" y="0"/>
            <a:ext cx="9144000" cy="6880225"/>
          </a:xfrm>
          <a:prstGeom prst="rect">
            <a:avLst/>
          </a:prstGeom>
          <a:solidFill>
            <a:srgbClr val="336699"/>
          </a:solidFill>
          <a:ln w="9525">
            <a:solidFill>
              <a:srgbClr val="339966"/>
            </a:solidFill>
            <a:miter lim="800000"/>
            <a:headEnd/>
            <a:tailEnd/>
          </a:ln>
        </p:spPr>
      </p:pic>
      <p:sp>
        <p:nvSpPr>
          <p:cNvPr id="4098" name="Rectangle 2"/>
          <p:cNvSpPr>
            <a:spLocks noGrp="1" noChangeArrowheads="1"/>
          </p:cNvSpPr>
          <p:nvPr>
            <p:ph type="ctrTitle"/>
          </p:nvPr>
        </p:nvSpPr>
        <p:spPr>
          <a:xfrm>
            <a:off x="205933" y="1011272"/>
            <a:ext cx="6250927" cy="1880534"/>
          </a:xfrm>
        </p:spPr>
        <p:txBody>
          <a:bodyPr/>
          <a:lstStyle>
            <a:lvl1pPr algn="r">
              <a:defRPr sz="3600"/>
            </a:lvl1pPr>
          </a:lstStyle>
          <a:p>
            <a:r>
              <a:rPr lang="en-US" smtClean="0"/>
              <a:t>Click to edit Master title style</a:t>
            </a:r>
            <a:endParaRPr lang="en-US"/>
          </a:p>
        </p:txBody>
      </p:sp>
      <p:sp>
        <p:nvSpPr>
          <p:cNvPr id="4099" name="Rectangle 3"/>
          <p:cNvSpPr>
            <a:spLocks noGrp="1" noChangeArrowheads="1"/>
          </p:cNvSpPr>
          <p:nvPr>
            <p:ph type="subTitle" idx="1"/>
          </p:nvPr>
        </p:nvSpPr>
        <p:spPr>
          <a:xfrm>
            <a:off x="258847" y="3029512"/>
            <a:ext cx="6193722" cy="1308198"/>
          </a:xfrm>
        </p:spPr>
        <p:txBody>
          <a:bodyPr/>
          <a:lstStyle>
            <a:lvl1pPr marL="0" indent="0" algn="r">
              <a:buFontTx/>
              <a:buNone/>
              <a:defRPr/>
            </a:lvl1pPr>
          </a:lstStyle>
          <a:p>
            <a:r>
              <a:rPr lang="en-US" smtClean="0"/>
              <a:t>Click to edit Master subtitle style</a:t>
            </a:r>
            <a:endParaRPr lang="en-US"/>
          </a:p>
        </p:txBody>
      </p:sp>
      <p:sp>
        <p:nvSpPr>
          <p:cNvPr id="5" name="Rectangle 4"/>
          <p:cNvSpPr>
            <a:spLocks noGrp="1" noChangeArrowheads="1"/>
          </p:cNvSpPr>
          <p:nvPr>
            <p:ph type="dt" sz="half" idx="10"/>
          </p:nvPr>
        </p:nvSpPr>
        <p:spPr>
          <a:xfrm>
            <a:off x="0" y="6707188"/>
            <a:ext cx="1905000" cy="165100"/>
          </a:xfrm>
        </p:spPr>
        <p:txBody>
          <a:bodyPr/>
          <a:lstStyle>
            <a:lvl1pPr>
              <a:defRPr sz="1100" smtClean="0"/>
            </a:lvl1pPr>
          </a:lstStyle>
          <a:p>
            <a:pPr>
              <a:defRPr/>
            </a:pPr>
            <a:endParaRPr lang="en-US"/>
          </a:p>
        </p:txBody>
      </p:sp>
      <p:sp>
        <p:nvSpPr>
          <p:cNvPr id="6" name="Rectangle 5"/>
          <p:cNvSpPr>
            <a:spLocks noGrp="1" noChangeArrowheads="1"/>
          </p:cNvSpPr>
          <p:nvPr>
            <p:ph type="ftr" sz="quarter" idx="11"/>
          </p:nvPr>
        </p:nvSpPr>
        <p:spPr>
          <a:xfrm>
            <a:off x="3124200" y="6692900"/>
            <a:ext cx="2895600" cy="165100"/>
          </a:xfrm>
        </p:spPr>
        <p:txBody>
          <a:bodyPr/>
          <a:lstStyle>
            <a:lvl1pPr>
              <a:defRPr sz="1100" smtClean="0">
                <a:solidFill>
                  <a:schemeClr val="tx1"/>
                </a:solidFill>
              </a:defRPr>
            </a:lvl1pPr>
          </a:lstStyle>
          <a:p>
            <a:pPr>
              <a:defRPr/>
            </a:pPr>
            <a:endParaRPr lang="en-US"/>
          </a:p>
        </p:txBody>
      </p:sp>
      <p:sp>
        <p:nvSpPr>
          <p:cNvPr id="7" name="Rectangle 6"/>
          <p:cNvSpPr>
            <a:spLocks noGrp="1" noChangeArrowheads="1"/>
          </p:cNvSpPr>
          <p:nvPr>
            <p:ph type="sldNum" sz="quarter" idx="12"/>
          </p:nvPr>
        </p:nvSpPr>
        <p:spPr>
          <a:xfrm>
            <a:off x="7239000" y="6692900"/>
            <a:ext cx="1905000" cy="165100"/>
          </a:xfrm>
        </p:spPr>
        <p:txBody>
          <a:bodyPr/>
          <a:lstStyle>
            <a:lvl1pPr>
              <a:defRPr sz="1100" smtClean="0">
                <a:solidFill>
                  <a:schemeClr val="tx1"/>
                </a:solidFill>
              </a:defRPr>
            </a:lvl1pPr>
          </a:lstStyle>
          <a:p>
            <a:pPr>
              <a:defRPr/>
            </a:pPr>
            <a:fld id="{FC0EBD09-F7C1-4F7C-83F1-B2DD6FE3F24E}"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C4BCB3B-773C-46F1-BFFB-051C353B1438}"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31544" y="137705"/>
            <a:ext cx="1956364" cy="640328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62451" y="137705"/>
            <a:ext cx="5731804" cy="640328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D70CA8F-528C-4B6E-9C36-2F28891CFF83}"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E1F8F41-96B6-4E69-9E4D-0162519AB045}"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96" y="4406563"/>
            <a:ext cx="7772543" cy="1362706"/>
          </a:xfrm>
        </p:spPr>
        <p:txBody>
          <a:bodyPr anchor="t"/>
          <a:lstStyle>
            <a:lvl1pPr algn="l">
              <a:defRPr sz="3600" b="1" cap="all"/>
            </a:lvl1pPr>
          </a:lstStyle>
          <a:p>
            <a:r>
              <a:rPr lang="en-US" smtClean="0"/>
              <a:t>Click to edit Master title style</a:t>
            </a:r>
            <a:endParaRPr lang="en-US"/>
          </a:p>
        </p:txBody>
      </p:sp>
      <p:sp>
        <p:nvSpPr>
          <p:cNvPr id="3" name="Text Placeholder 2"/>
          <p:cNvSpPr>
            <a:spLocks noGrp="1"/>
          </p:cNvSpPr>
          <p:nvPr>
            <p:ph type="body" idx="1"/>
          </p:nvPr>
        </p:nvSpPr>
        <p:spPr>
          <a:xfrm>
            <a:off x="722196" y="2906151"/>
            <a:ext cx="7772543" cy="1500412"/>
          </a:xfrm>
        </p:spPr>
        <p:txBody>
          <a:bodyPr anchor="b"/>
          <a:lstStyle>
            <a:lvl1pPr marL="0" indent="0">
              <a:buNone/>
              <a:defRPr sz="1800"/>
            </a:lvl1pPr>
            <a:lvl2pPr marL="412394" indent="0">
              <a:buNone/>
              <a:defRPr sz="1600"/>
            </a:lvl2pPr>
            <a:lvl3pPr marL="824789" indent="0">
              <a:buNone/>
              <a:defRPr sz="1400"/>
            </a:lvl3pPr>
            <a:lvl4pPr marL="1237183" indent="0">
              <a:buNone/>
              <a:defRPr sz="1300"/>
            </a:lvl4pPr>
            <a:lvl5pPr marL="1649578" indent="0">
              <a:buNone/>
              <a:defRPr sz="1300"/>
            </a:lvl5pPr>
            <a:lvl6pPr marL="2061972" indent="0">
              <a:buNone/>
              <a:defRPr sz="1300"/>
            </a:lvl6pPr>
            <a:lvl7pPr marL="2474366" indent="0">
              <a:buNone/>
              <a:defRPr sz="1300"/>
            </a:lvl7pPr>
            <a:lvl8pPr marL="2886761" indent="0">
              <a:buNone/>
              <a:defRPr sz="1300"/>
            </a:lvl8pPr>
            <a:lvl9pPr marL="3299155" indent="0">
              <a:buNone/>
              <a:defRPr sz="13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4828B05-B8CB-4AB1-B62E-6EA52099C6C9}"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35598" y="1583608"/>
            <a:ext cx="3706795" cy="4957383"/>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79682" y="1583608"/>
            <a:ext cx="3706795" cy="4957383"/>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B0468EB-C6D1-4E58-A389-5B99F7A6B39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29" y="273976"/>
            <a:ext cx="8228742" cy="1143239"/>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629" y="1534838"/>
            <a:ext cx="4040007" cy="639755"/>
          </a:xfrm>
        </p:spPr>
        <p:txBody>
          <a:bodyPr anchor="b"/>
          <a:lstStyle>
            <a:lvl1pPr marL="0" indent="0">
              <a:buNone/>
              <a:defRPr sz="2200" b="1"/>
            </a:lvl1pPr>
            <a:lvl2pPr marL="412394" indent="0">
              <a:buNone/>
              <a:defRPr sz="1800" b="1"/>
            </a:lvl2pPr>
            <a:lvl3pPr marL="824789" indent="0">
              <a:buNone/>
              <a:defRPr sz="1600" b="1"/>
            </a:lvl3pPr>
            <a:lvl4pPr marL="1237183" indent="0">
              <a:buNone/>
              <a:defRPr sz="1400" b="1"/>
            </a:lvl4pPr>
            <a:lvl5pPr marL="1649578" indent="0">
              <a:buNone/>
              <a:defRPr sz="1400" b="1"/>
            </a:lvl5pPr>
            <a:lvl6pPr marL="2061972" indent="0">
              <a:buNone/>
              <a:defRPr sz="1400" b="1"/>
            </a:lvl6pPr>
            <a:lvl7pPr marL="2474366" indent="0">
              <a:buNone/>
              <a:defRPr sz="1400" b="1"/>
            </a:lvl7pPr>
            <a:lvl8pPr marL="2886761" indent="0">
              <a:buNone/>
              <a:defRPr sz="1400" b="1"/>
            </a:lvl8pPr>
            <a:lvl9pPr marL="3299155" indent="0">
              <a:buNone/>
              <a:defRPr sz="1400" b="1"/>
            </a:lvl9pPr>
          </a:lstStyle>
          <a:p>
            <a:pPr lvl="0"/>
            <a:r>
              <a:rPr lang="en-US" smtClean="0"/>
              <a:t>Click to edit Master text styles</a:t>
            </a:r>
          </a:p>
        </p:txBody>
      </p:sp>
      <p:sp>
        <p:nvSpPr>
          <p:cNvPr id="4" name="Content Placeholder 3"/>
          <p:cNvSpPr>
            <a:spLocks noGrp="1"/>
          </p:cNvSpPr>
          <p:nvPr>
            <p:ph sz="half" idx="2"/>
          </p:nvPr>
        </p:nvSpPr>
        <p:spPr>
          <a:xfrm>
            <a:off x="457629" y="2174593"/>
            <a:ext cx="4040007" cy="3951849"/>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935" y="1534838"/>
            <a:ext cx="4041436" cy="639755"/>
          </a:xfrm>
        </p:spPr>
        <p:txBody>
          <a:bodyPr anchor="b"/>
          <a:lstStyle>
            <a:lvl1pPr marL="0" indent="0">
              <a:buNone/>
              <a:defRPr sz="2200" b="1"/>
            </a:lvl1pPr>
            <a:lvl2pPr marL="412394" indent="0">
              <a:buNone/>
              <a:defRPr sz="1800" b="1"/>
            </a:lvl2pPr>
            <a:lvl3pPr marL="824789" indent="0">
              <a:buNone/>
              <a:defRPr sz="1600" b="1"/>
            </a:lvl3pPr>
            <a:lvl4pPr marL="1237183" indent="0">
              <a:buNone/>
              <a:defRPr sz="1400" b="1"/>
            </a:lvl4pPr>
            <a:lvl5pPr marL="1649578" indent="0">
              <a:buNone/>
              <a:defRPr sz="1400" b="1"/>
            </a:lvl5pPr>
            <a:lvl6pPr marL="2061972" indent="0">
              <a:buNone/>
              <a:defRPr sz="1400" b="1"/>
            </a:lvl6pPr>
            <a:lvl7pPr marL="2474366" indent="0">
              <a:buNone/>
              <a:defRPr sz="1400" b="1"/>
            </a:lvl7pPr>
            <a:lvl8pPr marL="2886761" indent="0">
              <a:buNone/>
              <a:defRPr sz="1400" b="1"/>
            </a:lvl8pPr>
            <a:lvl9pPr marL="3299155"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4644935" y="2174593"/>
            <a:ext cx="4041436" cy="3951849"/>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B672EE9-409F-44D0-9582-6650A975E04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51D2793-E7C9-44F7-8685-4B584BB10F0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9B627EF-8609-48EE-BB2B-255C5DB5967B}"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30" y="272542"/>
            <a:ext cx="3007481" cy="1161887"/>
          </a:xfrm>
        </p:spPr>
        <p:txBody>
          <a:bodyPr anchor="b"/>
          <a:lstStyle>
            <a:lvl1pPr algn="l">
              <a:defRPr sz="1800" b="1"/>
            </a:lvl1pPr>
          </a:lstStyle>
          <a:p>
            <a:r>
              <a:rPr lang="en-US" smtClean="0"/>
              <a:t>Click to edit Master title style</a:t>
            </a:r>
            <a:endParaRPr lang="en-US"/>
          </a:p>
        </p:txBody>
      </p:sp>
      <p:sp>
        <p:nvSpPr>
          <p:cNvPr id="3" name="Content Placeholder 2"/>
          <p:cNvSpPr>
            <a:spLocks noGrp="1"/>
          </p:cNvSpPr>
          <p:nvPr>
            <p:ph idx="1"/>
          </p:nvPr>
        </p:nvSpPr>
        <p:spPr>
          <a:xfrm>
            <a:off x="3575227" y="272541"/>
            <a:ext cx="5111144" cy="5853901"/>
          </a:xfrm>
        </p:spPr>
        <p:txBody>
          <a:bodyPr/>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630" y="1434428"/>
            <a:ext cx="3007481" cy="4692014"/>
          </a:xfrm>
        </p:spPr>
        <p:txBody>
          <a:bodyPr/>
          <a:lstStyle>
            <a:lvl1pPr marL="0" indent="0">
              <a:buNone/>
              <a:defRPr sz="1300"/>
            </a:lvl1pPr>
            <a:lvl2pPr marL="412394" indent="0">
              <a:buNone/>
              <a:defRPr sz="1100"/>
            </a:lvl2pPr>
            <a:lvl3pPr marL="824789" indent="0">
              <a:buNone/>
              <a:defRPr sz="900"/>
            </a:lvl3pPr>
            <a:lvl4pPr marL="1237183" indent="0">
              <a:buNone/>
              <a:defRPr sz="800"/>
            </a:lvl4pPr>
            <a:lvl5pPr marL="1649578" indent="0">
              <a:buNone/>
              <a:defRPr sz="800"/>
            </a:lvl5pPr>
            <a:lvl6pPr marL="2061972" indent="0">
              <a:buNone/>
              <a:defRPr sz="800"/>
            </a:lvl6pPr>
            <a:lvl7pPr marL="2474366" indent="0">
              <a:buNone/>
              <a:defRPr sz="800"/>
            </a:lvl7pPr>
            <a:lvl8pPr marL="2886761" indent="0">
              <a:buNone/>
              <a:defRPr sz="800"/>
            </a:lvl8pPr>
            <a:lvl9pPr marL="3299155" indent="0">
              <a:buNone/>
              <a:defRPr sz="8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235242A-3F01-458B-967F-DD1C4DEFD128}"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1904" y="4801030"/>
            <a:ext cx="5487258" cy="566599"/>
          </a:xfrm>
        </p:spPr>
        <p:txBody>
          <a:bodyPr anchor="b"/>
          <a:lstStyle>
            <a:lvl1pPr algn="l">
              <a:defRPr sz="1800" b="1"/>
            </a:lvl1pPr>
          </a:lstStyle>
          <a:p>
            <a:r>
              <a:rPr lang="en-US" smtClean="0"/>
              <a:t>Click to edit Master title style</a:t>
            </a:r>
            <a:endParaRPr lang="en-US"/>
          </a:p>
        </p:txBody>
      </p:sp>
      <p:sp>
        <p:nvSpPr>
          <p:cNvPr id="3" name="Picture Placeholder 2"/>
          <p:cNvSpPr>
            <a:spLocks noGrp="1"/>
          </p:cNvSpPr>
          <p:nvPr>
            <p:ph type="pic" idx="1"/>
          </p:nvPr>
        </p:nvSpPr>
        <p:spPr>
          <a:xfrm>
            <a:off x="1791904" y="612502"/>
            <a:ext cx="5487258" cy="4115373"/>
          </a:xfrm>
        </p:spPr>
        <p:txBody>
          <a:bodyPr/>
          <a:lstStyle>
            <a:lvl1pPr marL="0" indent="0">
              <a:buNone/>
              <a:defRPr sz="2900"/>
            </a:lvl1pPr>
            <a:lvl2pPr marL="412394" indent="0">
              <a:buNone/>
              <a:defRPr sz="2500"/>
            </a:lvl2pPr>
            <a:lvl3pPr marL="824789" indent="0">
              <a:buNone/>
              <a:defRPr sz="2200"/>
            </a:lvl3pPr>
            <a:lvl4pPr marL="1237183" indent="0">
              <a:buNone/>
              <a:defRPr sz="1800"/>
            </a:lvl4pPr>
            <a:lvl5pPr marL="1649578" indent="0">
              <a:buNone/>
              <a:defRPr sz="1800"/>
            </a:lvl5pPr>
            <a:lvl6pPr marL="2061972" indent="0">
              <a:buNone/>
              <a:defRPr sz="1800"/>
            </a:lvl6pPr>
            <a:lvl7pPr marL="2474366" indent="0">
              <a:buNone/>
              <a:defRPr sz="1800"/>
            </a:lvl7pPr>
            <a:lvl8pPr marL="2886761" indent="0">
              <a:buNone/>
              <a:defRPr sz="1800"/>
            </a:lvl8pPr>
            <a:lvl9pPr marL="3299155" indent="0">
              <a:buNone/>
              <a:defRPr sz="1800"/>
            </a:lvl9pPr>
          </a:lstStyle>
          <a:p>
            <a:pPr lvl="0"/>
            <a:r>
              <a:rPr lang="en-US" noProof="0" smtClean="0"/>
              <a:t>Click icon to add picture</a:t>
            </a:r>
          </a:p>
        </p:txBody>
      </p:sp>
      <p:sp>
        <p:nvSpPr>
          <p:cNvPr id="4" name="Text Placeholder 3"/>
          <p:cNvSpPr>
            <a:spLocks noGrp="1"/>
          </p:cNvSpPr>
          <p:nvPr>
            <p:ph type="body" sz="half" idx="2"/>
          </p:nvPr>
        </p:nvSpPr>
        <p:spPr>
          <a:xfrm>
            <a:off x="1791904" y="5367629"/>
            <a:ext cx="5487258" cy="804714"/>
          </a:xfrm>
        </p:spPr>
        <p:txBody>
          <a:bodyPr/>
          <a:lstStyle>
            <a:lvl1pPr marL="0" indent="0">
              <a:buNone/>
              <a:defRPr sz="1300"/>
            </a:lvl1pPr>
            <a:lvl2pPr marL="412394" indent="0">
              <a:buNone/>
              <a:defRPr sz="1100"/>
            </a:lvl2pPr>
            <a:lvl3pPr marL="824789" indent="0">
              <a:buNone/>
              <a:defRPr sz="900"/>
            </a:lvl3pPr>
            <a:lvl4pPr marL="1237183" indent="0">
              <a:buNone/>
              <a:defRPr sz="800"/>
            </a:lvl4pPr>
            <a:lvl5pPr marL="1649578" indent="0">
              <a:buNone/>
              <a:defRPr sz="800"/>
            </a:lvl5pPr>
            <a:lvl6pPr marL="2061972" indent="0">
              <a:buNone/>
              <a:defRPr sz="800"/>
            </a:lvl6pPr>
            <a:lvl7pPr marL="2474366" indent="0">
              <a:buNone/>
              <a:defRPr sz="800"/>
            </a:lvl7pPr>
            <a:lvl8pPr marL="2886761" indent="0">
              <a:buNone/>
              <a:defRPr sz="800"/>
            </a:lvl8pPr>
            <a:lvl9pPr marL="3299155" indent="0">
              <a:buNone/>
              <a:defRPr sz="8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C8786DD-2090-4AB2-8F0D-0B4AE126D57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08" descr="C:\Documents and Settings\Rami\Desktop\Ramis Work\PresPro\Templates_07_July_2004\Biotech\JPGS\PPP_SBIOT_TXT_DNA_Structure.jpg"/>
          <p:cNvPicPr>
            <a:picLocks noChangeAspect="1" noChangeArrowheads="1"/>
          </p:cNvPicPr>
          <p:nvPr/>
        </p:nvPicPr>
        <p:blipFill>
          <a:blip r:embed="rId13" cstate="print"/>
          <a:srcRect/>
          <a:stretch>
            <a:fillRect/>
          </a:stretch>
        </p:blipFill>
        <p:spPr bwMode="auto">
          <a:xfrm>
            <a:off x="0" y="0"/>
            <a:ext cx="9144000" cy="6880225"/>
          </a:xfrm>
          <a:prstGeom prst="rect">
            <a:avLst/>
          </a:prstGeom>
          <a:noFill/>
          <a:ln w="9525">
            <a:noFill/>
            <a:miter lim="800000"/>
            <a:headEnd/>
            <a:tailEnd/>
          </a:ln>
        </p:spPr>
      </p:pic>
      <p:sp>
        <p:nvSpPr>
          <p:cNvPr id="1027" name="Rectangle 2"/>
          <p:cNvSpPr>
            <a:spLocks noGrp="1" noChangeArrowheads="1"/>
          </p:cNvSpPr>
          <p:nvPr>
            <p:ph type="title"/>
          </p:nvPr>
        </p:nvSpPr>
        <p:spPr bwMode="auto">
          <a:xfrm>
            <a:off x="962025" y="138113"/>
            <a:ext cx="7826375" cy="1376362"/>
          </a:xfrm>
          <a:prstGeom prst="rect">
            <a:avLst/>
          </a:prstGeom>
          <a:noFill/>
          <a:ln w="9525">
            <a:noFill/>
            <a:miter lim="800000"/>
            <a:headEnd/>
            <a:tailEnd/>
          </a:ln>
        </p:spPr>
        <p:txBody>
          <a:bodyPr vert="horz" wrap="square" lIns="91436" tIns="45718" rIns="91436" bIns="45718"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1235075" y="1584325"/>
            <a:ext cx="7551738" cy="4956175"/>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Rectangle 4"/>
          <p:cNvSpPr>
            <a:spLocks noGrp="1" noChangeArrowheads="1"/>
          </p:cNvSpPr>
          <p:nvPr>
            <p:ph type="dt" sz="half" idx="2"/>
          </p:nvPr>
        </p:nvSpPr>
        <p:spPr bwMode="auto">
          <a:xfrm>
            <a:off x="136525" y="6624638"/>
            <a:ext cx="1905000" cy="233362"/>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defTabSz="915001">
              <a:defRPr sz="900" smtClean="0">
                <a:effectLst/>
              </a:defRPr>
            </a:lvl1pPr>
          </a:lstStyle>
          <a:p>
            <a:pPr>
              <a:defRPr/>
            </a:pPr>
            <a:endParaRPr lang="en-US"/>
          </a:p>
        </p:txBody>
      </p:sp>
      <p:sp>
        <p:nvSpPr>
          <p:cNvPr id="1029" name="Rectangle 5"/>
          <p:cNvSpPr>
            <a:spLocks noGrp="1" noChangeArrowheads="1"/>
          </p:cNvSpPr>
          <p:nvPr>
            <p:ph type="ftr" sz="quarter" idx="3"/>
          </p:nvPr>
        </p:nvSpPr>
        <p:spPr bwMode="auto">
          <a:xfrm>
            <a:off x="3157538" y="6624638"/>
            <a:ext cx="2894012" cy="233362"/>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lgn="ctr" defTabSz="915001">
              <a:defRPr sz="900" smtClean="0">
                <a:solidFill>
                  <a:srgbClr val="FFFFFF"/>
                </a:solidFill>
                <a:effectLst/>
              </a:defRPr>
            </a:lvl1pPr>
          </a:lstStyle>
          <a:p>
            <a:pPr>
              <a:defRPr/>
            </a:pPr>
            <a:endParaRPr lang="en-US"/>
          </a:p>
        </p:txBody>
      </p:sp>
      <p:sp>
        <p:nvSpPr>
          <p:cNvPr id="1030" name="Rectangle 6"/>
          <p:cNvSpPr>
            <a:spLocks noGrp="1" noChangeArrowheads="1"/>
          </p:cNvSpPr>
          <p:nvPr>
            <p:ph type="sldNum" sz="quarter" idx="4"/>
          </p:nvPr>
        </p:nvSpPr>
        <p:spPr bwMode="auto">
          <a:xfrm>
            <a:off x="7070725" y="6624638"/>
            <a:ext cx="1905000" cy="233362"/>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lgn="r" defTabSz="915001">
              <a:defRPr sz="900" smtClean="0">
                <a:solidFill>
                  <a:srgbClr val="FFFFFF"/>
                </a:solidFill>
                <a:effectLst/>
              </a:defRPr>
            </a:lvl1pPr>
          </a:lstStyle>
          <a:p>
            <a:pPr>
              <a:defRPr/>
            </a:pPr>
            <a:fld id="{2BDD16B3-FB4B-4D45-91E5-07D516C261A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1"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xStyles>
    <p:titleStyle>
      <a:lvl1pPr algn="l" rtl="0" eaLnBrk="1" fontAlgn="base" hangingPunct="1">
        <a:spcBef>
          <a:spcPct val="0"/>
        </a:spcBef>
        <a:spcAft>
          <a:spcPct val="0"/>
        </a:spcAft>
        <a:defRPr sz="3400">
          <a:solidFill>
            <a:srgbClr val="FFFFFF"/>
          </a:solidFill>
          <a:latin typeface="+mj-lt"/>
          <a:ea typeface="+mj-ea"/>
          <a:cs typeface="+mj-cs"/>
        </a:defRPr>
      </a:lvl1pPr>
      <a:lvl2pPr algn="l" rtl="0" eaLnBrk="1" fontAlgn="base" hangingPunct="1">
        <a:spcBef>
          <a:spcPct val="0"/>
        </a:spcBef>
        <a:spcAft>
          <a:spcPct val="0"/>
        </a:spcAft>
        <a:defRPr sz="3400">
          <a:solidFill>
            <a:srgbClr val="FFFFFF"/>
          </a:solidFill>
          <a:latin typeface="Arial" charset="0"/>
        </a:defRPr>
      </a:lvl2pPr>
      <a:lvl3pPr algn="l" rtl="0" eaLnBrk="1" fontAlgn="base" hangingPunct="1">
        <a:spcBef>
          <a:spcPct val="0"/>
        </a:spcBef>
        <a:spcAft>
          <a:spcPct val="0"/>
        </a:spcAft>
        <a:defRPr sz="3400">
          <a:solidFill>
            <a:srgbClr val="FFFFFF"/>
          </a:solidFill>
          <a:latin typeface="Arial" charset="0"/>
        </a:defRPr>
      </a:lvl3pPr>
      <a:lvl4pPr algn="l" rtl="0" eaLnBrk="1" fontAlgn="base" hangingPunct="1">
        <a:spcBef>
          <a:spcPct val="0"/>
        </a:spcBef>
        <a:spcAft>
          <a:spcPct val="0"/>
        </a:spcAft>
        <a:defRPr sz="3400">
          <a:solidFill>
            <a:srgbClr val="FFFFFF"/>
          </a:solidFill>
          <a:latin typeface="Arial" charset="0"/>
        </a:defRPr>
      </a:lvl4pPr>
      <a:lvl5pPr algn="l" rtl="0" eaLnBrk="1" fontAlgn="base" hangingPunct="1">
        <a:spcBef>
          <a:spcPct val="0"/>
        </a:spcBef>
        <a:spcAft>
          <a:spcPct val="0"/>
        </a:spcAft>
        <a:defRPr sz="3400">
          <a:solidFill>
            <a:srgbClr val="FFFFFF"/>
          </a:solidFill>
          <a:latin typeface="Arial" charset="0"/>
        </a:defRPr>
      </a:lvl5pPr>
      <a:lvl6pPr marL="412394" algn="l" defTabSz="915001" rtl="0" eaLnBrk="1" fontAlgn="base" hangingPunct="1">
        <a:spcBef>
          <a:spcPct val="0"/>
        </a:spcBef>
        <a:spcAft>
          <a:spcPct val="0"/>
        </a:spcAft>
        <a:defRPr sz="3400">
          <a:solidFill>
            <a:srgbClr val="FFFFFF"/>
          </a:solidFill>
          <a:latin typeface="Arial" charset="0"/>
        </a:defRPr>
      </a:lvl6pPr>
      <a:lvl7pPr marL="824789" algn="l" defTabSz="915001" rtl="0" eaLnBrk="1" fontAlgn="base" hangingPunct="1">
        <a:spcBef>
          <a:spcPct val="0"/>
        </a:spcBef>
        <a:spcAft>
          <a:spcPct val="0"/>
        </a:spcAft>
        <a:defRPr sz="3400">
          <a:solidFill>
            <a:srgbClr val="FFFFFF"/>
          </a:solidFill>
          <a:latin typeface="Arial" charset="0"/>
        </a:defRPr>
      </a:lvl7pPr>
      <a:lvl8pPr marL="1237183" algn="l" defTabSz="915001" rtl="0" eaLnBrk="1" fontAlgn="base" hangingPunct="1">
        <a:spcBef>
          <a:spcPct val="0"/>
        </a:spcBef>
        <a:spcAft>
          <a:spcPct val="0"/>
        </a:spcAft>
        <a:defRPr sz="3400">
          <a:solidFill>
            <a:srgbClr val="FFFFFF"/>
          </a:solidFill>
          <a:latin typeface="Arial" charset="0"/>
        </a:defRPr>
      </a:lvl8pPr>
      <a:lvl9pPr marL="1649578" algn="l" defTabSz="915001" rtl="0" eaLnBrk="1" fontAlgn="base" hangingPunct="1">
        <a:spcBef>
          <a:spcPct val="0"/>
        </a:spcBef>
        <a:spcAft>
          <a:spcPct val="0"/>
        </a:spcAft>
        <a:defRPr sz="3400">
          <a:solidFill>
            <a:srgbClr val="FFFFFF"/>
          </a:solidFill>
          <a:latin typeface="Arial" charset="0"/>
        </a:defRPr>
      </a:lvl9pPr>
    </p:titleStyle>
    <p:bodyStyle>
      <a:lvl1pPr marL="341313" indent="-341313" algn="l" rtl="0" eaLnBrk="1" fontAlgn="base" hangingPunct="1">
        <a:spcBef>
          <a:spcPct val="20000"/>
        </a:spcBef>
        <a:spcAft>
          <a:spcPct val="0"/>
        </a:spcAft>
        <a:buChar char="•"/>
        <a:defRPr sz="2500">
          <a:solidFill>
            <a:srgbClr val="FFFFFF"/>
          </a:solidFill>
          <a:latin typeface="+mn-lt"/>
          <a:ea typeface="+mn-ea"/>
          <a:cs typeface="+mn-cs"/>
        </a:defRPr>
      </a:lvl1pPr>
      <a:lvl2pPr marL="742950" indent="-285750" algn="l" rtl="0" eaLnBrk="1" fontAlgn="base" hangingPunct="1">
        <a:spcBef>
          <a:spcPct val="20000"/>
        </a:spcBef>
        <a:spcAft>
          <a:spcPct val="0"/>
        </a:spcAft>
        <a:buChar char="–"/>
        <a:defRPr sz="2200">
          <a:solidFill>
            <a:srgbClr val="FFFFFF"/>
          </a:solidFill>
          <a:latin typeface="+mn-lt"/>
        </a:defRPr>
      </a:lvl2pPr>
      <a:lvl3pPr marL="1141413" indent="-227013" algn="l" rtl="0" eaLnBrk="1" fontAlgn="base" hangingPunct="1">
        <a:spcBef>
          <a:spcPct val="20000"/>
        </a:spcBef>
        <a:spcAft>
          <a:spcPct val="0"/>
        </a:spcAft>
        <a:buChar char="•"/>
        <a:defRPr sz="2200">
          <a:solidFill>
            <a:srgbClr val="FFFFFF"/>
          </a:solidFill>
          <a:latin typeface="+mn-lt"/>
        </a:defRPr>
      </a:lvl3pPr>
      <a:lvl4pPr marL="1598613" indent="-227013" algn="l" rtl="0" eaLnBrk="1" fontAlgn="base" hangingPunct="1">
        <a:spcBef>
          <a:spcPct val="20000"/>
        </a:spcBef>
        <a:spcAft>
          <a:spcPct val="0"/>
        </a:spcAft>
        <a:buChar char="–"/>
        <a:defRPr sz="1900">
          <a:solidFill>
            <a:srgbClr val="FFFFFF"/>
          </a:solidFill>
          <a:latin typeface="+mn-lt"/>
        </a:defRPr>
      </a:lvl4pPr>
      <a:lvl5pPr marL="2057400" indent="-228600" algn="l" rtl="0" eaLnBrk="1" fontAlgn="base" hangingPunct="1">
        <a:spcBef>
          <a:spcPct val="20000"/>
        </a:spcBef>
        <a:spcAft>
          <a:spcPct val="0"/>
        </a:spcAft>
        <a:buChar char="»"/>
        <a:defRPr>
          <a:solidFill>
            <a:srgbClr val="FFFFFF"/>
          </a:solidFill>
          <a:latin typeface="+mn-lt"/>
        </a:defRPr>
      </a:lvl5pPr>
      <a:lvl6pPr marL="2470071" indent="-229108" algn="l" defTabSz="915001" rtl="0" eaLnBrk="1" fontAlgn="base" hangingPunct="1">
        <a:spcBef>
          <a:spcPct val="20000"/>
        </a:spcBef>
        <a:spcAft>
          <a:spcPct val="0"/>
        </a:spcAft>
        <a:buChar char="»"/>
        <a:defRPr>
          <a:solidFill>
            <a:srgbClr val="FFFFFF"/>
          </a:solidFill>
          <a:latin typeface="+mn-lt"/>
        </a:defRPr>
      </a:lvl6pPr>
      <a:lvl7pPr marL="2882465" indent="-229108" algn="l" defTabSz="915001" rtl="0" eaLnBrk="1" fontAlgn="base" hangingPunct="1">
        <a:spcBef>
          <a:spcPct val="20000"/>
        </a:spcBef>
        <a:spcAft>
          <a:spcPct val="0"/>
        </a:spcAft>
        <a:buChar char="»"/>
        <a:defRPr>
          <a:solidFill>
            <a:srgbClr val="FFFFFF"/>
          </a:solidFill>
          <a:latin typeface="+mn-lt"/>
        </a:defRPr>
      </a:lvl7pPr>
      <a:lvl8pPr marL="3294860" indent="-229108" algn="l" defTabSz="915001" rtl="0" eaLnBrk="1" fontAlgn="base" hangingPunct="1">
        <a:spcBef>
          <a:spcPct val="20000"/>
        </a:spcBef>
        <a:spcAft>
          <a:spcPct val="0"/>
        </a:spcAft>
        <a:buChar char="»"/>
        <a:defRPr>
          <a:solidFill>
            <a:srgbClr val="FFFFFF"/>
          </a:solidFill>
          <a:latin typeface="+mn-lt"/>
        </a:defRPr>
      </a:lvl8pPr>
      <a:lvl9pPr marL="3707254" indent="-229108" algn="l" defTabSz="915001" rtl="0" eaLnBrk="1" fontAlgn="base" hangingPunct="1">
        <a:spcBef>
          <a:spcPct val="20000"/>
        </a:spcBef>
        <a:spcAft>
          <a:spcPct val="0"/>
        </a:spcAft>
        <a:buChar char="»"/>
        <a:defRPr>
          <a:solidFill>
            <a:srgbClr val="FFFFFF"/>
          </a:solidFill>
          <a:latin typeface="+mn-lt"/>
        </a:defRPr>
      </a:lvl9pPr>
    </p:bodyStyle>
    <p:otherStyle>
      <a:defPPr>
        <a:defRPr lang="en-US"/>
      </a:defPPr>
      <a:lvl1pPr marL="0" algn="l" defTabSz="824789" rtl="0" eaLnBrk="1" latinLnBrk="0" hangingPunct="1">
        <a:defRPr sz="1600" kern="1200">
          <a:solidFill>
            <a:schemeClr val="tx1"/>
          </a:solidFill>
          <a:latin typeface="+mn-lt"/>
          <a:ea typeface="+mn-ea"/>
          <a:cs typeface="+mn-cs"/>
        </a:defRPr>
      </a:lvl1pPr>
      <a:lvl2pPr marL="412394" algn="l" defTabSz="824789" rtl="0" eaLnBrk="1" latinLnBrk="0" hangingPunct="1">
        <a:defRPr sz="1600" kern="1200">
          <a:solidFill>
            <a:schemeClr val="tx1"/>
          </a:solidFill>
          <a:latin typeface="+mn-lt"/>
          <a:ea typeface="+mn-ea"/>
          <a:cs typeface="+mn-cs"/>
        </a:defRPr>
      </a:lvl2pPr>
      <a:lvl3pPr marL="824789" algn="l" defTabSz="824789" rtl="0" eaLnBrk="1" latinLnBrk="0" hangingPunct="1">
        <a:defRPr sz="1600" kern="1200">
          <a:solidFill>
            <a:schemeClr val="tx1"/>
          </a:solidFill>
          <a:latin typeface="+mn-lt"/>
          <a:ea typeface="+mn-ea"/>
          <a:cs typeface="+mn-cs"/>
        </a:defRPr>
      </a:lvl3pPr>
      <a:lvl4pPr marL="1237183" algn="l" defTabSz="824789" rtl="0" eaLnBrk="1" latinLnBrk="0" hangingPunct="1">
        <a:defRPr sz="1600" kern="1200">
          <a:solidFill>
            <a:schemeClr val="tx1"/>
          </a:solidFill>
          <a:latin typeface="+mn-lt"/>
          <a:ea typeface="+mn-ea"/>
          <a:cs typeface="+mn-cs"/>
        </a:defRPr>
      </a:lvl4pPr>
      <a:lvl5pPr marL="1649578" algn="l" defTabSz="824789" rtl="0" eaLnBrk="1" latinLnBrk="0" hangingPunct="1">
        <a:defRPr sz="1600" kern="1200">
          <a:solidFill>
            <a:schemeClr val="tx1"/>
          </a:solidFill>
          <a:latin typeface="+mn-lt"/>
          <a:ea typeface="+mn-ea"/>
          <a:cs typeface="+mn-cs"/>
        </a:defRPr>
      </a:lvl5pPr>
      <a:lvl6pPr marL="2061972" algn="l" defTabSz="824789" rtl="0" eaLnBrk="1" latinLnBrk="0" hangingPunct="1">
        <a:defRPr sz="1600" kern="1200">
          <a:solidFill>
            <a:schemeClr val="tx1"/>
          </a:solidFill>
          <a:latin typeface="+mn-lt"/>
          <a:ea typeface="+mn-ea"/>
          <a:cs typeface="+mn-cs"/>
        </a:defRPr>
      </a:lvl6pPr>
      <a:lvl7pPr marL="2474366" algn="l" defTabSz="824789" rtl="0" eaLnBrk="1" latinLnBrk="0" hangingPunct="1">
        <a:defRPr sz="1600" kern="1200">
          <a:solidFill>
            <a:schemeClr val="tx1"/>
          </a:solidFill>
          <a:latin typeface="+mn-lt"/>
          <a:ea typeface="+mn-ea"/>
          <a:cs typeface="+mn-cs"/>
        </a:defRPr>
      </a:lvl7pPr>
      <a:lvl8pPr marL="2886761" algn="l" defTabSz="824789" rtl="0" eaLnBrk="1" latinLnBrk="0" hangingPunct="1">
        <a:defRPr sz="1600" kern="1200">
          <a:solidFill>
            <a:schemeClr val="tx1"/>
          </a:solidFill>
          <a:latin typeface="+mn-lt"/>
          <a:ea typeface="+mn-ea"/>
          <a:cs typeface="+mn-cs"/>
        </a:defRPr>
      </a:lvl8pPr>
      <a:lvl9pPr marL="3299155" algn="l" defTabSz="824789"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hyperlink" Target="http://www.plantdelights.com/Selaginella-moellendorffii-Perennial-Gemmiferous-Spikemoss/productinfo/3228/" TargetMode="External"/><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2.gif"/><Relationship Id="rId4" Type="http://schemas.openxmlformats.org/officeDocument/2006/relationships/hyperlink" Target="http://www.plantdelights.com/" TargetMode="External"/></Relationships>
</file>

<file path=ppt/slides/_rels/slide14.xml.rels><?xml version="1.0" encoding="UTF-8" standalone="yes"?>
<Relationships xmlns="http://schemas.openxmlformats.org/package/2006/relationships"><Relationship Id="rId2" Type="http://schemas.openxmlformats.org/officeDocument/2006/relationships/hyperlink" Target="http://boneslab.bio.ntnu.no/old_root/quickprepdna.htm"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066800"/>
            <a:ext cx="7315200" cy="2076450"/>
          </a:xfrm>
        </p:spPr>
        <p:txBody>
          <a:bodyPr>
            <a:normAutofit fontScale="90000"/>
          </a:bodyPr>
          <a:lstStyle/>
          <a:p>
            <a:pPr algn="ctr"/>
            <a:r>
              <a:rPr lang="en-US" dirty="0" smtClean="0"/>
              <a:t>Cloning the Progesterone 5 beta- </a:t>
            </a:r>
            <a:r>
              <a:rPr lang="en-US" dirty="0" err="1" smtClean="0"/>
              <a:t>reductase</a:t>
            </a:r>
            <a:r>
              <a:rPr lang="en-US" dirty="0" smtClean="0"/>
              <a:t> gene (P5</a:t>
            </a:r>
            <a:r>
              <a:rPr lang="el-GR" dirty="0" smtClean="0"/>
              <a:t>β</a:t>
            </a:r>
            <a:r>
              <a:rPr lang="en-US" dirty="0" smtClean="0"/>
              <a:t>R) from</a:t>
            </a:r>
            <a:br>
              <a:rPr lang="en-US" dirty="0" smtClean="0"/>
            </a:br>
            <a:r>
              <a:rPr lang="en-US" i="1" dirty="0" err="1" smtClean="0"/>
              <a:t>Selaginella</a:t>
            </a:r>
            <a:r>
              <a:rPr lang="en-US" i="1" dirty="0" smtClean="0"/>
              <a:t> </a:t>
            </a:r>
            <a:r>
              <a:rPr lang="en-US" i="1" dirty="0" err="1" smtClean="0"/>
              <a:t>moellindorffii</a:t>
            </a:r>
            <a:r>
              <a:rPr lang="en-US" i="1" dirty="0" smtClean="0"/>
              <a:t/>
            </a:r>
            <a:br>
              <a:rPr lang="en-US" i="1" dirty="0" smtClean="0"/>
            </a:br>
            <a:r>
              <a:rPr lang="en-US" dirty="0" smtClean="0"/>
              <a:t>(Spike Moss)</a:t>
            </a:r>
            <a:endParaRPr lang="en-US" dirty="0"/>
          </a:p>
        </p:txBody>
      </p:sp>
      <p:sp>
        <p:nvSpPr>
          <p:cNvPr id="3" name="Subtitle 2"/>
          <p:cNvSpPr>
            <a:spLocks noGrp="1"/>
          </p:cNvSpPr>
          <p:nvPr>
            <p:ph type="subTitle" idx="1"/>
          </p:nvPr>
        </p:nvSpPr>
        <p:spPr>
          <a:xfrm>
            <a:off x="381000" y="4191000"/>
            <a:ext cx="6193722" cy="1308198"/>
          </a:xfrm>
        </p:spPr>
        <p:txBody>
          <a:bodyPr/>
          <a:lstStyle/>
          <a:p>
            <a:pPr algn="ctr"/>
            <a:r>
              <a:rPr lang="en-US" dirty="0" smtClean="0"/>
              <a:t>Project 17</a:t>
            </a:r>
          </a:p>
          <a:p>
            <a:pPr algn="ctr"/>
            <a:r>
              <a:rPr lang="en-US" dirty="0" smtClean="0"/>
              <a:t>Amanda </a:t>
            </a:r>
            <a:r>
              <a:rPr lang="en-US" dirty="0" err="1" smtClean="0"/>
              <a:t>Brase</a:t>
            </a:r>
            <a:r>
              <a:rPr lang="en-US" dirty="0" smtClean="0"/>
              <a:t>, Charlie Chase, &amp;</a:t>
            </a:r>
          </a:p>
          <a:p>
            <a:pPr algn="ctr"/>
            <a:r>
              <a:rPr lang="en-US" dirty="0" err="1" smtClean="0"/>
              <a:t>Sheree</a:t>
            </a:r>
            <a:r>
              <a:rPr lang="en-US" dirty="0" smtClean="0"/>
              <a:t> Harper</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r>
              <a:rPr lang="de-DE" dirty="0" smtClean="0"/>
              <a:t>Forward Primer with bio-brick extension</a:t>
            </a:r>
            <a:br>
              <a:rPr lang="de-DE" dirty="0" smtClean="0"/>
            </a:br>
            <a:r>
              <a:rPr lang="de-DE" dirty="0" smtClean="0"/>
              <a:t>(Not using since it exceeds 50 BPs) </a:t>
            </a:r>
            <a:endParaRPr lang="en-US" dirty="0"/>
          </a:p>
        </p:txBody>
      </p:sp>
      <p:pic>
        <p:nvPicPr>
          <p:cNvPr id="3074" name="Picture 2"/>
          <p:cNvPicPr>
            <a:picLocks noChangeAspect="1" noChangeArrowheads="1"/>
          </p:cNvPicPr>
          <p:nvPr/>
        </p:nvPicPr>
        <p:blipFill>
          <a:blip r:embed="rId2" cstate="print"/>
          <a:srcRect/>
          <a:stretch>
            <a:fillRect/>
          </a:stretch>
        </p:blipFill>
        <p:spPr bwMode="auto">
          <a:xfrm>
            <a:off x="0" y="1590675"/>
            <a:ext cx="9048750" cy="5267325"/>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r>
              <a:rPr lang="de-DE" dirty="0" smtClean="0"/>
              <a:t>Reverse Primer with Bio-brick extensions</a:t>
            </a:r>
            <a:endParaRPr lang="en-US" dirty="0"/>
          </a:p>
        </p:txBody>
      </p:sp>
      <p:pic>
        <p:nvPicPr>
          <p:cNvPr id="4098" name="Picture 2"/>
          <p:cNvPicPr>
            <a:picLocks noChangeAspect="1" noChangeArrowheads="1"/>
          </p:cNvPicPr>
          <p:nvPr/>
        </p:nvPicPr>
        <p:blipFill>
          <a:blip r:embed="rId2" cstate="print"/>
          <a:srcRect/>
          <a:stretch>
            <a:fillRect/>
          </a:stretch>
        </p:blipFill>
        <p:spPr bwMode="auto">
          <a:xfrm>
            <a:off x="0" y="1295400"/>
            <a:ext cx="9144000" cy="556260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2971800" y="4419600"/>
            <a:ext cx="2828925" cy="2438400"/>
          </a:xfrm>
          <a:prstGeom prst="rect">
            <a:avLst/>
          </a:prstGeom>
          <a:noFill/>
          <a:ln w="9525">
            <a:noFill/>
            <a:miter lim="800000"/>
            <a:headEnd/>
            <a:tailEnd/>
          </a:ln>
        </p:spPr>
      </p:pic>
      <p:sp>
        <p:nvSpPr>
          <p:cNvPr id="2" name="Title 1"/>
          <p:cNvSpPr>
            <a:spLocks noGrp="1"/>
          </p:cNvSpPr>
          <p:nvPr>
            <p:ph type="title"/>
          </p:nvPr>
        </p:nvSpPr>
        <p:spPr>
          <a:xfrm>
            <a:off x="0" y="0"/>
            <a:ext cx="9144000" cy="990600"/>
          </a:xfrm>
        </p:spPr>
        <p:txBody>
          <a:bodyPr>
            <a:normAutofit fontScale="90000"/>
          </a:bodyPr>
          <a:lstStyle/>
          <a:p>
            <a:pPr algn="ctr"/>
            <a:r>
              <a:rPr lang="de-DE" dirty="0" smtClean="0"/>
              <a:t>Selaginella moellendorffii</a:t>
            </a:r>
            <a:br>
              <a:rPr lang="de-DE" dirty="0" smtClean="0"/>
            </a:br>
            <a:r>
              <a:rPr lang="de-DE" dirty="0" smtClean="0"/>
              <a:t>(Spike Moss)</a:t>
            </a:r>
            <a:endParaRPr lang="en-US" dirty="0"/>
          </a:p>
        </p:txBody>
      </p:sp>
      <p:pic>
        <p:nvPicPr>
          <p:cNvPr id="1026" name="Picture 2"/>
          <p:cNvPicPr>
            <a:picLocks noGrp="1" noChangeAspect="1" noChangeArrowheads="1"/>
          </p:cNvPicPr>
          <p:nvPr>
            <p:ph idx="1"/>
          </p:nvPr>
        </p:nvPicPr>
        <p:blipFill>
          <a:blip r:embed="rId3" cstate="print"/>
          <a:srcRect/>
          <a:stretch>
            <a:fillRect/>
          </a:stretch>
        </p:blipFill>
        <p:spPr bwMode="auto">
          <a:xfrm>
            <a:off x="6030686" y="3886200"/>
            <a:ext cx="3113314" cy="2971800"/>
          </a:xfrm>
          <a:prstGeom prst="rect">
            <a:avLst/>
          </a:prstGeom>
          <a:noFill/>
          <a:ln w="9525">
            <a:noFill/>
            <a:miter lim="800000"/>
            <a:headEnd/>
            <a:tailEnd/>
          </a:ln>
        </p:spPr>
      </p:pic>
      <p:sp>
        <p:nvSpPr>
          <p:cNvPr id="4" name="TextBox 3"/>
          <p:cNvSpPr txBox="1"/>
          <p:nvPr/>
        </p:nvSpPr>
        <p:spPr>
          <a:xfrm>
            <a:off x="0" y="914400"/>
            <a:ext cx="7086600" cy="3970318"/>
          </a:xfrm>
          <a:prstGeom prst="rect">
            <a:avLst/>
          </a:prstGeom>
          <a:noFill/>
        </p:spPr>
        <p:txBody>
          <a:bodyPr wrap="square" rtlCol="0">
            <a:spAutoFit/>
          </a:bodyPr>
          <a:lstStyle/>
          <a:p>
            <a:r>
              <a:rPr lang="de-DE" sz="2800" dirty="0" smtClean="0">
                <a:solidFill>
                  <a:srgbClr val="0070C0"/>
                </a:solidFill>
              </a:rPr>
              <a:t>Selaginella plants are ascendant plants, meaning they tent to creep along the ground. They have branching stems where which have scale-like leaves. The roots also arise from these branching stems.  They are very simmilar to ferns and have had their genome sequenced by US department of Energy‘s Joint  Genome </a:t>
            </a:r>
            <a:r>
              <a:rPr lang="de-DE" sz="2800" dirty="0" smtClean="0"/>
              <a:t>Institute. </a:t>
            </a:r>
            <a:endParaRPr lang="en-US" sz="2800" dirty="0"/>
          </a:p>
        </p:txBody>
      </p:sp>
      <p:pic>
        <p:nvPicPr>
          <p:cNvPr id="3" name="Picture 2"/>
          <p:cNvPicPr>
            <a:picLocks noChangeAspect="1" noChangeArrowheads="1"/>
          </p:cNvPicPr>
          <p:nvPr/>
        </p:nvPicPr>
        <p:blipFill>
          <a:blip r:embed="rId4" cstate="print"/>
          <a:srcRect/>
          <a:stretch>
            <a:fillRect/>
          </a:stretch>
        </p:blipFill>
        <p:spPr bwMode="auto">
          <a:xfrm>
            <a:off x="0" y="4419600"/>
            <a:ext cx="2971800" cy="2438400"/>
          </a:xfrm>
          <a:prstGeom prst="rect">
            <a:avLst/>
          </a:prstGeom>
          <a:noFill/>
          <a:ln w="9525">
            <a:noFill/>
            <a:miter lim="800000"/>
            <a:headEnd/>
            <a:tailEnd/>
          </a:ln>
        </p:spPr>
      </p:pic>
      <p:pic>
        <p:nvPicPr>
          <p:cNvPr id="1028" name="Picture 4"/>
          <p:cNvPicPr>
            <a:picLocks noChangeAspect="1" noChangeArrowheads="1"/>
          </p:cNvPicPr>
          <p:nvPr/>
        </p:nvPicPr>
        <p:blipFill>
          <a:blip r:embed="rId5" cstate="print"/>
          <a:srcRect/>
          <a:stretch>
            <a:fillRect/>
          </a:stretch>
        </p:blipFill>
        <p:spPr bwMode="auto">
          <a:xfrm>
            <a:off x="6884430" y="1219200"/>
            <a:ext cx="2259570" cy="243840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Obtaining source DNA</a:t>
            </a:r>
            <a:endParaRPr lang="en-US" dirty="0"/>
          </a:p>
        </p:txBody>
      </p:sp>
      <p:pic>
        <p:nvPicPr>
          <p:cNvPr id="7" name="Content Placeholder 6" descr="Selaginella%20moellendorffii.jpg"/>
          <p:cNvPicPr>
            <a:picLocks noGrp="1" noChangeAspect="1"/>
          </p:cNvPicPr>
          <p:nvPr>
            <p:ph idx="1"/>
          </p:nvPr>
        </p:nvPicPr>
        <p:blipFill>
          <a:blip r:embed="rId2" cstate="print"/>
          <a:stretch>
            <a:fillRect/>
          </a:stretch>
        </p:blipFill>
        <p:spPr>
          <a:xfrm>
            <a:off x="533400" y="2286000"/>
            <a:ext cx="3333750" cy="3086100"/>
          </a:xfrm>
        </p:spPr>
      </p:pic>
      <p:sp>
        <p:nvSpPr>
          <p:cNvPr id="8" name="Rectangle 7"/>
          <p:cNvSpPr/>
          <p:nvPr/>
        </p:nvSpPr>
        <p:spPr>
          <a:xfrm>
            <a:off x="457200" y="1066800"/>
            <a:ext cx="3581400" cy="769441"/>
          </a:xfrm>
          <a:prstGeom prst="rect">
            <a:avLst/>
          </a:prstGeom>
        </p:spPr>
        <p:txBody>
          <a:bodyPr wrap="square">
            <a:spAutoFit/>
          </a:bodyPr>
          <a:lstStyle/>
          <a:p>
            <a:r>
              <a:rPr lang="en-US" i="1" dirty="0" err="1" smtClean="0">
                <a:solidFill>
                  <a:srgbClr val="006699"/>
                </a:solidFill>
              </a:rPr>
              <a:t>Selaginella</a:t>
            </a:r>
            <a:r>
              <a:rPr lang="en-US" i="1" dirty="0" smtClean="0">
                <a:solidFill>
                  <a:srgbClr val="006699"/>
                </a:solidFill>
              </a:rPr>
              <a:t> </a:t>
            </a:r>
            <a:r>
              <a:rPr lang="en-US" i="1" dirty="0" err="1" smtClean="0">
                <a:solidFill>
                  <a:srgbClr val="006699"/>
                </a:solidFill>
              </a:rPr>
              <a:t>moellindorffii</a:t>
            </a:r>
            <a:endParaRPr lang="en-US" i="1" dirty="0" smtClean="0">
              <a:solidFill>
                <a:srgbClr val="006699"/>
              </a:solidFill>
            </a:endParaRPr>
          </a:p>
          <a:p>
            <a:endParaRPr lang="en-US" dirty="0">
              <a:solidFill>
                <a:srgbClr val="006699"/>
              </a:solidFill>
            </a:endParaRPr>
          </a:p>
        </p:txBody>
      </p:sp>
      <p:sp>
        <p:nvSpPr>
          <p:cNvPr id="9" name="Rectangle 8"/>
          <p:cNvSpPr/>
          <p:nvPr/>
        </p:nvSpPr>
        <p:spPr>
          <a:xfrm>
            <a:off x="457200" y="1371600"/>
            <a:ext cx="3491469" cy="769441"/>
          </a:xfrm>
          <a:prstGeom prst="rect">
            <a:avLst/>
          </a:prstGeom>
        </p:spPr>
        <p:txBody>
          <a:bodyPr wrap="square">
            <a:spAutoFit/>
          </a:bodyPr>
          <a:lstStyle/>
          <a:p>
            <a:pPr algn="ctr"/>
            <a:r>
              <a:rPr lang="en-US" dirty="0" smtClean="0">
                <a:solidFill>
                  <a:srgbClr val="006699"/>
                </a:solidFill>
              </a:rPr>
              <a:t>Perennial </a:t>
            </a:r>
            <a:r>
              <a:rPr lang="en-US" dirty="0" err="1" smtClean="0">
                <a:solidFill>
                  <a:srgbClr val="006699"/>
                </a:solidFill>
              </a:rPr>
              <a:t>Gemmiferous</a:t>
            </a:r>
            <a:r>
              <a:rPr lang="en-US" dirty="0" smtClean="0">
                <a:solidFill>
                  <a:srgbClr val="006699"/>
                </a:solidFill>
              </a:rPr>
              <a:t> </a:t>
            </a:r>
            <a:r>
              <a:rPr lang="en-US" dirty="0" err="1" smtClean="0">
                <a:solidFill>
                  <a:srgbClr val="006699"/>
                </a:solidFill>
              </a:rPr>
              <a:t>Spikemoss</a:t>
            </a:r>
            <a:endParaRPr lang="en-US" dirty="0">
              <a:solidFill>
                <a:srgbClr val="006699"/>
              </a:solidFill>
            </a:endParaRPr>
          </a:p>
        </p:txBody>
      </p:sp>
      <p:sp>
        <p:nvSpPr>
          <p:cNvPr id="10" name="TextBox 9"/>
          <p:cNvSpPr txBox="1"/>
          <p:nvPr/>
        </p:nvSpPr>
        <p:spPr>
          <a:xfrm>
            <a:off x="3962400" y="1828800"/>
            <a:ext cx="5181600" cy="1261884"/>
          </a:xfrm>
          <a:prstGeom prst="rect">
            <a:avLst/>
          </a:prstGeom>
          <a:noFill/>
        </p:spPr>
        <p:txBody>
          <a:bodyPr wrap="square" rtlCol="0">
            <a:spAutoFit/>
          </a:bodyPr>
          <a:lstStyle/>
          <a:p>
            <a:r>
              <a:rPr lang="en-US" sz="1800" dirty="0" smtClean="0">
                <a:hlinkClick r:id="rId3"/>
              </a:rPr>
              <a:t>http://www.plantdelights.com/Selaginella-moellendorffii-Perennial-Gemmiferous-Spikemoss/productinfo/3228/</a:t>
            </a:r>
            <a:endParaRPr lang="en-US" sz="1800" dirty="0" smtClean="0"/>
          </a:p>
          <a:p>
            <a:endParaRPr lang="en-US" dirty="0"/>
          </a:p>
        </p:txBody>
      </p:sp>
      <p:pic>
        <p:nvPicPr>
          <p:cNvPr id="14338" name="Picture 2" descr="Plant Delights Nursery, Inc.">
            <a:hlinkClick r:id="rId4"/>
          </p:cNvPr>
          <p:cNvPicPr>
            <a:picLocks noChangeAspect="1" noChangeArrowheads="1"/>
          </p:cNvPicPr>
          <p:nvPr/>
        </p:nvPicPr>
        <p:blipFill>
          <a:blip r:embed="rId5" cstate="print"/>
          <a:srcRect/>
          <a:stretch>
            <a:fillRect/>
          </a:stretch>
        </p:blipFill>
        <p:spPr bwMode="auto">
          <a:xfrm>
            <a:off x="155575" y="-212725"/>
            <a:ext cx="2333625" cy="457200"/>
          </a:xfrm>
          <a:prstGeom prst="rect">
            <a:avLst/>
          </a:prstGeom>
          <a:noFill/>
        </p:spPr>
      </p:pic>
      <p:sp>
        <p:nvSpPr>
          <p:cNvPr id="12" name="TextBox 11"/>
          <p:cNvSpPr txBox="1"/>
          <p:nvPr/>
        </p:nvSpPr>
        <p:spPr>
          <a:xfrm>
            <a:off x="3886200" y="1143000"/>
            <a:ext cx="5257800" cy="769441"/>
          </a:xfrm>
          <a:prstGeom prst="rect">
            <a:avLst/>
          </a:prstGeom>
          <a:noFill/>
        </p:spPr>
        <p:txBody>
          <a:bodyPr wrap="square" rtlCol="0">
            <a:spAutoFit/>
          </a:bodyPr>
          <a:lstStyle/>
          <a:p>
            <a:r>
              <a:rPr lang="en-US" dirty="0" smtClean="0">
                <a:solidFill>
                  <a:srgbClr val="006699"/>
                </a:solidFill>
              </a:rPr>
              <a:t>Online Purchasing from Plant Delights Nursery, Inc</a:t>
            </a:r>
            <a:endParaRPr lang="en-US" dirty="0">
              <a:solidFill>
                <a:srgbClr val="006699"/>
              </a:solidFill>
            </a:endParaRPr>
          </a:p>
        </p:txBody>
      </p:sp>
      <p:sp>
        <p:nvSpPr>
          <p:cNvPr id="14" name="TextBox 13"/>
          <p:cNvSpPr txBox="1"/>
          <p:nvPr/>
        </p:nvSpPr>
        <p:spPr>
          <a:xfrm>
            <a:off x="4038600" y="2667000"/>
            <a:ext cx="2853126" cy="923330"/>
          </a:xfrm>
          <a:prstGeom prst="rect">
            <a:avLst/>
          </a:prstGeom>
          <a:noFill/>
        </p:spPr>
        <p:txBody>
          <a:bodyPr wrap="square" rtlCol="0">
            <a:spAutoFit/>
          </a:bodyPr>
          <a:lstStyle/>
          <a:p>
            <a:r>
              <a:rPr lang="en-US" sz="1800" dirty="0" smtClean="0">
                <a:solidFill>
                  <a:srgbClr val="006699"/>
                </a:solidFill>
              </a:rPr>
              <a:t>Item # 3228</a:t>
            </a:r>
          </a:p>
          <a:p>
            <a:r>
              <a:rPr lang="en-US" sz="1800" dirty="0" smtClean="0">
                <a:solidFill>
                  <a:srgbClr val="006699"/>
                </a:solidFill>
              </a:rPr>
              <a:t>Cost = $13.00</a:t>
            </a:r>
          </a:p>
          <a:p>
            <a:r>
              <a:rPr lang="en-US" sz="1800" dirty="0" smtClean="0">
                <a:solidFill>
                  <a:srgbClr val="006699"/>
                </a:solidFill>
              </a:rPr>
              <a:t>Estimated S &amp; H = $18.75</a:t>
            </a:r>
            <a:endParaRPr lang="en-US" sz="1800" dirty="0">
              <a:solidFill>
                <a:srgbClr val="006699"/>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DNA Isolation Protocol</a:t>
            </a:r>
            <a:endParaRPr lang="en-US" dirty="0"/>
          </a:p>
        </p:txBody>
      </p:sp>
      <p:sp>
        <p:nvSpPr>
          <p:cNvPr id="3" name="Content Placeholder 2"/>
          <p:cNvSpPr>
            <a:spLocks noGrp="1"/>
          </p:cNvSpPr>
          <p:nvPr>
            <p:ph idx="1"/>
          </p:nvPr>
        </p:nvSpPr>
        <p:spPr>
          <a:xfrm>
            <a:off x="457200" y="1219200"/>
            <a:ext cx="8229600" cy="4906963"/>
          </a:xfrm>
        </p:spPr>
        <p:txBody>
          <a:bodyPr>
            <a:normAutofit fontScale="47500" lnSpcReduction="20000"/>
          </a:bodyPr>
          <a:lstStyle/>
          <a:p>
            <a:r>
              <a:rPr lang="en-US" dirty="0"/>
              <a:t> </a:t>
            </a:r>
            <a:r>
              <a:rPr lang="en-US" u="sng" dirty="0"/>
              <a:t>A Rapid Method to Isolate Plant Genomic DNA</a:t>
            </a:r>
          </a:p>
          <a:p>
            <a:endParaRPr lang="en-US" dirty="0"/>
          </a:p>
          <a:p>
            <a:r>
              <a:rPr lang="en-US" dirty="0"/>
              <a:t>    * Use from 0.01 - 0.1 g plant material.</a:t>
            </a:r>
          </a:p>
          <a:p>
            <a:r>
              <a:rPr lang="en-US" dirty="0"/>
              <a:t>    * Grind the plant material with liquid N2 in a mortar. We normally use some alumina to crush hard tissue.</a:t>
            </a:r>
          </a:p>
          <a:p>
            <a:r>
              <a:rPr lang="en-US" dirty="0"/>
              <a:t>    * Transfer the ground tissue to an </a:t>
            </a:r>
            <a:r>
              <a:rPr lang="en-US" dirty="0" err="1"/>
              <a:t>eppendorf</a:t>
            </a:r>
            <a:r>
              <a:rPr lang="en-US" dirty="0"/>
              <a:t> tube.</a:t>
            </a:r>
          </a:p>
          <a:p>
            <a:r>
              <a:rPr lang="en-US" dirty="0"/>
              <a:t>    * Add 1 mL extraction buffer (100 </a:t>
            </a:r>
            <a:r>
              <a:rPr lang="en-US" dirty="0" err="1"/>
              <a:t>mM</a:t>
            </a:r>
            <a:r>
              <a:rPr lang="en-US" dirty="0"/>
              <a:t> </a:t>
            </a:r>
            <a:r>
              <a:rPr lang="en-US" dirty="0" err="1"/>
              <a:t>Tris-HCl</a:t>
            </a:r>
            <a:r>
              <a:rPr lang="en-US" dirty="0"/>
              <a:t> pH 8.0, 50 </a:t>
            </a:r>
            <a:r>
              <a:rPr lang="en-US" dirty="0" err="1"/>
              <a:t>mM</a:t>
            </a:r>
            <a:r>
              <a:rPr lang="en-US" dirty="0"/>
              <a:t> EDTA pH 8.0, 500 </a:t>
            </a:r>
            <a:r>
              <a:rPr lang="en-US" dirty="0" err="1"/>
              <a:t>mM</a:t>
            </a:r>
            <a:r>
              <a:rPr lang="en-US" dirty="0"/>
              <a:t> </a:t>
            </a:r>
            <a:r>
              <a:rPr lang="en-US" dirty="0" err="1"/>
              <a:t>NaCl</a:t>
            </a:r>
            <a:r>
              <a:rPr lang="en-US" dirty="0"/>
              <a:t> + 0.07% 2-mercaptoethanol). Mix well.</a:t>
            </a:r>
          </a:p>
          <a:p>
            <a:r>
              <a:rPr lang="en-US" dirty="0"/>
              <a:t>    * Add 130 µL 10% SDS, invert/shake the tube a few times. Incubate at 65°C for 15 min.</a:t>
            </a:r>
          </a:p>
          <a:p>
            <a:r>
              <a:rPr lang="en-US" dirty="0"/>
              <a:t>    * Add 300 µL 5M potassium acetate. Mix well. Keep the solution on ice for 30 min (allows for precipitation of proteins).</a:t>
            </a:r>
          </a:p>
          <a:p>
            <a:r>
              <a:rPr lang="en-US" dirty="0"/>
              <a:t>    * Spin down the precipitations at 7000 rpm, 5 min. Transfer 300 µL of the supernatant to a new </a:t>
            </a:r>
            <a:r>
              <a:rPr lang="en-US" dirty="0" err="1"/>
              <a:t>eppendorf</a:t>
            </a:r>
            <a:r>
              <a:rPr lang="en-US" dirty="0"/>
              <a:t> tube.</a:t>
            </a:r>
          </a:p>
          <a:p>
            <a:r>
              <a:rPr lang="en-US" dirty="0"/>
              <a:t>    * Add 900 µL </a:t>
            </a:r>
            <a:r>
              <a:rPr lang="en-US" dirty="0" err="1"/>
              <a:t>NaI</a:t>
            </a:r>
            <a:r>
              <a:rPr lang="en-US" dirty="0"/>
              <a:t> (</a:t>
            </a:r>
            <a:r>
              <a:rPr lang="en-US" dirty="0" err="1"/>
              <a:t>GeneClean</a:t>
            </a:r>
            <a:r>
              <a:rPr lang="en-US" dirty="0"/>
              <a:t> II), + 20 µL "glass milk" (silica particles) to the supernatant, (total volume of 1220 µL). Mix well and incubate at RT for 5 min.</a:t>
            </a:r>
          </a:p>
          <a:p>
            <a:r>
              <a:rPr lang="en-US" dirty="0"/>
              <a:t>    * Spin down the silica particles for 5 s, remove supernatant (the DNA in the solution will now hopefully be bound to the silica particles).</a:t>
            </a:r>
          </a:p>
          <a:p>
            <a:r>
              <a:rPr lang="en-US" dirty="0"/>
              <a:t>    * Wash the silica pellet with 800 µL wash solution (from the </a:t>
            </a:r>
            <a:r>
              <a:rPr lang="en-US" dirty="0" err="1"/>
              <a:t>GeneClean</a:t>
            </a:r>
            <a:r>
              <a:rPr lang="en-US" dirty="0"/>
              <a:t> II kit).</a:t>
            </a:r>
          </a:p>
          <a:p>
            <a:r>
              <a:rPr lang="en-US" dirty="0"/>
              <a:t>    * Repeat the wash two times.</a:t>
            </a:r>
          </a:p>
          <a:p>
            <a:r>
              <a:rPr lang="en-US" dirty="0"/>
              <a:t>    * Dry the pellet (with bound DNA).</a:t>
            </a:r>
          </a:p>
          <a:p>
            <a:r>
              <a:rPr lang="en-US" dirty="0"/>
              <a:t>    * </a:t>
            </a:r>
            <a:r>
              <a:rPr lang="en-US" dirty="0" err="1"/>
              <a:t>Resuspend</a:t>
            </a:r>
            <a:r>
              <a:rPr lang="en-US" dirty="0"/>
              <a:t> the pellet in 50 µL distilled water. Incubate at 50-65°C for 5 min.</a:t>
            </a:r>
          </a:p>
          <a:p>
            <a:r>
              <a:rPr lang="en-US" dirty="0"/>
              <a:t>    * Spin down pellet and transfer the eluted DNA to a new </a:t>
            </a:r>
            <a:r>
              <a:rPr lang="en-US" dirty="0" err="1"/>
              <a:t>eppendorf</a:t>
            </a:r>
            <a:r>
              <a:rPr lang="en-US" dirty="0"/>
              <a:t> tube. </a:t>
            </a:r>
          </a:p>
          <a:p>
            <a:endParaRPr lang="en-US" dirty="0"/>
          </a:p>
          <a:p>
            <a:r>
              <a:rPr lang="en-US" dirty="0"/>
              <a:t>At this point you should have enough DNA to run 10-20 PCR reactions.</a:t>
            </a:r>
          </a:p>
          <a:p>
            <a:endParaRPr lang="en-US" dirty="0"/>
          </a:p>
          <a:p>
            <a:r>
              <a:rPr lang="en-US" dirty="0"/>
              <a:t>Optional: You can check 10 µL of the </a:t>
            </a:r>
            <a:r>
              <a:rPr lang="en-US" dirty="0" err="1"/>
              <a:t>eluate</a:t>
            </a:r>
            <a:r>
              <a:rPr lang="en-US" dirty="0"/>
              <a:t> on an </a:t>
            </a:r>
            <a:r>
              <a:rPr lang="en-US" dirty="0" err="1"/>
              <a:t>agarose</a:t>
            </a:r>
            <a:r>
              <a:rPr lang="en-US" dirty="0"/>
              <a:t> gel. If you use 0.1 gram plant material you should be able to see the DNA on the gel. </a:t>
            </a:r>
          </a:p>
        </p:txBody>
      </p:sp>
      <p:sp>
        <p:nvSpPr>
          <p:cNvPr id="4" name="TextBox 3"/>
          <p:cNvSpPr txBox="1"/>
          <p:nvPr/>
        </p:nvSpPr>
        <p:spPr>
          <a:xfrm>
            <a:off x="3276600" y="5867400"/>
            <a:ext cx="5867400" cy="707886"/>
          </a:xfrm>
          <a:prstGeom prst="rect">
            <a:avLst/>
          </a:prstGeom>
          <a:noFill/>
        </p:spPr>
        <p:txBody>
          <a:bodyPr wrap="square" rtlCol="0">
            <a:spAutoFit/>
          </a:bodyPr>
          <a:lstStyle/>
          <a:p>
            <a:r>
              <a:rPr lang="en-US" sz="1800" dirty="0">
                <a:hlinkClick r:id="rId2"/>
              </a:rPr>
              <a:t>http://</a:t>
            </a:r>
            <a:r>
              <a:rPr lang="en-US" sz="1800" dirty="0" smtClean="0">
                <a:hlinkClick r:id="rId2"/>
              </a:rPr>
              <a:t>boneslab.bio.ntnu.no/old_root/quickprepdna.htm</a:t>
            </a:r>
            <a:endParaRPr lang="en-US" sz="1800" dirty="0" smtClean="0"/>
          </a:p>
          <a:p>
            <a:endParaRPr lang="en-US" dirty="0"/>
          </a:p>
        </p:txBody>
      </p:sp>
    </p:spTree>
    <p:extLst>
      <p:ext uri="{BB962C8B-B14F-4D97-AF65-F5344CB8AC3E}">
        <p14:creationId xmlns="" xmlns:p14="http://schemas.microsoft.com/office/powerpoint/2010/main" val="33992072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pGEM</a:t>
            </a:r>
            <a:r>
              <a:rPr lang="en-US" dirty="0" smtClean="0"/>
              <a:t>-T Easy Vector</a:t>
            </a:r>
            <a:endParaRPr lang="en-US" dirty="0"/>
          </a:p>
        </p:txBody>
      </p:sp>
      <p:sp>
        <p:nvSpPr>
          <p:cNvPr id="3" name="Content Placeholder 2"/>
          <p:cNvSpPr>
            <a:spLocks noGrp="1"/>
          </p:cNvSpPr>
          <p:nvPr>
            <p:ph idx="1"/>
          </p:nvPr>
        </p:nvSpPr>
        <p:spPr/>
        <p:txBody>
          <a:bodyPr/>
          <a:lstStyle/>
          <a:p>
            <a:r>
              <a:rPr lang="en-US" dirty="0" smtClean="0"/>
              <a:t>Insert gene into T Vector</a:t>
            </a:r>
          </a:p>
          <a:p>
            <a:r>
              <a:rPr lang="en-US" dirty="0" smtClean="0"/>
              <a:t>Amplify out with primer that includes </a:t>
            </a:r>
            <a:r>
              <a:rPr lang="en-US" dirty="0" err="1" smtClean="0"/>
              <a:t>BioBrick</a:t>
            </a:r>
            <a:r>
              <a:rPr lang="en-US" dirty="0" smtClean="0"/>
              <a:t> Prefix (</a:t>
            </a:r>
            <a:r>
              <a:rPr lang="en-US" dirty="0" err="1" smtClean="0"/>
              <a:t>EcoRI</a:t>
            </a:r>
            <a:r>
              <a:rPr lang="en-US" dirty="0" smtClean="0"/>
              <a:t> and </a:t>
            </a:r>
            <a:r>
              <a:rPr lang="en-US" dirty="0" err="1" smtClean="0"/>
              <a:t>XbaI</a:t>
            </a:r>
            <a:r>
              <a:rPr lang="en-US" dirty="0" smtClean="0"/>
              <a:t> restriction sites)</a:t>
            </a:r>
          </a:p>
          <a:p>
            <a:r>
              <a:rPr lang="en-US" dirty="0" smtClean="0"/>
              <a:t>Cut at </a:t>
            </a:r>
            <a:r>
              <a:rPr lang="en-US" dirty="0" err="1" smtClean="0"/>
              <a:t>PstI</a:t>
            </a:r>
            <a:r>
              <a:rPr lang="en-US" dirty="0" smtClean="0"/>
              <a:t> restriction</a:t>
            </a:r>
          </a:p>
          <a:p>
            <a:pPr marL="0" indent="0">
              <a:buNone/>
            </a:pPr>
            <a:r>
              <a:rPr lang="en-US" dirty="0" smtClean="0"/>
              <a:t>       site</a:t>
            </a:r>
            <a:endParaRPr lang="en-US" dirty="0"/>
          </a:p>
        </p:txBody>
      </p:sp>
      <p:pic>
        <p:nvPicPr>
          <p:cNvPr id="102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495800" y="3483429"/>
            <a:ext cx="3676650" cy="26479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3" cstate="print"/>
          <a:srcRect/>
          <a:stretch>
            <a:fillRect/>
          </a:stretch>
        </p:blipFill>
        <p:spPr bwMode="auto">
          <a:xfrm>
            <a:off x="457199" y="4953000"/>
            <a:ext cx="3868947" cy="657225"/>
          </a:xfrm>
          <a:prstGeom prst="rect">
            <a:avLst/>
          </a:prstGeom>
          <a:noFill/>
          <a:ln w="9525">
            <a:noFill/>
            <a:miter lim="800000"/>
            <a:headEnd/>
            <a:tailEnd/>
          </a:ln>
        </p:spPr>
      </p:pic>
    </p:spTree>
    <p:extLst>
      <p:ext uri="{BB962C8B-B14F-4D97-AF65-F5344CB8AC3E}">
        <p14:creationId xmlns="" xmlns:p14="http://schemas.microsoft.com/office/powerpoint/2010/main" val="29429884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BioBrick</a:t>
            </a:r>
            <a:r>
              <a:rPr lang="en-US" dirty="0" smtClean="0"/>
              <a:t> Vector</a:t>
            </a:r>
            <a:endParaRPr lang="en-US" dirty="0"/>
          </a:p>
        </p:txBody>
      </p:sp>
      <p:sp>
        <p:nvSpPr>
          <p:cNvPr id="3" name="Content Placeholder 2"/>
          <p:cNvSpPr>
            <a:spLocks noGrp="1"/>
          </p:cNvSpPr>
          <p:nvPr>
            <p:ph idx="1"/>
          </p:nvPr>
        </p:nvSpPr>
        <p:spPr>
          <a:xfrm>
            <a:off x="457200" y="1600201"/>
            <a:ext cx="8229600" cy="1981200"/>
          </a:xfrm>
        </p:spPr>
        <p:txBody>
          <a:bodyPr/>
          <a:lstStyle/>
          <a:p>
            <a:r>
              <a:rPr lang="en-US" dirty="0" smtClean="0"/>
              <a:t>Insert into </a:t>
            </a:r>
            <a:r>
              <a:rPr lang="en-US" dirty="0" err="1" smtClean="0"/>
              <a:t>BioBrick</a:t>
            </a:r>
            <a:r>
              <a:rPr lang="en-US" dirty="0" smtClean="0"/>
              <a:t> Vector with promoter</a:t>
            </a:r>
          </a:p>
          <a:p>
            <a:r>
              <a:rPr lang="en-US" dirty="0" smtClean="0"/>
              <a:t>Cut vector at </a:t>
            </a:r>
            <a:r>
              <a:rPr lang="en-US" dirty="0" err="1" smtClean="0"/>
              <a:t>SpeI</a:t>
            </a:r>
            <a:r>
              <a:rPr lang="en-US" dirty="0" smtClean="0"/>
              <a:t> and </a:t>
            </a:r>
            <a:r>
              <a:rPr lang="en-US" dirty="0" err="1" smtClean="0"/>
              <a:t>PstI</a:t>
            </a:r>
            <a:endParaRPr lang="en-US" dirty="0" smtClean="0"/>
          </a:p>
          <a:p>
            <a:r>
              <a:rPr lang="en-US" dirty="0" smtClean="0"/>
              <a:t>Cut gene strand at </a:t>
            </a:r>
            <a:r>
              <a:rPr lang="en-US" dirty="0" err="1" smtClean="0"/>
              <a:t>XbaI</a:t>
            </a:r>
            <a:endParaRPr lang="en-US" dirty="0" smtClean="0"/>
          </a:p>
          <a:p>
            <a:endParaRPr lang="en-US" dirty="0" smtClean="0"/>
          </a:p>
          <a:p>
            <a:endParaRPr lang="en-US" dirty="0"/>
          </a:p>
        </p:txBody>
      </p:sp>
      <p:pic>
        <p:nvPicPr>
          <p:cNvPr id="102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914400" y="3352800"/>
            <a:ext cx="3200400" cy="30811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572000" y="4225685"/>
            <a:ext cx="2971800" cy="10892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610862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BioBrick</a:t>
            </a:r>
            <a:r>
              <a:rPr lang="en-US" dirty="0" smtClean="0"/>
              <a:t> Vector</a:t>
            </a:r>
            <a:endParaRPr lang="en-US" dirty="0"/>
          </a:p>
        </p:txBody>
      </p:sp>
      <p:sp>
        <p:nvSpPr>
          <p:cNvPr id="3" name="Content Placeholder 2"/>
          <p:cNvSpPr>
            <a:spLocks noGrp="1"/>
          </p:cNvSpPr>
          <p:nvPr>
            <p:ph idx="1"/>
          </p:nvPr>
        </p:nvSpPr>
        <p:spPr>
          <a:xfrm>
            <a:off x="457200" y="1600201"/>
            <a:ext cx="8229600" cy="1447800"/>
          </a:xfrm>
        </p:spPr>
        <p:txBody>
          <a:bodyPr/>
          <a:lstStyle/>
          <a:p>
            <a:r>
              <a:rPr lang="en-US" dirty="0" err="1" smtClean="0"/>
              <a:t>Ligate</a:t>
            </a:r>
            <a:r>
              <a:rPr lang="en-US" dirty="0" smtClean="0"/>
              <a:t> together</a:t>
            </a:r>
            <a:endParaRPr lang="en-US" dirty="0"/>
          </a:p>
        </p:txBody>
      </p:sp>
      <p:pic>
        <p:nvPicPr>
          <p:cNvPr id="1027" name="Picture 3"/>
          <p:cNvPicPr>
            <a:picLocks noChangeAspect="1" noChangeArrowheads="1"/>
          </p:cNvPicPr>
          <p:nvPr/>
        </p:nvPicPr>
        <p:blipFill>
          <a:blip r:embed="rId2" cstate="print"/>
          <a:srcRect/>
          <a:stretch>
            <a:fillRect/>
          </a:stretch>
        </p:blipFill>
        <p:spPr bwMode="auto">
          <a:xfrm>
            <a:off x="304800" y="2743200"/>
            <a:ext cx="5057775" cy="3505200"/>
          </a:xfrm>
          <a:prstGeom prst="rect">
            <a:avLst/>
          </a:prstGeom>
          <a:noFill/>
          <a:ln w="9525">
            <a:noFill/>
            <a:miter lim="800000"/>
            <a:headEnd/>
            <a:tailEnd/>
          </a:ln>
        </p:spPr>
      </p:pic>
      <p:pic>
        <p:nvPicPr>
          <p:cNvPr id="1028" name="Picture 4"/>
          <p:cNvPicPr>
            <a:picLocks noChangeAspect="1" noChangeArrowheads="1"/>
          </p:cNvPicPr>
          <p:nvPr/>
        </p:nvPicPr>
        <p:blipFill>
          <a:blip r:embed="rId3" cstate="print"/>
          <a:srcRect/>
          <a:stretch>
            <a:fillRect/>
          </a:stretch>
        </p:blipFill>
        <p:spPr bwMode="auto">
          <a:xfrm>
            <a:off x="5410200" y="3657600"/>
            <a:ext cx="3295650" cy="118110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Promoters</a:t>
            </a:r>
            <a:endParaRPr lang="en-US" dirty="0"/>
          </a:p>
        </p:txBody>
      </p:sp>
      <p:sp>
        <p:nvSpPr>
          <p:cNvPr id="3" name="Content Placeholder 2"/>
          <p:cNvSpPr>
            <a:spLocks noGrp="1"/>
          </p:cNvSpPr>
          <p:nvPr>
            <p:ph idx="1"/>
          </p:nvPr>
        </p:nvSpPr>
        <p:spPr/>
        <p:txBody>
          <a:bodyPr/>
          <a:lstStyle/>
          <a:p>
            <a:r>
              <a:rPr lang="en-US" dirty="0" err="1" smtClean="0"/>
              <a:t>LacI</a:t>
            </a:r>
            <a:r>
              <a:rPr lang="en-US" dirty="0" smtClean="0"/>
              <a:t> Promoter</a:t>
            </a:r>
          </a:p>
          <a:p>
            <a:pPr lvl="1"/>
            <a:r>
              <a:rPr lang="en-US" dirty="0" smtClean="0"/>
              <a:t>BBa_K091110</a:t>
            </a:r>
          </a:p>
          <a:p>
            <a:r>
              <a:rPr lang="en-US" dirty="0" err="1" smtClean="0"/>
              <a:t>LacIQ</a:t>
            </a:r>
            <a:r>
              <a:rPr lang="en-US" dirty="0" smtClean="0"/>
              <a:t> Promoter</a:t>
            </a:r>
          </a:p>
          <a:p>
            <a:pPr lvl="1"/>
            <a:r>
              <a:rPr lang="en-US" dirty="0" smtClean="0"/>
              <a:t>BBa_K091111</a:t>
            </a:r>
          </a:p>
          <a:p>
            <a:r>
              <a:rPr lang="en-US" dirty="0" err="1" smtClean="0"/>
              <a:t>pLacI</a:t>
            </a:r>
            <a:r>
              <a:rPr lang="en-US" dirty="0" smtClean="0"/>
              <a:t>/ara-1</a:t>
            </a:r>
          </a:p>
          <a:p>
            <a:pPr lvl="1"/>
            <a:r>
              <a:rPr lang="en-US" dirty="0" err="1" smtClean="0"/>
              <a:t>BBa</a:t>
            </a:r>
            <a:r>
              <a:rPr lang="en-US" dirty="0" smtClean="0"/>
              <a:t>_ K094120</a:t>
            </a:r>
          </a:p>
          <a:p>
            <a:pPr lvl="1"/>
            <a:r>
              <a:rPr lang="en-US" dirty="0" smtClean="0"/>
              <a:t>Inducible: IPTG or </a:t>
            </a:r>
            <a:r>
              <a:rPr lang="en-US" dirty="0" err="1" smtClean="0"/>
              <a:t>arabinose</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de-DE" dirty="0" smtClean="0"/>
              <a:t>Bacterial transformation</a:t>
            </a:r>
            <a:endParaRPr lang="en-US" dirty="0"/>
          </a:p>
        </p:txBody>
      </p:sp>
      <p:sp>
        <p:nvSpPr>
          <p:cNvPr id="3" name="Content Placeholder 2"/>
          <p:cNvSpPr>
            <a:spLocks noGrp="1"/>
          </p:cNvSpPr>
          <p:nvPr>
            <p:ph idx="1"/>
          </p:nvPr>
        </p:nvSpPr>
        <p:spPr/>
        <p:txBody>
          <a:bodyPr/>
          <a:lstStyle/>
          <a:p>
            <a:r>
              <a:rPr lang="de-DE" dirty="0" smtClean="0"/>
              <a:t>We plan to make </a:t>
            </a:r>
            <a:r>
              <a:rPr lang="de-DE" i="1" dirty="0" smtClean="0"/>
              <a:t>E.</a:t>
            </a:r>
            <a:r>
              <a:rPr lang="de-DE" dirty="0" smtClean="0"/>
              <a:t>c</a:t>
            </a:r>
            <a:r>
              <a:rPr lang="de-DE" dirty="0" smtClean="0"/>
              <a:t>oli cells competent and then transform our plasmid vector into the </a:t>
            </a:r>
            <a:r>
              <a:rPr lang="de-DE" i="1" dirty="0" smtClean="0"/>
              <a:t>E</a:t>
            </a:r>
            <a:r>
              <a:rPr lang="de-DE" dirty="0" smtClean="0"/>
              <a:t>.coli cells.  </a:t>
            </a:r>
            <a:endParaRPr lang="en-US" dirty="0"/>
          </a:p>
        </p:txBody>
      </p:sp>
      <p:sp>
        <p:nvSpPr>
          <p:cNvPr id="5" name="Down Arrow 4"/>
          <p:cNvSpPr/>
          <p:nvPr/>
        </p:nvSpPr>
        <p:spPr bwMode="auto">
          <a:xfrm>
            <a:off x="4267200" y="2590800"/>
            <a:ext cx="484632" cy="978408"/>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ndParaRPr>
          </a:p>
        </p:txBody>
      </p:sp>
      <p:sp>
        <p:nvSpPr>
          <p:cNvPr id="6" name="TextBox 5"/>
          <p:cNvSpPr txBox="1"/>
          <p:nvPr/>
        </p:nvSpPr>
        <p:spPr>
          <a:xfrm>
            <a:off x="1066800" y="3962400"/>
            <a:ext cx="7848600" cy="861774"/>
          </a:xfrm>
          <a:prstGeom prst="rect">
            <a:avLst/>
          </a:prstGeom>
          <a:noFill/>
        </p:spPr>
        <p:txBody>
          <a:bodyPr wrap="square" rtlCol="0">
            <a:spAutoFit/>
          </a:bodyPr>
          <a:lstStyle/>
          <a:p>
            <a:r>
              <a:rPr lang="de-DE" sz="2500" dirty="0" smtClean="0">
                <a:solidFill>
                  <a:srgbClr val="FFFFFF"/>
                </a:solidFill>
              </a:rPr>
              <a:t>Grow bacteria on selective plating (choose selection plates based on which promoter is being used) </a:t>
            </a:r>
            <a:endParaRPr lang="en-US" sz="2500" dirty="0">
              <a:solidFill>
                <a:srgbClr val="FFFFFF"/>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38113"/>
            <a:ext cx="8788400" cy="1376362"/>
          </a:xfrm>
        </p:spPr>
        <p:txBody>
          <a:bodyPr/>
          <a:lstStyle/>
          <a:p>
            <a:pPr algn="ctr"/>
            <a:r>
              <a:rPr lang="de-DE" dirty="0" smtClean="0"/>
              <a:t>Developing our project</a:t>
            </a:r>
            <a:endParaRPr lang="en-US" dirty="0"/>
          </a:p>
        </p:txBody>
      </p:sp>
      <p:sp>
        <p:nvSpPr>
          <p:cNvPr id="3" name="Content Placeholder 2"/>
          <p:cNvSpPr>
            <a:spLocks noGrp="1"/>
          </p:cNvSpPr>
          <p:nvPr>
            <p:ph idx="1"/>
          </p:nvPr>
        </p:nvSpPr>
        <p:spPr>
          <a:xfrm>
            <a:off x="609600" y="1295400"/>
            <a:ext cx="8534400" cy="4956175"/>
          </a:xfrm>
        </p:spPr>
        <p:txBody>
          <a:bodyPr>
            <a:noAutofit/>
          </a:bodyPr>
          <a:lstStyle/>
          <a:p>
            <a:r>
              <a:rPr lang="de-DE" sz="1800" dirty="0" smtClean="0"/>
              <a:t>Our original project idea was to isolate the toxin gene from butterflys that tastes bad to birds and can induce vomiting. </a:t>
            </a:r>
          </a:p>
          <a:p>
            <a:r>
              <a:rPr lang="de-DE" sz="1800" dirty="0" smtClean="0"/>
              <a:t>We soon found that the Butterfly we chose (the Monarch) does not actually produce the toxin itself but rather sequesters it from its food source, the Milkweed, as a larvae and pupa. </a:t>
            </a:r>
          </a:p>
          <a:p>
            <a:r>
              <a:rPr lang="de-DE" sz="1800" dirty="0" smtClean="0"/>
              <a:t>The milkweed itself did not have a gene on file that we could isolate so we did some research on what exactly this toxin was and did.</a:t>
            </a:r>
          </a:p>
          <a:p>
            <a:r>
              <a:rPr lang="de-DE" sz="1800" dirty="0" smtClean="0"/>
              <a:t>We found that we were looking for cardenolide steriods, which have a group within them called cardiac glycosides, which have toxic and heart arresting properties. As well as foul taste and an emissary (vomit) response from most birds. </a:t>
            </a:r>
          </a:p>
          <a:p>
            <a:r>
              <a:rPr lang="de-DE" sz="1800" dirty="0" smtClean="0"/>
              <a:t>We then sought to find this steroid produciton pathway elsewhere in other organisms. We soon learned that Animals, protists and Plants have ways of producing this steroid but protists and animals have a differently shaped pathway than plants do. Our job now was to find a plant that had this pathway. </a:t>
            </a:r>
          </a:p>
          <a:p>
            <a:r>
              <a:rPr lang="de-DE" sz="1800" dirty="0" smtClean="0"/>
              <a:t>We found a plant called Spike Moss or </a:t>
            </a:r>
            <a:r>
              <a:rPr lang="de-DE" sz="1800" i="1" dirty="0" smtClean="0"/>
              <a:t>Selaginella</a:t>
            </a:r>
            <a:r>
              <a:rPr lang="de-DE" sz="1800" dirty="0" smtClean="0"/>
              <a:t> </a:t>
            </a:r>
            <a:r>
              <a:rPr lang="de-DE" sz="1800" dirty="0" smtClean="0"/>
              <a:t>moellendorffii, that had this pathway and also had the gene on file. </a:t>
            </a:r>
            <a:endParaRPr lang="en-US" sz="18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676400"/>
          </a:xfrm>
        </p:spPr>
        <p:txBody>
          <a:bodyPr>
            <a:normAutofit fontScale="90000"/>
          </a:bodyPr>
          <a:lstStyle/>
          <a:p>
            <a:r>
              <a:rPr lang="en-US" b="1" dirty="0" smtClean="0"/>
              <a:t>Partial Biosynthesis Pathway in Conversion of </a:t>
            </a:r>
            <a:r>
              <a:rPr lang="en-US" b="1" dirty="0" err="1" smtClean="0"/>
              <a:t>Cardenolides</a:t>
            </a:r>
            <a:r>
              <a:rPr lang="en-US" b="1" dirty="0" smtClean="0"/>
              <a:t> </a:t>
            </a:r>
            <a:br>
              <a:rPr lang="en-US" b="1" dirty="0" smtClean="0"/>
            </a:br>
            <a:r>
              <a:rPr lang="en-US" b="1" dirty="0" smtClean="0"/>
              <a:t>(Cardiac Glycosides)</a:t>
            </a:r>
            <a:r>
              <a:rPr lang="en-US" dirty="0" smtClean="0"/>
              <a:t/>
            </a:r>
            <a:br>
              <a:rPr lang="en-US" dirty="0" smtClean="0"/>
            </a:br>
            <a:endParaRPr lang="en-US" dirty="0"/>
          </a:p>
        </p:txBody>
      </p:sp>
      <p:sp>
        <p:nvSpPr>
          <p:cNvPr id="3" name="Content Placeholder 2"/>
          <p:cNvSpPr>
            <a:spLocks noGrp="1"/>
          </p:cNvSpPr>
          <p:nvPr>
            <p:ph idx="1"/>
          </p:nvPr>
        </p:nvSpPr>
        <p:spPr/>
        <p:txBody>
          <a:bodyPr>
            <a:normAutofit/>
          </a:bodyPr>
          <a:lstStyle/>
          <a:p>
            <a:pPr>
              <a:buNone/>
            </a:pPr>
            <a:r>
              <a:rPr lang="en-US" dirty="0"/>
              <a:t> </a:t>
            </a:r>
          </a:p>
        </p:txBody>
      </p:sp>
      <p:pic>
        <p:nvPicPr>
          <p:cNvPr id="4" name="Picture 3" descr="http://www.ebi.ac.uk/chebi/displayImage.do?defaultImage=true&amp;imageIndex=0&amp;chebiId=17026&amp;dimensions=400"/>
          <p:cNvPicPr/>
          <p:nvPr/>
        </p:nvPicPr>
        <p:blipFill>
          <a:blip r:embed="rId2" cstate="print"/>
          <a:srcRect/>
          <a:stretch>
            <a:fillRect/>
          </a:stretch>
        </p:blipFill>
        <p:spPr bwMode="auto">
          <a:xfrm>
            <a:off x="685800" y="2057400"/>
            <a:ext cx="2000250" cy="1857375"/>
          </a:xfrm>
          <a:prstGeom prst="rect">
            <a:avLst/>
          </a:prstGeom>
          <a:noFill/>
          <a:ln w="9525">
            <a:noFill/>
            <a:miter lim="800000"/>
            <a:headEnd/>
            <a:tailEnd/>
          </a:ln>
        </p:spPr>
      </p:pic>
      <p:sp>
        <p:nvSpPr>
          <p:cNvPr id="19458" name="AutoShape 2"/>
          <p:cNvSpPr>
            <a:spLocks noChangeArrowheads="1"/>
          </p:cNvSpPr>
          <p:nvPr/>
        </p:nvSpPr>
        <p:spPr bwMode="auto">
          <a:xfrm>
            <a:off x="3048000" y="2667000"/>
            <a:ext cx="428625" cy="290513"/>
          </a:xfrm>
          <a:prstGeom prst="rightArrow">
            <a:avLst>
              <a:gd name="adj1" fmla="val 50000"/>
              <a:gd name="adj2" fmla="val 3688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459" name="AutoShape 3"/>
          <p:cNvSpPr>
            <a:spLocks noChangeArrowheads="1"/>
          </p:cNvSpPr>
          <p:nvPr/>
        </p:nvSpPr>
        <p:spPr bwMode="auto">
          <a:xfrm>
            <a:off x="5486400" y="2667000"/>
            <a:ext cx="428625" cy="290513"/>
          </a:xfrm>
          <a:prstGeom prst="rightArrow">
            <a:avLst>
              <a:gd name="adj1" fmla="val 50000"/>
              <a:gd name="adj2" fmla="val 3688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460" name="Text Box 4"/>
          <p:cNvSpPr txBox="1">
            <a:spLocks noChangeArrowheads="1"/>
          </p:cNvSpPr>
          <p:nvPr/>
        </p:nvSpPr>
        <p:spPr bwMode="auto">
          <a:xfrm>
            <a:off x="3733800" y="2590800"/>
            <a:ext cx="1422400" cy="7239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Unicode MS" pitchFamily="34" charset="-128"/>
                <a:cs typeface="Arial" pitchFamily="34" charset="0"/>
              </a:rPr>
              <a:t>progesterone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Unicode MS" pitchFamily="34" charset="-128"/>
                <a:cs typeface="Arial" pitchFamily="34" charset="0"/>
              </a:rPr>
              <a:t>5 β-</a:t>
            </a:r>
            <a:r>
              <a:rPr kumimoji="0" lang="en-US" sz="900" b="1" i="0" u="none" strike="noStrike" cap="none" normalizeH="0" baseline="0" dirty="0" err="1" smtClean="0">
                <a:ln>
                  <a:noFill/>
                </a:ln>
                <a:solidFill>
                  <a:schemeClr val="tx1"/>
                </a:solidFill>
                <a:effectLst/>
                <a:latin typeface="Arial Unicode MS" pitchFamily="34" charset="-128"/>
                <a:cs typeface="Arial" pitchFamily="34" charset="0"/>
              </a:rPr>
              <a:t>reductase</a:t>
            </a:r>
            <a:endParaRPr kumimoji="0" lang="en-US" sz="900" b="1" i="0" u="none" strike="noStrike" cap="none" normalizeH="0" baseline="0" dirty="0" smtClean="0">
              <a:ln>
                <a:noFill/>
              </a:ln>
              <a:solidFill>
                <a:schemeClr val="tx1"/>
              </a:solidFill>
              <a:effectLst/>
              <a:latin typeface="Arial Unicode MS" pitchFamily="34" charset="-128"/>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900" b="1" i="0" u="none" strike="noStrike" cap="none" normalizeH="0" baseline="0" dirty="0" smtClean="0">
                <a:ln>
                  <a:noFill/>
                </a:ln>
                <a:solidFill>
                  <a:schemeClr val="tx1"/>
                </a:solidFill>
                <a:effectLst/>
                <a:latin typeface="Arial Unicode MS" pitchFamily="34" charset="-128"/>
                <a:cs typeface="Arial" pitchFamily="34" charset="0"/>
              </a:rPr>
              <a:t>(P5βR)</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8" name="Picture 7" descr="http://www.ebi.ac.uk/chebi/displayImage.do?defaultImage=true&amp;imageIndex=0&amp;chebiId=30154&amp;dimensions=400"/>
          <p:cNvPicPr/>
          <p:nvPr/>
        </p:nvPicPr>
        <p:blipFill>
          <a:blip r:embed="rId3" cstate="print"/>
          <a:srcRect/>
          <a:stretch>
            <a:fillRect/>
          </a:stretch>
        </p:blipFill>
        <p:spPr bwMode="auto">
          <a:xfrm>
            <a:off x="6324600" y="2133600"/>
            <a:ext cx="1828800" cy="1905000"/>
          </a:xfrm>
          <a:prstGeom prst="rect">
            <a:avLst/>
          </a:prstGeom>
          <a:noFill/>
          <a:ln w="9525">
            <a:noFill/>
            <a:miter lim="800000"/>
            <a:headEnd/>
            <a:tailEnd/>
          </a:ln>
        </p:spPr>
      </p:pic>
      <p:sp>
        <p:nvSpPr>
          <p:cNvPr id="9" name="Rectangle 8"/>
          <p:cNvSpPr/>
          <p:nvPr/>
        </p:nvSpPr>
        <p:spPr>
          <a:xfrm>
            <a:off x="762000" y="4267200"/>
            <a:ext cx="1508042" cy="369332"/>
          </a:xfrm>
          <a:prstGeom prst="rect">
            <a:avLst/>
          </a:prstGeom>
        </p:spPr>
        <p:txBody>
          <a:bodyPr wrap="none">
            <a:spAutoFit/>
          </a:bodyPr>
          <a:lstStyle/>
          <a:p>
            <a:r>
              <a:rPr lang="en-US" b="1" dirty="0"/>
              <a:t>progesterone</a:t>
            </a:r>
            <a:r>
              <a:rPr lang="en-US" dirty="0"/>
              <a:t> </a:t>
            </a:r>
          </a:p>
        </p:txBody>
      </p:sp>
      <p:sp>
        <p:nvSpPr>
          <p:cNvPr id="10" name="Rectangle 9"/>
          <p:cNvSpPr/>
          <p:nvPr/>
        </p:nvSpPr>
        <p:spPr>
          <a:xfrm>
            <a:off x="5638800" y="4267200"/>
            <a:ext cx="2495235" cy="369332"/>
          </a:xfrm>
          <a:prstGeom prst="rect">
            <a:avLst/>
          </a:prstGeom>
        </p:spPr>
        <p:txBody>
          <a:bodyPr wrap="none">
            <a:spAutoFit/>
          </a:bodyPr>
          <a:lstStyle/>
          <a:p>
            <a:r>
              <a:rPr lang="en-US" b="1" dirty="0"/>
              <a:t>5β-pregnane-3,20-dione</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274638"/>
            <a:ext cx="4876800" cy="1630362"/>
          </a:xfrm>
        </p:spPr>
        <p:txBody>
          <a:bodyPr>
            <a:normAutofit fontScale="90000"/>
          </a:bodyPr>
          <a:lstStyle/>
          <a:p>
            <a:pPr algn="ctr"/>
            <a:r>
              <a:rPr lang="en-US" dirty="0" smtClean="0"/>
              <a:t>Assay for production of </a:t>
            </a:r>
            <a:br>
              <a:rPr lang="en-US" dirty="0" smtClean="0"/>
            </a:br>
            <a:r>
              <a:rPr lang="en-US" b="1" dirty="0" smtClean="0"/>
              <a:t>5β-pregnane-3,20-dione</a:t>
            </a:r>
            <a:r>
              <a:rPr lang="en-US" dirty="0" smtClean="0"/>
              <a:t/>
            </a:r>
            <a:br>
              <a:rPr lang="en-US" dirty="0" smtClean="0"/>
            </a:br>
            <a:r>
              <a:rPr lang="en-US" dirty="0" smtClean="0"/>
              <a:t>  </a:t>
            </a:r>
            <a:endParaRPr lang="en-US" dirty="0"/>
          </a:p>
        </p:txBody>
      </p:sp>
      <p:sp>
        <p:nvSpPr>
          <p:cNvPr id="3" name="Content Placeholder 2"/>
          <p:cNvSpPr>
            <a:spLocks noGrp="1"/>
          </p:cNvSpPr>
          <p:nvPr>
            <p:ph idx="1"/>
          </p:nvPr>
        </p:nvSpPr>
        <p:spPr>
          <a:xfrm>
            <a:off x="457200" y="1600200"/>
            <a:ext cx="8229600" cy="4648199"/>
          </a:xfrm>
        </p:spPr>
        <p:txBody>
          <a:bodyPr>
            <a:normAutofit/>
          </a:bodyPr>
          <a:lstStyle/>
          <a:p>
            <a:r>
              <a:rPr lang="en-US" sz="2400" dirty="0" smtClean="0"/>
              <a:t>High Performance Liquid Chromatography (HPLC)</a:t>
            </a:r>
          </a:p>
          <a:p>
            <a:pPr marL="0" indent="0">
              <a:buNone/>
            </a:pPr>
            <a:r>
              <a:rPr lang="en-US" sz="2400" dirty="0"/>
              <a:t> </a:t>
            </a:r>
            <a:r>
              <a:rPr lang="en-US" sz="2400" dirty="0" smtClean="0"/>
              <a:t>  - </a:t>
            </a:r>
            <a:r>
              <a:rPr lang="it-IT" sz="2400" dirty="0" smtClean="0"/>
              <a:t>Polar </a:t>
            </a:r>
            <a:r>
              <a:rPr lang="it-IT" sz="2400" dirty="0"/>
              <a:t>silica column with non-polar </a:t>
            </a:r>
            <a:r>
              <a:rPr lang="it-IT" sz="2400" dirty="0" smtClean="0"/>
              <a:t>solvent, non polar compounds will pass through column and be separated out and compared to known travel distances of the desired chemical</a:t>
            </a:r>
            <a:endParaRPr lang="it-IT" sz="2400" dirty="0"/>
          </a:p>
          <a:p>
            <a:pPr marL="0" indent="0">
              <a:buNone/>
            </a:pPr>
            <a:endParaRPr lang="en-US" dirty="0"/>
          </a:p>
        </p:txBody>
      </p:sp>
      <p:pic>
        <p:nvPicPr>
          <p:cNvPr id="102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209800" y="3200400"/>
            <a:ext cx="4762500" cy="26955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 Articles</a:t>
            </a:r>
            <a:endParaRPr lang="en-US" dirty="0"/>
          </a:p>
        </p:txBody>
      </p:sp>
      <p:sp>
        <p:nvSpPr>
          <p:cNvPr id="3" name="Content Placeholder 2"/>
          <p:cNvSpPr>
            <a:spLocks noGrp="1"/>
          </p:cNvSpPr>
          <p:nvPr>
            <p:ph idx="1"/>
          </p:nvPr>
        </p:nvSpPr>
        <p:spPr>
          <a:xfrm>
            <a:off x="990600" y="1066800"/>
            <a:ext cx="7551738" cy="4956175"/>
          </a:xfrm>
        </p:spPr>
        <p:txBody>
          <a:bodyPr/>
          <a:lstStyle/>
          <a:p>
            <a:pPr>
              <a:buNone/>
            </a:pPr>
            <a:r>
              <a:rPr lang="en-US" dirty="0" smtClean="0"/>
              <a:t>1. </a:t>
            </a:r>
            <a:r>
              <a:rPr lang="en-US" smtClean="0"/>
              <a:t>“Evolution </a:t>
            </a:r>
            <a:r>
              <a:rPr lang="en-US" smtClean="0"/>
              <a:t>of steroid-5-alpha-reductases in comparison of their function </a:t>
            </a:r>
            <a:r>
              <a:rPr lang="en-US" smtClean="0"/>
              <a:t>with </a:t>
            </a:r>
            <a:r>
              <a:rPr lang="en-US" smtClean="0"/>
              <a:t>5ß-reductase” </a:t>
            </a:r>
            <a:r>
              <a:rPr lang="en-US" smtClean="0"/>
              <a:t>DOI: 10.1016/j.ygcen.2009.08.004 </a:t>
            </a:r>
            <a:endParaRPr lang="en-US" dirty="0" smtClean="0"/>
          </a:p>
          <a:p>
            <a:pPr>
              <a:buNone/>
            </a:pPr>
            <a:r>
              <a:rPr lang="en-US" dirty="0" smtClean="0"/>
              <a:t>2. “Localization of Heart Poisons in the Monarch     Butterfly”</a:t>
            </a:r>
          </a:p>
          <a:p>
            <a:pPr>
              <a:buNone/>
            </a:pPr>
            <a:r>
              <a:rPr lang="en-US" dirty="0" smtClean="0"/>
              <a:t>Author(s): Lincoln P. Brower and Susan C. Glazier</a:t>
            </a:r>
          </a:p>
          <a:p>
            <a:pPr>
              <a:buNone/>
            </a:pPr>
            <a:r>
              <a:rPr lang="en-US" dirty="0" smtClean="0"/>
              <a:t>Source: Science, New Series, Vol. 188, No. 4183 (Apr. 4, 1975), pp. 19-25</a:t>
            </a:r>
          </a:p>
          <a:p>
            <a:pPr>
              <a:buNone/>
            </a:pPr>
            <a:r>
              <a:rPr lang="en-US" dirty="0" smtClean="0"/>
              <a:t>Published by: American Association for the Advancement of Science</a:t>
            </a:r>
          </a:p>
          <a:p>
            <a:pPr>
              <a:buNone/>
            </a:pPr>
            <a:r>
              <a:rPr lang="en-US" dirty="0" smtClean="0"/>
              <a:t>Stable URL: http://www.jstor.org/stable/1740001 .</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838200"/>
          </a:xfrm>
        </p:spPr>
        <p:txBody>
          <a:bodyPr/>
          <a:lstStyle/>
          <a:p>
            <a:pPr algn="ctr"/>
            <a:r>
              <a:rPr lang="en-US" dirty="0" smtClean="0"/>
              <a:t>P5</a:t>
            </a:r>
            <a:r>
              <a:rPr lang="el-GR" dirty="0" smtClean="0"/>
              <a:t>β</a:t>
            </a:r>
            <a:r>
              <a:rPr lang="en-US" dirty="0" smtClean="0"/>
              <a:t>R</a:t>
            </a:r>
            <a:endParaRPr lang="en-US" dirty="0"/>
          </a:p>
        </p:txBody>
      </p:sp>
      <p:sp>
        <p:nvSpPr>
          <p:cNvPr id="3" name="Content Placeholder 2"/>
          <p:cNvSpPr>
            <a:spLocks noGrp="1"/>
          </p:cNvSpPr>
          <p:nvPr>
            <p:ph idx="1"/>
          </p:nvPr>
        </p:nvSpPr>
        <p:spPr>
          <a:xfrm>
            <a:off x="1219200" y="1295400"/>
            <a:ext cx="7086600" cy="4906963"/>
          </a:xfrm>
        </p:spPr>
        <p:txBody>
          <a:bodyPr>
            <a:normAutofit/>
          </a:bodyPr>
          <a:lstStyle/>
          <a:p>
            <a:r>
              <a:rPr lang="en-US" dirty="0" smtClean="0"/>
              <a:t>Gene </a:t>
            </a:r>
            <a:r>
              <a:rPr lang="en-US" dirty="0" smtClean="0"/>
              <a:t>is </a:t>
            </a:r>
            <a:r>
              <a:rPr lang="en-US" dirty="0" smtClean="0"/>
              <a:t>responsible for a small part of the chemical biosynthesis pathway for production of </a:t>
            </a:r>
            <a:r>
              <a:rPr lang="en-US" dirty="0" err="1" smtClean="0"/>
              <a:t>cardenolide</a:t>
            </a:r>
            <a:r>
              <a:rPr lang="en-US" dirty="0" smtClean="0"/>
              <a:t>/cardiac glycoside</a:t>
            </a:r>
            <a:r>
              <a:rPr lang="en-US" dirty="0" smtClean="0">
                <a:sym typeface="Wingdings" pitchFamily="2" charset="2"/>
              </a:rPr>
              <a:t> toxin produced in some plants, as well as, </a:t>
            </a:r>
            <a:r>
              <a:rPr lang="en-US" dirty="0" smtClean="0">
                <a:sym typeface="Wingdings" pitchFamily="2" charset="2"/>
              </a:rPr>
              <a:t>insects </a:t>
            </a:r>
            <a:r>
              <a:rPr lang="en-US" dirty="0" smtClean="0">
                <a:sym typeface="Wingdings" pitchFamily="2" charset="2"/>
              </a:rPr>
              <a:t>and used as protection from predators.</a:t>
            </a:r>
            <a:endParaRPr lang="en-US" dirty="0" smtClean="0"/>
          </a:p>
          <a:p>
            <a:r>
              <a:rPr lang="en-US" dirty="0" smtClean="0"/>
              <a:t>Accession # NW_003314261; </a:t>
            </a:r>
          </a:p>
          <a:p>
            <a:pPr>
              <a:buNone/>
            </a:pPr>
            <a:r>
              <a:rPr lang="en-US" dirty="0" smtClean="0"/>
              <a:t>    region 1813976-1815160 </a:t>
            </a:r>
            <a:r>
              <a:rPr lang="en-US" dirty="0" smtClean="0">
                <a:sym typeface="Wingdings" pitchFamily="2" charset="2"/>
              </a:rPr>
              <a:t> 1185 </a:t>
            </a:r>
            <a:r>
              <a:rPr lang="en-US" dirty="0" err="1" smtClean="0">
                <a:sym typeface="Wingdings" pitchFamily="2" charset="2"/>
              </a:rPr>
              <a:t>bp</a:t>
            </a:r>
            <a:endParaRPr lang="en-US" dirty="0" smtClean="0"/>
          </a:p>
          <a:p>
            <a:r>
              <a:rPr lang="en-US" dirty="0" smtClean="0"/>
              <a:t>Contains no </a:t>
            </a:r>
            <a:r>
              <a:rPr lang="en-US" dirty="0" err="1" smtClean="0"/>
              <a:t>Introns</a:t>
            </a:r>
            <a:endParaRPr lang="en-US" dirty="0" smtClean="0"/>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Internal Restriction Sites</a:t>
            </a:r>
            <a:endParaRPr lang="en-US" dirty="0"/>
          </a:p>
        </p:txBody>
      </p:sp>
      <p:sp>
        <p:nvSpPr>
          <p:cNvPr id="3" name="Content Placeholder 2"/>
          <p:cNvSpPr>
            <a:spLocks noGrp="1"/>
          </p:cNvSpPr>
          <p:nvPr>
            <p:ph idx="1"/>
          </p:nvPr>
        </p:nvSpPr>
        <p:spPr/>
        <p:txBody>
          <a:bodyPr/>
          <a:lstStyle/>
          <a:p>
            <a:r>
              <a:rPr lang="en-US" dirty="0" smtClean="0"/>
              <a:t>NEB Cutter</a:t>
            </a:r>
          </a:p>
          <a:p>
            <a:pPr>
              <a:buNone/>
            </a:pPr>
            <a:r>
              <a:rPr lang="en-US" dirty="0" smtClean="0"/>
              <a:t>    - 1 restriction enzyme</a:t>
            </a:r>
            <a:r>
              <a:rPr lang="en-US" dirty="0" smtClean="0">
                <a:sym typeface="Wingdings" pitchFamily="2" charset="2"/>
              </a:rPr>
              <a:t> Xba1 located between bases #27 &amp; #28</a:t>
            </a:r>
          </a:p>
          <a:p>
            <a:pPr>
              <a:buNone/>
            </a:pPr>
            <a:r>
              <a:rPr lang="en-US" dirty="0" smtClean="0">
                <a:sym typeface="Wingdings" pitchFamily="2" charset="2"/>
              </a:rPr>
              <a:t>    - Site directed mutagenesis at base #30 in amino acid following RE site was accounted for in primer design.; TC in position 3 of that amino acid keeps it Serine.</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dirty="0" smtClean="0"/>
              <a:t>Primer Design</a:t>
            </a:r>
            <a:endParaRPr lang="en-US" dirty="0"/>
          </a:p>
        </p:txBody>
      </p:sp>
      <p:sp>
        <p:nvSpPr>
          <p:cNvPr id="3" name="Content Placeholder 2"/>
          <p:cNvSpPr>
            <a:spLocks noGrp="1"/>
          </p:cNvSpPr>
          <p:nvPr>
            <p:ph idx="1"/>
          </p:nvPr>
        </p:nvSpPr>
        <p:spPr>
          <a:xfrm>
            <a:off x="0" y="1143001"/>
            <a:ext cx="9144000" cy="5397500"/>
          </a:xfrm>
        </p:spPr>
        <p:txBody>
          <a:bodyPr>
            <a:normAutofit/>
          </a:bodyPr>
          <a:lstStyle/>
          <a:p>
            <a:r>
              <a:rPr lang="en-US" u="sng" dirty="0" smtClean="0"/>
              <a:t>Regular</a:t>
            </a:r>
            <a:r>
              <a:rPr lang="en-US" dirty="0" smtClean="0"/>
              <a:t>:</a:t>
            </a:r>
          </a:p>
          <a:p>
            <a:pPr>
              <a:buNone/>
            </a:pPr>
            <a:r>
              <a:rPr lang="en-US" dirty="0" smtClean="0"/>
              <a:t>17_ P5</a:t>
            </a:r>
            <a:r>
              <a:rPr lang="el-GR" dirty="0" smtClean="0"/>
              <a:t>β</a:t>
            </a:r>
            <a:r>
              <a:rPr lang="en-US" dirty="0" smtClean="0"/>
              <a:t>R a-F: </a:t>
            </a:r>
          </a:p>
          <a:p>
            <a:pPr>
              <a:buNone/>
            </a:pPr>
            <a:r>
              <a:rPr lang="en-US" dirty="0" smtClean="0"/>
              <a:t>   </a:t>
            </a:r>
            <a:r>
              <a:rPr lang="en-US" dirty="0" err="1" smtClean="0"/>
              <a:t>atgtgctcactgcttcctctctgctgctccagaacagag</a:t>
            </a:r>
            <a:endParaRPr lang="en-US" dirty="0" smtClean="0"/>
          </a:p>
          <a:p>
            <a:pPr>
              <a:buNone/>
            </a:pPr>
            <a:r>
              <a:rPr lang="en-US" dirty="0" smtClean="0"/>
              <a:t>17_ P5</a:t>
            </a:r>
            <a:r>
              <a:rPr lang="el-GR" dirty="0" smtClean="0"/>
              <a:t>β</a:t>
            </a:r>
            <a:r>
              <a:rPr lang="en-US" dirty="0" smtClean="0"/>
              <a:t>R b-R: </a:t>
            </a:r>
          </a:p>
          <a:p>
            <a:pPr>
              <a:buNone/>
            </a:pPr>
            <a:r>
              <a:rPr lang="en-US" dirty="0"/>
              <a:t> </a:t>
            </a:r>
            <a:r>
              <a:rPr lang="en-US" dirty="0" smtClean="0"/>
              <a:t>  </a:t>
            </a:r>
            <a:r>
              <a:rPr lang="en-US" dirty="0" err="1" smtClean="0"/>
              <a:t>tcagctggtccaaaatttgtcgtc</a:t>
            </a:r>
            <a:endParaRPr lang="en-US" dirty="0" smtClean="0"/>
          </a:p>
          <a:p>
            <a:r>
              <a:rPr lang="en-US" u="sng" dirty="0" smtClean="0"/>
              <a:t>With </a:t>
            </a:r>
            <a:r>
              <a:rPr lang="en-US" u="sng" dirty="0" err="1" smtClean="0"/>
              <a:t>biobrick</a:t>
            </a:r>
            <a:r>
              <a:rPr lang="en-US" u="sng" dirty="0" smtClean="0"/>
              <a:t> </a:t>
            </a:r>
            <a:r>
              <a:rPr lang="en-US" u="sng" dirty="0" err="1" smtClean="0"/>
              <a:t>extentions</a:t>
            </a:r>
            <a:r>
              <a:rPr lang="en-US" dirty="0" smtClean="0"/>
              <a:t>:</a:t>
            </a:r>
          </a:p>
          <a:p>
            <a:pPr>
              <a:buNone/>
            </a:pPr>
            <a:r>
              <a:rPr lang="en-US" dirty="0" smtClean="0"/>
              <a:t>17_ P5</a:t>
            </a:r>
            <a:r>
              <a:rPr lang="el-GR" dirty="0" smtClean="0"/>
              <a:t>β</a:t>
            </a:r>
            <a:r>
              <a:rPr lang="en-US" dirty="0" smtClean="0"/>
              <a:t>R c-F: </a:t>
            </a:r>
          </a:p>
          <a:p>
            <a:pPr>
              <a:buNone/>
            </a:pPr>
            <a:r>
              <a:rPr lang="en-US" dirty="0" smtClean="0"/>
              <a:t>   </a:t>
            </a:r>
            <a:r>
              <a:rPr lang="en-US" dirty="0" err="1" smtClean="0"/>
              <a:t>gaattcgcggccgcttctagatgtgctcactgcttcctctctgctgctccagaacagag</a:t>
            </a:r>
            <a:endParaRPr lang="en-US" dirty="0" smtClean="0"/>
          </a:p>
          <a:p>
            <a:pPr>
              <a:buNone/>
            </a:pPr>
            <a:r>
              <a:rPr lang="en-US" dirty="0" smtClean="0"/>
              <a:t>   Not ordering </a:t>
            </a:r>
            <a:r>
              <a:rPr lang="en-US" dirty="0" smtClean="0">
                <a:sym typeface="Wingdings" pitchFamily="2" charset="2"/>
              </a:rPr>
              <a:t> Exceeds 50 </a:t>
            </a:r>
            <a:r>
              <a:rPr lang="en-US" dirty="0" err="1" smtClean="0">
                <a:sym typeface="Wingdings" pitchFamily="2" charset="2"/>
              </a:rPr>
              <a:t>bp</a:t>
            </a:r>
            <a:r>
              <a:rPr lang="en-US" dirty="0" smtClean="0">
                <a:sym typeface="Wingdings" pitchFamily="2" charset="2"/>
              </a:rPr>
              <a:t> in length </a:t>
            </a:r>
          </a:p>
          <a:p>
            <a:pPr>
              <a:buNone/>
            </a:pPr>
            <a:r>
              <a:rPr lang="en-US" dirty="0" smtClean="0"/>
              <a:t>17_ P5</a:t>
            </a:r>
            <a:r>
              <a:rPr lang="el-GR" dirty="0" smtClean="0"/>
              <a:t>β</a:t>
            </a:r>
            <a:r>
              <a:rPr lang="en-US" dirty="0" smtClean="0"/>
              <a:t>R b-R: </a:t>
            </a:r>
          </a:p>
          <a:p>
            <a:pPr>
              <a:buNone/>
            </a:pPr>
            <a:r>
              <a:rPr lang="en-US" dirty="0"/>
              <a:t> </a:t>
            </a:r>
            <a:r>
              <a:rPr lang="en-US" dirty="0" smtClean="0"/>
              <a:t>  </a:t>
            </a:r>
            <a:r>
              <a:rPr lang="en-US" dirty="0" err="1" smtClean="0"/>
              <a:t>tactagtagcggccgctgcagtcagctggtccaaaatttgtcgtc</a:t>
            </a:r>
            <a:endParaRPr lang="en-US" dirty="0" smtClean="0"/>
          </a:p>
          <a:p>
            <a:pPr>
              <a:buNone/>
            </a:pPr>
            <a:endParaRPr lang="en-US" dirty="0"/>
          </a:p>
        </p:txBody>
      </p:sp>
      <p:cxnSp>
        <p:nvCxnSpPr>
          <p:cNvPr id="5" name="Straight Arrow Connector 4"/>
          <p:cNvCxnSpPr/>
          <p:nvPr/>
        </p:nvCxnSpPr>
        <p:spPr>
          <a:xfrm rot="5400000">
            <a:off x="3924697" y="2018903"/>
            <a:ext cx="304800" cy="76994"/>
          </a:xfrm>
          <a:prstGeom prst="straightConnector1">
            <a:avLst/>
          </a:prstGeom>
          <a:ln w="1905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sp>
        <p:nvSpPr>
          <p:cNvPr id="6" name="5-Point Star 5"/>
          <p:cNvSpPr/>
          <p:nvPr/>
        </p:nvSpPr>
        <p:spPr>
          <a:xfrm>
            <a:off x="4343400" y="1981200"/>
            <a:ext cx="228600" cy="2286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4648200" y="685800"/>
            <a:ext cx="1828800" cy="1371600"/>
          </a:xfrm>
          <a:prstGeom prst="rect">
            <a:avLst/>
          </a:prstGeom>
          <a:noFill/>
        </p:spPr>
        <p:txBody>
          <a:bodyPr wrap="square" rtlCol="0">
            <a:spAutoFit/>
          </a:bodyPr>
          <a:lstStyle/>
          <a:p>
            <a:pPr algn="ctr"/>
            <a:r>
              <a:rPr lang="en-US" sz="1200" b="1" dirty="0" smtClean="0">
                <a:solidFill>
                  <a:srgbClr val="3399FF"/>
                </a:solidFill>
              </a:rPr>
              <a:t>Site directed mutagenesis</a:t>
            </a:r>
          </a:p>
          <a:p>
            <a:pPr algn="ctr"/>
            <a:r>
              <a:rPr lang="en-US" sz="1200" dirty="0" smtClean="0">
                <a:solidFill>
                  <a:srgbClr val="3399FF"/>
                </a:solidFill>
              </a:rPr>
              <a:t>-Change of base </a:t>
            </a:r>
          </a:p>
          <a:p>
            <a:pPr algn="ctr"/>
            <a:r>
              <a:rPr lang="en-US" sz="1200" dirty="0" smtClean="0">
                <a:solidFill>
                  <a:srgbClr val="3399FF"/>
                </a:solidFill>
              </a:rPr>
              <a:t>  #30: T</a:t>
            </a:r>
            <a:r>
              <a:rPr lang="en-US" sz="1200" dirty="0" smtClean="0">
                <a:solidFill>
                  <a:srgbClr val="3399FF"/>
                </a:solidFill>
                <a:sym typeface="Wingdings" pitchFamily="2" charset="2"/>
              </a:rPr>
              <a:t>C</a:t>
            </a:r>
          </a:p>
          <a:p>
            <a:pPr algn="ctr"/>
            <a:r>
              <a:rPr lang="en-US" sz="1200" dirty="0" smtClean="0">
                <a:solidFill>
                  <a:srgbClr val="3399FF"/>
                </a:solidFill>
                <a:sym typeface="Wingdings" pitchFamily="2" charset="2"/>
              </a:rPr>
              <a:t>-Amino Acid     </a:t>
            </a:r>
          </a:p>
          <a:p>
            <a:pPr algn="ctr"/>
            <a:r>
              <a:rPr lang="en-US" sz="1200" dirty="0" smtClean="0">
                <a:solidFill>
                  <a:srgbClr val="3399FF"/>
                </a:solidFill>
                <a:sym typeface="Wingdings" pitchFamily="2" charset="2"/>
              </a:rPr>
              <a:t>  Position #3;   </a:t>
            </a:r>
          </a:p>
          <a:p>
            <a:pPr algn="ctr"/>
            <a:r>
              <a:rPr lang="en-US" sz="1200" dirty="0" smtClean="0">
                <a:solidFill>
                  <a:srgbClr val="3399FF"/>
                </a:solidFill>
                <a:sym typeface="Wingdings" pitchFamily="2" charset="2"/>
              </a:rPr>
              <a:t>  remains Serine</a:t>
            </a:r>
            <a:endParaRPr lang="en-US" sz="1200" dirty="0">
              <a:solidFill>
                <a:srgbClr val="3399FF"/>
              </a:solidFill>
            </a:endParaRPr>
          </a:p>
        </p:txBody>
      </p:sp>
      <p:sp>
        <p:nvSpPr>
          <p:cNvPr id="8" name="TextBox 7"/>
          <p:cNvSpPr txBox="1"/>
          <p:nvPr/>
        </p:nvSpPr>
        <p:spPr>
          <a:xfrm>
            <a:off x="3886200" y="1219200"/>
            <a:ext cx="609600" cy="646331"/>
          </a:xfrm>
          <a:prstGeom prst="rect">
            <a:avLst/>
          </a:prstGeom>
          <a:noFill/>
        </p:spPr>
        <p:txBody>
          <a:bodyPr wrap="square" rtlCol="0">
            <a:spAutoFit/>
          </a:bodyPr>
          <a:lstStyle/>
          <a:p>
            <a:pPr algn="ctr"/>
            <a:r>
              <a:rPr lang="en-US" sz="1200" b="1" dirty="0" smtClean="0">
                <a:solidFill>
                  <a:srgbClr val="3399FF"/>
                </a:solidFill>
              </a:rPr>
              <a:t>Xba1 </a:t>
            </a:r>
          </a:p>
          <a:p>
            <a:r>
              <a:rPr lang="en-US" sz="1200" dirty="0" smtClean="0">
                <a:solidFill>
                  <a:srgbClr val="3399FF"/>
                </a:solidFill>
              </a:rPr>
              <a:t>RE Site</a:t>
            </a:r>
            <a:endParaRPr lang="en-US" sz="1200" dirty="0">
              <a:solidFill>
                <a:srgbClr val="3399FF"/>
              </a:solidFill>
            </a:endParaRPr>
          </a:p>
        </p:txBody>
      </p:sp>
      <p:cxnSp>
        <p:nvCxnSpPr>
          <p:cNvPr id="16" name="Straight Arrow Connector 15"/>
          <p:cNvCxnSpPr/>
          <p:nvPr/>
        </p:nvCxnSpPr>
        <p:spPr>
          <a:xfrm rot="5400000">
            <a:off x="4533900" y="1562100"/>
            <a:ext cx="457200" cy="381000"/>
          </a:xfrm>
          <a:prstGeom prst="straightConnector1">
            <a:avLst/>
          </a:prstGeom>
          <a:ln w="19050">
            <a:solidFill>
              <a:srgbClr val="0070C0"/>
            </a:solidFill>
            <a:tailEnd type="arrow" w="lg" len="lg"/>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2362200" y="1524000"/>
            <a:ext cx="1143000" cy="553998"/>
          </a:xfrm>
          <a:prstGeom prst="rect">
            <a:avLst/>
          </a:prstGeom>
          <a:noFill/>
        </p:spPr>
        <p:txBody>
          <a:bodyPr wrap="square" rtlCol="0">
            <a:spAutoFit/>
          </a:bodyPr>
          <a:lstStyle/>
          <a:p>
            <a:pPr algn="ctr"/>
            <a:r>
              <a:rPr lang="en-US" sz="3000" dirty="0" smtClean="0">
                <a:solidFill>
                  <a:srgbClr val="3399FF"/>
                </a:solidFill>
              </a:rPr>
              <a:t>39 </a:t>
            </a:r>
            <a:r>
              <a:rPr lang="en-US" sz="3000" dirty="0" err="1" smtClean="0">
                <a:solidFill>
                  <a:srgbClr val="3399FF"/>
                </a:solidFill>
              </a:rPr>
              <a:t>bp</a:t>
            </a:r>
            <a:endParaRPr lang="en-US" sz="3000" dirty="0">
              <a:solidFill>
                <a:srgbClr val="3399FF"/>
              </a:solidFill>
            </a:endParaRPr>
          </a:p>
        </p:txBody>
      </p:sp>
      <p:sp>
        <p:nvSpPr>
          <p:cNvPr id="26" name="TextBox 25"/>
          <p:cNvSpPr txBox="1"/>
          <p:nvPr/>
        </p:nvSpPr>
        <p:spPr>
          <a:xfrm>
            <a:off x="2438400" y="2438400"/>
            <a:ext cx="1143000" cy="553998"/>
          </a:xfrm>
          <a:prstGeom prst="rect">
            <a:avLst/>
          </a:prstGeom>
          <a:noFill/>
        </p:spPr>
        <p:txBody>
          <a:bodyPr wrap="square" rtlCol="0">
            <a:spAutoFit/>
          </a:bodyPr>
          <a:lstStyle/>
          <a:p>
            <a:pPr algn="ctr"/>
            <a:r>
              <a:rPr lang="en-US" sz="3000" dirty="0" smtClean="0">
                <a:solidFill>
                  <a:srgbClr val="3399FF"/>
                </a:solidFill>
              </a:rPr>
              <a:t>24 </a:t>
            </a:r>
            <a:r>
              <a:rPr lang="en-US" sz="3000" dirty="0" err="1" smtClean="0">
                <a:solidFill>
                  <a:srgbClr val="3399FF"/>
                </a:solidFill>
              </a:rPr>
              <a:t>bp</a:t>
            </a:r>
            <a:endParaRPr lang="en-US" sz="3000" dirty="0">
              <a:solidFill>
                <a:srgbClr val="3399FF"/>
              </a:solidFill>
            </a:endParaRPr>
          </a:p>
        </p:txBody>
      </p:sp>
      <p:sp>
        <p:nvSpPr>
          <p:cNvPr id="27" name="TextBox 26"/>
          <p:cNvSpPr txBox="1"/>
          <p:nvPr/>
        </p:nvSpPr>
        <p:spPr>
          <a:xfrm>
            <a:off x="2362200" y="5257800"/>
            <a:ext cx="1143000" cy="553998"/>
          </a:xfrm>
          <a:prstGeom prst="rect">
            <a:avLst/>
          </a:prstGeom>
          <a:noFill/>
        </p:spPr>
        <p:txBody>
          <a:bodyPr wrap="square" rtlCol="0">
            <a:spAutoFit/>
          </a:bodyPr>
          <a:lstStyle/>
          <a:p>
            <a:pPr algn="ctr"/>
            <a:r>
              <a:rPr lang="en-US" sz="3000" dirty="0" smtClean="0">
                <a:solidFill>
                  <a:srgbClr val="3399FF"/>
                </a:solidFill>
              </a:rPr>
              <a:t>46 </a:t>
            </a:r>
            <a:r>
              <a:rPr lang="en-US" sz="3000" dirty="0" err="1" smtClean="0">
                <a:solidFill>
                  <a:srgbClr val="3399FF"/>
                </a:solidFill>
              </a:rPr>
              <a:t>bp</a:t>
            </a:r>
            <a:endParaRPr lang="en-US" sz="3000" dirty="0">
              <a:solidFill>
                <a:srgbClr val="3399FF"/>
              </a:solidFill>
            </a:endParaRPr>
          </a:p>
        </p:txBody>
      </p:sp>
      <p:sp>
        <p:nvSpPr>
          <p:cNvPr id="12" name="TextBox 11"/>
          <p:cNvSpPr txBox="1"/>
          <p:nvPr/>
        </p:nvSpPr>
        <p:spPr>
          <a:xfrm>
            <a:off x="2286000" y="3810000"/>
            <a:ext cx="1143000" cy="553998"/>
          </a:xfrm>
          <a:prstGeom prst="rect">
            <a:avLst/>
          </a:prstGeom>
          <a:noFill/>
        </p:spPr>
        <p:txBody>
          <a:bodyPr wrap="square" rtlCol="0">
            <a:spAutoFit/>
          </a:bodyPr>
          <a:lstStyle/>
          <a:p>
            <a:pPr algn="ctr"/>
            <a:r>
              <a:rPr lang="en-US" sz="3000" dirty="0" smtClean="0">
                <a:solidFill>
                  <a:srgbClr val="3399FF"/>
                </a:solidFill>
              </a:rPr>
              <a:t>59 </a:t>
            </a:r>
            <a:r>
              <a:rPr lang="en-US" sz="3000" dirty="0" err="1" smtClean="0">
                <a:solidFill>
                  <a:srgbClr val="3399FF"/>
                </a:solidFill>
              </a:rPr>
              <a:t>bp</a:t>
            </a:r>
            <a:endParaRPr lang="en-US" sz="3000" dirty="0">
              <a:solidFill>
                <a:srgbClr val="3399FF"/>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52600" y="381000"/>
            <a:ext cx="6934200" cy="6324600"/>
          </a:xfrm>
        </p:spPr>
        <p:txBody>
          <a:bodyPr>
            <a:normAutofit fontScale="92500" lnSpcReduction="10000"/>
          </a:bodyPr>
          <a:lstStyle/>
          <a:p>
            <a:pPr>
              <a:buNone/>
            </a:pPr>
            <a:r>
              <a:rPr lang="en-US" sz="1600" dirty="0" smtClean="0"/>
              <a:t>       5’</a:t>
            </a:r>
            <a:r>
              <a:rPr lang="en-US" sz="1600" dirty="0" smtClean="0">
                <a:sym typeface="Wingdings" pitchFamily="2" charset="2"/>
              </a:rPr>
              <a:t>                           3’</a:t>
            </a:r>
            <a:endParaRPr lang="en-US" sz="1600" dirty="0" smtClean="0"/>
          </a:p>
          <a:p>
            <a:pPr>
              <a:buNone/>
            </a:pPr>
            <a:r>
              <a:rPr lang="en-US" sz="1600" dirty="0" smtClean="0"/>
              <a:t>       </a:t>
            </a:r>
            <a:r>
              <a:rPr lang="en-US" sz="1600" dirty="0" err="1" smtClean="0">
                <a:solidFill>
                  <a:srgbClr val="FF0000"/>
                </a:solidFill>
              </a:rPr>
              <a:t>atgtgctcac</a:t>
            </a:r>
            <a:r>
              <a:rPr lang="en-US" sz="1600" dirty="0" smtClean="0">
                <a:solidFill>
                  <a:srgbClr val="FF0000"/>
                </a:solidFill>
              </a:rPr>
              <a:t> </a:t>
            </a:r>
            <a:r>
              <a:rPr lang="en-US" sz="1600" dirty="0" err="1" smtClean="0">
                <a:solidFill>
                  <a:srgbClr val="FF0000"/>
                </a:solidFill>
              </a:rPr>
              <a:t>tgcttcctct</a:t>
            </a:r>
            <a:r>
              <a:rPr lang="en-US" sz="1600" dirty="0" smtClean="0">
                <a:solidFill>
                  <a:srgbClr val="FF0000"/>
                </a:solidFill>
              </a:rPr>
              <a:t> </a:t>
            </a:r>
            <a:r>
              <a:rPr lang="en-US" sz="1600" dirty="0" err="1" smtClean="0">
                <a:solidFill>
                  <a:srgbClr val="FF0000"/>
                </a:solidFill>
              </a:rPr>
              <a:t>ctgctgctcc</a:t>
            </a:r>
            <a:r>
              <a:rPr lang="en-US" sz="1600" dirty="0" smtClean="0">
                <a:solidFill>
                  <a:srgbClr val="FF0000"/>
                </a:solidFill>
              </a:rPr>
              <a:t> </a:t>
            </a:r>
            <a:r>
              <a:rPr lang="en-US" sz="1600" dirty="0" err="1" smtClean="0">
                <a:solidFill>
                  <a:srgbClr val="FF0000"/>
                </a:solidFill>
              </a:rPr>
              <a:t>agaacagag</a:t>
            </a:r>
            <a:endParaRPr lang="en-US" sz="1600" dirty="0" smtClean="0">
              <a:solidFill>
                <a:srgbClr val="FF0000"/>
              </a:solidFill>
            </a:endParaRPr>
          </a:p>
          <a:p>
            <a:pPr>
              <a:buNone/>
            </a:pPr>
            <a:r>
              <a:rPr lang="en-US" sz="1600" dirty="0" smtClean="0"/>
              <a:t>1     </a:t>
            </a:r>
            <a:r>
              <a:rPr lang="en-US" sz="1600" dirty="0" err="1" smtClean="0"/>
              <a:t>atgtgctcac</a:t>
            </a:r>
            <a:r>
              <a:rPr lang="en-US" sz="1600" dirty="0" smtClean="0"/>
              <a:t> </a:t>
            </a:r>
            <a:r>
              <a:rPr lang="en-US" sz="1600" dirty="0" err="1" smtClean="0"/>
              <a:t>tgcttcctct</a:t>
            </a:r>
            <a:r>
              <a:rPr lang="en-US" sz="1600" dirty="0" smtClean="0"/>
              <a:t> </a:t>
            </a:r>
            <a:r>
              <a:rPr lang="en-US" sz="1600" dirty="0" err="1" smtClean="0"/>
              <a:t>ctgctgctct</a:t>
            </a:r>
            <a:r>
              <a:rPr lang="en-US" sz="1600" dirty="0" smtClean="0"/>
              <a:t> </a:t>
            </a:r>
            <a:r>
              <a:rPr lang="en-US" sz="1600" dirty="0" err="1" smtClean="0"/>
              <a:t>agaacagagc</a:t>
            </a:r>
            <a:r>
              <a:rPr lang="en-US" sz="1600" dirty="0" smtClean="0"/>
              <a:t> </a:t>
            </a:r>
            <a:r>
              <a:rPr lang="en-US" sz="1600" dirty="0" err="1" smtClean="0"/>
              <a:t>ccccggaggc</a:t>
            </a:r>
            <a:r>
              <a:rPr lang="en-US" sz="1600" dirty="0" smtClean="0"/>
              <a:t> </a:t>
            </a:r>
            <a:r>
              <a:rPr lang="en-US" sz="1600" dirty="0" err="1" smtClean="0"/>
              <a:t>cgccagcaaa</a:t>
            </a:r>
            <a:r>
              <a:rPr lang="en-US" sz="1600" dirty="0" smtClean="0"/>
              <a:t> </a:t>
            </a:r>
          </a:p>
          <a:p>
            <a:pPr>
              <a:buNone/>
            </a:pPr>
            <a:r>
              <a:rPr lang="en-US" sz="1600" dirty="0" smtClean="0"/>
              <a:t>61   </a:t>
            </a:r>
            <a:r>
              <a:rPr lang="en-US" sz="1600" dirty="0" err="1" smtClean="0"/>
              <a:t>cacgatggtc</a:t>
            </a:r>
            <a:r>
              <a:rPr lang="en-US" sz="1600" dirty="0" smtClean="0"/>
              <a:t> </a:t>
            </a:r>
            <a:r>
              <a:rPr lang="en-US" sz="1600" dirty="0" err="1" smtClean="0"/>
              <a:t>acaacgaagc</a:t>
            </a:r>
            <a:r>
              <a:rPr lang="en-US" sz="1600" dirty="0" smtClean="0"/>
              <a:t> </a:t>
            </a:r>
            <a:r>
              <a:rPr lang="en-US" sz="1600" dirty="0" err="1" smtClean="0"/>
              <a:t>tctcattgtt</a:t>
            </a:r>
            <a:r>
              <a:rPr lang="en-US" sz="1600" dirty="0" smtClean="0"/>
              <a:t> </a:t>
            </a:r>
            <a:r>
              <a:rPr lang="en-US" sz="1600" dirty="0" err="1" smtClean="0"/>
              <a:t>ggagtgaccg</a:t>
            </a:r>
            <a:r>
              <a:rPr lang="en-US" sz="1600" dirty="0" smtClean="0"/>
              <a:t> </a:t>
            </a:r>
            <a:r>
              <a:rPr lang="en-US" sz="1600" dirty="0" err="1" smtClean="0"/>
              <a:t>gcatagttgg</a:t>
            </a:r>
            <a:r>
              <a:rPr lang="en-US" sz="1600" dirty="0" smtClean="0"/>
              <a:t> </a:t>
            </a:r>
            <a:r>
              <a:rPr lang="en-US" sz="1600" dirty="0" err="1" smtClean="0"/>
              <a:t>caatagcctg</a:t>
            </a:r>
            <a:endParaRPr lang="en-US" sz="1600" dirty="0" smtClean="0"/>
          </a:p>
          <a:p>
            <a:pPr>
              <a:buNone/>
            </a:pPr>
            <a:r>
              <a:rPr lang="en-US" sz="1600" dirty="0" smtClean="0"/>
              <a:t>121 </a:t>
            </a:r>
            <a:r>
              <a:rPr lang="en-US" sz="1600" dirty="0" err="1" smtClean="0"/>
              <a:t>gtcgaagctt</a:t>
            </a:r>
            <a:r>
              <a:rPr lang="en-US" sz="1600" dirty="0" smtClean="0"/>
              <a:t> </a:t>
            </a:r>
            <a:r>
              <a:rPr lang="en-US" sz="1600" dirty="0" err="1" smtClean="0"/>
              <a:t>tgcagcgtcc</a:t>
            </a:r>
            <a:r>
              <a:rPr lang="en-US" sz="1600" dirty="0" smtClean="0"/>
              <a:t> </a:t>
            </a:r>
            <a:r>
              <a:rPr lang="en-US" sz="1600" dirty="0" err="1" smtClean="0"/>
              <a:t>cgacgcaccc</a:t>
            </a:r>
            <a:r>
              <a:rPr lang="en-US" sz="1600" dirty="0" smtClean="0"/>
              <a:t> </a:t>
            </a:r>
            <a:r>
              <a:rPr lang="en-US" sz="1600" dirty="0" err="1" smtClean="0"/>
              <a:t>ggagccccgt</a:t>
            </a:r>
            <a:r>
              <a:rPr lang="en-US" sz="1600" dirty="0" smtClean="0"/>
              <a:t> </a:t>
            </a:r>
            <a:r>
              <a:rPr lang="en-US" sz="1600" dirty="0" err="1" smtClean="0"/>
              <a:t>ggagaatccg</a:t>
            </a:r>
            <a:r>
              <a:rPr lang="en-US" sz="1600" dirty="0" smtClean="0"/>
              <a:t> </a:t>
            </a:r>
            <a:r>
              <a:rPr lang="en-US" sz="1600" dirty="0" err="1" smtClean="0"/>
              <a:t>cggcatcgct</a:t>
            </a:r>
            <a:r>
              <a:rPr lang="en-US" sz="1600" dirty="0" smtClean="0"/>
              <a:t> </a:t>
            </a:r>
          </a:p>
          <a:p>
            <a:pPr>
              <a:buNone/>
            </a:pPr>
            <a:r>
              <a:rPr lang="en-US" sz="1600" dirty="0" smtClean="0"/>
              <a:t>181 </a:t>
            </a:r>
            <a:r>
              <a:rPr lang="en-US" sz="1600" dirty="0" err="1" smtClean="0"/>
              <a:t>cgccggccca</a:t>
            </a:r>
            <a:r>
              <a:rPr lang="en-US" sz="1600" dirty="0" smtClean="0"/>
              <a:t> </a:t>
            </a:r>
            <a:r>
              <a:rPr lang="en-US" sz="1600" dirty="0" err="1" smtClean="0"/>
              <a:t>ggccccgctg</a:t>
            </a:r>
            <a:r>
              <a:rPr lang="en-US" sz="1600" dirty="0" smtClean="0"/>
              <a:t> </a:t>
            </a:r>
            <a:r>
              <a:rPr lang="en-US" sz="1600" dirty="0" err="1" smtClean="0"/>
              <a:t>gttcgagcac</a:t>
            </a:r>
            <a:r>
              <a:rPr lang="en-US" sz="1600" dirty="0" smtClean="0"/>
              <a:t> </a:t>
            </a:r>
            <a:r>
              <a:rPr lang="en-US" sz="1600" dirty="0" err="1" smtClean="0"/>
              <a:t>ccggacgtcg</a:t>
            </a:r>
            <a:r>
              <a:rPr lang="en-US" sz="1600" dirty="0" smtClean="0"/>
              <a:t> </a:t>
            </a:r>
            <a:r>
              <a:rPr lang="en-US" sz="1600" dirty="0" err="1" smtClean="0"/>
              <a:t>actatatcca</a:t>
            </a:r>
            <a:r>
              <a:rPr lang="en-US" sz="1600" dirty="0" smtClean="0"/>
              <a:t> </a:t>
            </a:r>
            <a:r>
              <a:rPr lang="en-US" sz="1600" dirty="0" err="1" smtClean="0"/>
              <a:t>gtgtaacctg</a:t>
            </a:r>
            <a:r>
              <a:rPr lang="en-US" sz="1600" dirty="0" smtClean="0"/>
              <a:t> </a:t>
            </a:r>
          </a:p>
          <a:p>
            <a:pPr>
              <a:buNone/>
            </a:pPr>
            <a:r>
              <a:rPr lang="en-US" sz="1600" dirty="0" smtClean="0"/>
              <a:t>241 </a:t>
            </a:r>
            <a:r>
              <a:rPr lang="en-US" sz="1600" dirty="0" err="1" smtClean="0"/>
              <a:t>ctgaatctgt</a:t>
            </a:r>
            <a:r>
              <a:rPr lang="en-US" sz="1600" dirty="0" smtClean="0"/>
              <a:t> </a:t>
            </a:r>
            <a:r>
              <a:rPr lang="en-US" sz="1600" dirty="0" err="1" smtClean="0"/>
              <a:t>ccgaagtcac</a:t>
            </a:r>
            <a:r>
              <a:rPr lang="en-US" sz="1600" dirty="0" smtClean="0"/>
              <a:t> </a:t>
            </a:r>
            <a:r>
              <a:rPr lang="en-US" sz="1600" dirty="0" err="1" smtClean="0"/>
              <a:t>acccaagctc</a:t>
            </a:r>
            <a:r>
              <a:rPr lang="en-US" sz="1600" dirty="0" smtClean="0"/>
              <a:t> </a:t>
            </a:r>
            <a:r>
              <a:rPr lang="en-US" sz="1600" dirty="0" err="1" smtClean="0"/>
              <a:t>tccagcctcg</a:t>
            </a:r>
            <a:r>
              <a:rPr lang="en-US" sz="1600" dirty="0" smtClean="0"/>
              <a:t> </a:t>
            </a:r>
            <a:r>
              <a:rPr lang="en-US" sz="1600" dirty="0" err="1" smtClean="0"/>
              <a:t>acggagtgac</a:t>
            </a:r>
            <a:r>
              <a:rPr lang="en-US" sz="1600" dirty="0" smtClean="0"/>
              <a:t> </a:t>
            </a:r>
            <a:r>
              <a:rPr lang="en-US" sz="1600" dirty="0" err="1" smtClean="0"/>
              <a:t>tcatgtattc</a:t>
            </a:r>
            <a:r>
              <a:rPr lang="en-US" sz="1600" dirty="0" smtClean="0"/>
              <a:t> </a:t>
            </a:r>
          </a:p>
          <a:p>
            <a:pPr>
              <a:buNone/>
            </a:pPr>
            <a:r>
              <a:rPr lang="en-US" sz="1600" dirty="0" smtClean="0"/>
              <a:t>301 </a:t>
            </a:r>
            <a:r>
              <a:rPr lang="en-US" sz="1600" dirty="0" err="1" smtClean="0"/>
              <a:t>tgggttgcct</a:t>
            </a:r>
            <a:r>
              <a:rPr lang="en-US" sz="1600" dirty="0" smtClean="0"/>
              <a:t> </a:t>
            </a:r>
            <a:r>
              <a:rPr lang="en-US" sz="1600" dirty="0" err="1" smtClean="0"/>
              <a:t>gggaaaagaa</a:t>
            </a:r>
            <a:r>
              <a:rPr lang="en-US" sz="1600" dirty="0" smtClean="0"/>
              <a:t> </a:t>
            </a:r>
            <a:r>
              <a:rPr lang="en-US" sz="1600" dirty="0" err="1" smtClean="0"/>
              <a:t>gagcaccgag</a:t>
            </a:r>
            <a:r>
              <a:rPr lang="en-US" sz="1600" dirty="0" smtClean="0"/>
              <a:t> </a:t>
            </a:r>
            <a:r>
              <a:rPr lang="en-US" sz="1600" dirty="0" err="1" smtClean="0"/>
              <a:t>gaggagaact</a:t>
            </a:r>
            <a:r>
              <a:rPr lang="en-US" sz="1600" dirty="0" smtClean="0"/>
              <a:t> </a:t>
            </a:r>
            <a:r>
              <a:rPr lang="en-US" sz="1600" dirty="0" err="1" smtClean="0"/>
              <a:t>gcgaagccaa</a:t>
            </a:r>
            <a:r>
              <a:rPr lang="en-US" sz="1600" dirty="0" smtClean="0"/>
              <a:t> </a:t>
            </a:r>
            <a:r>
              <a:rPr lang="en-US" sz="1600" dirty="0" err="1" smtClean="0"/>
              <a:t>tggtttcatg</a:t>
            </a:r>
            <a:r>
              <a:rPr lang="en-US" sz="1600" dirty="0" smtClean="0"/>
              <a:t> </a:t>
            </a:r>
          </a:p>
          <a:p>
            <a:pPr>
              <a:buNone/>
            </a:pPr>
            <a:r>
              <a:rPr lang="en-US" sz="1600" dirty="0" smtClean="0"/>
              <a:t>361 </a:t>
            </a:r>
            <a:r>
              <a:rPr lang="en-US" sz="1600" dirty="0" err="1" smtClean="0"/>
              <a:t>ctgcgatctg</a:t>
            </a:r>
            <a:r>
              <a:rPr lang="en-US" sz="1600" dirty="0" smtClean="0"/>
              <a:t> </a:t>
            </a:r>
            <a:r>
              <a:rPr lang="en-US" sz="1600" dirty="0" err="1" smtClean="0"/>
              <a:t>tcctccaaac</a:t>
            </a:r>
            <a:r>
              <a:rPr lang="en-US" sz="1600" dirty="0" smtClean="0"/>
              <a:t> </a:t>
            </a:r>
            <a:r>
              <a:rPr lang="en-US" sz="1600" dirty="0" err="1" smtClean="0"/>
              <a:t>gctgctacca</a:t>
            </a:r>
            <a:r>
              <a:rPr lang="en-US" sz="1600" dirty="0" smtClean="0"/>
              <a:t> </a:t>
            </a:r>
            <a:r>
              <a:rPr lang="en-US" sz="1600" dirty="0" err="1" smtClean="0"/>
              <a:t>gttgccaaga</a:t>
            </a:r>
            <a:r>
              <a:rPr lang="en-US" sz="1600" dirty="0" smtClean="0"/>
              <a:t> </a:t>
            </a:r>
            <a:r>
              <a:rPr lang="en-US" sz="1600" dirty="0" err="1" smtClean="0"/>
              <a:t>aactcaagca</a:t>
            </a:r>
            <a:r>
              <a:rPr lang="en-US" sz="1600" dirty="0" smtClean="0"/>
              <a:t> </a:t>
            </a:r>
            <a:r>
              <a:rPr lang="en-US" sz="1600" dirty="0" err="1" smtClean="0"/>
              <a:t>cgtctgcctc</a:t>
            </a:r>
            <a:r>
              <a:rPr lang="en-US" sz="1600" dirty="0" smtClean="0"/>
              <a:t> </a:t>
            </a:r>
          </a:p>
          <a:p>
            <a:pPr>
              <a:buNone/>
            </a:pPr>
            <a:r>
              <a:rPr lang="en-US" sz="1600" dirty="0" smtClean="0"/>
              <a:t>421 </a:t>
            </a:r>
            <a:r>
              <a:rPr lang="en-US" sz="1600" dirty="0" err="1" smtClean="0"/>
              <a:t>caaaccggtg</a:t>
            </a:r>
            <a:r>
              <a:rPr lang="en-US" sz="1600" dirty="0" smtClean="0"/>
              <a:t> </a:t>
            </a:r>
            <a:r>
              <a:rPr lang="en-US" sz="1600" dirty="0" err="1" smtClean="0"/>
              <a:t>tcaagcacta</a:t>
            </a:r>
            <a:r>
              <a:rPr lang="en-US" sz="1600" dirty="0" smtClean="0"/>
              <a:t> </a:t>
            </a:r>
            <a:r>
              <a:rPr lang="en-US" sz="1600" dirty="0" err="1" smtClean="0"/>
              <a:t>cctgggaccg</a:t>
            </a:r>
            <a:r>
              <a:rPr lang="en-US" sz="1600" dirty="0" smtClean="0"/>
              <a:t> </a:t>
            </a:r>
            <a:r>
              <a:rPr lang="en-US" sz="1600" dirty="0" err="1" smtClean="0"/>
              <a:t>tattttcact</a:t>
            </a:r>
            <a:r>
              <a:rPr lang="en-US" sz="1600" dirty="0" smtClean="0"/>
              <a:t> </a:t>
            </a:r>
            <a:r>
              <a:rPr lang="en-US" sz="1600" dirty="0" err="1" smtClean="0"/>
              <a:t>tcggcaccat</a:t>
            </a:r>
            <a:r>
              <a:rPr lang="en-US" sz="1600" dirty="0" smtClean="0"/>
              <a:t> </a:t>
            </a:r>
            <a:r>
              <a:rPr lang="en-US" sz="1600" dirty="0" err="1" smtClean="0"/>
              <a:t>caagcactat</a:t>
            </a:r>
            <a:r>
              <a:rPr lang="en-US" sz="1600" dirty="0" smtClean="0"/>
              <a:t> </a:t>
            </a:r>
          </a:p>
          <a:p>
            <a:pPr>
              <a:buNone/>
            </a:pPr>
            <a:r>
              <a:rPr lang="en-US" sz="1600" dirty="0" smtClean="0"/>
              <a:t>481 </a:t>
            </a:r>
            <a:r>
              <a:rPr lang="en-US" sz="1600" dirty="0" err="1" smtClean="0"/>
              <a:t>cggcctccat</a:t>
            </a:r>
            <a:r>
              <a:rPr lang="en-US" sz="1600" dirty="0" smtClean="0"/>
              <a:t> </a:t>
            </a:r>
            <a:r>
              <a:rPr lang="en-US" sz="1600" dirty="0" err="1" smtClean="0"/>
              <a:t>tccgcgagga</a:t>
            </a:r>
            <a:r>
              <a:rPr lang="en-US" sz="1600" dirty="0" smtClean="0"/>
              <a:t> </a:t>
            </a:r>
            <a:r>
              <a:rPr lang="en-US" sz="1600" dirty="0" err="1" smtClean="0"/>
              <a:t>cctgccccaa</a:t>
            </a:r>
            <a:r>
              <a:rPr lang="en-US" sz="1600" dirty="0" smtClean="0"/>
              <a:t> </a:t>
            </a:r>
            <a:r>
              <a:rPr lang="en-US" sz="1600" dirty="0" err="1" smtClean="0"/>
              <a:t>gtccccggcc</a:t>
            </a:r>
            <a:r>
              <a:rPr lang="en-US" sz="1600" dirty="0" smtClean="0"/>
              <a:t> </a:t>
            </a:r>
            <a:r>
              <a:rPr lang="en-US" sz="1600" dirty="0" err="1" smtClean="0"/>
              <a:t>ttccaaactt</a:t>
            </a:r>
            <a:r>
              <a:rPr lang="en-US" sz="1600" dirty="0" smtClean="0"/>
              <a:t> </a:t>
            </a:r>
            <a:r>
              <a:rPr lang="en-US" sz="1600" dirty="0" err="1" smtClean="0"/>
              <a:t>ctactacact</a:t>
            </a:r>
            <a:r>
              <a:rPr lang="en-US" sz="1600" dirty="0" smtClean="0"/>
              <a:t> </a:t>
            </a:r>
          </a:p>
          <a:p>
            <a:pPr>
              <a:buNone/>
            </a:pPr>
            <a:r>
              <a:rPr lang="en-US" sz="1600" dirty="0" smtClean="0"/>
              <a:t>541 </a:t>
            </a:r>
            <a:r>
              <a:rPr lang="en-US" sz="1600" dirty="0" err="1" smtClean="0"/>
              <a:t>ctggaggata</a:t>
            </a:r>
            <a:r>
              <a:rPr lang="en-US" sz="1600" dirty="0" smtClean="0"/>
              <a:t> </a:t>
            </a:r>
            <a:r>
              <a:rPr lang="en-US" sz="1600" dirty="0" err="1" smtClean="0"/>
              <a:t>tcttgttcga</a:t>
            </a:r>
            <a:r>
              <a:rPr lang="en-US" sz="1600" dirty="0" smtClean="0"/>
              <a:t> </a:t>
            </a:r>
            <a:r>
              <a:rPr lang="en-US" sz="1600" dirty="0" err="1" smtClean="0"/>
              <a:t>ggcatgctcg</a:t>
            </a:r>
            <a:r>
              <a:rPr lang="en-US" sz="1600" dirty="0" smtClean="0"/>
              <a:t> </a:t>
            </a:r>
            <a:r>
              <a:rPr lang="en-US" sz="1600" dirty="0" err="1" smtClean="0"/>
              <a:t>ccgtcgtcgg</a:t>
            </a:r>
            <a:r>
              <a:rPr lang="en-US" sz="1600" dirty="0" smtClean="0"/>
              <a:t> </a:t>
            </a:r>
            <a:r>
              <a:rPr lang="en-US" sz="1600" dirty="0" err="1" smtClean="0"/>
              <a:t>gcataacgtg</a:t>
            </a:r>
            <a:r>
              <a:rPr lang="en-US" sz="1600" dirty="0" smtClean="0"/>
              <a:t> </a:t>
            </a:r>
            <a:r>
              <a:rPr lang="en-US" sz="1600" dirty="0" err="1" smtClean="0"/>
              <a:t>gtccgtccac</a:t>
            </a:r>
            <a:r>
              <a:rPr lang="en-US" sz="1600" dirty="0" smtClean="0"/>
              <a:t> </a:t>
            </a:r>
          </a:p>
          <a:p>
            <a:pPr>
              <a:buNone/>
            </a:pPr>
            <a:r>
              <a:rPr lang="en-US" sz="1600" dirty="0" smtClean="0"/>
              <a:t>601 </a:t>
            </a:r>
            <a:r>
              <a:rPr lang="en-US" sz="1600" dirty="0" err="1" smtClean="0"/>
              <a:t>cggcctaaca</a:t>
            </a:r>
            <a:r>
              <a:rPr lang="en-US" sz="1600" dirty="0" smtClean="0"/>
              <a:t> </a:t>
            </a:r>
            <a:r>
              <a:rPr lang="en-US" sz="1600" dirty="0" err="1" smtClean="0"/>
              <a:t>taatcttcgg</a:t>
            </a:r>
            <a:r>
              <a:rPr lang="en-US" sz="1600" dirty="0" smtClean="0"/>
              <a:t> </a:t>
            </a:r>
            <a:r>
              <a:rPr lang="en-US" sz="1600" dirty="0" err="1" smtClean="0"/>
              <a:t>ctttgctcct</a:t>
            </a:r>
            <a:r>
              <a:rPr lang="en-US" sz="1600" dirty="0" smtClean="0"/>
              <a:t> </a:t>
            </a:r>
            <a:r>
              <a:rPr lang="en-US" sz="1600" dirty="0" err="1" smtClean="0"/>
              <a:t>cggaaccacg</a:t>
            </a:r>
            <a:r>
              <a:rPr lang="en-US" sz="1600" dirty="0" smtClean="0"/>
              <a:t> </a:t>
            </a:r>
            <a:r>
              <a:rPr lang="en-US" sz="1600" dirty="0" err="1" smtClean="0"/>
              <a:t>ccaacgttct</a:t>
            </a:r>
            <a:r>
              <a:rPr lang="en-US" sz="1600" dirty="0" smtClean="0"/>
              <a:t> </a:t>
            </a:r>
            <a:r>
              <a:rPr lang="en-US" sz="1600" dirty="0" err="1" smtClean="0"/>
              <a:t>tggcagcttg</a:t>
            </a:r>
            <a:r>
              <a:rPr lang="en-US" sz="1600" dirty="0" smtClean="0"/>
              <a:t> </a:t>
            </a:r>
          </a:p>
          <a:p>
            <a:pPr>
              <a:buNone/>
            </a:pPr>
            <a:r>
              <a:rPr lang="en-US" sz="1600" dirty="0" smtClean="0"/>
              <a:t>661 </a:t>
            </a:r>
            <a:r>
              <a:rPr lang="en-US" sz="1600" dirty="0" err="1" smtClean="0"/>
              <a:t>gccatatatg</a:t>
            </a:r>
            <a:r>
              <a:rPr lang="en-US" sz="1600" dirty="0" smtClean="0"/>
              <a:t> </a:t>
            </a:r>
            <a:r>
              <a:rPr lang="en-US" sz="1600" dirty="0" err="1" smtClean="0"/>
              <a:t>ctgctatttg</a:t>
            </a:r>
            <a:r>
              <a:rPr lang="en-US" sz="1600" dirty="0" smtClean="0"/>
              <a:t> </a:t>
            </a:r>
            <a:r>
              <a:rPr lang="en-US" sz="1600" dirty="0" err="1" smtClean="0"/>
              <a:t>caaacaccag</a:t>
            </a:r>
            <a:r>
              <a:rPr lang="en-US" sz="1600" dirty="0" smtClean="0"/>
              <a:t> </a:t>
            </a:r>
            <a:r>
              <a:rPr lang="en-US" sz="1600" dirty="0" err="1" smtClean="0"/>
              <a:t>aagctcagct</a:t>
            </a:r>
            <a:r>
              <a:rPr lang="en-US" sz="1600" dirty="0" smtClean="0"/>
              <a:t> </a:t>
            </a:r>
            <a:r>
              <a:rPr lang="en-US" sz="1600" dirty="0" err="1" smtClean="0"/>
              <a:t>ttaattttcc</a:t>
            </a:r>
            <a:r>
              <a:rPr lang="en-US" sz="1600" dirty="0" smtClean="0"/>
              <a:t> </a:t>
            </a:r>
            <a:r>
              <a:rPr lang="en-US" sz="1600" dirty="0" err="1" smtClean="0"/>
              <a:t>aggaaaccgg</a:t>
            </a:r>
            <a:r>
              <a:rPr lang="en-US" sz="1600" dirty="0" smtClean="0"/>
              <a:t> </a:t>
            </a:r>
          </a:p>
          <a:p>
            <a:pPr>
              <a:buNone/>
            </a:pPr>
            <a:r>
              <a:rPr lang="en-US" sz="1600" dirty="0" smtClean="0"/>
              <a:t>721 </a:t>
            </a:r>
            <a:r>
              <a:rPr lang="en-US" sz="1600" dirty="0" err="1" smtClean="0"/>
              <a:t>cagtcgtggg</a:t>
            </a:r>
            <a:r>
              <a:rPr lang="en-US" sz="1600" dirty="0" smtClean="0"/>
              <a:t> </a:t>
            </a:r>
            <a:r>
              <a:rPr lang="en-US" sz="1600" dirty="0" err="1" smtClean="0"/>
              <a:t>agacgcttac</a:t>
            </a:r>
            <a:r>
              <a:rPr lang="en-US" sz="1600" dirty="0" smtClean="0"/>
              <a:t> </a:t>
            </a:r>
            <a:r>
              <a:rPr lang="en-US" sz="1600" dirty="0" err="1" smtClean="0"/>
              <a:t>gaacgtttcg</a:t>
            </a:r>
            <a:r>
              <a:rPr lang="en-US" sz="1600" dirty="0" smtClean="0"/>
              <a:t> </a:t>
            </a:r>
            <a:r>
              <a:rPr lang="en-US" sz="1600" dirty="0" err="1" smtClean="0"/>
              <a:t>gatgccgacc</a:t>
            </a:r>
            <a:r>
              <a:rPr lang="en-US" sz="1600" dirty="0" smtClean="0"/>
              <a:t> </a:t>
            </a:r>
            <a:r>
              <a:rPr lang="en-US" sz="1600" dirty="0" err="1" smtClean="0"/>
              <a:t>ttgttgcgga</a:t>
            </a:r>
            <a:r>
              <a:rPr lang="en-US" sz="1600" dirty="0" smtClean="0"/>
              <a:t> </a:t>
            </a:r>
            <a:r>
              <a:rPr lang="en-US" sz="1600" dirty="0" err="1" smtClean="0"/>
              <a:t>gcaggagctg</a:t>
            </a:r>
            <a:r>
              <a:rPr lang="en-US" sz="1600" dirty="0" smtClean="0"/>
              <a:t> </a:t>
            </a:r>
          </a:p>
          <a:p>
            <a:pPr>
              <a:buNone/>
            </a:pPr>
            <a:r>
              <a:rPr lang="en-US" sz="1600" dirty="0" smtClean="0"/>
              <a:t>781 </a:t>
            </a:r>
            <a:r>
              <a:rPr lang="en-US" sz="1600" dirty="0" err="1" smtClean="0"/>
              <a:t>tgggctgcga</a:t>
            </a:r>
            <a:r>
              <a:rPr lang="en-US" sz="1600" dirty="0" smtClean="0"/>
              <a:t> </a:t>
            </a:r>
            <a:r>
              <a:rPr lang="en-US" sz="1600" dirty="0" err="1" smtClean="0"/>
              <a:t>cgaatccaag</a:t>
            </a:r>
            <a:r>
              <a:rPr lang="en-US" sz="1600" dirty="0" smtClean="0"/>
              <a:t> </a:t>
            </a:r>
            <a:r>
              <a:rPr lang="en-US" sz="1600" dirty="0" err="1" smtClean="0"/>
              <a:t>agccaagaat</a:t>
            </a:r>
            <a:r>
              <a:rPr lang="en-US" sz="1600" dirty="0" smtClean="0"/>
              <a:t> </a:t>
            </a:r>
            <a:r>
              <a:rPr lang="en-US" sz="1600" dirty="0" err="1" smtClean="0"/>
              <a:t>gaggcgttta</a:t>
            </a:r>
            <a:r>
              <a:rPr lang="en-US" sz="1600" dirty="0" smtClean="0"/>
              <a:t> </a:t>
            </a:r>
            <a:r>
              <a:rPr lang="en-US" sz="1600" dirty="0" err="1" smtClean="0"/>
              <a:t>acgttgccga</a:t>
            </a:r>
            <a:r>
              <a:rPr lang="en-US" sz="1600" dirty="0" smtClean="0"/>
              <a:t> </a:t>
            </a:r>
            <a:r>
              <a:rPr lang="en-US" sz="1600" dirty="0" err="1" smtClean="0"/>
              <a:t>cggagactgc</a:t>
            </a:r>
            <a:r>
              <a:rPr lang="en-US" sz="1600" dirty="0" smtClean="0"/>
              <a:t> </a:t>
            </a:r>
          </a:p>
          <a:p>
            <a:pPr>
              <a:buNone/>
            </a:pPr>
            <a:r>
              <a:rPr lang="en-US" sz="1600" dirty="0" smtClean="0"/>
              <a:t>841 </a:t>
            </a:r>
            <a:r>
              <a:rPr lang="en-US" sz="1600" dirty="0" err="1" smtClean="0"/>
              <a:t>acgagctggg</a:t>
            </a:r>
            <a:r>
              <a:rPr lang="en-US" sz="1600" dirty="0" smtClean="0"/>
              <a:t> </a:t>
            </a:r>
            <a:r>
              <a:rPr lang="en-US" sz="1600" dirty="0" err="1" smtClean="0"/>
              <a:t>agaggctctg</a:t>
            </a:r>
            <a:r>
              <a:rPr lang="en-US" sz="1600" dirty="0" smtClean="0"/>
              <a:t> </a:t>
            </a:r>
            <a:r>
              <a:rPr lang="en-US" sz="1600" dirty="0" err="1" smtClean="0"/>
              <a:t>ggctgtcatg</a:t>
            </a:r>
            <a:r>
              <a:rPr lang="en-US" sz="1600" dirty="0" smtClean="0"/>
              <a:t> </a:t>
            </a:r>
            <a:r>
              <a:rPr lang="en-US" sz="1600" dirty="0" err="1" smtClean="0"/>
              <a:t>gctcgggagt</a:t>
            </a:r>
            <a:r>
              <a:rPr lang="en-US" sz="1600" dirty="0" smtClean="0"/>
              <a:t> </a:t>
            </a:r>
            <a:r>
              <a:rPr lang="en-US" sz="1600" dirty="0" err="1" smtClean="0"/>
              <a:t>tcaagcttga</a:t>
            </a:r>
            <a:r>
              <a:rPr lang="en-US" sz="1600" dirty="0" smtClean="0"/>
              <a:t> </a:t>
            </a:r>
            <a:r>
              <a:rPr lang="en-US" sz="1600" dirty="0" err="1" smtClean="0"/>
              <a:t>gtgtccggtg</a:t>
            </a:r>
            <a:r>
              <a:rPr lang="en-US" sz="1600" dirty="0" smtClean="0"/>
              <a:t> </a:t>
            </a:r>
          </a:p>
          <a:p>
            <a:pPr>
              <a:buNone/>
            </a:pPr>
            <a:r>
              <a:rPr lang="en-US" sz="1600" dirty="0" smtClean="0"/>
              <a:t>901 </a:t>
            </a:r>
            <a:r>
              <a:rPr lang="en-US" sz="1600" dirty="0" err="1" smtClean="0"/>
              <a:t>tacgatggaa</a:t>
            </a:r>
            <a:r>
              <a:rPr lang="en-US" sz="1600" dirty="0" smtClean="0"/>
              <a:t> </a:t>
            </a:r>
            <a:r>
              <a:rPr lang="en-US" sz="1600" dirty="0" err="1" smtClean="0"/>
              <a:t>agccagtcag</a:t>
            </a:r>
            <a:r>
              <a:rPr lang="en-US" sz="1600" dirty="0" smtClean="0"/>
              <a:t> </a:t>
            </a:r>
            <a:r>
              <a:rPr lang="en-US" sz="1600" dirty="0" err="1" smtClean="0"/>
              <a:t>tctcgatcag</a:t>
            </a:r>
            <a:r>
              <a:rPr lang="en-US" sz="1600" dirty="0" smtClean="0"/>
              <a:t> </a:t>
            </a:r>
            <a:r>
              <a:rPr lang="en-US" sz="1600" dirty="0" err="1" smtClean="0"/>
              <a:t>cttctgaaga</a:t>
            </a:r>
            <a:r>
              <a:rPr lang="en-US" sz="1600" dirty="0" smtClean="0"/>
              <a:t> </a:t>
            </a:r>
            <a:r>
              <a:rPr lang="en-US" sz="1600" dirty="0" err="1" smtClean="0"/>
              <a:t>ataagaaaaa</a:t>
            </a:r>
            <a:r>
              <a:rPr lang="en-US" sz="1600" dirty="0" smtClean="0"/>
              <a:t> </a:t>
            </a:r>
            <a:r>
              <a:rPr lang="en-US" sz="1600" dirty="0" err="1" smtClean="0"/>
              <a:t>cgtgtgggag</a:t>
            </a:r>
            <a:r>
              <a:rPr lang="en-US" sz="1600" dirty="0" smtClean="0"/>
              <a:t> </a:t>
            </a:r>
          </a:p>
          <a:p>
            <a:pPr>
              <a:buNone/>
            </a:pPr>
            <a:r>
              <a:rPr lang="en-US" sz="1600" dirty="0" smtClean="0"/>
              <a:t>961 </a:t>
            </a:r>
            <a:r>
              <a:rPr lang="en-US" sz="1600" dirty="0" err="1" smtClean="0"/>
              <a:t>cagatcgttg</a:t>
            </a:r>
            <a:r>
              <a:rPr lang="en-US" sz="1600" dirty="0" smtClean="0"/>
              <a:t> </a:t>
            </a:r>
            <a:r>
              <a:rPr lang="en-US" sz="1600" dirty="0" err="1" smtClean="0"/>
              <a:t>tcgagaacgg</a:t>
            </a:r>
            <a:r>
              <a:rPr lang="en-US" sz="1600" dirty="0" smtClean="0"/>
              <a:t> </a:t>
            </a:r>
            <a:r>
              <a:rPr lang="en-US" sz="1600" dirty="0" err="1" smtClean="0"/>
              <a:t>ccttctcgag</a:t>
            </a:r>
            <a:r>
              <a:rPr lang="en-US" sz="1600" dirty="0" smtClean="0"/>
              <a:t> </a:t>
            </a:r>
            <a:r>
              <a:rPr lang="en-US" sz="1600" dirty="0" err="1" smtClean="0"/>
              <a:t>acggcagtac</a:t>
            </a:r>
            <a:r>
              <a:rPr lang="en-US" sz="1600" dirty="0" smtClean="0"/>
              <a:t> </a:t>
            </a:r>
            <a:r>
              <a:rPr lang="en-US" sz="1600" dirty="0" err="1" smtClean="0"/>
              <a:t>aggacgagac</a:t>
            </a:r>
            <a:r>
              <a:rPr lang="en-US" sz="1600" dirty="0" smtClean="0"/>
              <a:t> </a:t>
            </a:r>
            <a:r>
              <a:rPr lang="en-US" sz="1600" dirty="0" err="1" smtClean="0"/>
              <a:t>gtggtgggct</a:t>
            </a:r>
            <a:r>
              <a:rPr lang="en-US" sz="1600" dirty="0" smtClean="0"/>
              <a:t> </a:t>
            </a:r>
          </a:p>
          <a:p>
            <a:pPr>
              <a:buNone/>
            </a:pPr>
            <a:r>
              <a:rPr lang="en-US" sz="1600" dirty="0" smtClean="0"/>
              <a:t>1021 </a:t>
            </a:r>
            <a:r>
              <a:rPr lang="en-US" sz="1600" dirty="0" err="1" smtClean="0"/>
              <a:t>gtcgatttgt</a:t>
            </a:r>
            <a:r>
              <a:rPr lang="en-US" sz="1600" dirty="0" smtClean="0"/>
              <a:t> </a:t>
            </a:r>
            <a:r>
              <a:rPr lang="en-US" sz="1600" dirty="0" err="1" smtClean="0"/>
              <a:t>gcctcaactt</a:t>
            </a:r>
            <a:r>
              <a:rPr lang="en-US" sz="1600" dirty="0" smtClean="0"/>
              <a:t> </a:t>
            </a:r>
            <a:r>
              <a:rPr lang="en-US" sz="1600" dirty="0" err="1" smtClean="0"/>
              <a:t>cccgttccag</a:t>
            </a:r>
            <a:r>
              <a:rPr lang="en-US" sz="1600" dirty="0" smtClean="0"/>
              <a:t> </a:t>
            </a:r>
            <a:r>
              <a:rPr lang="en-US" sz="1600" dirty="0" err="1" smtClean="0"/>
              <a:t>gtagtcagct</a:t>
            </a:r>
            <a:r>
              <a:rPr lang="en-US" sz="1600" dirty="0" smtClean="0"/>
              <a:t> </a:t>
            </a:r>
            <a:r>
              <a:rPr lang="en-US" sz="1600" dirty="0" err="1" smtClean="0"/>
              <a:t>gcatgaacaa</a:t>
            </a:r>
            <a:r>
              <a:rPr lang="en-US" sz="1600" dirty="0" smtClean="0"/>
              <a:t> </a:t>
            </a:r>
            <a:r>
              <a:rPr lang="en-US" sz="1600" dirty="0" err="1" smtClean="0"/>
              <a:t>gagcaaagaa</a:t>
            </a:r>
            <a:r>
              <a:rPr lang="en-US" sz="1600" dirty="0" smtClean="0"/>
              <a:t> </a:t>
            </a:r>
          </a:p>
          <a:p>
            <a:pPr>
              <a:buNone/>
            </a:pPr>
            <a:r>
              <a:rPr lang="en-US" sz="1600" dirty="0" smtClean="0"/>
              <a:t>1081 </a:t>
            </a:r>
            <a:r>
              <a:rPr lang="en-US" sz="1600" dirty="0" err="1" smtClean="0"/>
              <a:t>cacggcttcc</a:t>
            </a:r>
            <a:r>
              <a:rPr lang="en-US" sz="1600" dirty="0" smtClean="0"/>
              <a:t> </a:t>
            </a:r>
            <a:r>
              <a:rPr lang="en-US" sz="1600" dirty="0" err="1" smtClean="0"/>
              <a:t>tcagttacag</a:t>
            </a:r>
            <a:r>
              <a:rPr lang="en-US" sz="1600" dirty="0" smtClean="0"/>
              <a:t> </a:t>
            </a:r>
            <a:r>
              <a:rPr lang="en-US" sz="1600" dirty="0" err="1" smtClean="0"/>
              <a:t>gaacagtgaa</a:t>
            </a:r>
            <a:r>
              <a:rPr lang="en-US" sz="1600" dirty="0" smtClean="0"/>
              <a:t> </a:t>
            </a:r>
            <a:r>
              <a:rPr lang="en-US" sz="1600" dirty="0" err="1" smtClean="0"/>
              <a:t>aagtccgtaa</a:t>
            </a:r>
            <a:r>
              <a:rPr lang="en-US" sz="1600" dirty="0" smtClean="0"/>
              <a:t> </a:t>
            </a:r>
            <a:r>
              <a:rPr lang="en-US" sz="1600" dirty="0" err="1" smtClean="0"/>
              <a:t>tctactggat</a:t>
            </a:r>
            <a:r>
              <a:rPr lang="en-US" sz="1600" dirty="0" smtClean="0"/>
              <a:t> </a:t>
            </a:r>
            <a:r>
              <a:rPr lang="en-US" sz="1600" dirty="0" err="1" smtClean="0"/>
              <a:t>acgaaagatg</a:t>
            </a:r>
            <a:r>
              <a:rPr lang="en-US" sz="1600" dirty="0" smtClean="0"/>
              <a:t> </a:t>
            </a:r>
          </a:p>
          <a:p>
            <a:pPr>
              <a:buNone/>
            </a:pPr>
            <a:r>
              <a:rPr lang="en-US" sz="1600" dirty="0" smtClean="0"/>
              <a:t>1141 </a:t>
            </a:r>
            <a:r>
              <a:rPr lang="en-US" sz="1600" dirty="0" err="1" smtClean="0"/>
              <a:t>aaagagaaga</a:t>
            </a:r>
            <a:r>
              <a:rPr lang="en-US" sz="1600" dirty="0" smtClean="0"/>
              <a:t> </a:t>
            </a:r>
            <a:r>
              <a:rPr lang="en-US" sz="1600" dirty="0" err="1" smtClean="0"/>
              <a:t>atatcttacc</a:t>
            </a:r>
            <a:r>
              <a:rPr lang="en-US" sz="1600" dirty="0" smtClean="0"/>
              <a:t> </a:t>
            </a:r>
            <a:r>
              <a:rPr lang="en-US" sz="1600" dirty="0" err="1" smtClean="0"/>
              <a:t>agacgacaaa</a:t>
            </a:r>
            <a:r>
              <a:rPr lang="en-US" sz="1600" dirty="0" smtClean="0"/>
              <a:t> </a:t>
            </a:r>
            <a:r>
              <a:rPr lang="en-US" sz="1600" dirty="0" err="1" smtClean="0"/>
              <a:t>ttttggacca</a:t>
            </a:r>
            <a:r>
              <a:rPr lang="en-US" sz="1600" dirty="0" smtClean="0"/>
              <a:t> </a:t>
            </a:r>
            <a:r>
              <a:rPr lang="en-US" sz="1600" dirty="0" err="1" smtClean="0"/>
              <a:t>gctga</a:t>
            </a:r>
            <a:endParaRPr lang="en-US" sz="1600" dirty="0" smtClean="0">
              <a:solidFill>
                <a:srgbClr val="3399FF"/>
              </a:solidFill>
            </a:endParaRPr>
          </a:p>
          <a:p>
            <a:pPr>
              <a:buNone/>
            </a:pPr>
            <a:r>
              <a:rPr lang="en-US" sz="1600" dirty="0" smtClean="0"/>
              <a:t>                                                       </a:t>
            </a:r>
            <a:r>
              <a:rPr lang="en-US" sz="1600" dirty="0" err="1" smtClean="0">
                <a:solidFill>
                  <a:srgbClr val="FF0000"/>
                </a:solidFill>
              </a:rPr>
              <a:t>ctgctgttt</a:t>
            </a:r>
            <a:r>
              <a:rPr lang="en-US" sz="1600" dirty="0" smtClean="0">
                <a:solidFill>
                  <a:srgbClr val="FF0000"/>
                </a:solidFill>
              </a:rPr>
              <a:t> </a:t>
            </a:r>
            <a:r>
              <a:rPr lang="en-US" sz="1600" dirty="0" err="1" smtClean="0">
                <a:solidFill>
                  <a:srgbClr val="FF0000"/>
                </a:solidFill>
              </a:rPr>
              <a:t>aaaacctggtcgact</a:t>
            </a:r>
            <a:endParaRPr lang="en-US" sz="1600" dirty="0" smtClean="0">
              <a:solidFill>
                <a:srgbClr val="FF0000"/>
              </a:solidFill>
            </a:endParaRPr>
          </a:p>
          <a:p>
            <a:pPr>
              <a:buNone/>
            </a:pPr>
            <a:r>
              <a:rPr lang="en-US" sz="1600" dirty="0" smtClean="0"/>
              <a:t>                                                         </a:t>
            </a:r>
            <a:r>
              <a:rPr lang="en-US" sz="1600" dirty="0" smtClean="0"/>
              <a:t>3’</a:t>
            </a:r>
            <a:r>
              <a:rPr lang="en-US" sz="1600" dirty="0" smtClean="0">
                <a:solidFill>
                  <a:srgbClr val="FF0000"/>
                </a:solidFill>
              </a:rPr>
              <a:t>                            </a:t>
            </a:r>
            <a:r>
              <a:rPr lang="en-US" sz="1600" dirty="0" smtClean="0"/>
              <a:t>5</a:t>
            </a:r>
            <a:r>
              <a:rPr lang="en-US" sz="1600" dirty="0" smtClean="0"/>
              <a:t>’</a:t>
            </a:r>
            <a:endParaRPr lang="en-US" sz="1600" dirty="0"/>
          </a:p>
        </p:txBody>
      </p:sp>
      <p:cxnSp>
        <p:nvCxnSpPr>
          <p:cNvPr id="5" name="Straight Arrow Connector 4"/>
          <p:cNvCxnSpPr/>
          <p:nvPr/>
        </p:nvCxnSpPr>
        <p:spPr>
          <a:xfrm>
            <a:off x="2514600" y="533400"/>
            <a:ext cx="1066800" cy="15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5105400" y="6324600"/>
            <a:ext cx="1066800" cy="15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371600" y="762000"/>
            <a:ext cx="457200" cy="430887"/>
          </a:xfrm>
          <a:prstGeom prst="rect">
            <a:avLst/>
          </a:prstGeom>
          <a:noFill/>
        </p:spPr>
        <p:txBody>
          <a:bodyPr wrap="square" rtlCol="0">
            <a:spAutoFit/>
          </a:bodyPr>
          <a:lstStyle/>
          <a:p>
            <a:r>
              <a:rPr lang="en-US" b="1" dirty="0" smtClean="0">
                <a:solidFill>
                  <a:srgbClr val="3399FF"/>
                </a:solidFill>
              </a:rPr>
              <a:t>5’</a:t>
            </a:r>
            <a:endParaRPr lang="en-US" b="1" dirty="0">
              <a:solidFill>
                <a:srgbClr val="3399FF"/>
              </a:solidFill>
            </a:endParaRPr>
          </a:p>
        </p:txBody>
      </p:sp>
      <p:sp>
        <p:nvSpPr>
          <p:cNvPr id="11" name="TextBox 10"/>
          <p:cNvSpPr txBox="1"/>
          <p:nvPr/>
        </p:nvSpPr>
        <p:spPr>
          <a:xfrm>
            <a:off x="6858000" y="5638800"/>
            <a:ext cx="609600" cy="430887"/>
          </a:xfrm>
          <a:prstGeom prst="rect">
            <a:avLst/>
          </a:prstGeom>
          <a:noFill/>
        </p:spPr>
        <p:txBody>
          <a:bodyPr wrap="square" rtlCol="0">
            <a:spAutoFit/>
          </a:bodyPr>
          <a:lstStyle/>
          <a:p>
            <a:r>
              <a:rPr lang="en-US" b="1" dirty="0" smtClean="0">
                <a:solidFill>
                  <a:srgbClr val="3399FF"/>
                </a:solidFill>
              </a:rPr>
              <a:t>3’</a:t>
            </a:r>
            <a:endParaRPr lang="en-US" b="1" dirty="0">
              <a:solidFill>
                <a:srgbClr val="3399FF"/>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Affinity for Folding of Primers</a:t>
            </a:r>
            <a:endParaRPr lang="en-US" dirty="0"/>
          </a:p>
        </p:txBody>
      </p:sp>
      <p:sp>
        <p:nvSpPr>
          <p:cNvPr id="3" name="Content Placeholder 2"/>
          <p:cNvSpPr>
            <a:spLocks noGrp="1"/>
          </p:cNvSpPr>
          <p:nvPr>
            <p:ph idx="1"/>
          </p:nvPr>
        </p:nvSpPr>
        <p:spPr>
          <a:xfrm>
            <a:off x="457200" y="1600200"/>
            <a:ext cx="8229600" cy="4525963"/>
          </a:xfrm>
        </p:spPr>
        <p:txBody>
          <a:bodyPr/>
          <a:lstStyle/>
          <a:p>
            <a:r>
              <a:rPr lang="en-US" dirty="0" smtClean="0"/>
              <a:t>Reverse primers with and without </a:t>
            </a:r>
            <a:r>
              <a:rPr lang="en-US" dirty="0" err="1" smtClean="0"/>
              <a:t>biobrick</a:t>
            </a:r>
            <a:r>
              <a:rPr lang="en-US" dirty="0" smtClean="0"/>
              <a:t> </a:t>
            </a:r>
            <a:r>
              <a:rPr lang="en-US" dirty="0" err="1" smtClean="0"/>
              <a:t>extentions</a:t>
            </a:r>
            <a:r>
              <a:rPr lang="en-US" dirty="0" smtClean="0"/>
              <a:t> look promising</a:t>
            </a:r>
          </a:p>
          <a:p>
            <a:r>
              <a:rPr lang="en-US" u="sng" dirty="0" smtClean="0"/>
              <a:t>Problem</a:t>
            </a:r>
            <a:r>
              <a:rPr lang="en-US" dirty="0" smtClean="0"/>
              <a:t>: Forward primers have high negative</a:t>
            </a:r>
          </a:p>
          <a:p>
            <a:pPr>
              <a:buNone/>
            </a:pPr>
            <a:r>
              <a:rPr lang="en-US" dirty="0" smtClean="0"/>
              <a:t>         G Values</a:t>
            </a:r>
          </a:p>
          <a:p>
            <a:r>
              <a:rPr lang="en-US" u="sng" dirty="0" smtClean="0"/>
              <a:t>Possible solution</a:t>
            </a:r>
            <a:r>
              <a:rPr lang="en-US" dirty="0" smtClean="0"/>
              <a:t>: Increase the annealing temperature during PCR amplification</a:t>
            </a:r>
            <a:endParaRPr lang="en-US" dirty="0"/>
          </a:p>
        </p:txBody>
      </p:sp>
      <p:sp>
        <p:nvSpPr>
          <p:cNvPr id="4" name="Isosceles Triangle 3"/>
          <p:cNvSpPr/>
          <p:nvPr/>
        </p:nvSpPr>
        <p:spPr>
          <a:xfrm>
            <a:off x="990600" y="2971800"/>
            <a:ext cx="381000" cy="304800"/>
          </a:xfrm>
          <a:prstGeom prst="triangle">
            <a:avLst/>
          </a:prstGeom>
          <a:noFill/>
          <a:ln>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p:spPr>
        <p:txBody>
          <a:bodyPr>
            <a:normAutofit/>
          </a:bodyPr>
          <a:lstStyle/>
          <a:p>
            <a:r>
              <a:rPr lang="de-DE" sz="3200" dirty="0" smtClean="0"/>
              <a:t>Forward primer without Bio-brick extentions</a:t>
            </a:r>
            <a:endParaRPr lang="en-US" sz="3200" dirty="0"/>
          </a:p>
        </p:txBody>
      </p:sp>
      <p:pic>
        <p:nvPicPr>
          <p:cNvPr id="1026" name="Picture 2"/>
          <p:cNvPicPr>
            <a:picLocks noChangeAspect="1" noChangeArrowheads="1"/>
          </p:cNvPicPr>
          <p:nvPr/>
        </p:nvPicPr>
        <p:blipFill>
          <a:blip r:embed="rId2" cstate="print"/>
          <a:srcRect/>
          <a:stretch>
            <a:fillRect/>
          </a:stretch>
        </p:blipFill>
        <p:spPr bwMode="auto">
          <a:xfrm>
            <a:off x="0" y="1496380"/>
            <a:ext cx="9144000" cy="536162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r>
              <a:rPr lang="de-DE" sz="3600" dirty="0" smtClean="0"/>
              <a:t>Reverse primer without bio-brick extensions </a:t>
            </a:r>
            <a:endParaRPr lang="en-US" sz="3600" dirty="0"/>
          </a:p>
        </p:txBody>
      </p:sp>
      <p:pic>
        <p:nvPicPr>
          <p:cNvPr id="2050" name="Picture 2"/>
          <p:cNvPicPr>
            <a:picLocks noChangeAspect="1" noChangeArrowheads="1"/>
          </p:cNvPicPr>
          <p:nvPr/>
        </p:nvPicPr>
        <p:blipFill>
          <a:blip r:embed="rId2" cstate="print"/>
          <a:srcRect/>
          <a:stretch>
            <a:fillRect/>
          </a:stretch>
        </p:blipFill>
        <p:spPr bwMode="auto">
          <a:xfrm>
            <a:off x="-1" y="2438400"/>
            <a:ext cx="9154535" cy="4419600"/>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DNA structure design template">
  <a:themeElements>
    <a:clrScheme name="">
      <a:dk1>
        <a:srgbClr val="000000"/>
      </a:dk1>
      <a:lt1>
        <a:srgbClr val="C0C0C0"/>
      </a:lt1>
      <a:dk2>
        <a:srgbClr val="000000"/>
      </a:dk2>
      <a:lt2>
        <a:srgbClr val="808080"/>
      </a:lt2>
      <a:accent1>
        <a:srgbClr val="00CC99"/>
      </a:accent1>
      <a:accent2>
        <a:srgbClr val="3333CC"/>
      </a:accent2>
      <a:accent3>
        <a:srgbClr val="DCDCDC"/>
      </a:accent3>
      <a:accent4>
        <a:srgbClr val="000000"/>
      </a:accent4>
      <a:accent5>
        <a:srgbClr val="AAE2CA"/>
      </a:accent5>
      <a:accent6>
        <a:srgbClr val="2D2DB9"/>
      </a:accent6>
      <a:hlink>
        <a:srgbClr val="CCCCFF"/>
      </a:hlink>
      <a:folHlink>
        <a:srgbClr val="B2B2B2"/>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lnDef>
  </a:objectDefaults>
  <a:extraClrSchemeLst>
    <a:extraClrScheme>
      <a:clrScheme name="Office Them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DNA structure design template</Template>
  <TotalTime>60</TotalTime>
  <Words>1339</Words>
  <Application>Microsoft Office PowerPoint</Application>
  <PresentationFormat>On-screen Show (4:3)</PresentationFormat>
  <Paragraphs>151</Paragraphs>
  <Slides>22</Slides>
  <Notes>1</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DNA structure design template</vt:lpstr>
      <vt:lpstr>Cloning the Progesterone 5 beta- reductase gene (P5βR) from Selaginella moellindorffii (Spike Moss)</vt:lpstr>
      <vt:lpstr>Developing our project</vt:lpstr>
      <vt:lpstr>P5βR</vt:lpstr>
      <vt:lpstr>Internal Restriction Sites</vt:lpstr>
      <vt:lpstr>Primer Design</vt:lpstr>
      <vt:lpstr>Slide 6</vt:lpstr>
      <vt:lpstr>Affinity for Folding of Primers</vt:lpstr>
      <vt:lpstr>Forward primer without Bio-brick extentions</vt:lpstr>
      <vt:lpstr>Reverse primer without bio-brick extensions </vt:lpstr>
      <vt:lpstr>Forward Primer with bio-brick extension (Not using since it exceeds 50 BPs) </vt:lpstr>
      <vt:lpstr>Reverse Primer with Bio-brick extensions</vt:lpstr>
      <vt:lpstr>Selaginella moellendorffii (Spike Moss)</vt:lpstr>
      <vt:lpstr>Obtaining source DNA</vt:lpstr>
      <vt:lpstr>DNA Isolation Protocol</vt:lpstr>
      <vt:lpstr>pGEM-T Easy Vector</vt:lpstr>
      <vt:lpstr>BioBrick Vector</vt:lpstr>
      <vt:lpstr>BioBrick Vector</vt:lpstr>
      <vt:lpstr>Promoters</vt:lpstr>
      <vt:lpstr>Bacterial transformation</vt:lpstr>
      <vt:lpstr>Partial Biosynthesis Pathway in Conversion of Cardenolides  (Cardiac Glycosides) </vt:lpstr>
      <vt:lpstr>Assay for production of  5β-pregnane-3,20-dione   </vt:lpstr>
      <vt:lpstr>Reference Articles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Cloning the Progesterone 5 beta- reductase gene (P5βR) from Selaginella moellindorffii (Spike Moss)</dc:title>
  <dc:creator>Superman</dc:creator>
  <cp:lastModifiedBy>Charlie</cp:lastModifiedBy>
  <cp:revision>8</cp:revision>
  <dcterms:created xsi:type="dcterms:W3CDTF">2011-09-11T19:04:55Z</dcterms:created>
  <dcterms:modified xsi:type="dcterms:W3CDTF">2011-09-12T20:58:14Z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TC102862081033</vt:lpwstr>
  </property>
</Properties>
</file>