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6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0812" autoAdjust="0"/>
    <p:restoredTop sz="94660"/>
  </p:normalViewPr>
  <p:slideViewPr>
    <p:cSldViewPr snapToGrid="0">
      <p:cViewPr varScale="1">
        <p:scale>
          <a:sx n="94" d="100"/>
          <a:sy n="94" d="100"/>
        </p:scale>
        <p:origin x="208" y="5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2989779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8475210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2423839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15436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92490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35997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1865606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470488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24665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706825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599812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47D199-8B11-4D18-8830-2E5BE6FE27D2}" type="datetimeFigureOut">
              <a:rPr lang="en-US" smtClean="0"/>
              <a:t>2/19/19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94F0F8-8BCC-499C-888F-19F7F76049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63375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Table 4">
            <a:extLst>
              <a:ext uri="{FF2B5EF4-FFF2-40B4-BE49-F238E27FC236}">
                <a16:creationId xmlns:a16="http://schemas.microsoft.com/office/drawing/2014/main" id="{BC2F5749-B625-EE49-AA90-07C2FF1D1EB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51382545"/>
              </p:ext>
            </p:extLst>
          </p:nvPr>
        </p:nvGraphicFramePr>
        <p:xfrm>
          <a:off x="2635531" y="1716349"/>
          <a:ext cx="6920938" cy="4807183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346046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3460469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465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solidFill>
                            <a:schemeClr val="tx1"/>
                          </a:solidFill>
                          <a:effectLst/>
                        </a:rPr>
                        <a:t> </a:t>
                      </a:r>
                      <a:r>
                        <a:rPr lang="en-US" sz="2100" dirty="0">
                          <a:solidFill>
                            <a:schemeClr val="bg1"/>
                          </a:solidFill>
                          <a:effectLst/>
                        </a:rPr>
                        <a:t>ANOVA</a:t>
                      </a:r>
                      <a:endParaRPr lang="en-US" sz="2100" dirty="0">
                        <a:solidFill>
                          <a:schemeClr val="bg1"/>
                        </a:solidFill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b="1" i="1" dirty="0">
                          <a:effectLst/>
                          <a:latin typeface="Calibri" panose="020F0502020204030204" pitchFamily="34" charset="0"/>
                          <a:ea typeface="Calibri"/>
                          <a:cs typeface="Times New Roman"/>
                        </a:rPr>
                        <a:t>dZAP1</a:t>
                      </a:r>
                      <a:endParaRPr lang="en-US" sz="1800" dirty="0">
                        <a:effectLst/>
                        <a:latin typeface="Calibri" panose="020F0502020204030204" pitchFamily="34" charset="0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465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2485 (40.15%)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7403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1609 (26.00%)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7403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885 (14.30%)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740377"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p &lt; 0.0001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auto" latinLnBrk="0" hangingPunct="1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800" dirty="0">
                          <a:effectLst/>
                        </a:rPr>
                        <a:t>457 (7.38%)</a:t>
                      </a:r>
                      <a:endParaRPr lang="en-US" sz="1800" dirty="0">
                        <a:effectLst/>
                        <a:latin typeface="+mn-lt"/>
                        <a:ea typeface="Calibri"/>
                        <a:cs typeface="Times New Roman"/>
                      </a:endParaRPr>
                    </a:p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6465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>
                          <a:effectLst/>
                        </a:rPr>
                        <a:t>B</a:t>
                      </a:r>
                      <a:r>
                        <a:rPr lang="en-US" sz="1800" baseline="0">
                          <a:effectLst/>
                        </a:rPr>
                        <a:t> &amp; </a:t>
                      </a:r>
                      <a:r>
                        <a:rPr lang="en-US" sz="1800">
                          <a:effectLst/>
                        </a:rPr>
                        <a:t>H </a:t>
                      </a:r>
                      <a:r>
                        <a:rPr lang="en-US" sz="1800" dirty="0">
                          <a:effectLst/>
                        </a:rPr>
                        <a:t>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1767 (28.55%)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46513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 err="1">
                          <a:effectLst/>
                        </a:rPr>
                        <a:t>Bonferroni</a:t>
                      </a:r>
                      <a:r>
                        <a:rPr lang="en-US" sz="1800" dirty="0">
                          <a:effectLst/>
                        </a:rPr>
                        <a:t> p &lt; 0.05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15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800" dirty="0">
                          <a:effectLst/>
                        </a:rPr>
                        <a:t>210 (3.39%)</a:t>
                      </a:r>
                      <a:endParaRPr lang="en-US" sz="1800" dirty="0">
                        <a:effectLst/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538" marR="60538" marT="0" marB="0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</a:tbl>
          </a:graphicData>
        </a:graphic>
      </p:graphicFrame>
      <p:sp>
        <p:nvSpPr>
          <p:cNvPr id="6" name="Title 5">
            <a:extLst>
              <a:ext uri="{FF2B5EF4-FFF2-40B4-BE49-F238E27FC236}">
                <a16:creationId xmlns:a16="http://schemas.microsoft.com/office/drawing/2014/main" id="{46949F65-059E-0044-BE93-327413E88B8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ANOVA p-values show significant changes under </a:t>
            </a:r>
            <a:r>
              <a:rPr lang="en-US" sz="3200" dirty="0" err="1"/>
              <a:t>Benjamini</a:t>
            </a:r>
            <a:r>
              <a:rPr lang="en-US" sz="3200" dirty="0"/>
              <a:t> &amp; Hochberg correction, not Bonferroni correction</a:t>
            </a:r>
          </a:p>
        </p:txBody>
      </p:sp>
    </p:spTree>
    <p:extLst>
      <p:ext uri="{BB962C8B-B14F-4D97-AF65-F5344CB8AC3E}">
        <p14:creationId xmlns:p14="http://schemas.microsoft.com/office/powerpoint/2010/main" val="2121486460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Profile 47: Overall up-regulation during cold shock and recovery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2582" y="1511315"/>
            <a:ext cx="7086836" cy="534668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19134883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E6E38B7-9931-0147-9760-A76AA83480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200" dirty="0"/>
              <a:t>Profile 31 gene regulatory network showing interaction between genes during cold shock and recovery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E383FFD-013D-EC49-8D3A-8E9D8E960CCE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319804" y="1586839"/>
            <a:ext cx="9552392" cy="527116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9084338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656764" y="1668517"/>
            <a:ext cx="6878471" cy="51894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78513DDA-034B-5C45-B724-447CD7338BB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8 of 50 STEM profiles found to be significant</a:t>
            </a:r>
          </a:p>
        </p:txBody>
      </p:sp>
    </p:spTree>
    <p:extLst>
      <p:ext uri="{BB962C8B-B14F-4D97-AF65-F5344CB8AC3E}">
        <p14:creationId xmlns:p14="http://schemas.microsoft.com/office/powerpoint/2010/main" val="197068833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Profile 13: Cold shock response results in overall up-regulation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90857" y="1569068"/>
            <a:ext cx="7010286" cy="52889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0923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Profile 31: Cold shock response results in overall down-regulation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57203" y="1518289"/>
            <a:ext cx="7077593" cy="53397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4543258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Profile 44: Cold shock up-regulation followed by down-regulation with cold recovery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5338" y="1530563"/>
            <a:ext cx="7061323" cy="532743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7226599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Profile 22: Slight up-regulation during cold shock recovery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63702" y="1678986"/>
            <a:ext cx="6864595" cy="51790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2697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Profile 43: Cold shock up-regulation followed by down-regulation with cold recovery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564003" y="1528549"/>
            <a:ext cx="7063993" cy="53294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4285840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en-US" sz="3600" dirty="0"/>
              <a:t>Profile 27: Slight down-regulation during cold shock recovery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19907" y="1612903"/>
            <a:ext cx="6952185" cy="52450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48947134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dirty="0"/>
              <a:t>Profile 18: Overall up-regulation of genes during cold shock recovery</a:t>
            </a:r>
          </a:p>
        </p:txBody>
      </p:sp>
      <p:pic>
        <p:nvPicPr>
          <p:cNvPr id="4" name="Content Placeholder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624402" y="1619685"/>
            <a:ext cx="6943196" cy="52383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95552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1202</TotalTime>
  <Words>167</Words>
  <Application>Microsoft Macintosh PowerPoint</Application>
  <PresentationFormat>Widescreen</PresentationFormat>
  <Paragraphs>25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Times New Roman</vt:lpstr>
      <vt:lpstr>Office Theme</vt:lpstr>
      <vt:lpstr>ANOVA p-values show significant changes under Benjamini &amp; Hochberg correction, not Bonferroni correction</vt:lpstr>
      <vt:lpstr>8 of 50 STEM profiles found to be significant</vt:lpstr>
      <vt:lpstr>Profile 13: Cold shock response results in overall up-regulation</vt:lpstr>
      <vt:lpstr>Profile 31: Cold shock response results in overall down-regulation</vt:lpstr>
      <vt:lpstr>Profile 44: Cold shock up-regulation followed by down-regulation with cold recovery</vt:lpstr>
      <vt:lpstr>Profile 22: Slight up-regulation during cold shock recovery</vt:lpstr>
      <vt:lpstr>Profile 43: Cold shock up-regulation followed by down-regulation with cold recovery</vt:lpstr>
      <vt:lpstr>Profile 27: Slight down-regulation during cold shock recovery</vt:lpstr>
      <vt:lpstr>Profile 18: Overall up-regulation of genes during cold shock recovery</vt:lpstr>
      <vt:lpstr>Profile 47: Overall up-regulation during cold shock and recovery</vt:lpstr>
      <vt:lpstr>Profile 31 gene regulatory network showing interaction between genes during cold shock and recovery</vt:lpstr>
    </vt:vector>
  </TitlesOfParts>
  <Company/>
  <LinksUpToDate>false</LinksUpToDate>
  <SharedDoc>false</SharedDoc>
  <HyperlinksChanged>false</HyperlinksChanged>
  <AppVersion>16.0016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biolab</dc:creator>
  <cp:lastModifiedBy>Randall King</cp:lastModifiedBy>
  <cp:revision>8</cp:revision>
  <dcterms:created xsi:type="dcterms:W3CDTF">2019-02-19T18:32:04Z</dcterms:created>
  <dcterms:modified xsi:type="dcterms:W3CDTF">2019-02-20T23:00:09Z</dcterms:modified>
</cp:coreProperties>
</file>