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7" r:id="rId2"/>
    <p:sldId id="263" r:id="rId3"/>
    <p:sldId id="264" r:id="rId4"/>
    <p:sldId id="265" r:id="rId5"/>
    <p:sldId id="268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37" autoAdjust="0"/>
    <p:restoredTop sz="94660"/>
  </p:normalViewPr>
  <p:slideViewPr>
    <p:cSldViewPr>
      <p:cViewPr varScale="1">
        <p:scale>
          <a:sx n="65" d="100"/>
          <a:sy n="65" d="100"/>
        </p:scale>
        <p:origin x="-5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BC29CE-C083-4EBD-A48D-6A2DB6A73E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ADEC9-2544-49E3-8681-864E9E5806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7BAA3-0608-4DCE-8F86-103E17770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DDD7A-7D52-46D5-8BF6-5C3F05A07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765C57-05DC-4C4F-99A5-2944FA4B6D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29E98-E2BC-4246-8664-5A2C5F4B1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ABD32-1E92-4D68-A724-4772C8F9CE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91957-112A-43D5-BAF1-0CC89054E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04C8C-026C-4C29-8E15-B60146A70B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1404D-45BA-4998-B855-B072F520C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803D1-1008-4429-B0C3-91D0D36773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3CD9A-3A04-407B-8CDF-7F5A669D5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DFE0F-ABB1-4B70-9F42-03E4C9520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849C43-468E-4162-9CCB-246C079744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4648200"/>
            <a:ext cx="7391400" cy="2209800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800" b="1"/>
              <a:t>Advanced Cancer Topics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b="1"/>
              <a:t>Journal Review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b="1"/>
              <a:t>4/16/2009 AD</a:t>
            </a:r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676400"/>
            <a:ext cx="9372600" cy="19685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90800" y="1219200"/>
            <a:ext cx="3208338" cy="5638800"/>
          </a:xfrm>
          <a:noFill/>
          <a:ln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4: EGF selectively stimulates cell growth in cetuximab-sensitive cell lines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1219200"/>
            <a:ext cx="5270500" cy="5638800"/>
          </a:xfrm>
          <a:noFill/>
          <a:ln/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4: EGF selectively stimulates cell growth in cetuximab-sensitive cell lines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152400" y="1828800"/>
            <a:ext cx="9144000" cy="3998913"/>
          </a:xfrm>
          <a:noFill/>
          <a:ln/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5: PIK3CA/PTEN mutation status predicts response to cetuximab in vitro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/>
              <a:t>Conclusions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/>
              <a:t>This study confirms retrospective clinical reports sugguesting that cetuximab therapy should not be limited only to patients with EGFR-overexpressing tumors</a:t>
            </a:r>
          </a:p>
          <a:p>
            <a:endParaRPr lang="en-US" sz="2000" b="1"/>
          </a:p>
          <a:p>
            <a:r>
              <a:rPr lang="en-US" sz="2000" b="1"/>
              <a:t>Identification of a potential predictive therapeutic marker (PTEN null) for Cituximab response</a:t>
            </a:r>
          </a:p>
          <a:p>
            <a:pPr lvl="1"/>
            <a:r>
              <a:rPr lang="en-US" sz="1800" b="1"/>
              <a:t>This is expected (a.k.a. Not that novel) because PTEN has previously been characterized downstream of EGFR and its loss is known to play a role in tumorigenesis </a:t>
            </a:r>
          </a:p>
          <a:p>
            <a:endParaRPr lang="en-US" sz="2000" b="1"/>
          </a:p>
          <a:p>
            <a:r>
              <a:rPr lang="en-US" sz="2000" b="1"/>
              <a:t>These studies need further validation in vivo and correlations of PTEN mutational status to clinical outcomes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/>
              <a:t>The Epidermal Growth Factor Receptor (EGFR) is a therapeutic target in many cancers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2773363"/>
          </a:xfrm>
        </p:spPr>
        <p:txBody>
          <a:bodyPr/>
          <a:lstStyle/>
          <a:p>
            <a:r>
              <a:rPr lang="en-US" sz="2000" b="1"/>
              <a:t>In head and neck, colorectal, non-small cell lung, and other cancers, overexpression of EGFR can contribute to tumorigenesis.</a:t>
            </a:r>
          </a:p>
          <a:p>
            <a:endParaRPr lang="en-US" sz="2000" b="1"/>
          </a:p>
          <a:p>
            <a:endParaRPr lang="en-US" sz="2000" b="1"/>
          </a:p>
          <a:p>
            <a:r>
              <a:rPr lang="en-US" sz="2000" b="1"/>
              <a:t>Therapeutic targeting of EGFR includes monoclonal antibodies that block ligand binding to the receptors and small-molecule tyrosine kinase inhibitors.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1143000"/>
          </a:xfrm>
        </p:spPr>
        <p:txBody>
          <a:bodyPr/>
          <a:lstStyle/>
          <a:p>
            <a:pPr algn="l"/>
            <a:r>
              <a:rPr lang="en-US" sz="2800" b="1">
                <a:solidFill>
                  <a:schemeClr val="tx1"/>
                </a:solidFill>
              </a:rPr>
              <a:t>Cituximab (Erbitux) is a EGFR monocolonal antibody which inhibits ligand binding</a:t>
            </a:r>
            <a:r>
              <a:rPr lang="en-US" sz="2800">
                <a:solidFill>
                  <a:schemeClr val="tx1"/>
                </a:solidFill>
              </a:rPr>
              <a:t> </a:t>
            </a:r>
            <a:r>
              <a:rPr lang="en-US" sz="4000">
                <a:solidFill>
                  <a:schemeClr val="tx1"/>
                </a:solidFill>
              </a:rPr>
              <a:t/>
            </a:r>
            <a:br>
              <a:rPr lang="en-US" sz="4000">
                <a:solidFill>
                  <a:schemeClr val="tx1"/>
                </a:solidFill>
              </a:rPr>
            </a:br>
            <a:endParaRPr lang="en-US" sz="4000">
              <a:solidFill>
                <a:schemeClr val="tx1"/>
              </a:solidFill>
            </a:endParaRPr>
          </a:p>
        </p:txBody>
      </p:sp>
      <p:pic>
        <p:nvPicPr>
          <p:cNvPr id="1638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905000"/>
            <a:ext cx="4419600" cy="3713163"/>
          </a:xfrm>
          <a:noFill/>
          <a:ln/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114800" y="1905000"/>
            <a:ext cx="5029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000" b="1"/>
              <a:t>Preclinical Trials Indentified multiple mechanisms for Cituximab inhibition of tumor growth:</a:t>
            </a:r>
          </a:p>
          <a:p>
            <a:pPr marL="342900" indent="-342900"/>
            <a:endParaRPr lang="en-US" sz="2000" b="1"/>
          </a:p>
          <a:p>
            <a:pPr marL="342900" indent="-342900">
              <a:buFontTx/>
              <a:buAutoNum type="arabicParenBoth"/>
            </a:pPr>
            <a:r>
              <a:rPr lang="en-US" sz="2000" b="1"/>
              <a:t>Inhibition of cell cycle progression; </a:t>
            </a:r>
          </a:p>
          <a:p>
            <a:pPr marL="342900" indent="-342900">
              <a:buFontTx/>
              <a:buAutoNum type="arabicParenBoth"/>
            </a:pPr>
            <a:r>
              <a:rPr lang="en-US" sz="2000" b="1"/>
              <a:t> inhibition of survival pathways; </a:t>
            </a:r>
          </a:p>
          <a:p>
            <a:pPr marL="342900" indent="-342900"/>
            <a:r>
              <a:rPr lang="en-US" sz="2000" b="1"/>
              <a:t>(3) inhibition of tumor cell motility and invasion; </a:t>
            </a:r>
          </a:p>
          <a:p>
            <a:pPr marL="342900" indent="-342900"/>
            <a:r>
              <a:rPr lang="en-US" sz="2000" b="1"/>
              <a:t>(4) inhibition of angiogenesis; and </a:t>
            </a:r>
          </a:p>
          <a:p>
            <a:pPr marL="342900" indent="-342900"/>
            <a:r>
              <a:rPr lang="en-US" sz="2000" b="1"/>
              <a:t>(5) Interruption of EGFR-activated survival and proliferation signaling by cytotoxic drugs or radiation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9144000" cy="1143000"/>
          </a:xfrm>
        </p:spPr>
        <p:txBody>
          <a:bodyPr/>
          <a:lstStyle/>
          <a:p>
            <a:pPr algn="l"/>
            <a:r>
              <a:rPr lang="en-US" sz="2800" b="1"/>
              <a:t>There are no good predictive markers for positive clinical response to Cituximab therapy</a:t>
            </a:r>
            <a:r>
              <a:rPr lang="en-US" sz="400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/>
              <a:t>The average treatment </a:t>
            </a:r>
            <a:r>
              <a:rPr lang="en-US" sz="2000" b="1" i="1"/>
              <a:t>cost</a:t>
            </a:r>
            <a:r>
              <a:rPr lang="en-US" sz="2000" b="1"/>
              <a:t> of </a:t>
            </a:r>
            <a:r>
              <a:rPr lang="en-US" sz="2000" b="1" i="1"/>
              <a:t>cetuximab</a:t>
            </a:r>
            <a:r>
              <a:rPr lang="en-US" sz="2000" b="1"/>
              <a:t> is about $61279 per patient </a:t>
            </a:r>
          </a:p>
          <a:p>
            <a:pPr>
              <a:buFontTx/>
              <a:buNone/>
            </a:pPr>
            <a:endParaRPr lang="en-US" sz="2000" b="1"/>
          </a:p>
          <a:p>
            <a:pPr>
              <a:buFontTx/>
              <a:buNone/>
            </a:pPr>
            <a:r>
              <a:rPr lang="en-US" sz="2000" b="1"/>
              <a:t>The incremental cost per quality adjusted life-year gained is ~$57,608 </a:t>
            </a:r>
          </a:p>
          <a:p>
            <a:pPr>
              <a:buFontTx/>
              <a:buNone/>
            </a:pPr>
            <a:endParaRPr lang="en-US" sz="2000" b="1"/>
          </a:p>
          <a:p>
            <a:pPr>
              <a:buFontTx/>
              <a:buNone/>
            </a:pPr>
            <a:r>
              <a:rPr lang="en-US" sz="2000" b="1"/>
              <a:t>Predictive tests would allow patients and physicians to make more informed care decision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1200"/>
          </a:p>
          <a:p>
            <a:pPr>
              <a:buFontTx/>
              <a:buNone/>
            </a:pPr>
            <a:endParaRPr lang="en-US" sz="1200"/>
          </a:p>
          <a:p>
            <a:pPr>
              <a:buFontTx/>
              <a:buNone/>
            </a:pPr>
            <a:r>
              <a:rPr lang="en-US" sz="1200" i="1"/>
              <a:t>British Journal of Cancer</a:t>
            </a:r>
            <a:r>
              <a:rPr lang="en-US" sz="1200"/>
              <a:t> (2007) </a:t>
            </a:r>
            <a:r>
              <a:rPr lang="en-US" sz="1200" b="1"/>
              <a:t>96</a:t>
            </a:r>
            <a:r>
              <a:rPr lang="en-US" sz="1200"/>
              <a:t>, 206–212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PI3K/AKT Signaling Pathway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143000"/>
            <a:ext cx="7391400" cy="503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67200" y="6550223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Hennessy BT, </a:t>
            </a:r>
            <a:r>
              <a:rPr lang="en-US" sz="1400" i="1" dirty="0" smtClean="0"/>
              <a:t>et al.</a:t>
            </a:r>
            <a:r>
              <a:rPr lang="en-US" sz="1400" dirty="0" smtClean="0"/>
              <a:t> Nat Rev Drug </a:t>
            </a:r>
            <a:r>
              <a:rPr lang="en-US" sz="1400" dirty="0" err="1" smtClean="0"/>
              <a:t>Discov</a:t>
            </a:r>
            <a:r>
              <a:rPr lang="en-US" sz="1400" dirty="0" smtClean="0"/>
              <a:t> (2005)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8164513" cy="534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04800" y="15240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1: Differential sensitivity of colon cancer cell lines to cetuximab treatment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600200"/>
            <a:ext cx="6019800" cy="5122863"/>
          </a:xfrm>
          <a:noFill/>
          <a:ln/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839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2: Cell cycle analysis of cetuximab-sensitive and cetuximab-resistant colon cancer cell lines.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62200" y="1676400"/>
            <a:ext cx="4325938" cy="4876800"/>
          </a:xfrm>
          <a:noFill/>
          <a:ln/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152400"/>
            <a:ext cx="8839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3:</a:t>
            </a:r>
            <a:r>
              <a:rPr lang="en-US" sz="2800"/>
              <a:t> </a:t>
            </a:r>
            <a:r>
              <a:rPr lang="en-US" sz="2800" b="1"/>
              <a:t>Basal EGFR mRNA and protein expression does not correlate with cetuximab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01850" y="1652588"/>
            <a:ext cx="4938713" cy="4421187"/>
          </a:xfrm>
          <a:noFill/>
          <a:ln/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04800" y="152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Figure 3:</a:t>
            </a:r>
            <a:r>
              <a:rPr lang="en-US" sz="2800"/>
              <a:t> </a:t>
            </a:r>
            <a:r>
              <a:rPr lang="en-US" sz="2800" b="1"/>
              <a:t>Basal EGFR copy number does not correlate with cetuximab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385</Words>
  <Application>Microsoft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The Epidermal Growth Factor Receptor (EGFR) is a therapeutic target in many cancers</vt:lpstr>
      <vt:lpstr>Cituximab (Erbitux) is a EGFR monocolonal antibody which inhibits ligand binding  </vt:lpstr>
      <vt:lpstr>There are no good predictive markers for positive clinical response to Cituximab therapy </vt:lpstr>
      <vt:lpstr>PI3K/AKT Signaling Pathway</vt:lpstr>
      <vt:lpstr>Slide 6</vt:lpstr>
      <vt:lpstr>Slide 7</vt:lpstr>
      <vt:lpstr>Slide 8</vt:lpstr>
      <vt:lpstr>Slide 9</vt:lpstr>
      <vt:lpstr>Slide 10</vt:lpstr>
      <vt:lpstr>Slide 11</vt:lpstr>
      <vt:lpstr>Slide 12</vt:lpstr>
      <vt:lpstr>Conclusions </vt:lpstr>
    </vt:vector>
  </TitlesOfParts>
  <Company>Michaelson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 Michaelson</dc:creator>
  <cp:lastModifiedBy>vanhookk</cp:lastModifiedBy>
  <cp:revision>8</cp:revision>
  <dcterms:created xsi:type="dcterms:W3CDTF">2009-04-14T03:13:41Z</dcterms:created>
  <dcterms:modified xsi:type="dcterms:W3CDTF">2009-04-16T20:24:12Z</dcterms:modified>
</cp:coreProperties>
</file>