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9" r:id="rId5"/>
    <p:sldId id="275" r:id="rId6"/>
    <p:sldId id="265" r:id="rId7"/>
    <p:sldId id="259" r:id="rId8"/>
    <p:sldId id="258" r:id="rId9"/>
    <p:sldId id="266" r:id="rId10"/>
    <p:sldId id="260" r:id="rId11"/>
    <p:sldId id="261" r:id="rId12"/>
    <p:sldId id="267" r:id="rId13"/>
    <p:sldId id="270" r:id="rId14"/>
    <p:sldId id="274" r:id="rId15"/>
    <p:sldId id="272" r:id="rId16"/>
    <p:sldId id="271" r:id="rId17"/>
    <p:sldId id="26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7896" autoAdjust="0"/>
  </p:normalViewPr>
  <p:slideViewPr>
    <p:cSldViewPr snapToGrid="0" snapToObjects="1">
      <p:cViewPr>
        <p:scale>
          <a:sx n="99" d="100"/>
          <a:sy n="99" d="100"/>
        </p:scale>
        <p:origin x="-93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10/1/14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10/1/14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10/1/14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10/1/14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10/1/14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10/1/14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10/1/14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10/1/14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jci.org/118/4" TargetMode="External"/><Relationship Id="rId3" Type="http://schemas.openxmlformats.org/officeDocument/2006/relationships/hyperlink" Target="http://dx.doi.org/10.1172/JCI34706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Genetic Similarities Between HIV-1 Viruses in the Onset of AIDS </a:t>
            </a: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Isabel Gonzaga</a:t>
            </a:r>
          </a:p>
          <a:p>
            <a:r>
              <a:rPr lang="en-US" dirty="0" smtClean="0">
                <a:latin typeface="Calibri"/>
                <a:cs typeface="Calibri"/>
              </a:rPr>
              <a:t>BIOL 368-01: Bioinformatics Laboratory</a:t>
            </a:r>
          </a:p>
          <a:p>
            <a:r>
              <a:rPr lang="en-US" dirty="0" smtClean="0">
                <a:latin typeface="Calibri"/>
                <a:cs typeface="Calibri"/>
              </a:rPr>
              <a:t>Loyola Marymount University</a:t>
            </a:r>
          </a:p>
          <a:p>
            <a:r>
              <a:rPr lang="en-US" dirty="0" smtClean="0">
                <a:latin typeface="Calibri"/>
                <a:cs typeface="Calibri"/>
              </a:rPr>
              <a:t>October 1, 2014</a:t>
            </a:r>
          </a:p>
          <a:p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5985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0000"/>
                </a:solidFill>
              </a:rPr>
              <a:t>U</a:t>
            </a:r>
            <a:r>
              <a:rPr lang="en-US" dirty="0" err="1" smtClean="0">
                <a:solidFill>
                  <a:srgbClr val="000000"/>
                </a:solidFill>
              </a:rPr>
              <a:t>nrooted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trees show mutations differentiating AIDS status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9313" y="1701800"/>
            <a:ext cx="2740087" cy="42155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4698" y="1701800"/>
            <a:ext cx="2920602" cy="421552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7113" y="5933920"/>
            <a:ext cx="3367087" cy="7696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000000"/>
                </a:solidFill>
              </a:rPr>
              <a:t>Figure 1</a:t>
            </a:r>
            <a:r>
              <a:rPr lang="en-US" sz="2000" dirty="0" smtClean="0">
                <a:solidFill>
                  <a:srgbClr val="000000"/>
                </a:solidFill>
              </a:rPr>
              <a:t>.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</a:rPr>
              <a:t>Unrooted</a:t>
            </a:r>
            <a:r>
              <a:rPr lang="en-US" sz="2000" dirty="0" smtClean="0">
                <a:solidFill>
                  <a:srgbClr val="000000"/>
                </a:solidFill>
              </a:rPr>
              <a:t> tree for Visit 1 Sequences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7696" y="5913800"/>
            <a:ext cx="4223404" cy="7696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79438" indent="-228600" algn="l" defTabSz="914400" rtl="0" eaLnBrk="1" latinLnBrk="0" hangingPunct="1">
              <a:spcBef>
                <a:spcPts val="6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8038" indent="-2286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6638" indent="-228600" algn="l" defTabSz="914400" rtl="0" eaLnBrk="1" latinLnBrk="0" hangingPunct="1">
              <a:spcBef>
                <a:spcPts val="6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65238" indent="-2286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485900" indent="-228600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712913" indent="-228600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947863" indent="-228600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74875" indent="-228600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</a:rPr>
              <a:t>Figure </a:t>
            </a:r>
            <a:r>
              <a:rPr lang="en-US" sz="2000" b="1" dirty="0" smtClean="0">
                <a:solidFill>
                  <a:srgbClr val="000000"/>
                </a:solidFill>
              </a:rPr>
              <a:t>2</a:t>
            </a:r>
            <a:r>
              <a:rPr lang="en-US" sz="2000" dirty="0" smtClean="0">
                <a:solidFill>
                  <a:srgbClr val="000000"/>
                </a:solidFill>
              </a:rPr>
              <a:t>. </a:t>
            </a:r>
            <a:r>
              <a:rPr lang="en-US" sz="2000" dirty="0" err="1">
                <a:solidFill>
                  <a:srgbClr val="000000"/>
                </a:solidFill>
              </a:rPr>
              <a:t>Unrooted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tree for Final Visit Sequences. Sub 9 did not develop AIDS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472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Intragroup </a:t>
            </a:r>
            <a:r>
              <a:rPr lang="en-US" dirty="0" smtClean="0"/>
              <a:t>di</a:t>
            </a:r>
            <a:r>
              <a:rPr lang="en-US" dirty="0" smtClean="0"/>
              <a:t>versity </a:t>
            </a:r>
            <a:r>
              <a:rPr lang="en-US" dirty="0"/>
              <a:t>c</a:t>
            </a:r>
            <a:r>
              <a:rPr lang="en-US" dirty="0" smtClean="0"/>
              <a:t>hanged over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767" y="1592370"/>
            <a:ext cx="4169727" cy="6502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Table 1: Visit 1 Intragroup Diversity</a:t>
            </a:r>
            <a:endParaRPr lang="en-US" sz="2000" dirty="0"/>
          </a:p>
        </p:txBody>
      </p:sp>
      <p:pic>
        <p:nvPicPr>
          <p:cNvPr id="4" name="Picture 3" descr="Screen Shot 2014-10-01 at 2.02.5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67" y="1959242"/>
            <a:ext cx="4161622" cy="1521265"/>
          </a:xfrm>
          <a:prstGeom prst="rect">
            <a:avLst/>
          </a:prstGeom>
        </p:spPr>
      </p:pic>
      <p:pic>
        <p:nvPicPr>
          <p:cNvPr id="6" name="Picture 5" descr="Screen Shot 2014-10-01 at 2.02.59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494" y="1959242"/>
            <a:ext cx="4109507" cy="146893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544389" y="1584008"/>
            <a:ext cx="4787151" cy="6502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79438" indent="-228600" algn="l" defTabSz="914400" rtl="0" eaLnBrk="1" latinLnBrk="0" hangingPunct="1">
              <a:spcBef>
                <a:spcPts val="6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8038" indent="-2286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6638" indent="-228600" algn="l" defTabSz="914400" rtl="0" eaLnBrk="1" latinLnBrk="0" hangingPunct="1">
              <a:spcBef>
                <a:spcPts val="6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65238" indent="-2286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485900" indent="-228600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712913" indent="-228600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947863" indent="-228600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74875" indent="-228600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 smtClean="0"/>
              <a:t>Table 2: Final Visit Intragroup Diversity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67118" y="3835477"/>
            <a:ext cx="74280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Diagnosed and Progressing groups became more diverse</a:t>
            </a:r>
          </a:p>
          <a:p>
            <a:pPr marL="742950" lvl="1" indent="-285750">
              <a:buFont typeface="Arial"/>
              <a:buChar char="•"/>
            </a:pPr>
            <a:r>
              <a:rPr lang="en-US" sz="2400" dirty="0" err="1" smtClean="0"/>
              <a:t>Progressors</a:t>
            </a:r>
            <a:r>
              <a:rPr lang="en-US" sz="2400" dirty="0" smtClean="0"/>
              <a:t> maintained highest diversity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Non-Trending viral strains became more homogenous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2472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Outline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HIV is a precursor for AIDS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HIV sequences were compared in respect to their AIDS developmental status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Viral strains mutated </a:t>
            </a:r>
            <a:r>
              <a:rPr lang="en-US" dirty="0" smtClean="0">
                <a:solidFill>
                  <a:srgbClr val="000000"/>
                </a:solidFill>
              </a:rPr>
              <a:t>according to AIDS status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Diversity between groups show the direction of mutation</a:t>
            </a:r>
            <a:endParaRPr lang="en-US" dirty="0">
              <a:solidFill>
                <a:schemeClr val="accent2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432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Diversity between groups increased in final visit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4797553"/>
            <a:ext cx="7345363" cy="126796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Consistently, largest divergence between Diagnosed and No Trend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Progressing group mutates more closely to Diagnosed group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Subject 3 causes the high divergence</a:t>
            </a:r>
          </a:p>
        </p:txBody>
      </p:sp>
      <p:pic>
        <p:nvPicPr>
          <p:cNvPr id="5" name="Picture 4" descr="Screen Shot 2014-10-01 at 2.03.0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25" y="1965098"/>
            <a:ext cx="4321385" cy="2625651"/>
          </a:xfrm>
          <a:prstGeom prst="rect">
            <a:avLst/>
          </a:prstGeom>
        </p:spPr>
      </p:pic>
      <p:pic>
        <p:nvPicPr>
          <p:cNvPr id="7" name="Picture 6" descr="Screen Shot 2014-10-01 at 2.03.09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210" y="1926615"/>
            <a:ext cx="4327863" cy="261684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37990" y="1595766"/>
            <a:ext cx="34831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Table </a:t>
            </a:r>
            <a:r>
              <a:rPr lang="en-US" dirty="0" smtClean="0"/>
              <a:t>3: </a:t>
            </a:r>
            <a:r>
              <a:rPr lang="en-US" dirty="0"/>
              <a:t>Visit 1 </a:t>
            </a:r>
            <a:r>
              <a:rPr lang="en-US" dirty="0" smtClean="0"/>
              <a:t>Intergroup </a:t>
            </a:r>
            <a:r>
              <a:rPr lang="en-US" dirty="0"/>
              <a:t>Diversity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024211" y="1595766"/>
            <a:ext cx="34831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Table </a:t>
            </a:r>
            <a:r>
              <a:rPr lang="en-US" dirty="0" smtClean="0"/>
              <a:t>4: </a:t>
            </a:r>
            <a:r>
              <a:rPr lang="en-US" dirty="0"/>
              <a:t>Visit 1 Intergroup Diversity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54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534" y="263189"/>
            <a:ext cx="8133701" cy="133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HIV mutations show different developmental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860014"/>
            <a:ext cx="7345363" cy="443837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Groupings similar to Markham et al (1998)</a:t>
            </a:r>
          </a:p>
          <a:p>
            <a:pPr lvl="1"/>
            <a:r>
              <a:rPr lang="en-US" dirty="0" smtClean="0"/>
              <a:t> Exception: Non-Trending</a:t>
            </a:r>
          </a:p>
          <a:p>
            <a:r>
              <a:rPr lang="en-US" dirty="0" smtClean="0"/>
              <a:t>Diagnosed and No Trend groups: high intergroup diversity</a:t>
            </a:r>
          </a:p>
          <a:p>
            <a:r>
              <a:rPr lang="en-US" dirty="0" smtClean="0"/>
              <a:t>AIDS Progressing groups developed towards Diagnosed group</a:t>
            </a:r>
          </a:p>
          <a:p>
            <a:pPr lvl="1"/>
            <a:r>
              <a:rPr lang="en-US" dirty="0" smtClean="0"/>
              <a:t>Exception: Subject 9</a:t>
            </a:r>
          </a:p>
          <a:p>
            <a:r>
              <a:rPr lang="en-US" dirty="0" smtClean="0"/>
              <a:t>Non-Trend groups: lower intragroup diversity over time</a:t>
            </a:r>
          </a:p>
          <a:p>
            <a:r>
              <a:rPr lang="en-US" dirty="0" smtClean="0"/>
              <a:t>Diagnosed and Progressing groups: had high diversity, increased over time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387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Limitations and Further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Limited sample</a:t>
            </a:r>
          </a:p>
          <a:p>
            <a:r>
              <a:rPr lang="en-US" sz="2800" dirty="0" smtClean="0"/>
              <a:t>Causation</a:t>
            </a:r>
          </a:p>
          <a:p>
            <a:pPr lvl="1"/>
            <a:r>
              <a:rPr lang="en-US" sz="2600" dirty="0"/>
              <a:t>D</a:t>
            </a:r>
            <a:r>
              <a:rPr lang="en-US" sz="2600" dirty="0" smtClean="0"/>
              <a:t>oes this trend cause AIDS or does AIDS cause this?</a:t>
            </a:r>
          </a:p>
          <a:p>
            <a:r>
              <a:rPr lang="en-US" sz="2800" dirty="0" smtClean="0"/>
              <a:t>Ignores other factors of AIDS development</a:t>
            </a:r>
          </a:p>
          <a:p>
            <a:pPr lvl="1"/>
            <a:r>
              <a:rPr lang="en-US" sz="2600" dirty="0" smtClean="0"/>
              <a:t>Present work is strictly at molecular level</a:t>
            </a:r>
          </a:p>
          <a:p>
            <a:r>
              <a:rPr lang="en-US" sz="2800" dirty="0" smtClean="0"/>
              <a:t>Statistical </a:t>
            </a:r>
            <a:r>
              <a:rPr lang="en-US" sz="2800" i="1" dirty="0" smtClean="0"/>
              <a:t>analyses</a:t>
            </a:r>
            <a:r>
              <a:rPr lang="en-US" sz="2800" dirty="0" smtClean="0"/>
              <a:t> needed, not observations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43780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HIV sequences mutate according to AIDS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HIV-1 Variant plays a role in determining AIDS development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Viral strains mutated towards their AIDS status group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HIV sequences may be used as a predictive factor in AIDS development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Further analyses should analyze more data, prove significance and determine causation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357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cknowledgments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I’d like to thank…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000000"/>
                </a:solidFill>
              </a:rPr>
              <a:t>Dr. </a:t>
            </a:r>
            <a:r>
              <a:rPr lang="en-US" dirty="0" err="1" smtClean="0">
                <a:solidFill>
                  <a:srgbClr val="000000"/>
                </a:solidFill>
              </a:rPr>
              <a:t>Dahlquist</a:t>
            </a:r>
            <a:r>
              <a:rPr lang="en-US" dirty="0" smtClean="0">
                <a:solidFill>
                  <a:srgbClr val="000000"/>
                </a:solidFill>
              </a:rPr>
              <a:t> (and the Bioinformatics Lab)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Loyola Marymount University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Los Angeles, CA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000000"/>
                </a:solidFill>
              </a:rPr>
              <a:t>Biology Workbench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000000"/>
                </a:solidFill>
              </a:rPr>
              <a:t>BEDROCK HIV Problem Space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4722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Cohen, M., Hellman, N., Levy, J., </a:t>
            </a:r>
            <a:r>
              <a:rPr lang="en-US" dirty="0" err="1" smtClean="0"/>
              <a:t>DeCock</a:t>
            </a:r>
            <a:r>
              <a:rPr lang="en-US" dirty="0" smtClean="0"/>
              <a:t>, K., &amp; Lange, J. (2008). The spread, treatment and prevention of HIV-1: evolution of a global pandemic. </a:t>
            </a:r>
            <a:r>
              <a:rPr lang="fr-FR" i="1" dirty="0"/>
              <a:t>J Clin </a:t>
            </a:r>
            <a:r>
              <a:rPr lang="fr-FR" i="1" dirty="0" err="1"/>
              <a:t>Invest</a:t>
            </a:r>
            <a:r>
              <a:rPr lang="fr-FR" i="1" dirty="0"/>
              <a:t>.</a:t>
            </a:r>
            <a:r>
              <a:rPr lang="fr-FR" dirty="0"/>
              <a:t> 2008;</a:t>
            </a:r>
            <a:r>
              <a:rPr lang="fr-FR" dirty="0">
                <a:hlinkClick r:id="rId2"/>
              </a:rPr>
              <a:t>118</a:t>
            </a:r>
            <a:r>
              <a:rPr lang="fr-FR" dirty="0">
                <a:latin typeface="Calibri"/>
                <a:cs typeface="Calibri"/>
                <a:hlinkClick r:id="rId2"/>
              </a:rPr>
              <a:t>(4):1244-1254. doi:</a:t>
            </a:r>
            <a:r>
              <a:rPr lang="fr-FR" dirty="0">
                <a:latin typeface="Calibri"/>
                <a:cs typeface="Calibri"/>
                <a:hlinkClick r:id="rId3"/>
              </a:rPr>
              <a:t>10.1172/JCI34706</a:t>
            </a:r>
            <a:r>
              <a:rPr lang="fr-FR" dirty="0" smtClean="0">
                <a:latin typeface="Calibri"/>
                <a:cs typeface="Calibri"/>
                <a:hlinkClick r:id="rId3"/>
              </a:rPr>
              <a:t>.</a:t>
            </a:r>
            <a:endParaRPr lang="fr-FR" dirty="0" smtClean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</a:rPr>
              <a:t>Markham, R.B., Wang, W.C., </a:t>
            </a:r>
            <a:r>
              <a:rPr lang="en-US" dirty="0" err="1">
                <a:latin typeface="Calibri"/>
                <a:cs typeface="Calibri"/>
              </a:rPr>
              <a:t>Weisstein</a:t>
            </a:r>
            <a:r>
              <a:rPr lang="en-US" dirty="0">
                <a:latin typeface="Calibri"/>
                <a:cs typeface="Calibri"/>
              </a:rPr>
              <a:t>, A.E., Wang, Z., Munoz, A., Templeton, A., </a:t>
            </a:r>
            <a:r>
              <a:rPr lang="en-US" dirty="0" err="1">
                <a:latin typeface="Calibri"/>
                <a:cs typeface="Calibri"/>
              </a:rPr>
              <a:t>Margolick</a:t>
            </a:r>
            <a:r>
              <a:rPr lang="en-US" dirty="0">
                <a:latin typeface="Calibri"/>
                <a:cs typeface="Calibri"/>
              </a:rPr>
              <a:t>, J., </a:t>
            </a:r>
            <a:r>
              <a:rPr lang="en-US" dirty="0" err="1">
                <a:latin typeface="Calibri"/>
                <a:cs typeface="Calibri"/>
              </a:rPr>
              <a:t>Vlahov</a:t>
            </a:r>
            <a:r>
              <a:rPr lang="en-US" dirty="0">
                <a:latin typeface="Calibri"/>
                <a:cs typeface="Calibri"/>
              </a:rPr>
              <a:t>, D., Quinn, T., </a:t>
            </a:r>
            <a:r>
              <a:rPr lang="en-US" dirty="0" err="1">
                <a:latin typeface="Calibri"/>
                <a:cs typeface="Calibri"/>
              </a:rPr>
              <a:t>Farzadegan</a:t>
            </a:r>
            <a:r>
              <a:rPr lang="en-US" dirty="0">
                <a:latin typeface="Calibri"/>
                <a:cs typeface="Calibri"/>
              </a:rPr>
              <a:t>, H., &amp; Yu, X.F. (1998). Patterns of HIV-1 evolution in individuals with differing rates of CD4 T cell decline</a:t>
            </a:r>
            <a:r>
              <a:rPr lang="en-US" dirty="0" smtClean="0">
                <a:latin typeface="Calibri"/>
                <a:cs typeface="Calibri"/>
              </a:rPr>
              <a:t>. </a:t>
            </a:r>
            <a:r>
              <a:rPr lang="en-US" i="1" dirty="0" err="1" smtClean="0">
                <a:latin typeface="Calibri"/>
                <a:cs typeface="Calibri"/>
              </a:rPr>
              <a:t>Proc</a:t>
            </a:r>
            <a:r>
              <a:rPr lang="en-US" i="1" dirty="0" smtClean="0">
                <a:latin typeface="Calibri"/>
                <a:cs typeface="Calibri"/>
              </a:rPr>
              <a:t> </a:t>
            </a:r>
            <a:r>
              <a:rPr lang="en-US" i="1" dirty="0" err="1">
                <a:latin typeface="Calibri"/>
                <a:cs typeface="Calibri"/>
              </a:rPr>
              <a:t>Natl</a:t>
            </a:r>
            <a:r>
              <a:rPr lang="en-US" i="1" dirty="0">
                <a:latin typeface="Calibri"/>
                <a:cs typeface="Calibri"/>
              </a:rPr>
              <a:t> </a:t>
            </a:r>
            <a:r>
              <a:rPr lang="en-US" i="1" dirty="0" err="1">
                <a:latin typeface="Calibri"/>
                <a:cs typeface="Calibri"/>
              </a:rPr>
              <a:t>Acad</a:t>
            </a:r>
            <a:r>
              <a:rPr lang="en-US" i="1" dirty="0">
                <a:latin typeface="Calibri"/>
                <a:cs typeface="Calibri"/>
              </a:rPr>
              <a:t> </a:t>
            </a:r>
            <a:r>
              <a:rPr lang="en-US" i="1" dirty="0" err="1">
                <a:latin typeface="Calibri"/>
                <a:cs typeface="Calibri"/>
              </a:rPr>
              <a:t>Sci</a:t>
            </a:r>
            <a:r>
              <a:rPr lang="en-US" i="1" dirty="0">
                <a:latin typeface="Calibri"/>
                <a:cs typeface="Calibri"/>
              </a:rPr>
              <a:t> U S A. 95</a:t>
            </a:r>
            <a:r>
              <a:rPr lang="en-US" dirty="0">
                <a:latin typeface="Calibri"/>
                <a:cs typeface="Calibri"/>
              </a:rPr>
              <a:t>, 12568-12573. doi</a:t>
            </a:r>
            <a:r>
              <a:rPr lang="en-US" dirty="0" smtClean="0">
                <a:latin typeface="Calibri"/>
                <a:cs typeface="Calibri"/>
              </a:rPr>
              <a:t>:10.1073</a:t>
            </a:r>
            <a:r>
              <a:rPr lang="en-US" dirty="0">
                <a:latin typeface="Calibri"/>
                <a:cs typeface="Calibri"/>
              </a:rPr>
              <a:t>/pnas.95.21.12568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499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Outline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HIV is a precursor for AIDS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HIV sequences were compared in respect to their AIDS developmental status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Viral strains mutated according to AIDS status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Diversity between groups show the direction of mutation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033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Outline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HIV is a precursor for AIDS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HIV sequences were compared in respect to their AIDS developmental status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Viral strains mutated according to AIDS status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Diversity between groups show the direction of mutation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394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 is a precursor for AIDS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752600"/>
            <a:ext cx="7345363" cy="431292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Acquired Immune Deficiency System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HIV-1 attaches to CD4 T-Cell, inserts and replicates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Reduces functioning T-Cells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AIDS status: &lt;200 CD4 T-Cells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May attack T-Cell recovery and replication processes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Long Term Survivors successful due to: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Host Genetic factors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Unique Host Defenses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Differences in HIV-1 Variants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94636" y="6210300"/>
            <a:ext cx="13718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Cohen et al. (</a:t>
            </a:r>
            <a:r>
              <a:rPr lang="en-US" sz="1200" dirty="0" smtClean="0"/>
              <a:t>2008)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75239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 is a precursor for AIDS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752600"/>
            <a:ext cx="7345363" cy="431292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Acquired Immune Deficiency System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HIV-1 attaches to CD4 T-Cell, inserts and replicates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Reduces functioning T-Cells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AIDS status: &lt;200 CD4 T-Cells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May attack T-Cell recovery and replication processes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Long Term Survivors successful due to: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Host Genetic factors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Unique Host Defenses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Differences in HIV-1 Variants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94636" y="6210300"/>
            <a:ext cx="13718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Cohen et al. (</a:t>
            </a:r>
            <a:r>
              <a:rPr lang="en-US" sz="1200" dirty="0" smtClean="0"/>
              <a:t>2008)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43697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Outline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HIV is a precursor for AIDS</a:t>
            </a:r>
          </a:p>
          <a:p>
            <a:r>
              <a:rPr lang="en-US" dirty="0" smtClean="0">
                <a:solidFill>
                  <a:srgbClr val="9C5238"/>
                </a:solidFill>
              </a:rPr>
              <a:t>HIV sequences were compared in respect to their AIDS developmental status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Viral strains mutated according to AIDS status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Diversity between groups show the direction of mutation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394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Examining the differences between the HIV-1 Variants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686560"/>
            <a:ext cx="8056881" cy="4602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Question:</a:t>
            </a:r>
          </a:p>
          <a:p>
            <a:pPr marL="350838" lvl="1" indent="0" algn="ctr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there a relationship between the genetic identities in the viral strains present in Subjects with or progressing towards AIDS diagnosis, compared to subjects who are not</a:t>
            </a:r>
            <a:r>
              <a:rPr lang="en-US" sz="2800" dirty="0" smtClean="0">
                <a:solidFill>
                  <a:srgbClr val="000000"/>
                </a:solidFill>
              </a:rPr>
              <a:t>?</a:t>
            </a:r>
            <a:endParaRPr lang="en-US" sz="2400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Hypothesis: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High diversity between AIDS Diagnosed and No Trend</a:t>
            </a:r>
            <a:endParaRPr lang="en-US" sz="2400" dirty="0">
              <a:solidFill>
                <a:srgbClr val="000000"/>
              </a:solidFill>
            </a:endParaRP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H</a:t>
            </a:r>
            <a:r>
              <a:rPr lang="en-US" sz="2400" dirty="0" smtClean="0">
                <a:solidFill>
                  <a:srgbClr val="000000"/>
                </a:solidFill>
              </a:rPr>
              <a:t>igher diversity within </a:t>
            </a:r>
            <a:r>
              <a:rPr lang="en-US" sz="2400" dirty="0">
                <a:solidFill>
                  <a:srgbClr val="000000"/>
                </a:solidFill>
              </a:rPr>
              <a:t>the AIDS diagnosed </a:t>
            </a:r>
            <a:r>
              <a:rPr lang="en-US" sz="2400" dirty="0" smtClean="0">
                <a:solidFill>
                  <a:srgbClr val="000000"/>
                </a:solidFill>
              </a:rPr>
              <a:t>and Progressing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‘</a:t>
            </a:r>
            <a:r>
              <a:rPr lang="en-US" sz="2400" dirty="0">
                <a:solidFill>
                  <a:srgbClr val="000000"/>
                </a:solidFill>
              </a:rPr>
              <a:t>N</a:t>
            </a:r>
            <a:r>
              <a:rPr lang="en-US" sz="2400" dirty="0" smtClean="0">
                <a:solidFill>
                  <a:srgbClr val="000000"/>
                </a:solidFill>
              </a:rPr>
              <a:t>o </a:t>
            </a:r>
            <a:r>
              <a:rPr lang="en-US" sz="2400" dirty="0">
                <a:solidFill>
                  <a:srgbClr val="000000"/>
                </a:solidFill>
              </a:rPr>
              <a:t>trend' group </a:t>
            </a:r>
            <a:r>
              <a:rPr lang="en-US" sz="2400" dirty="0" smtClean="0">
                <a:solidFill>
                  <a:srgbClr val="000000"/>
                </a:solidFill>
              </a:rPr>
              <a:t>less diverse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472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Sequences selected from Markham et al. (1998)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1787254"/>
            <a:ext cx="2833688" cy="453679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Three </a:t>
            </a:r>
            <a:r>
              <a:rPr lang="en-US" dirty="0">
                <a:solidFill>
                  <a:srgbClr val="000000"/>
                </a:solidFill>
              </a:rPr>
              <a:t>Groups: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AIDS </a:t>
            </a:r>
            <a:endParaRPr lang="en-US" dirty="0" smtClean="0">
              <a:solidFill>
                <a:srgbClr val="FF0000"/>
              </a:solidFill>
            </a:endParaRP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(&lt;200 </a:t>
            </a:r>
            <a:r>
              <a:rPr lang="en-US" dirty="0">
                <a:solidFill>
                  <a:srgbClr val="000000"/>
                </a:solidFill>
              </a:rPr>
              <a:t>TD4 C Cell Counts at final visit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AIDS Progressing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Subjects 8 &amp; 14 developed AIDS 1 year after final visit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No </a:t>
            </a:r>
            <a:r>
              <a:rPr lang="en-US" dirty="0" smtClean="0">
                <a:solidFill>
                  <a:srgbClr val="3366FF"/>
                </a:solidFill>
              </a:rPr>
              <a:t>Trend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Two Times:</a:t>
            </a:r>
          </a:p>
          <a:p>
            <a:pPr lvl="1" indent="-342900"/>
            <a:r>
              <a:rPr lang="en-US" dirty="0" smtClean="0">
                <a:solidFill>
                  <a:srgbClr val="000000"/>
                </a:solidFill>
              </a:rPr>
              <a:t>First Visit (initial </a:t>
            </a:r>
            <a:r>
              <a:rPr lang="en-US" dirty="0" err="1" smtClean="0">
                <a:solidFill>
                  <a:srgbClr val="000000"/>
                </a:solidFill>
              </a:rPr>
              <a:t>seroconversion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</a:p>
          <a:p>
            <a:pPr lvl="1" indent="-342900"/>
            <a:r>
              <a:rPr lang="en-US" dirty="0" smtClean="0">
                <a:solidFill>
                  <a:srgbClr val="000000"/>
                </a:solidFill>
              </a:rPr>
              <a:t>Final Visit</a:t>
            </a:r>
            <a:endParaRPr lang="en-US" dirty="0">
              <a:solidFill>
                <a:srgbClr val="000000"/>
              </a:solidFill>
            </a:endParaRPr>
          </a:p>
          <a:p>
            <a:pPr marL="579438" lvl="2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5" name="Picture 4" descr="F1.medium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2133601"/>
            <a:ext cx="4925593" cy="3683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038606" y="3390900"/>
            <a:ext cx="876299" cy="1016000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14905" y="4495800"/>
            <a:ext cx="876299" cy="1016000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14906" y="2286000"/>
            <a:ext cx="827630" cy="1104900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713677" y="2286000"/>
            <a:ext cx="876299" cy="1104900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18302" y="3390900"/>
            <a:ext cx="876299" cy="1016000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713677" y="4406900"/>
            <a:ext cx="876299" cy="1104900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50638" y="4495800"/>
            <a:ext cx="826886" cy="1016000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796391" y="2286000"/>
            <a:ext cx="876299" cy="1104900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791204" y="3390900"/>
            <a:ext cx="876299" cy="1016000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472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Outline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HIV is a precursor for AIDS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HIV sequences were compared in respect to their AIDS developmental status</a:t>
            </a:r>
          </a:p>
          <a:p>
            <a:r>
              <a:rPr lang="en-US" dirty="0" smtClean="0">
                <a:solidFill>
                  <a:srgbClr val="9C5238"/>
                </a:solidFill>
              </a:rPr>
              <a:t>Viral strains mutated according to AIDS status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Diversity between groups show the direction of mutation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4325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196</TotalTime>
  <Words>895</Words>
  <Application>Microsoft Macintosh PowerPoint</Application>
  <PresentationFormat>On-screen Show (4:3)</PresentationFormat>
  <Paragraphs>112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Capital</vt:lpstr>
      <vt:lpstr>Genetic Similarities Between HIV-1 Viruses in the Onset of AIDS </vt:lpstr>
      <vt:lpstr>Outline</vt:lpstr>
      <vt:lpstr>Outline</vt:lpstr>
      <vt:lpstr>HIV is a precursor for AIDS</vt:lpstr>
      <vt:lpstr>HIV is a precursor for AIDS</vt:lpstr>
      <vt:lpstr>Outline</vt:lpstr>
      <vt:lpstr>Examining the differences between the HIV-1 Variants</vt:lpstr>
      <vt:lpstr>Sequences selected from Markham et al. (1998)</vt:lpstr>
      <vt:lpstr>Outline</vt:lpstr>
      <vt:lpstr>Unrooted trees show mutations differentiating AIDS status</vt:lpstr>
      <vt:lpstr>Intragroup diversity changed over time</vt:lpstr>
      <vt:lpstr>Outline</vt:lpstr>
      <vt:lpstr>Diversity between groups increased in final visit</vt:lpstr>
      <vt:lpstr>HIV mutations show different developmental trends</vt:lpstr>
      <vt:lpstr>Limitations and Further Questions</vt:lpstr>
      <vt:lpstr>HIV sequences mutate according to AIDS status</vt:lpstr>
      <vt:lpstr>Acknowledgments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 Similarities Between HIV-1 Viruses in the Onset of AIDS </dc:title>
  <dc:creator>Isabel Gonzaga</dc:creator>
  <cp:lastModifiedBy>Isabel Gonzaga</cp:lastModifiedBy>
  <cp:revision>17</cp:revision>
  <dcterms:created xsi:type="dcterms:W3CDTF">2014-10-01T06:29:16Z</dcterms:created>
  <dcterms:modified xsi:type="dcterms:W3CDTF">2014-10-01T09:57:00Z</dcterms:modified>
</cp:coreProperties>
</file>