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73" r:id="rId11"/>
    <p:sldId id="265" r:id="rId12"/>
    <p:sldId id="266" r:id="rId13"/>
    <p:sldId id="267" r:id="rId14"/>
    <p:sldId id="274" r:id="rId15"/>
    <p:sldId id="268" r:id="rId16"/>
    <p:sldId id="269" r:id="rId17"/>
    <p:sldId id="270" r:id="rId18"/>
    <p:sldId id="271" r:id="rId19"/>
    <p:sldId id="272"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51E275-0AAC-429A-BD59-76812A67899B}" type="datetimeFigureOut">
              <a:rPr lang="en-US" smtClean="0"/>
              <a:t>12/5/2012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D60FC2-D0E7-4A38-87C4-BEBAA7E6354B}" type="slidenum">
              <a:rPr lang="en-US" smtClean="0"/>
              <a:t>‹#›</a:t>
            </a:fld>
            <a:endParaRPr lang="en-US"/>
          </a:p>
        </p:txBody>
      </p:sp>
    </p:spTree>
    <p:extLst>
      <p:ext uri="{BB962C8B-B14F-4D97-AF65-F5344CB8AC3E}">
        <p14:creationId xmlns:p14="http://schemas.microsoft.com/office/powerpoint/2010/main" val="229378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1C688A2D-BEF1-4E1A-B751-B352BCB63E5A}" type="datetimeFigureOut">
              <a:rPr lang="en-US" smtClean="0"/>
              <a:t>12/5/2012</a:t>
            </a:fld>
            <a:endParaRPr lang="en-US"/>
          </a:p>
        </p:txBody>
      </p:sp>
      <p:sp>
        <p:nvSpPr>
          <p:cNvPr id="23" name="Slide Number Placeholder 22"/>
          <p:cNvSpPr>
            <a:spLocks noGrp="1"/>
          </p:cNvSpPr>
          <p:nvPr>
            <p:ph type="sldNum" sz="quarter" idx="11"/>
          </p:nvPr>
        </p:nvSpPr>
        <p:spPr/>
        <p:txBody>
          <a:bodyPr/>
          <a:lstStyle/>
          <a:p>
            <a:fld id="{70E7E58A-CD22-4DF0-8B46-9ABA3AC5726B}"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88A2D-BEF1-4E1A-B751-B352BCB63E5A}" type="datetimeFigureOut">
              <a:rPr lang="en-US" smtClean="0"/>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7E58A-CD22-4DF0-8B46-9ABA3AC572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88A2D-BEF1-4E1A-B751-B352BCB63E5A}" type="datetimeFigureOut">
              <a:rPr lang="en-US" smtClean="0"/>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7E58A-CD22-4DF0-8B46-9ABA3AC5726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1C688A2D-BEF1-4E1A-B751-B352BCB63E5A}" type="datetimeFigureOut">
              <a:rPr lang="en-US" smtClean="0"/>
              <a:t>12/5/2012</a:t>
            </a:fld>
            <a:endParaRPr lang="en-US"/>
          </a:p>
        </p:txBody>
      </p:sp>
      <p:sp>
        <p:nvSpPr>
          <p:cNvPr id="19" name="Slide Number Placeholder 18"/>
          <p:cNvSpPr>
            <a:spLocks noGrp="1"/>
          </p:cNvSpPr>
          <p:nvPr>
            <p:ph type="sldNum" sz="quarter" idx="15"/>
          </p:nvPr>
        </p:nvSpPr>
        <p:spPr/>
        <p:txBody>
          <a:bodyPr/>
          <a:lstStyle/>
          <a:p>
            <a:fld id="{70E7E58A-CD22-4DF0-8B46-9ABA3AC5726B}"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1C688A2D-BEF1-4E1A-B751-B352BCB63E5A}" type="datetimeFigureOut">
              <a:rPr lang="en-US" smtClean="0"/>
              <a:t>12/5/2012</a:t>
            </a:fld>
            <a:endParaRPr lang="en-US"/>
          </a:p>
        </p:txBody>
      </p:sp>
      <p:sp>
        <p:nvSpPr>
          <p:cNvPr id="20" name="Slide Number Placeholder 19"/>
          <p:cNvSpPr>
            <a:spLocks noGrp="1"/>
          </p:cNvSpPr>
          <p:nvPr>
            <p:ph type="sldNum" sz="quarter" idx="11"/>
          </p:nvPr>
        </p:nvSpPr>
        <p:spPr/>
        <p:txBody>
          <a:bodyPr/>
          <a:lstStyle/>
          <a:p>
            <a:fld id="{70E7E58A-CD22-4DF0-8B46-9ABA3AC5726B}"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1C688A2D-BEF1-4E1A-B751-B352BCB63E5A}" type="datetimeFigureOut">
              <a:rPr lang="en-US" smtClean="0"/>
              <a:t>12/5/2012</a:t>
            </a:fld>
            <a:endParaRPr lang="en-US"/>
          </a:p>
        </p:txBody>
      </p:sp>
      <p:sp>
        <p:nvSpPr>
          <p:cNvPr id="25" name="Slide Number Placeholder 24"/>
          <p:cNvSpPr>
            <a:spLocks noGrp="1"/>
          </p:cNvSpPr>
          <p:nvPr>
            <p:ph type="sldNum" sz="quarter" idx="16"/>
          </p:nvPr>
        </p:nvSpPr>
        <p:spPr/>
        <p:txBody>
          <a:bodyPr/>
          <a:lstStyle/>
          <a:p>
            <a:fld id="{70E7E58A-CD22-4DF0-8B46-9ABA3AC5726B}"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1C688A2D-BEF1-4E1A-B751-B352BCB63E5A}" type="datetimeFigureOut">
              <a:rPr lang="en-US" smtClean="0"/>
              <a:t>12/5/2012</a:t>
            </a:fld>
            <a:endParaRPr lang="en-US"/>
          </a:p>
        </p:txBody>
      </p:sp>
      <p:sp>
        <p:nvSpPr>
          <p:cNvPr id="24" name="Slide Number Placeholder 23"/>
          <p:cNvSpPr>
            <a:spLocks noGrp="1"/>
          </p:cNvSpPr>
          <p:nvPr>
            <p:ph type="sldNum" sz="quarter" idx="17"/>
          </p:nvPr>
        </p:nvSpPr>
        <p:spPr/>
        <p:txBody>
          <a:bodyPr/>
          <a:lstStyle/>
          <a:p>
            <a:fld id="{70E7E58A-CD22-4DF0-8B46-9ABA3AC5726B}"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1C688A2D-BEF1-4E1A-B751-B352BCB63E5A}" type="datetimeFigureOut">
              <a:rPr lang="en-US" smtClean="0"/>
              <a:t>12/5/2012</a:t>
            </a:fld>
            <a:endParaRPr lang="en-US"/>
          </a:p>
        </p:txBody>
      </p:sp>
      <p:sp>
        <p:nvSpPr>
          <p:cNvPr id="14" name="Slide Number Placeholder 13"/>
          <p:cNvSpPr>
            <a:spLocks noGrp="1"/>
          </p:cNvSpPr>
          <p:nvPr>
            <p:ph type="sldNum" sz="quarter" idx="11"/>
          </p:nvPr>
        </p:nvSpPr>
        <p:spPr/>
        <p:txBody>
          <a:bodyPr/>
          <a:lstStyle/>
          <a:p>
            <a:fld id="{70E7E58A-CD22-4DF0-8B46-9ABA3AC5726B}"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1C688A2D-BEF1-4E1A-B751-B352BCB63E5A}" type="datetimeFigureOut">
              <a:rPr lang="en-US" smtClean="0"/>
              <a:t>12/5/2012</a:t>
            </a:fld>
            <a:endParaRPr lang="en-US"/>
          </a:p>
        </p:txBody>
      </p:sp>
      <p:sp>
        <p:nvSpPr>
          <p:cNvPr id="12" name="Slide Number Placeholder 11"/>
          <p:cNvSpPr>
            <a:spLocks noGrp="1"/>
          </p:cNvSpPr>
          <p:nvPr>
            <p:ph type="sldNum" sz="quarter" idx="11"/>
          </p:nvPr>
        </p:nvSpPr>
        <p:spPr/>
        <p:txBody>
          <a:bodyPr/>
          <a:lstStyle/>
          <a:p>
            <a:fld id="{70E7E58A-CD22-4DF0-8B46-9ABA3AC5726B}"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1C688A2D-BEF1-4E1A-B751-B352BCB63E5A}" type="datetimeFigureOut">
              <a:rPr lang="en-US" smtClean="0"/>
              <a:t>12/5/2012</a:t>
            </a:fld>
            <a:endParaRPr lang="en-US"/>
          </a:p>
        </p:txBody>
      </p:sp>
      <p:sp>
        <p:nvSpPr>
          <p:cNvPr id="18" name="Slide Number Placeholder 17"/>
          <p:cNvSpPr>
            <a:spLocks noGrp="1"/>
          </p:cNvSpPr>
          <p:nvPr>
            <p:ph type="sldNum" sz="quarter" idx="16"/>
          </p:nvPr>
        </p:nvSpPr>
        <p:spPr/>
        <p:txBody>
          <a:bodyPr/>
          <a:lstStyle/>
          <a:p>
            <a:fld id="{70E7E58A-CD22-4DF0-8B46-9ABA3AC5726B}"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1C688A2D-BEF1-4E1A-B751-B352BCB63E5A}" type="datetimeFigureOut">
              <a:rPr lang="en-US" smtClean="0"/>
              <a:t>12/5/2012</a:t>
            </a:fld>
            <a:endParaRPr lang="en-US"/>
          </a:p>
        </p:txBody>
      </p:sp>
      <p:sp>
        <p:nvSpPr>
          <p:cNvPr id="20" name="Slide Number Placeholder 19"/>
          <p:cNvSpPr>
            <a:spLocks noGrp="1"/>
          </p:cNvSpPr>
          <p:nvPr>
            <p:ph type="sldNum" sz="quarter" idx="15"/>
          </p:nvPr>
        </p:nvSpPr>
        <p:spPr/>
        <p:txBody>
          <a:bodyPr/>
          <a:lstStyle/>
          <a:p>
            <a:fld id="{70E7E58A-CD22-4DF0-8B46-9ABA3AC5726B}"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1C688A2D-BEF1-4E1A-B751-B352BCB63E5A}" type="datetimeFigureOut">
              <a:rPr lang="en-US" smtClean="0"/>
              <a:t>12/5/2012</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70E7E58A-CD22-4DF0-8B46-9ABA3AC5726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openwetware.org/wiki/Genomic_DNA_Extraction"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microbewiki.kenyon.edu/index.php/Serratia_marcescens" TargetMode="External"/><Relationship Id="rId2" Type="http://schemas.openxmlformats.org/officeDocument/2006/relationships/hyperlink" Target="http://www.serratiamarcescens.n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protocol-online.org/cgi-bin/prot/view_cache.cgi?ID=205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Stephanie </a:t>
            </a:r>
            <a:r>
              <a:rPr lang="en-US" dirty="0" err="1" smtClean="0"/>
              <a:t>Vondrak</a:t>
            </a:r>
            <a:endParaRPr lang="en-US" dirty="0" smtClean="0"/>
          </a:p>
          <a:p>
            <a:r>
              <a:rPr lang="en-US" dirty="0" smtClean="0"/>
              <a:t>Brian Hovey</a:t>
            </a:r>
            <a:endParaRPr lang="en-US" dirty="0"/>
          </a:p>
        </p:txBody>
      </p:sp>
      <p:sp>
        <p:nvSpPr>
          <p:cNvPr id="2" name="Title 1"/>
          <p:cNvSpPr>
            <a:spLocks noGrp="1"/>
          </p:cNvSpPr>
          <p:nvPr>
            <p:ph type="title"/>
          </p:nvPr>
        </p:nvSpPr>
        <p:spPr/>
        <p:txBody>
          <a:bodyPr/>
          <a:lstStyle/>
          <a:p>
            <a:r>
              <a:rPr lang="en-US" dirty="0" err="1" smtClean="0"/>
              <a:t>Prodigiosin</a:t>
            </a:r>
            <a:r>
              <a:rPr lang="en-US" dirty="0" smtClean="0"/>
              <a:t> Production in E. Coli</a:t>
            </a:r>
            <a:endParaRPr lang="en-US" dirty="0"/>
          </a:p>
        </p:txBody>
      </p:sp>
    </p:spTree>
    <p:extLst>
      <p:ext uri="{BB962C8B-B14F-4D97-AF65-F5344CB8AC3E}">
        <p14:creationId xmlns:p14="http://schemas.microsoft.com/office/powerpoint/2010/main" val="103330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7680960" cy="2346960"/>
          </a:xfrm>
        </p:spPr>
        <p:txBody>
          <a:bodyPr/>
          <a:lstStyle/>
          <a:p>
            <a:pPr marL="285750" indent="-285750">
              <a:buFontTx/>
              <a:buChar char="-"/>
            </a:pPr>
            <a:r>
              <a:rPr lang="en-US" dirty="0"/>
              <a:t>Our positive control worked (4th lane from the left), but our samples (lanes 5 and 6 from the left) did not display the expected brightness. It is important to note that our annealing time was only 1 minute 30 seconds and our target gene is 1473 </a:t>
            </a:r>
            <a:r>
              <a:rPr lang="en-US" dirty="0" err="1"/>
              <a:t>b.p</a:t>
            </a:r>
            <a:r>
              <a:rPr lang="en-US" dirty="0"/>
              <a:t>., so that may have an effect on our results.</a:t>
            </a:r>
          </a:p>
          <a:p>
            <a:pPr marL="285750" indent="-285750">
              <a:buFontTx/>
              <a:buChar char="-"/>
            </a:pPr>
            <a:endParaRPr lang="en-US" dirty="0"/>
          </a:p>
          <a:p>
            <a:pPr marL="285750" indent="-285750">
              <a:buFontTx/>
              <a:buChar char="-"/>
            </a:pPr>
            <a:r>
              <a:rPr lang="en-US" dirty="0"/>
              <a:t>We decided to run PCR again to see if the annealing time had an effect on our outcome</a:t>
            </a:r>
          </a:p>
          <a:p>
            <a:endParaRPr lang="en-US" dirty="0"/>
          </a:p>
        </p:txBody>
      </p:sp>
      <p:sp>
        <p:nvSpPr>
          <p:cNvPr id="3" name="Title 2"/>
          <p:cNvSpPr>
            <a:spLocks noGrp="1"/>
          </p:cNvSpPr>
          <p:nvPr>
            <p:ph type="title"/>
          </p:nvPr>
        </p:nvSpPr>
        <p:spPr/>
        <p:txBody>
          <a:bodyPr/>
          <a:lstStyle/>
          <a:p>
            <a:r>
              <a:rPr lang="en-US" dirty="0" smtClean="0"/>
              <a:t>DNA Confirmation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4419600"/>
            <a:ext cx="1771650" cy="1581150"/>
          </a:xfrm>
          <a:prstGeom prst="rect">
            <a:avLst/>
          </a:prstGeom>
        </p:spPr>
      </p:pic>
      <p:sp>
        <p:nvSpPr>
          <p:cNvPr id="5" name="TextBox 4"/>
          <p:cNvSpPr txBox="1"/>
          <p:nvPr/>
        </p:nvSpPr>
        <p:spPr>
          <a:xfrm>
            <a:off x="304800" y="4419600"/>
            <a:ext cx="6400800" cy="1754326"/>
          </a:xfrm>
          <a:prstGeom prst="rect">
            <a:avLst/>
          </a:prstGeom>
          <a:noFill/>
        </p:spPr>
        <p:txBody>
          <a:bodyPr wrap="square" rtlCol="0">
            <a:spAutoFit/>
          </a:bodyPr>
          <a:lstStyle/>
          <a:p>
            <a:pPr marL="285750" indent="-285750">
              <a:buFontTx/>
              <a:buChar char="-"/>
            </a:pPr>
            <a:r>
              <a:rPr lang="en-US" dirty="0" smtClean="0"/>
              <a:t>Annealing time = 1 min 30 sec</a:t>
            </a:r>
          </a:p>
          <a:p>
            <a:pPr marL="285750" indent="-285750">
              <a:buFontTx/>
              <a:buChar char="-"/>
            </a:pPr>
            <a:r>
              <a:rPr lang="en-US" dirty="0" smtClean="0"/>
              <a:t>Lane 2 – Marker</a:t>
            </a:r>
          </a:p>
          <a:p>
            <a:pPr marL="285750" indent="-285750">
              <a:buFontTx/>
              <a:buChar char="-"/>
            </a:pPr>
            <a:r>
              <a:rPr lang="en-US" dirty="0" smtClean="0"/>
              <a:t>Lane 3 – Negative Control</a:t>
            </a:r>
          </a:p>
          <a:p>
            <a:pPr marL="285750" indent="-285750">
              <a:buFontTx/>
              <a:buChar char="-"/>
            </a:pPr>
            <a:r>
              <a:rPr lang="en-US" dirty="0" smtClean="0"/>
              <a:t>Lane 4 – Positive control</a:t>
            </a:r>
          </a:p>
          <a:p>
            <a:pPr marL="285750" indent="-285750">
              <a:buFontTx/>
              <a:buChar char="-"/>
            </a:pPr>
            <a:r>
              <a:rPr lang="en-US" dirty="0" smtClean="0"/>
              <a:t>Lane 5 – Bio (Sample 3) 50 C</a:t>
            </a:r>
          </a:p>
          <a:p>
            <a:pPr marL="285750" indent="-285750">
              <a:buFontTx/>
              <a:buChar char="-"/>
            </a:pPr>
            <a:r>
              <a:rPr lang="en-US" dirty="0" smtClean="0"/>
              <a:t>Lane 6 – </a:t>
            </a:r>
            <a:r>
              <a:rPr lang="en-US" dirty="0" err="1" smtClean="0"/>
              <a:t>NoBio</a:t>
            </a:r>
            <a:r>
              <a:rPr lang="en-US" dirty="0" smtClean="0"/>
              <a:t> (Sample 3) 50C</a:t>
            </a:r>
            <a:endParaRPr lang="en-US" dirty="0"/>
          </a:p>
        </p:txBody>
      </p:sp>
    </p:spTree>
    <p:extLst>
      <p:ext uri="{BB962C8B-B14F-4D97-AF65-F5344CB8AC3E}">
        <p14:creationId xmlns:p14="http://schemas.microsoft.com/office/powerpoint/2010/main" val="69679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7680960" cy="1051560"/>
          </a:xfrm>
        </p:spPr>
        <p:txBody>
          <a:bodyPr/>
          <a:lstStyle/>
          <a:p>
            <a:r>
              <a:rPr lang="en-US" dirty="0" smtClean="0"/>
              <a:t>- An hour after we started our second PCR run, we discovered that we incorrectly set our PCR cycle order, stopped it, fixed the protocols and ran it again. </a:t>
            </a:r>
            <a:endParaRPr lang="en-US" dirty="0"/>
          </a:p>
        </p:txBody>
      </p:sp>
      <p:sp>
        <p:nvSpPr>
          <p:cNvPr id="3" name="Title 2"/>
          <p:cNvSpPr>
            <a:spLocks noGrp="1"/>
          </p:cNvSpPr>
          <p:nvPr>
            <p:ph type="title"/>
          </p:nvPr>
        </p:nvSpPr>
        <p:spPr/>
        <p:txBody>
          <a:bodyPr/>
          <a:lstStyle/>
          <a:p>
            <a:r>
              <a:rPr lang="en-US" dirty="0" smtClean="0"/>
              <a:t>DNA Confirmation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910449" y="2286000"/>
            <a:ext cx="2676899" cy="1609950"/>
          </a:xfrm>
          <a:prstGeom prst="rect">
            <a:avLst/>
          </a:prstGeom>
        </p:spPr>
      </p:pic>
      <p:sp>
        <p:nvSpPr>
          <p:cNvPr id="6" name="TextBox 5"/>
          <p:cNvSpPr txBox="1"/>
          <p:nvPr/>
        </p:nvSpPr>
        <p:spPr>
          <a:xfrm>
            <a:off x="457200" y="4648200"/>
            <a:ext cx="8305800" cy="1923604"/>
          </a:xfrm>
          <a:prstGeom prst="rect">
            <a:avLst/>
          </a:prstGeom>
          <a:noFill/>
        </p:spPr>
        <p:txBody>
          <a:bodyPr wrap="square" rtlCol="0">
            <a:spAutoFit/>
          </a:bodyPr>
          <a:lstStyle/>
          <a:p>
            <a:pPr marL="285750" indent="-285750">
              <a:buFontTx/>
              <a:buChar char="-"/>
            </a:pPr>
            <a:r>
              <a:rPr lang="en-US" sz="1700" dirty="0" smtClean="0"/>
              <a:t>Our positive control failed, so we were unable to draw any conclusions about the quality of our DNA</a:t>
            </a:r>
          </a:p>
          <a:p>
            <a:pPr marL="285750" indent="-285750">
              <a:buFontTx/>
              <a:buChar char="-"/>
            </a:pPr>
            <a:endParaRPr lang="en-US" sz="1700" dirty="0"/>
          </a:p>
          <a:p>
            <a:pPr marL="285750" indent="-285750">
              <a:buFontTx/>
              <a:buChar char="-"/>
            </a:pPr>
            <a:r>
              <a:rPr lang="en-US" sz="1700" dirty="0" smtClean="0"/>
              <a:t>We decided that while we could confirm these results by running another simple gel electrophoresis, we felt that the DNA obtained through the USDA extraction protocols was faulty, so we prepared for another DNA extraction using protocols from </a:t>
            </a:r>
            <a:r>
              <a:rPr lang="en-US" sz="1700" dirty="0" smtClean="0">
                <a:hlinkClick r:id="rId3"/>
              </a:rPr>
              <a:t>Open </a:t>
            </a:r>
            <a:r>
              <a:rPr lang="en-US" sz="1700" dirty="0" err="1" smtClean="0">
                <a:hlinkClick r:id="rId3"/>
              </a:rPr>
              <a:t>WetWare</a:t>
            </a:r>
            <a:endParaRPr lang="en-US" sz="1700" dirty="0" smtClean="0"/>
          </a:p>
        </p:txBody>
      </p:sp>
      <p:sp>
        <p:nvSpPr>
          <p:cNvPr id="4" name="TextBox 3"/>
          <p:cNvSpPr txBox="1"/>
          <p:nvPr/>
        </p:nvSpPr>
        <p:spPr>
          <a:xfrm>
            <a:off x="304800" y="2438400"/>
            <a:ext cx="5257800" cy="2246769"/>
          </a:xfrm>
          <a:prstGeom prst="rect">
            <a:avLst/>
          </a:prstGeom>
          <a:noFill/>
        </p:spPr>
        <p:txBody>
          <a:bodyPr wrap="square" rtlCol="0">
            <a:spAutoFit/>
          </a:bodyPr>
          <a:lstStyle/>
          <a:p>
            <a:r>
              <a:rPr lang="en-US" sz="1400" dirty="0" smtClean="0"/>
              <a:t>Annealing time = 3 minutes</a:t>
            </a:r>
          </a:p>
          <a:p>
            <a:r>
              <a:rPr lang="en-US" sz="1400" dirty="0" smtClean="0"/>
              <a:t>Lane 3 – Marker</a:t>
            </a:r>
          </a:p>
          <a:p>
            <a:r>
              <a:rPr lang="en-US" sz="1400" dirty="0" smtClean="0"/>
              <a:t>Lane 4 – </a:t>
            </a:r>
            <a:r>
              <a:rPr lang="en-US" sz="1400" dirty="0" err="1" smtClean="0"/>
              <a:t>Pos</a:t>
            </a:r>
            <a:r>
              <a:rPr lang="en-US" sz="1400" dirty="0" smtClean="0"/>
              <a:t> control</a:t>
            </a:r>
          </a:p>
          <a:p>
            <a:r>
              <a:rPr lang="en-US" sz="1400" dirty="0" smtClean="0"/>
              <a:t>Lane 5 – </a:t>
            </a:r>
            <a:r>
              <a:rPr lang="en-US" sz="1400" dirty="0" err="1" smtClean="0"/>
              <a:t>Neg</a:t>
            </a:r>
            <a:r>
              <a:rPr lang="en-US" sz="1400" dirty="0" smtClean="0"/>
              <a:t> Control</a:t>
            </a:r>
          </a:p>
          <a:p>
            <a:r>
              <a:rPr lang="en-US" sz="1400" dirty="0" smtClean="0"/>
              <a:t>Lane 6 – Sample 3 Bio 55C</a:t>
            </a:r>
          </a:p>
          <a:p>
            <a:r>
              <a:rPr lang="en-US" sz="1400" dirty="0" smtClean="0"/>
              <a:t>Lane 7 – Sample 3 </a:t>
            </a:r>
            <a:r>
              <a:rPr lang="en-US" sz="1400" dirty="0" err="1" smtClean="0"/>
              <a:t>NoBio</a:t>
            </a:r>
            <a:r>
              <a:rPr lang="en-US" sz="1400" dirty="0" smtClean="0"/>
              <a:t> 55C</a:t>
            </a:r>
          </a:p>
          <a:p>
            <a:r>
              <a:rPr lang="en-US" sz="1400" dirty="0" smtClean="0"/>
              <a:t>Lane 8 – Sample 3 Bio 58.7 C</a:t>
            </a:r>
          </a:p>
          <a:p>
            <a:r>
              <a:rPr lang="en-US" sz="1400" dirty="0" smtClean="0"/>
              <a:t>Lane 9 – Sample 3 </a:t>
            </a:r>
            <a:r>
              <a:rPr lang="en-US" sz="1400" dirty="0" err="1" smtClean="0"/>
              <a:t>NoBio</a:t>
            </a:r>
            <a:r>
              <a:rPr lang="en-US" sz="1400" dirty="0" smtClean="0"/>
              <a:t> 58.7 C</a:t>
            </a:r>
          </a:p>
          <a:p>
            <a:r>
              <a:rPr lang="en-US" sz="1400" dirty="0" smtClean="0"/>
              <a:t>Lane 10 – Sample 3 Bio 65 C</a:t>
            </a:r>
          </a:p>
          <a:p>
            <a:r>
              <a:rPr lang="en-US" sz="1400" dirty="0" smtClean="0"/>
              <a:t>Lane 11 – Sample 3 </a:t>
            </a:r>
            <a:r>
              <a:rPr lang="en-US" sz="1400" dirty="0" err="1" smtClean="0"/>
              <a:t>NoBio</a:t>
            </a:r>
            <a:r>
              <a:rPr lang="en-US" sz="1400" dirty="0" smtClean="0"/>
              <a:t> 65 C</a:t>
            </a:r>
            <a:endParaRPr lang="en-US" sz="1400" dirty="0"/>
          </a:p>
        </p:txBody>
      </p:sp>
    </p:spTree>
    <p:extLst>
      <p:ext uri="{BB962C8B-B14F-4D97-AF65-F5344CB8AC3E}">
        <p14:creationId xmlns:p14="http://schemas.microsoft.com/office/powerpoint/2010/main" val="5668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7680960" cy="1584960"/>
          </a:xfrm>
        </p:spPr>
        <p:txBody>
          <a:bodyPr/>
          <a:lstStyle/>
          <a:p>
            <a:pPr marL="285750" indent="-285750">
              <a:buFontTx/>
              <a:buChar char="-"/>
            </a:pPr>
            <a:r>
              <a:rPr lang="en-US" dirty="0" smtClean="0"/>
              <a:t>We grew up another culture from a set of streak plates provided by Dr. Walter</a:t>
            </a:r>
          </a:p>
          <a:p>
            <a:pPr marL="285750" indent="-285750">
              <a:buFontTx/>
              <a:buChar char="-"/>
            </a:pPr>
            <a:r>
              <a:rPr lang="en-US" dirty="0" smtClean="0"/>
              <a:t>We extracted DNA from this culture using Open </a:t>
            </a:r>
            <a:r>
              <a:rPr lang="en-US" dirty="0" err="1" smtClean="0"/>
              <a:t>WetWare</a:t>
            </a:r>
            <a:r>
              <a:rPr lang="en-US" dirty="0" smtClean="0"/>
              <a:t> protocols and then ran it through simple gel electrophoresis</a:t>
            </a:r>
          </a:p>
        </p:txBody>
      </p:sp>
      <p:sp>
        <p:nvSpPr>
          <p:cNvPr id="3" name="Title 2"/>
          <p:cNvSpPr>
            <a:spLocks noGrp="1"/>
          </p:cNvSpPr>
          <p:nvPr>
            <p:ph type="title"/>
          </p:nvPr>
        </p:nvSpPr>
        <p:spPr/>
        <p:txBody>
          <a:bodyPr/>
          <a:lstStyle/>
          <a:p>
            <a:r>
              <a:rPr lang="en-US" dirty="0" smtClean="0"/>
              <a:t>DNA Extraction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819400"/>
            <a:ext cx="3343742" cy="2734057"/>
          </a:xfrm>
          <a:prstGeom prst="rect">
            <a:avLst/>
          </a:prstGeom>
        </p:spPr>
      </p:pic>
      <p:sp>
        <p:nvSpPr>
          <p:cNvPr id="5" name="TextBox 4"/>
          <p:cNvSpPr txBox="1"/>
          <p:nvPr/>
        </p:nvSpPr>
        <p:spPr>
          <a:xfrm>
            <a:off x="381000" y="3200400"/>
            <a:ext cx="4648200" cy="2585323"/>
          </a:xfrm>
          <a:prstGeom prst="rect">
            <a:avLst/>
          </a:prstGeom>
          <a:noFill/>
        </p:spPr>
        <p:txBody>
          <a:bodyPr wrap="square" rtlCol="0">
            <a:spAutoFit/>
          </a:bodyPr>
          <a:lstStyle/>
          <a:p>
            <a:pPr marL="285750" indent="-285750">
              <a:buFontTx/>
              <a:buChar char="-"/>
            </a:pPr>
            <a:r>
              <a:rPr lang="en-US" dirty="0" smtClean="0"/>
              <a:t>We had no visible bands</a:t>
            </a:r>
          </a:p>
          <a:p>
            <a:pPr marL="742950" lvl="1" indent="-285750">
              <a:buFontTx/>
              <a:buChar char="-"/>
            </a:pPr>
            <a:r>
              <a:rPr lang="en-US" dirty="0" smtClean="0"/>
              <a:t>We suspected this is because we didn’t let our DNA properly dissolve in solution at the end of extraction, due to rushing to electrophoresis </a:t>
            </a:r>
          </a:p>
          <a:p>
            <a:pPr marL="742950" lvl="1" indent="-285750">
              <a:buFontTx/>
              <a:buChar char="-"/>
            </a:pPr>
            <a:endParaRPr lang="en-US" dirty="0"/>
          </a:p>
          <a:p>
            <a:pPr marL="742950" lvl="1" indent="-285750">
              <a:buFontTx/>
              <a:buChar char="-"/>
            </a:pPr>
            <a:r>
              <a:rPr lang="en-US" dirty="0" smtClean="0"/>
              <a:t>We decided to run another gel electrophoresis after we let the DNA fully dissolve</a:t>
            </a:r>
            <a:endParaRPr lang="en-US" dirty="0"/>
          </a:p>
        </p:txBody>
      </p:sp>
    </p:spTree>
    <p:extLst>
      <p:ext uri="{BB962C8B-B14F-4D97-AF65-F5344CB8AC3E}">
        <p14:creationId xmlns:p14="http://schemas.microsoft.com/office/powerpoint/2010/main" val="72675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7680960" cy="518160"/>
          </a:xfrm>
        </p:spPr>
        <p:txBody>
          <a:bodyPr>
            <a:normAutofit fontScale="92500" lnSpcReduction="20000"/>
          </a:bodyPr>
          <a:lstStyle/>
          <a:p>
            <a:r>
              <a:rPr lang="en-US" dirty="0" smtClean="0"/>
              <a:t>- The results of our gel electrophoresis (undigested and digested samples were run) were as follows:</a:t>
            </a:r>
            <a:endParaRPr lang="en-US" dirty="0"/>
          </a:p>
        </p:txBody>
      </p:sp>
      <p:sp>
        <p:nvSpPr>
          <p:cNvPr id="3" name="Title 2"/>
          <p:cNvSpPr>
            <a:spLocks noGrp="1"/>
          </p:cNvSpPr>
          <p:nvPr>
            <p:ph type="title"/>
          </p:nvPr>
        </p:nvSpPr>
        <p:spPr/>
        <p:txBody>
          <a:bodyPr/>
          <a:lstStyle/>
          <a:p>
            <a:r>
              <a:rPr lang="en-US" dirty="0" smtClean="0"/>
              <a:t>DNA Confirmation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1" y="1981201"/>
            <a:ext cx="3733800" cy="1694894"/>
          </a:xfrm>
          <a:prstGeom prst="rect">
            <a:avLst/>
          </a:prstGeom>
        </p:spPr>
      </p:pic>
      <p:sp>
        <p:nvSpPr>
          <p:cNvPr id="5" name="TextBox 4"/>
          <p:cNvSpPr txBox="1"/>
          <p:nvPr/>
        </p:nvSpPr>
        <p:spPr>
          <a:xfrm>
            <a:off x="381000" y="2943358"/>
            <a:ext cx="4038600" cy="1138773"/>
          </a:xfrm>
          <a:prstGeom prst="rect">
            <a:avLst/>
          </a:prstGeom>
          <a:noFill/>
        </p:spPr>
        <p:txBody>
          <a:bodyPr wrap="square" rtlCol="0">
            <a:spAutoFit/>
          </a:bodyPr>
          <a:lstStyle/>
          <a:p>
            <a:r>
              <a:rPr lang="en-US" sz="1700" dirty="0" smtClean="0"/>
              <a:t>- These results correspond with digestible DNA, so we took what we determined to be the best sample (sample 2) and ran it through PCR</a:t>
            </a:r>
            <a:endParaRPr lang="en-US" sz="1700" dirty="0"/>
          </a:p>
        </p:txBody>
      </p:sp>
    </p:spTree>
    <p:extLst>
      <p:ext uri="{BB962C8B-B14F-4D97-AF65-F5344CB8AC3E}">
        <p14:creationId xmlns:p14="http://schemas.microsoft.com/office/powerpoint/2010/main" val="14367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7680960" cy="3185160"/>
          </a:xfrm>
        </p:spPr>
        <p:txBody>
          <a:bodyPr>
            <a:normAutofit fontScale="85000" lnSpcReduction="20000"/>
          </a:bodyPr>
          <a:lstStyle/>
          <a:p>
            <a:pPr marL="285750" indent="-285750">
              <a:buFontTx/>
              <a:buChar char="-"/>
            </a:pPr>
            <a:r>
              <a:rPr lang="en-US" dirty="0" smtClean="0"/>
              <a:t>Annealing time = 3 minutes </a:t>
            </a:r>
          </a:p>
          <a:p>
            <a:pPr marL="285750" indent="-285750">
              <a:buFontTx/>
              <a:buChar char="-"/>
            </a:pPr>
            <a:r>
              <a:rPr lang="en-US" dirty="0" smtClean="0"/>
              <a:t>Temperatures</a:t>
            </a:r>
          </a:p>
          <a:p>
            <a:pPr marL="457200" lvl="1" indent="-285750">
              <a:buFontTx/>
              <a:buChar char="-"/>
            </a:pPr>
            <a:r>
              <a:rPr lang="en-US" dirty="0" smtClean="0"/>
              <a:t>Lane 9 – Marker </a:t>
            </a:r>
          </a:p>
          <a:p>
            <a:pPr marL="457200" lvl="1" indent="-285750">
              <a:buFontTx/>
              <a:buChar char="-"/>
            </a:pPr>
            <a:r>
              <a:rPr lang="en-US" dirty="0" smtClean="0"/>
              <a:t>Lane 10 – Positive control</a:t>
            </a:r>
          </a:p>
          <a:p>
            <a:pPr marL="457200" lvl="1" indent="-285750">
              <a:buFontTx/>
              <a:buChar char="-"/>
            </a:pPr>
            <a:r>
              <a:rPr lang="en-US" dirty="0" smtClean="0"/>
              <a:t>Lane 11 – </a:t>
            </a:r>
            <a:r>
              <a:rPr lang="en-US" dirty="0" err="1" smtClean="0"/>
              <a:t>Neg</a:t>
            </a:r>
            <a:r>
              <a:rPr lang="en-US" dirty="0" smtClean="0"/>
              <a:t> Control</a:t>
            </a:r>
          </a:p>
          <a:p>
            <a:pPr marL="457200" lvl="1" indent="-285750">
              <a:buFontTx/>
              <a:buChar char="-"/>
            </a:pPr>
            <a:r>
              <a:rPr lang="en-US" dirty="0" smtClean="0"/>
              <a:t>Lane 12 – </a:t>
            </a:r>
            <a:r>
              <a:rPr lang="en-US" dirty="0" err="1" smtClean="0"/>
              <a:t>NoBio</a:t>
            </a:r>
            <a:r>
              <a:rPr lang="en-US" dirty="0" smtClean="0"/>
              <a:t> 55 C</a:t>
            </a:r>
          </a:p>
          <a:p>
            <a:pPr marL="457200" lvl="1" indent="-285750">
              <a:buFontTx/>
              <a:buChar char="-"/>
            </a:pPr>
            <a:r>
              <a:rPr lang="en-US" dirty="0" smtClean="0"/>
              <a:t>Lane 13 – Bio 55 C</a:t>
            </a:r>
          </a:p>
          <a:p>
            <a:pPr marL="457200" lvl="1" indent="-285750">
              <a:buFontTx/>
              <a:buChar char="-"/>
            </a:pPr>
            <a:r>
              <a:rPr lang="en-US" dirty="0" smtClean="0"/>
              <a:t>Lane 14 – </a:t>
            </a:r>
            <a:r>
              <a:rPr lang="en-US" dirty="0" err="1" smtClean="0"/>
              <a:t>NoBio</a:t>
            </a:r>
            <a:r>
              <a:rPr lang="en-US" dirty="0" smtClean="0"/>
              <a:t> 58.7 C</a:t>
            </a:r>
          </a:p>
          <a:p>
            <a:pPr marL="457200" lvl="1" indent="-285750">
              <a:buFontTx/>
              <a:buChar char="-"/>
            </a:pPr>
            <a:r>
              <a:rPr lang="en-US" dirty="0" smtClean="0"/>
              <a:t>Lane 15 – Bio 58.7 C</a:t>
            </a:r>
          </a:p>
          <a:p>
            <a:pPr marL="457200" lvl="1" indent="-285750">
              <a:buFontTx/>
              <a:buChar char="-"/>
            </a:pPr>
            <a:r>
              <a:rPr lang="en-US" dirty="0" smtClean="0"/>
              <a:t>Lane 16 – </a:t>
            </a:r>
            <a:r>
              <a:rPr lang="en-US" dirty="0" err="1" smtClean="0"/>
              <a:t>NoBio</a:t>
            </a:r>
            <a:r>
              <a:rPr lang="en-US" dirty="0" smtClean="0"/>
              <a:t> 65 C</a:t>
            </a:r>
          </a:p>
          <a:p>
            <a:pPr marL="457200" lvl="1" indent="-285750">
              <a:buFontTx/>
              <a:buChar char="-"/>
            </a:pPr>
            <a:r>
              <a:rPr lang="en-US" dirty="0" smtClean="0"/>
              <a:t>Lane 17 – Bio 65 C</a:t>
            </a:r>
          </a:p>
          <a:p>
            <a:pPr marL="457200" lvl="1" indent="-285750">
              <a:buFontTx/>
              <a:buChar char="-"/>
            </a:pPr>
            <a:r>
              <a:rPr lang="en-US" dirty="0" smtClean="0"/>
              <a:t>Lane 18 - Marker</a:t>
            </a:r>
            <a:endParaRPr lang="en-US" dirty="0"/>
          </a:p>
        </p:txBody>
      </p:sp>
      <p:sp>
        <p:nvSpPr>
          <p:cNvPr id="3" name="Title 2"/>
          <p:cNvSpPr>
            <a:spLocks noGrp="1"/>
          </p:cNvSpPr>
          <p:nvPr>
            <p:ph type="title"/>
          </p:nvPr>
        </p:nvSpPr>
        <p:spPr/>
        <p:txBody>
          <a:bodyPr/>
          <a:lstStyle/>
          <a:p>
            <a:r>
              <a:rPr lang="en-US" dirty="0" smtClean="0"/>
              <a:t>DNA Confirmation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3888658"/>
            <a:ext cx="2653845" cy="2556388"/>
          </a:xfrm>
          <a:prstGeom prst="rect">
            <a:avLst/>
          </a:prstGeom>
        </p:spPr>
      </p:pic>
      <p:sp>
        <p:nvSpPr>
          <p:cNvPr id="5" name="Rectangle 4"/>
          <p:cNvSpPr/>
          <p:nvPr/>
        </p:nvSpPr>
        <p:spPr>
          <a:xfrm>
            <a:off x="304800" y="4876800"/>
            <a:ext cx="4572000" cy="923330"/>
          </a:xfrm>
          <a:prstGeom prst="rect">
            <a:avLst/>
          </a:prstGeom>
        </p:spPr>
        <p:txBody>
          <a:bodyPr>
            <a:spAutoFit/>
          </a:bodyPr>
          <a:lstStyle/>
          <a:p>
            <a:pPr marL="285750" indent="-285750">
              <a:buFontTx/>
              <a:buChar char="-"/>
            </a:pPr>
            <a:r>
              <a:rPr lang="en-US" dirty="0"/>
              <a:t>The results show a strong band at around 1500 </a:t>
            </a:r>
            <a:r>
              <a:rPr lang="en-US" dirty="0" err="1"/>
              <a:t>b.p</a:t>
            </a:r>
            <a:r>
              <a:rPr lang="en-US" dirty="0"/>
              <a:t>., which corresponds to the size of our target gene (</a:t>
            </a:r>
            <a:r>
              <a:rPr lang="en-US" dirty="0" err="1"/>
              <a:t>pigI</a:t>
            </a:r>
            <a:r>
              <a:rPr lang="en-US" dirty="0"/>
              <a:t>)</a:t>
            </a:r>
          </a:p>
        </p:txBody>
      </p:sp>
    </p:spTree>
    <p:extLst>
      <p:ext uri="{BB962C8B-B14F-4D97-AF65-F5344CB8AC3E}">
        <p14:creationId xmlns:p14="http://schemas.microsoft.com/office/powerpoint/2010/main" val="149963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85750" indent="-285750">
              <a:buFontTx/>
              <a:buChar char="-"/>
            </a:pPr>
            <a:r>
              <a:rPr lang="en-US" dirty="0" smtClean="0"/>
              <a:t>We decided that because time was limited we would alter our experimental protocol as follows:</a:t>
            </a:r>
          </a:p>
          <a:p>
            <a:pPr marL="457200" lvl="1" indent="-285750">
              <a:buFontTx/>
              <a:buChar char="-"/>
            </a:pPr>
            <a:r>
              <a:rPr lang="en-US" dirty="0" smtClean="0"/>
              <a:t>Growth of </a:t>
            </a:r>
            <a:r>
              <a:rPr lang="en-US" i="1" dirty="0" smtClean="0"/>
              <a:t>S. </a:t>
            </a:r>
            <a:r>
              <a:rPr lang="en-US" i="1" dirty="0" err="1" smtClean="0"/>
              <a:t>marcescens</a:t>
            </a:r>
            <a:endParaRPr lang="en-US" dirty="0" smtClean="0"/>
          </a:p>
          <a:p>
            <a:pPr marL="457200" lvl="1" indent="-285750">
              <a:buFontTx/>
              <a:buChar char="-"/>
            </a:pPr>
            <a:r>
              <a:rPr lang="en-US" dirty="0" smtClean="0"/>
              <a:t>Extraction of DNA</a:t>
            </a:r>
          </a:p>
          <a:p>
            <a:pPr marL="457200" lvl="1" indent="-285750">
              <a:buFontTx/>
              <a:buChar char="-"/>
            </a:pPr>
            <a:r>
              <a:rPr lang="en-US" dirty="0" smtClean="0"/>
              <a:t>PCR Amplification</a:t>
            </a:r>
          </a:p>
          <a:p>
            <a:pPr marL="457200" lvl="1" indent="-285750">
              <a:buFontTx/>
              <a:buChar char="-"/>
            </a:pPr>
            <a:r>
              <a:rPr lang="en-US" dirty="0" smtClean="0"/>
              <a:t>DNA Purification</a:t>
            </a:r>
          </a:p>
          <a:p>
            <a:pPr marL="457200" lvl="1" indent="-285750">
              <a:buFontTx/>
              <a:buChar char="-"/>
            </a:pPr>
            <a:r>
              <a:rPr lang="en-US" dirty="0" smtClean="0"/>
              <a:t>T-Vector Ligation</a:t>
            </a:r>
          </a:p>
          <a:p>
            <a:pPr marL="457200" lvl="1" indent="-285750">
              <a:buFontTx/>
              <a:buChar char="-"/>
            </a:pPr>
            <a:r>
              <a:rPr lang="en-US" dirty="0" smtClean="0"/>
              <a:t>T-Vector Transformation</a:t>
            </a:r>
          </a:p>
          <a:p>
            <a:pPr marL="457200" lvl="1" indent="-285750">
              <a:buFontTx/>
              <a:buChar char="-"/>
            </a:pPr>
            <a:r>
              <a:rPr lang="en-US" dirty="0" smtClean="0"/>
              <a:t>Growth of Transformed Cells (DH5</a:t>
            </a:r>
            <a:r>
              <a:rPr lang="el-GR" dirty="0" smtClean="0"/>
              <a:t>α</a:t>
            </a:r>
            <a:r>
              <a:rPr lang="en-US" dirty="0" smtClean="0"/>
              <a:t>)</a:t>
            </a:r>
          </a:p>
          <a:p>
            <a:pPr marL="457200" lvl="1" indent="-285750">
              <a:buFontTx/>
              <a:buChar char="-"/>
            </a:pPr>
            <a:r>
              <a:rPr lang="en-US" dirty="0" smtClean="0"/>
              <a:t>Plasmid Extraction</a:t>
            </a:r>
          </a:p>
          <a:p>
            <a:pPr marL="457200" lvl="1" indent="-285750">
              <a:buFontTx/>
              <a:buChar char="-"/>
            </a:pPr>
            <a:r>
              <a:rPr lang="en-US" dirty="0" smtClean="0"/>
              <a:t>DNA confirmation</a:t>
            </a:r>
          </a:p>
          <a:p>
            <a:pPr marL="457200" lvl="1" indent="-285750">
              <a:buFontTx/>
              <a:buChar char="-"/>
            </a:pPr>
            <a:r>
              <a:rPr lang="en-US" dirty="0" smtClean="0"/>
              <a:t>Sequencing</a:t>
            </a:r>
            <a:endParaRPr lang="en-US" dirty="0"/>
          </a:p>
        </p:txBody>
      </p:sp>
      <p:sp>
        <p:nvSpPr>
          <p:cNvPr id="3" name="Title 2"/>
          <p:cNvSpPr>
            <a:spLocks noGrp="1"/>
          </p:cNvSpPr>
          <p:nvPr>
            <p:ph type="title"/>
          </p:nvPr>
        </p:nvSpPr>
        <p:spPr/>
        <p:txBody>
          <a:bodyPr/>
          <a:lstStyle/>
          <a:p>
            <a:r>
              <a:rPr lang="en-US" dirty="0" smtClean="0"/>
              <a:t>Experimental Approach Alteration</a:t>
            </a:r>
            <a:endParaRPr lang="en-US" dirty="0"/>
          </a:p>
        </p:txBody>
      </p:sp>
      <p:grpSp>
        <p:nvGrpSpPr>
          <p:cNvPr id="7" name="Group 6"/>
          <p:cNvGrpSpPr/>
          <p:nvPr/>
        </p:nvGrpSpPr>
        <p:grpSpPr>
          <a:xfrm>
            <a:off x="2514600" y="3015734"/>
            <a:ext cx="3352800" cy="369332"/>
            <a:chOff x="2514600" y="3015734"/>
            <a:chExt cx="3352800" cy="369332"/>
          </a:xfrm>
        </p:grpSpPr>
        <p:cxnSp>
          <p:nvCxnSpPr>
            <p:cNvPr id="5" name="Straight Arrow Connector 4"/>
            <p:cNvCxnSpPr/>
            <p:nvPr/>
          </p:nvCxnSpPr>
          <p:spPr>
            <a:xfrm flipH="1">
              <a:off x="2514600" y="3200400"/>
              <a:ext cx="5334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54478" y="3015734"/>
              <a:ext cx="2612922" cy="369332"/>
            </a:xfrm>
            <a:prstGeom prst="rect">
              <a:avLst/>
            </a:prstGeom>
            <a:noFill/>
          </p:spPr>
          <p:txBody>
            <a:bodyPr wrap="square" rtlCol="0">
              <a:spAutoFit/>
            </a:bodyPr>
            <a:lstStyle/>
            <a:p>
              <a:r>
                <a:rPr lang="en-US" dirty="0" smtClean="0">
                  <a:solidFill>
                    <a:srgbClr val="FF0000"/>
                  </a:solidFill>
                </a:rPr>
                <a:t>We are </a:t>
              </a:r>
              <a:r>
                <a:rPr lang="en-US" dirty="0" smtClean="0">
                  <a:solidFill>
                    <a:srgbClr val="FF0000"/>
                  </a:solidFill>
                </a:rPr>
                <a:t>here at this point</a:t>
              </a:r>
              <a:endParaRPr lang="en-US" dirty="0">
                <a:solidFill>
                  <a:srgbClr val="FF0000"/>
                </a:solidFill>
              </a:endParaRPr>
            </a:p>
          </p:txBody>
        </p:sp>
      </p:grpSp>
    </p:spTree>
    <p:extLst>
      <p:ext uri="{BB962C8B-B14F-4D97-AF65-F5344CB8AC3E}">
        <p14:creationId xmlns:p14="http://schemas.microsoft.com/office/powerpoint/2010/main" val="96428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7680960" cy="1432560"/>
          </a:xfrm>
        </p:spPr>
        <p:txBody>
          <a:bodyPr/>
          <a:lstStyle/>
          <a:p>
            <a:pPr marL="285750" indent="-285750">
              <a:buFontTx/>
              <a:buChar char="-"/>
            </a:pPr>
            <a:r>
              <a:rPr lang="en-US" dirty="0" smtClean="0"/>
              <a:t>Since the PCR showed bright bands at the range our target gene should be at (~1500 </a:t>
            </a:r>
            <a:r>
              <a:rPr lang="en-US" dirty="0" err="1" smtClean="0"/>
              <a:t>b.p</a:t>
            </a:r>
            <a:r>
              <a:rPr lang="en-US" dirty="0" smtClean="0"/>
              <a:t>.) we excised the DNA from the gel and purified it with a </a:t>
            </a:r>
            <a:r>
              <a:rPr lang="en-US" dirty="0" err="1" smtClean="0"/>
              <a:t>GeneJet</a:t>
            </a:r>
            <a:r>
              <a:rPr lang="en-US" dirty="0" smtClean="0"/>
              <a:t> Gel Extraction Kit</a:t>
            </a:r>
          </a:p>
          <a:p>
            <a:pPr marL="285750" indent="-285750">
              <a:buFontTx/>
              <a:buChar char="-"/>
            </a:pPr>
            <a:r>
              <a:rPr lang="en-US" dirty="0" smtClean="0"/>
              <a:t>We then ran the DNA through a simple gel electrophoresis </a:t>
            </a:r>
            <a:endParaRPr lang="en-US" dirty="0"/>
          </a:p>
        </p:txBody>
      </p:sp>
      <p:sp>
        <p:nvSpPr>
          <p:cNvPr id="3" name="Title 2"/>
          <p:cNvSpPr>
            <a:spLocks noGrp="1"/>
          </p:cNvSpPr>
          <p:nvPr>
            <p:ph type="title"/>
          </p:nvPr>
        </p:nvSpPr>
        <p:spPr/>
        <p:txBody>
          <a:bodyPr/>
          <a:lstStyle/>
          <a:p>
            <a:r>
              <a:rPr lang="en-US" dirty="0" smtClean="0"/>
              <a:t>DNA Purification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2362200"/>
            <a:ext cx="2008120" cy="2433892"/>
          </a:xfrm>
          <a:prstGeom prst="rect">
            <a:avLst/>
          </a:prstGeom>
        </p:spPr>
      </p:pic>
      <p:sp>
        <p:nvSpPr>
          <p:cNvPr id="5" name="TextBox 4"/>
          <p:cNvSpPr txBox="1"/>
          <p:nvPr/>
        </p:nvSpPr>
        <p:spPr>
          <a:xfrm>
            <a:off x="381000" y="3657600"/>
            <a:ext cx="6096000" cy="923330"/>
          </a:xfrm>
          <a:prstGeom prst="rect">
            <a:avLst/>
          </a:prstGeom>
          <a:noFill/>
        </p:spPr>
        <p:txBody>
          <a:bodyPr wrap="square" rtlCol="0">
            <a:spAutoFit/>
          </a:bodyPr>
          <a:lstStyle/>
          <a:p>
            <a:r>
              <a:rPr lang="en-US" dirty="0" smtClean="0"/>
              <a:t>- We had bright bands show up at around 1500 </a:t>
            </a:r>
            <a:r>
              <a:rPr lang="en-US" dirty="0" err="1" smtClean="0"/>
              <a:t>b.p</a:t>
            </a:r>
            <a:r>
              <a:rPr lang="en-US" dirty="0" smtClean="0"/>
              <a:t>. again, so we felt confident that our target gene had been successfully purified</a:t>
            </a:r>
            <a:endParaRPr lang="en-US" dirty="0"/>
          </a:p>
        </p:txBody>
      </p:sp>
    </p:spTree>
    <p:extLst>
      <p:ext uri="{BB962C8B-B14F-4D97-AF65-F5344CB8AC3E}">
        <p14:creationId xmlns:p14="http://schemas.microsoft.com/office/powerpoint/2010/main" val="313612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7680960" cy="5166360"/>
          </a:xfrm>
        </p:spPr>
        <p:txBody>
          <a:bodyPr>
            <a:normAutofit/>
          </a:bodyPr>
          <a:lstStyle/>
          <a:p>
            <a:pPr marL="285750" indent="-285750">
              <a:buFontTx/>
              <a:buChar char="-"/>
            </a:pPr>
            <a:r>
              <a:rPr lang="en-US" dirty="0" smtClean="0"/>
              <a:t>We proceeded to T-vector ligation with our target </a:t>
            </a:r>
            <a:r>
              <a:rPr lang="en-US" dirty="0"/>
              <a:t>gene using a </a:t>
            </a:r>
            <a:r>
              <a:rPr lang="en-US" dirty="0" err="1"/>
              <a:t>pGEM</a:t>
            </a:r>
            <a:r>
              <a:rPr lang="en-US" dirty="0"/>
              <a:t>-T Easy Vector </a:t>
            </a:r>
            <a:r>
              <a:rPr lang="en-US" dirty="0" smtClean="0"/>
              <a:t>kit</a:t>
            </a:r>
          </a:p>
          <a:p>
            <a:pPr marL="285750" indent="-285750">
              <a:buFontTx/>
              <a:buChar char="-"/>
            </a:pPr>
            <a:r>
              <a:rPr lang="en-US" dirty="0" smtClean="0"/>
              <a:t>We then add DH5</a:t>
            </a:r>
            <a:r>
              <a:rPr lang="el-GR" dirty="0" smtClean="0"/>
              <a:t>α</a:t>
            </a:r>
            <a:r>
              <a:rPr lang="en-US" dirty="0" smtClean="0"/>
              <a:t> (</a:t>
            </a:r>
            <a:r>
              <a:rPr lang="en-US" i="1" dirty="0" smtClean="0"/>
              <a:t>E. coli</a:t>
            </a:r>
            <a:r>
              <a:rPr lang="en-US" dirty="0" smtClean="0"/>
              <a:t>) to the ligated T-Vectors and grew the  solution on ampicillin plates to find potentially viable colonies</a:t>
            </a:r>
          </a:p>
          <a:p>
            <a:pPr marL="285750" indent="-285750">
              <a:buFontTx/>
              <a:buChar char="-"/>
            </a:pPr>
            <a:r>
              <a:rPr lang="en-US" dirty="0"/>
              <a:t>Our results were:</a:t>
            </a:r>
          </a:p>
          <a:p>
            <a:pPr marL="457200" lvl="1" indent="-285750">
              <a:buFontTx/>
              <a:buChar char="-"/>
            </a:pPr>
            <a:r>
              <a:rPr lang="en-US" dirty="0"/>
              <a:t>3Amp: 2 colonies (only one was present at the time of picking) </a:t>
            </a:r>
          </a:p>
          <a:p>
            <a:pPr marL="457200" lvl="1" indent="-285750">
              <a:buFontTx/>
              <a:buChar char="-"/>
            </a:pPr>
            <a:r>
              <a:rPr lang="en-US" dirty="0"/>
              <a:t>2Amp: 0 colonies </a:t>
            </a:r>
          </a:p>
          <a:p>
            <a:pPr marL="457200" lvl="1" indent="-285750">
              <a:buFontTx/>
              <a:buChar char="-"/>
            </a:pPr>
            <a:r>
              <a:rPr lang="en-US" dirty="0"/>
              <a:t>1Amp: 0 colonies </a:t>
            </a:r>
          </a:p>
          <a:p>
            <a:pPr marL="457200" lvl="1" indent="-285750">
              <a:buFontTx/>
              <a:buChar char="-"/>
            </a:pPr>
            <a:r>
              <a:rPr lang="en-US" dirty="0"/>
              <a:t>+Amp: 20 colonies </a:t>
            </a:r>
          </a:p>
          <a:p>
            <a:pPr marL="457200" lvl="1" indent="-285750">
              <a:buFontTx/>
              <a:buChar char="-"/>
            </a:pPr>
            <a:r>
              <a:rPr lang="en-US" dirty="0"/>
              <a:t>-Amp: 0 colonies </a:t>
            </a:r>
          </a:p>
          <a:p>
            <a:pPr marL="457200" lvl="1" indent="-285750">
              <a:buFontTx/>
              <a:buChar char="-"/>
            </a:pPr>
            <a:r>
              <a:rPr lang="en-US" dirty="0"/>
              <a:t>-</a:t>
            </a:r>
            <a:r>
              <a:rPr lang="en-US" dirty="0" err="1"/>
              <a:t>NoAmp</a:t>
            </a:r>
            <a:r>
              <a:rPr lang="en-US" dirty="0"/>
              <a:t>: plate completely covered.</a:t>
            </a:r>
          </a:p>
          <a:p>
            <a:pPr marL="285750" indent="-285750">
              <a:buFontTx/>
              <a:buChar char="-"/>
            </a:pPr>
            <a:r>
              <a:rPr lang="en-US" dirty="0" smtClean="0"/>
              <a:t>5 colonies from the positive control and the one colony from Amp 3 plate were picked and incubated in 5ml of LB overnight</a:t>
            </a:r>
            <a:endParaRPr lang="en-US" dirty="0"/>
          </a:p>
          <a:p>
            <a:pPr marL="285750" indent="-285750">
              <a:buFontTx/>
              <a:buChar char="-"/>
            </a:pPr>
            <a:r>
              <a:rPr lang="en-US" dirty="0" smtClean="0"/>
              <a:t>Growth was observed in all tubes</a:t>
            </a:r>
          </a:p>
        </p:txBody>
      </p:sp>
      <p:sp>
        <p:nvSpPr>
          <p:cNvPr id="3" name="Title 2"/>
          <p:cNvSpPr>
            <a:spLocks noGrp="1"/>
          </p:cNvSpPr>
          <p:nvPr>
            <p:ph type="title"/>
          </p:nvPr>
        </p:nvSpPr>
        <p:spPr/>
        <p:txBody>
          <a:bodyPr>
            <a:normAutofit fontScale="90000"/>
          </a:bodyPr>
          <a:lstStyle/>
          <a:p>
            <a:r>
              <a:rPr lang="en-US" dirty="0" smtClean="0"/>
              <a:t>T-vector ligation and transformation</a:t>
            </a:r>
            <a:endParaRPr lang="en-US" dirty="0"/>
          </a:p>
        </p:txBody>
      </p:sp>
    </p:spTree>
    <p:extLst>
      <p:ext uri="{BB962C8B-B14F-4D97-AF65-F5344CB8AC3E}">
        <p14:creationId xmlns:p14="http://schemas.microsoft.com/office/powerpoint/2010/main" val="227417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7680960" cy="1280160"/>
          </a:xfrm>
        </p:spPr>
        <p:txBody>
          <a:bodyPr/>
          <a:lstStyle/>
          <a:p>
            <a:pPr marL="285750" indent="-285750">
              <a:buFontTx/>
              <a:buChar char="-"/>
            </a:pPr>
            <a:r>
              <a:rPr lang="en-US" dirty="0" smtClean="0"/>
              <a:t>We </a:t>
            </a:r>
            <a:r>
              <a:rPr lang="en-US" dirty="0"/>
              <a:t>used </a:t>
            </a:r>
            <a:r>
              <a:rPr lang="en-US" dirty="0" smtClean="0"/>
              <a:t>a </a:t>
            </a:r>
            <a:r>
              <a:rPr lang="en-US" dirty="0" err="1"/>
              <a:t>GeneJet</a:t>
            </a:r>
            <a:r>
              <a:rPr lang="en-US" dirty="0"/>
              <a:t> Plasmid </a:t>
            </a:r>
            <a:r>
              <a:rPr lang="en-US" dirty="0" err="1"/>
              <a:t>Miniprep</a:t>
            </a:r>
            <a:r>
              <a:rPr lang="en-US" dirty="0"/>
              <a:t> </a:t>
            </a:r>
            <a:r>
              <a:rPr lang="en-US" dirty="0" smtClean="0"/>
              <a:t>Kit to extract the plasmid from the DH5</a:t>
            </a:r>
            <a:r>
              <a:rPr lang="el-GR" dirty="0" smtClean="0"/>
              <a:t>α</a:t>
            </a:r>
            <a:r>
              <a:rPr lang="en-US" dirty="0" smtClean="0"/>
              <a:t> cells</a:t>
            </a:r>
          </a:p>
          <a:p>
            <a:pPr marL="285750" indent="-285750">
              <a:buFontTx/>
              <a:buChar char="-"/>
            </a:pPr>
            <a:r>
              <a:rPr lang="en-US" dirty="0" smtClean="0"/>
              <a:t>We then ran this through gel electrophoresis</a:t>
            </a:r>
            <a:endParaRPr lang="en-US" dirty="0"/>
          </a:p>
        </p:txBody>
      </p:sp>
      <p:sp>
        <p:nvSpPr>
          <p:cNvPr id="3" name="Title 2"/>
          <p:cNvSpPr>
            <a:spLocks noGrp="1"/>
          </p:cNvSpPr>
          <p:nvPr>
            <p:ph type="title"/>
          </p:nvPr>
        </p:nvSpPr>
        <p:spPr/>
        <p:txBody>
          <a:bodyPr>
            <a:normAutofit fontScale="90000"/>
          </a:bodyPr>
          <a:lstStyle/>
          <a:p>
            <a:r>
              <a:rPr lang="en-US" dirty="0" smtClean="0"/>
              <a:t>Plasmid Extraction and DNA Confirmation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2465" y="2270784"/>
            <a:ext cx="762000" cy="2266951"/>
          </a:xfrm>
          <a:prstGeom prst="rect">
            <a:avLst/>
          </a:prstGeom>
        </p:spPr>
      </p:pic>
      <p:sp>
        <p:nvSpPr>
          <p:cNvPr id="5" name="TextBox 4"/>
          <p:cNvSpPr txBox="1"/>
          <p:nvPr/>
        </p:nvSpPr>
        <p:spPr>
          <a:xfrm>
            <a:off x="381000" y="3276600"/>
            <a:ext cx="6553200" cy="1477328"/>
          </a:xfrm>
          <a:prstGeom prst="rect">
            <a:avLst/>
          </a:prstGeom>
          <a:noFill/>
        </p:spPr>
        <p:txBody>
          <a:bodyPr wrap="square" rtlCol="0">
            <a:spAutoFit/>
          </a:bodyPr>
          <a:lstStyle/>
          <a:p>
            <a:pPr marL="285750" indent="-285750">
              <a:buFontTx/>
              <a:buChar char="-"/>
            </a:pPr>
            <a:r>
              <a:rPr lang="en-US" dirty="0" smtClean="0"/>
              <a:t>We have a bright band at approximately 3000 </a:t>
            </a:r>
            <a:r>
              <a:rPr lang="en-US" dirty="0" err="1" smtClean="0"/>
              <a:t>b.p</a:t>
            </a:r>
            <a:r>
              <a:rPr lang="en-US" dirty="0" smtClean="0"/>
              <a:t>. which corresponds to the size of our vector (~3200 </a:t>
            </a:r>
            <a:r>
              <a:rPr lang="en-US" dirty="0" err="1" smtClean="0"/>
              <a:t>b.p</a:t>
            </a:r>
            <a:r>
              <a:rPr lang="en-US" dirty="0" smtClean="0"/>
              <a:t>.)</a:t>
            </a:r>
            <a:endParaRPr lang="en-US" dirty="0"/>
          </a:p>
          <a:p>
            <a:pPr marL="285750" indent="-285750">
              <a:buFontTx/>
              <a:buChar char="-"/>
            </a:pPr>
            <a:endParaRPr lang="en-US" dirty="0" smtClean="0"/>
          </a:p>
          <a:p>
            <a:pPr marL="285750" indent="-285750">
              <a:buFontTx/>
              <a:buChar char="-"/>
            </a:pPr>
            <a:r>
              <a:rPr lang="en-US" dirty="0" smtClean="0"/>
              <a:t>We did not notice a band for our target gene, but we sent it off for sequencing confirmation</a:t>
            </a:r>
          </a:p>
        </p:txBody>
      </p:sp>
    </p:spTree>
    <p:extLst>
      <p:ext uri="{BB962C8B-B14F-4D97-AF65-F5344CB8AC3E}">
        <p14:creationId xmlns:p14="http://schemas.microsoft.com/office/powerpoint/2010/main" val="296088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7680960" cy="518160"/>
          </a:xfrm>
        </p:spPr>
        <p:txBody>
          <a:bodyPr/>
          <a:lstStyle/>
          <a:p>
            <a:r>
              <a:rPr lang="en-US" dirty="0" smtClean="0"/>
              <a:t>- Our results came back Tuesday</a:t>
            </a:r>
            <a:endParaRPr lang="en-US" dirty="0"/>
          </a:p>
        </p:txBody>
      </p:sp>
      <p:sp>
        <p:nvSpPr>
          <p:cNvPr id="3" name="Title 2"/>
          <p:cNvSpPr>
            <a:spLocks noGrp="1"/>
          </p:cNvSpPr>
          <p:nvPr>
            <p:ph type="title"/>
          </p:nvPr>
        </p:nvSpPr>
        <p:spPr/>
        <p:txBody>
          <a:bodyPr/>
          <a:lstStyle/>
          <a:p>
            <a:r>
              <a:rPr lang="en-US" dirty="0" smtClean="0"/>
              <a:t>DNA Sequencing</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57400"/>
            <a:ext cx="8861714"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68710" y="3276600"/>
            <a:ext cx="8305800" cy="646331"/>
          </a:xfrm>
          <a:prstGeom prst="rect">
            <a:avLst/>
          </a:prstGeom>
          <a:noFill/>
        </p:spPr>
        <p:txBody>
          <a:bodyPr wrap="square" rtlCol="0">
            <a:spAutoFit/>
          </a:bodyPr>
          <a:lstStyle/>
          <a:p>
            <a:r>
              <a:rPr lang="en-US" dirty="0" smtClean="0"/>
              <a:t>- Comparing the </a:t>
            </a:r>
            <a:r>
              <a:rPr lang="en-US" dirty="0" err="1" smtClean="0"/>
              <a:t>pGEM</a:t>
            </a:r>
            <a:r>
              <a:rPr lang="en-US" dirty="0" smtClean="0"/>
              <a:t> T-Easy Vector sequence to our sequenced PCR showed that the sequences were identical – there was no sign of our target gene</a:t>
            </a:r>
            <a:endParaRPr lang="en-US" dirty="0"/>
          </a:p>
        </p:txBody>
      </p:sp>
    </p:spTree>
    <p:extLst>
      <p:ext uri="{BB962C8B-B14F-4D97-AF65-F5344CB8AC3E}">
        <p14:creationId xmlns:p14="http://schemas.microsoft.com/office/powerpoint/2010/main" val="22115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Our goal was to clone the </a:t>
            </a:r>
            <a:r>
              <a:rPr lang="en-US" dirty="0" err="1" smtClean="0"/>
              <a:t>pigI</a:t>
            </a:r>
            <a:r>
              <a:rPr lang="en-US" dirty="0" smtClean="0"/>
              <a:t> gene from </a:t>
            </a:r>
            <a:r>
              <a:rPr lang="en-US" i="1" dirty="0" err="1" smtClean="0"/>
              <a:t>Serratia</a:t>
            </a:r>
            <a:r>
              <a:rPr lang="en-US" i="1" dirty="0"/>
              <a:t> </a:t>
            </a:r>
            <a:r>
              <a:rPr lang="en-US" i="1" dirty="0" err="1" smtClean="0"/>
              <a:t>marcescens</a:t>
            </a:r>
            <a:r>
              <a:rPr lang="en-US" dirty="0" smtClean="0"/>
              <a:t> into </a:t>
            </a:r>
            <a:r>
              <a:rPr lang="en-US" i="1" dirty="0" smtClean="0"/>
              <a:t>E. Coli</a:t>
            </a:r>
            <a:endParaRPr lang="en-US" dirty="0" smtClean="0"/>
          </a:p>
          <a:p>
            <a:r>
              <a:rPr lang="en-US" dirty="0" smtClean="0"/>
              <a:t>Just to review:</a:t>
            </a:r>
          </a:p>
          <a:p>
            <a:pPr marL="285750" indent="-285750">
              <a:buFontTx/>
              <a:buChar char="-"/>
            </a:pPr>
            <a:r>
              <a:rPr lang="en-US" dirty="0" err="1" smtClean="0"/>
              <a:t>Prodigiosin</a:t>
            </a:r>
            <a:r>
              <a:rPr lang="en-US" dirty="0" smtClean="0"/>
              <a:t> </a:t>
            </a:r>
            <a:r>
              <a:rPr lang="en-US" dirty="0"/>
              <a:t>is </a:t>
            </a:r>
            <a:r>
              <a:rPr lang="en-US" dirty="0" smtClean="0"/>
              <a:t>a </a:t>
            </a:r>
            <a:r>
              <a:rPr lang="en-US" dirty="0"/>
              <a:t>secondary metabolite of various strains of </a:t>
            </a:r>
            <a:r>
              <a:rPr lang="en-US" i="1" dirty="0" err="1"/>
              <a:t>Serratia</a:t>
            </a:r>
            <a:r>
              <a:rPr lang="en-US" dirty="0"/>
              <a:t>, and other Gram negative </a:t>
            </a:r>
            <a:r>
              <a:rPr lang="en-US" dirty="0" err="1"/>
              <a:t>gammaproteobacteria</a:t>
            </a:r>
            <a:r>
              <a:rPr lang="en-US" dirty="0" smtClean="0"/>
              <a:t>.</a:t>
            </a:r>
          </a:p>
          <a:p>
            <a:pPr marL="285750" indent="-285750">
              <a:buFontTx/>
              <a:buChar char="-"/>
            </a:pPr>
            <a:r>
              <a:rPr lang="en-US" dirty="0"/>
              <a:t>It is responsible for the red pigment produced by </a:t>
            </a:r>
            <a:r>
              <a:rPr lang="en-US" i="1" dirty="0" err="1"/>
              <a:t>Serratia</a:t>
            </a:r>
            <a:r>
              <a:rPr lang="en-US" i="1" dirty="0"/>
              <a:t> </a:t>
            </a:r>
            <a:r>
              <a:rPr lang="en-US" i="1" dirty="0" err="1"/>
              <a:t>marcescens</a:t>
            </a:r>
            <a:r>
              <a:rPr lang="en-US" dirty="0"/>
              <a:t>.</a:t>
            </a:r>
          </a:p>
          <a:p>
            <a:pPr marL="285750" indent="-285750">
              <a:buFontTx/>
              <a:buChar char="-"/>
            </a:pPr>
            <a:r>
              <a:rPr lang="en-US" dirty="0"/>
              <a:t>Produced under the control of 14 genes(</a:t>
            </a:r>
            <a:r>
              <a:rPr lang="en-US" dirty="0" err="1"/>
              <a:t>pigA-pigN</a:t>
            </a:r>
            <a:r>
              <a:rPr lang="en-US" dirty="0"/>
              <a:t>)</a:t>
            </a:r>
          </a:p>
          <a:p>
            <a:pPr marL="285750" indent="-285750">
              <a:buFontTx/>
              <a:buChar char="-"/>
            </a:pPr>
            <a:r>
              <a:rPr lang="en-US" dirty="0" smtClean="0"/>
              <a:t>We chose </a:t>
            </a:r>
            <a:r>
              <a:rPr lang="en-US" dirty="0" err="1" smtClean="0"/>
              <a:t>prodigiosin</a:t>
            </a:r>
            <a:r>
              <a:rPr lang="en-US" dirty="0" smtClean="0"/>
              <a:t> because of the recent attention to its newfound benefits</a:t>
            </a:r>
          </a:p>
          <a:p>
            <a:pPr marL="457200" lvl="1" indent="-285750">
              <a:buFontTx/>
              <a:buChar char="-"/>
            </a:pPr>
            <a:r>
              <a:rPr lang="en-US" dirty="0" smtClean="0"/>
              <a:t>Benefits such </a:t>
            </a:r>
            <a:r>
              <a:rPr lang="en-US" dirty="0"/>
              <a:t>as: antibacterial, antifungal, antiprotozoal, antimalarial, immunosuppressive, and anticancer properties</a:t>
            </a:r>
          </a:p>
          <a:p>
            <a:pPr marL="457200" lvl="1" indent="-285750">
              <a:buFontTx/>
              <a:buChar char="-"/>
            </a:pPr>
            <a:endParaRPr lang="en-US" dirty="0" smtClean="0"/>
          </a:p>
          <a:p>
            <a:endParaRPr lang="en-US" dirty="0"/>
          </a:p>
        </p:txBody>
      </p:sp>
      <p:sp>
        <p:nvSpPr>
          <p:cNvPr id="3" name="Title 2"/>
          <p:cNvSpPr>
            <a:spLocks noGrp="1"/>
          </p:cNvSpPr>
          <p:nvPr>
            <p:ph type="title"/>
          </p:nvPr>
        </p:nvSpPr>
        <p:spPr/>
        <p:txBody>
          <a:bodyPr/>
          <a:lstStyle/>
          <a:p>
            <a:r>
              <a:rPr lang="en-US" dirty="0" smtClean="0"/>
              <a:t>Review</a:t>
            </a:r>
            <a:endParaRPr lang="en-US" dirty="0"/>
          </a:p>
        </p:txBody>
      </p:sp>
    </p:spTree>
    <p:extLst>
      <p:ext uri="{BB962C8B-B14F-4D97-AF65-F5344CB8AC3E}">
        <p14:creationId xmlns:p14="http://schemas.microsoft.com/office/powerpoint/2010/main" val="258822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a:bodyPr>
          <a:lstStyle/>
          <a:p>
            <a:pPr marL="630238" lvl="2" indent="-285750">
              <a:buFontTx/>
              <a:buChar char="-"/>
            </a:pPr>
            <a:r>
              <a:rPr lang="en-US" dirty="0" smtClean="0"/>
              <a:t>Neil </a:t>
            </a:r>
            <a:r>
              <a:rPr lang="en-US" dirty="0"/>
              <a:t>R. Williamson, 1 </a:t>
            </a:r>
            <a:r>
              <a:rPr lang="en-US" dirty="0" err="1"/>
              <a:t>Henrik</a:t>
            </a:r>
            <a:r>
              <a:rPr lang="en-US" dirty="0"/>
              <a:t> T. </a:t>
            </a:r>
            <a:r>
              <a:rPr lang="en-US" dirty="0" err="1"/>
              <a:t>Simonsen</a:t>
            </a:r>
            <a:r>
              <a:rPr lang="en-US" dirty="0"/>
              <a:t>, 2 </a:t>
            </a:r>
            <a:r>
              <a:rPr lang="en-US" dirty="0" err="1"/>
              <a:t>Raef</a:t>
            </a:r>
            <a:r>
              <a:rPr lang="en-US" dirty="0"/>
              <a:t> A. A. Ahmed, 2 Gabrielle </a:t>
            </a:r>
            <a:r>
              <a:rPr lang="en-US" dirty="0" err="1"/>
              <a:t>Goldet</a:t>
            </a:r>
            <a:r>
              <a:rPr lang="en-US" dirty="0"/>
              <a:t>, 2 </a:t>
            </a:r>
            <a:r>
              <a:rPr lang="en-US" dirty="0" smtClean="0"/>
              <a:t>	Holly </a:t>
            </a:r>
            <a:r>
              <a:rPr lang="en-US" dirty="0"/>
              <a:t>Slater, 1 Louise Woodley, 1 </a:t>
            </a:r>
            <a:r>
              <a:rPr lang="en-US" dirty="0" err="1"/>
              <a:t>Finian</a:t>
            </a:r>
            <a:r>
              <a:rPr lang="en-US" dirty="0"/>
              <a:t> J. </a:t>
            </a:r>
            <a:r>
              <a:rPr lang="en-US" dirty="0" err="1"/>
              <a:t>Leeper</a:t>
            </a:r>
            <a:r>
              <a:rPr lang="en-US" dirty="0"/>
              <a:t> 2 and George P. C. </a:t>
            </a:r>
            <a:r>
              <a:rPr lang="en-US" dirty="0" err="1"/>
              <a:t>Salmond</a:t>
            </a:r>
            <a:r>
              <a:rPr lang="en-US" dirty="0"/>
              <a:t> 1 </a:t>
            </a:r>
            <a:r>
              <a:rPr lang="en-US" dirty="0" smtClean="0"/>
              <a:t>	*. </a:t>
            </a:r>
            <a:r>
              <a:rPr lang="en-US" dirty="0"/>
              <a:t>"Biosynthesis of the Red Antibiotic, </a:t>
            </a:r>
            <a:r>
              <a:rPr lang="en-US" dirty="0" err="1"/>
              <a:t>Prodigiosin</a:t>
            </a:r>
            <a:r>
              <a:rPr lang="en-US" dirty="0"/>
              <a:t>, in </a:t>
            </a:r>
            <a:r>
              <a:rPr lang="en-US" dirty="0" err="1"/>
              <a:t>Serratia</a:t>
            </a:r>
            <a:r>
              <a:rPr lang="en-US" dirty="0"/>
              <a:t> : Identification of </a:t>
            </a:r>
            <a:r>
              <a:rPr lang="en-US" dirty="0" smtClean="0"/>
              <a:t>	a </a:t>
            </a:r>
            <a:r>
              <a:rPr lang="en-US" dirty="0"/>
              <a:t>Novel 2-methyl-3-n-amylpyrrole (MAP) Assembly Pathway, Definition of the </a:t>
            </a:r>
            <a:r>
              <a:rPr lang="en-US" dirty="0" smtClean="0"/>
              <a:t>	Terminal </a:t>
            </a:r>
            <a:r>
              <a:rPr lang="en-US" dirty="0"/>
              <a:t>Condensing Enzyme, and Implications for </a:t>
            </a:r>
            <a:r>
              <a:rPr lang="en-US" dirty="0" err="1"/>
              <a:t>Undecylprodigiosin</a:t>
            </a:r>
            <a:r>
              <a:rPr lang="en-US" dirty="0"/>
              <a:t> </a:t>
            </a:r>
            <a:r>
              <a:rPr lang="en-US" dirty="0" smtClean="0"/>
              <a:t>	Biosynthesis </a:t>
            </a:r>
            <a:r>
              <a:rPr lang="en-US" dirty="0"/>
              <a:t>in Streptomyces." (</a:t>
            </a:r>
            <a:r>
              <a:rPr lang="en-US" dirty="0" err="1"/>
              <a:t>n.d.</a:t>
            </a:r>
            <a:r>
              <a:rPr lang="en-US" dirty="0"/>
              <a:t>): n. </a:t>
            </a:r>
            <a:r>
              <a:rPr lang="en-US" dirty="0" err="1"/>
              <a:t>pag</a:t>
            </a:r>
            <a:r>
              <a:rPr lang="en-US" dirty="0"/>
              <a:t>. Print</a:t>
            </a:r>
            <a:r>
              <a:rPr lang="en-US" dirty="0" smtClean="0"/>
              <a:t>.</a:t>
            </a:r>
          </a:p>
          <a:p>
            <a:pPr marL="285750" indent="-285750">
              <a:buFontTx/>
              <a:buChar char="-"/>
            </a:pPr>
            <a:r>
              <a:rPr lang="fr-FR" i="1" dirty="0" err="1"/>
              <a:t>Serratia</a:t>
            </a:r>
            <a:r>
              <a:rPr lang="fr-FR" i="1" dirty="0"/>
              <a:t> </a:t>
            </a:r>
            <a:r>
              <a:rPr lang="fr-FR" i="1" dirty="0" err="1"/>
              <a:t>Marcescens</a:t>
            </a:r>
            <a:r>
              <a:rPr lang="fr-FR" dirty="0"/>
              <a:t>., 2011. Web. 3 Sept. </a:t>
            </a:r>
            <a:r>
              <a:rPr lang="fr-FR" dirty="0" smtClean="0"/>
              <a:t>2012. </a:t>
            </a:r>
            <a:r>
              <a:rPr lang="en-US" u="sng" dirty="0" smtClean="0">
                <a:solidFill>
                  <a:srgbClr val="009999"/>
                </a:solidFill>
                <a:hlinkClick r:id="rId2"/>
              </a:rPr>
              <a:t>www.serratiamarcescens.net</a:t>
            </a:r>
            <a:r>
              <a:rPr lang="en-US" u="sng" dirty="0" smtClean="0">
                <a:solidFill>
                  <a:srgbClr val="009999"/>
                </a:solidFill>
              </a:rPr>
              <a:t> </a:t>
            </a:r>
            <a:endParaRPr lang="en-US" dirty="0"/>
          </a:p>
          <a:p>
            <a:pPr marL="285750" indent="-285750">
              <a:buFontTx/>
              <a:buChar char="-"/>
            </a:pPr>
            <a:r>
              <a:rPr lang="en-US" u="sng" dirty="0" smtClean="0">
                <a:solidFill>
                  <a:srgbClr val="009999"/>
                </a:solidFill>
                <a:hlinkClick r:id="rId3"/>
              </a:rPr>
              <a:t>http</a:t>
            </a:r>
            <a:r>
              <a:rPr lang="en-US" u="sng" dirty="0">
                <a:solidFill>
                  <a:srgbClr val="009999"/>
                </a:solidFill>
                <a:hlinkClick r:id="rId3"/>
              </a:rPr>
              <a:t>://microbewiki.kenyon.edu/index.php/Serratia_marcescens</a:t>
            </a:r>
            <a:endParaRPr lang="en-US" dirty="0"/>
          </a:p>
          <a:p>
            <a:pPr marL="285750" indent="-285750">
              <a:buFontTx/>
              <a:buChar char="-"/>
            </a:pPr>
            <a:r>
              <a:rPr lang="en-US" dirty="0"/>
              <a:t>Harris, A. K. P. "The </a:t>
            </a:r>
            <a:r>
              <a:rPr lang="en-US" dirty="0" err="1"/>
              <a:t>Serratia</a:t>
            </a:r>
            <a:r>
              <a:rPr lang="en-US" dirty="0"/>
              <a:t> Gene Cluster Encoding Biosynthesis of the </a:t>
            </a:r>
            <a:r>
              <a:rPr lang="en-US" dirty="0" smtClean="0"/>
              <a:t>	Red </a:t>
            </a:r>
            <a:r>
              <a:rPr lang="en-US" dirty="0"/>
              <a:t>Antibiotic, </a:t>
            </a:r>
            <a:r>
              <a:rPr lang="en-US" dirty="0" err="1"/>
              <a:t>Prodigiosin</a:t>
            </a:r>
            <a:r>
              <a:rPr lang="en-US" dirty="0"/>
              <a:t>, Shows Species- and Strain-dependent </a:t>
            </a:r>
            <a:r>
              <a:rPr lang="en-US" dirty="0" smtClean="0"/>
              <a:t>	Genome </a:t>
            </a:r>
            <a:r>
              <a:rPr lang="en-US" dirty="0"/>
              <a:t>Context Variation." </a:t>
            </a:r>
            <a:r>
              <a:rPr lang="en-US" i="1" dirty="0"/>
              <a:t>Microbiology</a:t>
            </a:r>
            <a:r>
              <a:rPr lang="en-US" dirty="0"/>
              <a:t> 150.11 (2004): 3547-560. </a:t>
            </a:r>
            <a:r>
              <a:rPr lang="en-US" dirty="0" smtClean="0"/>
              <a:t>	Print.</a:t>
            </a:r>
          </a:p>
          <a:p>
            <a:pPr marL="285750" indent="-285750">
              <a:buFontTx/>
              <a:buChar char="-"/>
            </a:pPr>
            <a:r>
              <a:rPr lang="en-US" dirty="0"/>
              <a:t>Williamson, Neil R., Peter C. </a:t>
            </a:r>
            <a:r>
              <a:rPr lang="en-US" dirty="0" err="1"/>
              <a:t>Fineran</a:t>
            </a:r>
            <a:r>
              <a:rPr lang="en-US" dirty="0"/>
              <a:t>, </a:t>
            </a:r>
            <a:r>
              <a:rPr lang="en-US" dirty="0" err="1"/>
              <a:t>Tamzin</a:t>
            </a:r>
            <a:r>
              <a:rPr lang="en-US" dirty="0"/>
              <a:t> </a:t>
            </a:r>
            <a:r>
              <a:rPr lang="en-US" dirty="0" err="1"/>
              <a:t>Gristwood</a:t>
            </a:r>
            <a:r>
              <a:rPr lang="en-US" dirty="0"/>
              <a:t>, Suresh R. </a:t>
            </a:r>
            <a:r>
              <a:rPr lang="en-US" dirty="0" err="1"/>
              <a:t>Chawrai</a:t>
            </a:r>
            <a:r>
              <a:rPr lang="en-US" dirty="0"/>
              <a:t>, </a:t>
            </a:r>
            <a:r>
              <a:rPr lang="en-US" dirty="0" smtClean="0"/>
              <a:t>	</a:t>
            </a:r>
            <a:r>
              <a:rPr lang="en-US" dirty="0" err="1" smtClean="0"/>
              <a:t>Finian</a:t>
            </a:r>
            <a:r>
              <a:rPr lang="en-US" dirty="0" smtClean="0"/>
              <a:t> </a:t>
            </a:r>
            <a:r>
              <a:rPr lang="en-US" dirty="0"/>
              <a:t>J. </a:t>
            </a:r>
            <a:r>
              <a:rPr lang="en-US" dirty="0" err="1"/>
              <a:t>Leeper</a:t>
            </a:r>
            <a:r>
              <a:rPr lang="en-US" dirty="0"/>
              <a:t>, and George PC </a:t>
            </a:r>
            <a:r>
              <a:rPr lang="en-US" dirty="0" err="1"/>
              <a:t>Salmond</a:t>
            </a:r>
            <a:r>
              <a:rPr lang="en-US" dirty="0"/>
              <a:t>. "Anticancer and </a:t>
            </a:r>
            <a:r>
              <a:rPr lang="en-US" dirty="0" smtClean="0"/>
              <a:t>	Immunosuppressive </a:t>
            </a:r>
            <a:r>
              <a:rPr lang="en-US" dirty="0"/>
              <a:t>Properties of Bacterial </a:t>
            </a:r>
            <a:r>
              <a:rPr lang="en-US" dirty="0" err="1"/>
              <a:t>Prodiginines</a:t>
            </a:r>
            <a:r>
              <a:rPr lang="en-US" dirty="0"/>
              <a:t>." </a:t>
            </a:r>
            <a:r>
              <a:rPr lang="en-US" i="1" dirty="0"/>
              <a:t>Future </a:t>
            </a:r>
            <a:r>
              <a:rPr lang="en-US" i="1" dirty="0" smtClean="0"/>
              <a:t>	Microbiology</a:t>
            </a:r>
            <a:r>
              <a:rPr lang="en-US" dirty="0" smtClean="0"/>
              <a:t> </a:t>
            </a:r>
            <a:r>
              <a:rPr lang="en-US" dirty="0"/>
              <a:t>2.6 (2007): 605-18. Print.</a:t>
            </a:r>
          </a:p>
        </p:txBody>
      </p:sp>
      <p:sp>
        <p:nvSpPr>
          <p:cNvPr id="3" name="Title 2"/>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292094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3762374" cy="4724400"/>
          </a:xfrm>
        </p:spPr>
        <p:txBody>
          <a:bodyPr/>
          <a:lstStyle/>
          <a:p>
            <a:r>
              <a:rPr lang="en-US" dirty="0"/>
              <a:t> - We chose </a:t>
            </a:r>
            <a:r>
              <a:rPr lang="en-US" dirty="0" err="1"/>
              <a:t>pigI</a:t>
            </a:r>
            <a:r>
              <a:rPr lang="en-US" dirty="0"/>
              <a:t> because it is involved in one of the beginning pathways of MBC(4-methoxy-2,2`-bipyrrole-5-carbaldehydе) </a:t>
            </a:r>
            <a:endParaRPr lang="en-US" dirty="0" smtClean="0"/>
          </a:p>
          <a:p>
            <a:r>
              <a:rPr lang="en-US" dirty="0"/>
              <a:t>- This is a precursor of </a:t>
            </a:r>
            <a:r>
              <a:rPr lang="en-US" dirty="0" err="1"/>
              <a:t>prodigiosin</a:t>
            </a:r>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t>Review</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948813"/>
            <a:ext cx="4737100" cy="5542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7010400" y="1066800"/>
            <a:ext cx="990600" cy="8000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6705600" y="533400"/>
            <a:ext cx="609600" cy="685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53000" y="304800"/>
            <a:ext cx="1752600" cy="369332"/>
          </a:xfrm>
          <a:prstGeom prst="rect">
            <a:avLst/>
          </a:prstGeom>
          <a:noFill/>
        </p:spPr>
        <p:txBody>
          <a:bodyPr wrap="square" rtlCol="0">
            <a:spAutoFit/>
          </a:bodyPr>
          <a:lstStyle/>
          <a:p>
            <a:r>
              <a:rPr lang="en-US" dirty="0" smtClean="0"/>
              <a:t>Gene of Interest</a:t>
            </a:r>
            <a:endParaRPr lang="en-US" dirty="0"/>
          </a:p>
        </p:txBody>
      </p:sp>
    </p:spTree>
    <p:extLst>
      <p:ext uri="{BB962C8B-B14F-4D97-AF65-F5344CB8AC3E}">
        <p14:creationId xmlns:p14="http://schemas.microsoft.com/office/powerpoint/2010/main" val="144161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t>Experimental Approach:</a:t>
            </a:r>
          </a:p>
          <a:p>
            <a:pPr marL="285750" indent="-285750">
              <a:buFontTx/>
              <a:buChar char="-"/>
            </a:pPr>
            <a:r>
              <a:rPr lang="en-US" dirty="0" smtClean="0"/>
              <a:t>Growth of </a:t>
            </a:r>
            <a:r>
              <a:rPr lang="en-US" i="1" dirty="0" smtClean="0"/>
              <a:t>S. </a:t>
            </a:r>
            <a:r>
              <a:rPr lang="en-US" i="1" dirty="0" err="1" smtClean="0"/>
              <a:t>marcescens</a:t>
            </a:r>
            <a:endParaRPr lang="en-US" i="1" dirty="0" smtClean="0"/>
          </a:p>
          <a:p>
            <a:pPr marL="285750" indent="-285750">
              <a:buFontTx/>
              <a:buChar char="-"/>
            </a:pPr>
            <a:r>
              <a:rPr lang="en-US" dirty="0" smtClean="0"/>
              <a:t>Extraction of DNA</a:t>
            </a:r>
          </a:p>
          <a:p>
            <a:pPr marL="285750" indent="-285750">
              <a:buFontTx/>
              <a:buChar char="-"/>
            </a:pPr>
            <a:r>
              <a:rPr lang="en-US" dirty="0" smtClean="0"/>
              <a:t>PCR Amplification of gene of interest</a:t>
            </a:r>
          </a:p>
          <a:p>
            <a:pPr marL="285750" indent="-285750">
              <a:buFontTx/>
              <a:buChar char="-"/>
            </a:pPr>
            <a:r>
              <a:rPr lang="en-US" dirty="0" smtClean="0"/>
              <a:t>Site directed mutagenesis</a:t>
            </a:r>
          </a:p>
          <a:p>
            <a:pPr marL="285750" indent="-285750">
              <a:buFontTx/>
              <a:buChar char="-"/>
            </a:pPr>
            <a:r>
              <a:rPr lang="en-US" dirty="0" smtClean="0"/>
              <a:t>Insertion of gene of interest into vector</a:t>
            </a:r>
          </a:p>
          <a:p>
            <a:pPr marL="285750" indent="-285750">
              <a:buFontTx/>
              <a:buChar char="-"/>
            </a:pPr>
            <a:r>
              <a:rPr lang="en-US" dirty="0" smtClean="0"/>
              <a:t>Transformation of vector into </a:t>
            </a:r>
            <a:r>
              <a:rPr lang="en-US" i="1" dirty="0" smtClean="0"/>
              <a:t>E. Coli</a:t>
            </a:r>
          </a:p>
          <a:p>
            <a:pPr marL="285750" indent="-285750">
              <a:buFontTx/>
              <a:buChar char="-"/>
            </a:pPr>
            <a:r>
              <a:rPr lang="en-US" dirty="0" smtClean="0"/>
              <a:t>Selection of vector through Arabinose activation and ampicillin </a:t>
            </a:r>
          </a:p>
          <a:p>
            <a:pPr marL="285750" indent="-285750">
              <a:buFontTx/>
              <a:buChar char="-"/>
            </a:pPr>
            <a:r>
              <a:rPr lang="en-US" dirty="0" smtClean="0"/>
              <a:t>Check for gene of interest in vectors taken up by</a:t>
            </a:r>
            <a:r>
              <a:rPr lang="en-US" i="1" dirty="0" smtClean="0"/>
              <a:t> </a:t>
            </a:r>
            <a:r>
              <a:rPr lang="en-US" i="1" dirty="0" err="1" smtClean="0"/>
              <a:t>E.Coli</a:t>
            </a:r>
            <a:r>
              <a:rPr lang="en-US" i="1" dirty="0" smtClean="0"/>
              <a:t> </a:t>
            </a:r>
            <a:r>
              <a:rPr lang="en-US" dirty="0" smtClean="0"/>
              <a:t>via SDS-PAGE or sequencing</a:t>
            </a:r>
          </a:p>
        </p:txBody>
      </p:sp>
      <p:sp>
        <p:nvSpPr>
          <p:cNvPr id="3" name="Title 2"/>
          <p:cNvSpPr>
            <a:spLocks noGrp="1"/>
          </p:cNvSpPr>
          <p:nvPr>
            <p:ph type="title"/>
          </p:nvPr>
        </p:nvSpPr>
        <p:spPr/>
        <p:txBody>
          <a:bodyPr/>
          <a:lstStyle/>
          <a:p>
            <a:r>
              <a:rPr lang="en-US" dirty="0" smtClean="0"/>
              <a:t>Review</a:t>
            </a:r>
            <a:endParaRPr lang="en-US" dirty="0"/>
          </a:p>
        </p:txBody>
      </p:sp>
    </p:spTree>
    <p:extLst>
      <p:ext uri="{BB962C8B-B14F-4D97-AF65-F5344CB8AC3E}">
        <p14:creationId xmlns:p14="http://schemas.microsoft.com/office/powerpoint/2010/main" val="227669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1524000"/>
            <a:ext cx="7680960" cy="4724400"/>
          </a:xfrm>
        </p:spPr>
        <p:txBody>
          <a:bodyPr/>
          <a:lstStyle/>
          <a:p>
            <a:pPr marL="285750" indent="-285750">
              <a:buFontTx/>
              <a:buChar char="-"/>
            </a:pPr>
            <a:r>
              <a:rPr lang="en-US" i="1" dirty="0" smtClean="0"/>
              <a:t>S. </a:t>
            </a:r>
            <a:r>
              <a:rPr lang="en-US" i="1" dirty="0" err="1" smtClean="0"/>
              <a:t>marcescens</a:t>
            </a:r>
            <a:r>
              <a:rPr lang="en-US" i="1" dirty="0" smtClean="0"/>
              <a:t> </a:t>
            </a:r>
            <a:r>
              <a:rPr lang="en-US" dirty="0" smtClean="0"/>
              <a:t>culture obtained from Dr. Walter</a:t>
            </a:r>
          </a:p>
          <a:p>
            <a:pPr marL="285750" indent="-285750">
              <a:buFontTx/>
              <a:buChar char="-"/>
            </a:pPr>
            <a:r>
              <a:rPr lang="en-US" dirty="0" smtClean="0"/>
              <a:t>Grew on a streak plate to see if culture was viable</a:t>
            </a:r>
          </a:p>
          <a:p>
            <a:pPr marL="285750" indent="-285750">
              <a:buFontTx/>
              <a:buChar char="-"/>
            </a:pPr>
            <a:r>
              <a:rPr lang="en-US" dirty="0" smtClean="0"/>
              <a:t>Culture then grown overnight in LB at 37°C</a:t>
            </a:r>
          </a:p>
          <a:p>
            <a:pPr marL="285750" indent="-285750">
              <a:buFontTx/>
              <a:buChar char="-"/>
            </a:pPr>
            <a:r>
              <a:rPr lang="en-US" dirty="0" smtClean="0"/>
              <a:t>Flasks were quite turbid so we proceeded to DNA extraction</a:t>
            </a:r>
            <a:endParaRPr lang="en-US" dirty="0"/>
          </a:p>
        </p:txBody>
      </p:sp>
      <p:sp>
        <p:nvSpPr>
          <p:cNvPr id="3" name="Title 2"/>
          <p:cNvSpPr>
            <a:spLocks noGrp="1"/>
          </p:cNvSpPr>
          <p:nvPr>
            <p:ph type="title"/>
          </p:nvPr>
        </p:nvSpPr>
        <p:spPr/>
        <p:txBody>
          <a:bodyPr/>
          <a:lstStyle/>
          <a:p>
            <a:r>
              <a:rPr lang="en-US" dirty="0" smtClean="0"/>
              <a:t>Growth of </a:t>
            </a:r>
            <a:r>
              <a:rPr lang="en-US" i="1" dirty="0" smtClean="0"/>
              <a:t>S. </a:t>
            </a:r>
            <a:r>
              <a:rPr lang="en-US" i="1" dirty="0" err="1" smtClean="0"/>
              <a:t>marcescens</a:t>
            </a:r>
            <a:endParaRPr lang="en-US" dirty="0"/>
          </a:p>
        </p:txBody>
      </p:sp>
      <p:pic>
        <p:nvPicPr>
          <p:cNvPr id="4"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81000"/>
            <a:ext cx="3219450" cy="2352675"/>
          </a:xfrm>
          <a:prstGeom prst="rect">
            <a:avLst/>
          </a:prstGeom>
          <a:noFill/>
          <a:ln>
            <a:noFill/>
          </a:ln>
          <a:extLst>
            <a:ext uri="{909E8E84-426E-40DD-AFC4-6F175D3DCCD1}">
              <a14:hiddenFill xmlns:a14="http://schemas.microsoft.com/office/drawing/2010/main">
                <a:solidFill>
                  <a:srgbClr val="FFFFFF">
                    <a:alpha val="32549"/>
                  </a:srgbClr>
                </a:solidFill>
              </a14:hiddenFill>
            </a:ext>
            <a:ext uri="{91240B29-F687-4F45-9708-019B960494DF}">
              <a14:hiddenLine xmlns:a14="http://schemas.microsoft.com/office/drawing/2010/main" w="25400">
                <a:solidFill>
                  <a:schemeClr val="tx1">
                    <a:alpha val="32549"/>
                  </a:schemeClr>
                </a:solidFill>
                <a:miter lim="800000"/>
                <a:headEnd/>
                <a:tailEnd/>
              </a14:hiddenLine>
            </a:ext>
          </a:extLst>
        </p:spPr>
      </p:pic>
    </p:spTree>
    <p:extLst>
      <p:ext uri="{BB962C8B-B14F-4D97-AF65-F5344CB8AC3E}">
        <p14:creationId xmlns:p14="http://schemas.microsoft.com/office/powerpoint/2010/main" val="91744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7680960" cy="1584960"/>
          </a:xfrm>
        </p:spPr>
        <p:txBody>
          <a:bodyPr>
            <a:normAutofit fontScale="92500" lnSpcReduction="20000"/>
          </a:bodyPr>
          <a:lstStyle/>
          <a:p>
            <a:pPr marL="285750" indent="-285750">
              <a:buFontTx/>
              <a:buChar char="-"/>
            </a:pPr>
            <a:r>
              <a:rPr lang="en-US" dirty="0" smtClean="0"/>
              <a:t>DNA was first extracted according to protocols obtained from the </a:t>
            </a:r>
            <a:r>
              <a:rPr lang="en-US" dirty="0" smtClean="0">
                <a:hlinkClick r:id="rId2"/>
              </a:rPr>
              <a:t>USDA</a:t>
            </a:r>
            <a:endParaRPr lang="en-US" dirty="0" smtClean="0"/>
          </a:p>
          <a:p>
            <a:pPr marL="457200" lvl="1" indent="-285750">
              <a:buFontTx/>
              <a:buChar char="-"/>
            </a:pPr>
            <a:r>
              <a:rPr lang="en-US" dirty="0" smtClean="0"/>
              <a:t>Amounts were reduced by a factor of 10 or more in most cases (Ex: 500ml to 5ml)</a:t>
            </a:r>
            <a:endParaRPr lang="en-US" dirty="0"/>
          </a:p>
          <a:p>
            <a:pPr marL="285750" indent="-285750">
              <a:buFontTx/>
              <a:buChar char="-"/>
            </a:pPr>
            <a:r>
              <a:rPr lang="en-US" dirty="0" smtClean="0"/>
              <a:t>Potential DNA (at least protein) was precipitated</a:t>
            </a:r>
          </a:p>
          <a:p>
            <a:pPr marL="285750" indent="-285750">
              <a:buFontTx/>
              <a:buChar char="-"/>
            </a:pPr>
            <a:r>
              <a:rPr lang="en-US" dirty="0" smtClean="0"/>
              <a:t>DNA samples ran through simple gel electrophoresis</a:t>
            </a:r>
          </a:p>
          <a:p>
            <a:pPr marL="457200" lvl="1" indent="-285750">
              <a:buFontTx/>
              <a:buChar char="-"/>
            </a:pPr>
            <a:r>
              <a:rPr lang="en-US" dirty="0" smtClean="0"/>
              <a:t>Digested and undigested samples run</a:t>
            </a:r>
          </a:p>
        </p:txBody>
      </p:sp>
      <p:sp>
        <p:nvSpPr>
          <p:cNvPr id="3" name="Title 2"/>
          <p:cNvSpPr>
            <a:spLocks noGrp="1"/>
          </p:cNvSpPr>
          <p:nvPr>
            <p:ph type="title"/>
          </p:nvPr>
        </p:nvSpPr>
        <p:spPr/>
        <p:txBody>
          <a:bodyPr/>
          <a:lstStyle/>
          <a:p>
            <a:r>
              <a:rPr lang="en-US" dirty="0" smtClean="0"/>
              <a:t>Extraction of DNA</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286000"/>
            <a:ext cx="3069125" cy="1371600"/>
          </a:xfrm>
          <a:prstGeom prst="rect">
            <a:avLst/>
          </a:prstGeom>
        </p:spPr>
      </p:pic>
      <p:sp>
        <p:nvSpPr>
          <p:cNvPr id="5" name="TextBox 4"/>
          <p:cNvSpPr txBox="1"/>
          <p:nvPr/>
        </p:nvSpPr>
        <p:spPr>
          <a:xfrm>
            <a:off x="381000" y="3887133"/>
            <a:ext cx="8382000" cy="1400383"/>
          </a:xfrm>
          <a:prstGeom prst="rect">
            <a:avLst/>
          </a:prstGeom>
          <a:noFill/>
        </p:spPr>
        <p:txBody>
          <a:bodyPr wrap="square" rtlCol="0">
            <a:spAutoFit/>
          </a:bodyPr>
          <a:lstStyle/>
          <a:p>
            <a:pPr marL="285750" indent="-285750">
              <a:buFontTx/>
              <a:buChar char="-"/>
            </a:pPr>
            <a:r>
              <a:rPr lang="en-US" sz="1700" dirty="0" smtClean="0"/>
              <a:t>We assumed that these bands represented DNA because </a:t>
            </a:r>
            <a:r>
              <a:rPr lang="en-US" sz="1700" dirty="0" smtClean="0"/>
              <a:t>a streak </a:t>
            </a:r>
            <a:r>
              <a:rPr lang="en-US" sz="1700" dirty="0" smtClean="0"/>
              <a:t>showed up in a digestible lane (lane 7)</a:t>
            </a:r>
          </a:p>
          <a:p>
            <a:pPr marL="285750" indent="-285750">
              <a:buFontTx/>
              <a:buChar char="-"/>
            </a:pPr>
            <a:endParaRPr lang="en-US" sz="1700" dirty="0"/>
          </a:p>
          <a:p>
            <a:pPr marL="285750" indent="-285750">
              <a:buFontTx/>
              <a:buChar char="-"/>
            </a:pPr>
            <a:r>
              <a:rPr lang="en-US" sz="1700" dirty="0" smtClean="0"/>
              <a:t>We proceeded to PCR amplification to confirm the presence of DNA (and our target gene)</a:t>
            </a:r>
            <a:endParaRPr lang="en-US" sz="1700" dirty="0"/>
          </a:p>
        </p:txBody>
      </p:sp>
    </p:spTree>
    <p:extLst>
      <p:ext uri="{BB962C8B-B14F-4D97-AF65-F5344CB8AC3E}">
        <p14:creationId xmlns:p14="http://schemas.microsoft.com/office/powerpoint/2010/main" val="80073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5210174" cy="4632960"/>
          </a:xfrm>
        </p:spPr>
        <p:txBody>
          <a:bodyPr>
            <a:normAutofit lnSpcReduction="10000"/>
          </a:bodyPr>
          <a:lstStyle/>
          <a:p>
            <a:pPr marL="285750" indent="-285750">
              <a:buFontTx/>
              <a:buChar char="-"/>
            </a:pPr>
            <a:r>
              <a:rPr lang="en-US" dirty="0" smtClean="0"/>
              <a:t>On </a:t>
            </a:r>
            <a:r>
              <a:rPr lang="en-US" dirty="0" smtClean="0"/>
              <a:t>our first PCR run, the positive control failed, so we couldn’t conclude anything from our </a:t>
            </a:r>
            <a:r>
              <a:rPr lang="en-US" dirty="0" smtClean="0"/>
              <a:t>results</a:t>
            </a:r>
          </a:p>
          <a:p>
            <a:pPr marL="285750" indent="-285750">
              <a:buFontTx/>
              <a:buChar char="-"/>
            </a:pPr>
            <a:r>
              <a:rPr lang="en-US" dirty="0" smtClean="0"/>
              <a:t>Temperatures:</a:t>
            </a:r>
          </a:p>
          <a:p>
            <a:pPr marL="457200" lvl="1" indent="-285750">
              <a:buFontTx/>
              <a:buChar char="-"/>
            </a:pPr>
            <a:r>
              <a:rPr lang="en-US" dirty="0" smtClean="0"/>
              <a:t>Lane 3 – </a:t>
            </a:r>
            <a:r>
              <a:rPr lang="en-US" dirty="0" err="1" smtClean="0"/>
              <a:t>Biobrick</a:t>
            </a:r>
            <a:r>
              <a:rPr lang="en-US" dirty="0" smtClean="0"/>
              <a:t> </a:t>
            </a:r>
            <a:r>
              <a:rPr lang="en-US" dirty="0" err="1" smtClean="0"/>
              <a:t>oligo</a:t>
            </a:r>
            <a:r>
              <a:rPr lang="en-US" dirty="0" smtClean="0"/>
              <a:t> control</a:t>
            </a:r>
          </a:p>
          <a:p>
            <a:pPr marL="457200" lvl="1" indent="-285750">
              <a:buFontTx/>
              <a:buChar char="-"/>
            </a:pPr>
            <a:r>
              <a:rPr lang="en-US" dirty="0" smtClean="0"/>
              <a:t>Lane 4 – No </a:t>
            </a:r>
            <a:r>
              <a:rPr lang="en-US" dirty="0" err="1" smtClean="0"/>
              <a:t>Biobrick</a:t>
            </a:r>
            <a:r>
              <a:rPr lang="en-US" dirty="0" smtClean="0"/>
              <a:t> </a:t>
            </a:r>
            <a:r>
              <a:rPr lang="en-US" dirty="0" err="1" smtClean="0"/>
              <a:t>oligo</a:t>
            </a:r>
            <a:r>
              <a:rPr lang="en-US" dirty="0" smtClean="0"/>
              <a:t> control</a:t>
            </a:r>
          </a:p>
          <a:p>
            <a:pPr marL="457200" lvl="1" indent="-285750">
              <a:buFontTx/>
              <a:buChar char="-"/>
            </a:pPr>
            <a:r>
              <a:rPr lang="en-US" dirty="0" smtClean="0"/>
              <a:t>Lane 5 – Marker</a:t>
            </a:r>
          </a:p>
          <a:p>
            <a:pPr marL="457200" lvl="1" indent="-285750">
              <a:buFontTx/>
              <a:buChar char="-"/>
            </a:pPr>
            <a:r>
              <a:rPr lang="en-US" dirty="0" smtClean="0"/>
              <a:t>Lane 6 – </a:t>
            </a:r>
            <a:r>
              <a:rPr lang="en-US" dirty="0" err="1" smtClean="0"/>
              <a:t>Biobrick</a:t>
            </a:r>
            <a:r>
              <a:rPr lang="en-US" dirty="0" smtClean="0"/>
              <a:t> 50 C</a:t>
            </a:r>
          </a:p>
          <a:p>
            <a:pPr marL="457200" lvl="1" indent="-285750">
              <a:buFontTx/>
              <a:buChar char="-"/>
            </a:pPr>
            <a:r>
              <a:rPr lang="en-US" dirty="0" smtClean="0"/>
              <a:t>Lane 7 – </a:t>
            </a:r>
            <a:r>
              <a:rPr lang="en-US" dirty="0" err="1" smtClean="0"/>
              <a:t>Biobrick</a:t>
            </a:r>
            <a:r>
              <a:rPr lang="en-US" dirty="0" smtClean="0"/>
              <a:t> 52.9 C</a:t>
            </a:r>
          </a:p>
          <a:p>
            <a:pPr marL="457200" lvl="1" indent="-285750">
              <a:buFontTx/>
              <a:buChar char="-"/>
            </a:pPr>
            <a:r>
              <a:rPr lang="en-US" dirty="0" smtClean="0"/>
              <a:t>Lane 8 – </a:t>
            </a:r>
            <a:r>
              <a:rPr lang="en-US" dirty="0" err="1" smtClean="0"/>
              <a:t>Biobrick</a:t>
            </a:r>
            <a:r>
              <a:rPr lang="en-US" dirty="0" smtClean="0"/>
              <a:t> 62 C</a:t>
            </a:r>
          </a:p>
          <a:p>
            <a:pPr marL="457200" lvl="1" indent="-285750">
              <a:buFontTx/>
              <a:buChar char="-"/>
            </a:pPr>
            <a:r>
              <a:rPr lang="en-US" dirty="0" smtClean="0"/>
              <a:t>Lane 9 – </a:t>
            </a:r>
            <a:r>
              <a:rPr lang="en-US" dirty="0" err="1" smtClean="0"/>
              <a:t>Nobiobrick</a:t>
            </a:r>
            <a:r>
              <a:rPr lang="en-US" dirty="0" smtClean="0"/>
              <a:t> 50 C</a:t>
            </a:r>
          </a:p>
          <a:p>
            <a:pPr marL="457200" lvl="1" indent="-285750">
              <a:buFontTx/>
              <a:buChar char="-"/>
            </a:pPr>
            <a:r>
              <a:rPr lang="en-US" dirty="0" smtClean="0"/>
              <a:t>Lane 10 – </a:t>
            </a:r>
            <a:r>
              <a:rPr lang="en-US" dirty="0" err="1" smtClean="0"/>
              <a:t>Nobiobrick</a:t>
            </a:r>
            <a:r>
              <a:rPr lang="en-US" dirty="0" smtClean="0"/>
              <a:t> 52.9 C</a:t>
            </a:r>
          </a:p>
          <a:p>
            <a:pPr marL="457200" lvl="1" indent="-285750">
              <a:buFontTx/>
              <a:buChar char="-"/>
            </a:pPr>
            <a:r>
              <a:rPr lang="en-US" dirty="0" smtClean="0"/>
              <a:t>Lane 11 – </a:t>
            </a:r>
            <a:r>
              <a:rPr lang="en-US" dirty="0" err="1" smtClean="0"/>
              <a:t>Nobiobrick</a:t>
            </a:r>
            <a:r>
              <a:rPr lang="en-US" dirty="0" smtClean="0"/>
              <a:t> 62 C</a:t>
            </a:r>
          </a:p>
          <a:p>
            <a:pPr marL="457200" lvl="1" indent="-285750">
              <a:buFontTx/>
              <a:buChar char="-"/>
            </a:pPr>
            <a:r>
              <a:rPr lang="en-US" dirty="0" smtClean="0"/>
              <a:t>Lane 12 – Marker</a:t>
            </a:r>
          </a:p>
          <a:p>
            <a:pPr marL="457200" lvl="1" indent="-285750">
              <a:buFontTx/>
              <a:buChar char="-"/>
            </a:pPr>
            <a:r>
              <a:rPr lang="en-US" dirty="0" smtClean="0"/>
              <a:t>Annealing time – 1 min 30 sec</a:t>
            </a:r>
          </a:p>
          <a:p>
            <a:pPr marL="285750" indent="-285750">
              <a:buFontTx/>
              <a:buChar char="-"/>
            </a:pPr>
            <a:endParaRPr lang="en-US" dirty="0"/>
          </a:p>
        </p:txBody>
      </p:sp>
      <p:sp>
        <p:nvSpPr>
          <p:cNvPr id="3" name="Title 2"/>
          <p:cNvSpPr>
            <a:spLocks noGrp="1"/>
          </p:cNvSpPr>
          <p:nvPr>
            <p:ph type="title"/>
          </p:nvPr>
        </p:nvSpPr>
        <p:spPr/>
        <p:txBody>
          <a:bodyPr/>
          <a:lstStyle/>
          <a:p>
            <a:r>
              <a:rPr lang="en-US" dirty="0" smtClean="0"/>
              <a:t>PCR Amplification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529641"/>
            <a:ext cx="2676899" cy="2172003"/>
          </a:xfrm>
          <a:prstGeom prst="rect">
            <a:avLst/>
          </a:prstGeom>
        </p:spPr>
      </p:pic>
      <p:grpSp>
        <p:nvGrpSpPr>
          <p:cNvPr id="10" name="Group 9"/>
          <p:cNvGrpSpPr/>
          <p:nvPr/>
        </p:nvGrpSpPr>
        <p:grpSpPr>
          <a:xfrm>
            <a:off x="6248400" y="3812248"/>
            <a:ext cx="3657600" cy="1371600"/>
            <a:chOff x="5181600" y="2209800"/>
            <a:chExt cx="3657600" cy="1371600"/>
          </a:xfrm>
        </p:grpSpPr>
        <p:grpSp>
          <p:nvGrpSpPr>
            <p:cNvPr id="9" name="Group 8"/>
            <p:cNvGrpSpPr/>
            <p:nvPr/>
          </p:nvGrpSpPr>
          <p:grpSpPr>
            <a:xfrm>
              <a:off x="5181600" y="2342465"/>
              <a:ext cx="1061884" cy="1238935"/>
              <a:chOff x="5181600" y="2342465"/>
              <a:chExt cx="1061884" cy="1238935"/>
            </a:xfrm>
          </p:grpSpPr>
          <p:sp>
            <p:nvSpPr>
              <p:cNvPr id="5" name="Oval 4"/>
              <p:cNvSpPr/>
              <p:nvPr/>
            </p:nvSpPr>
            <p:spPr>
              <a:xfrm>
                <a:off x="5181600" y="2438400"/>
                <a:ext cx="6096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5557684" y="2342465"/>
                <a:ext cx="6858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6243484" y="2209800"/>
              <a:ext cx="2595716" cy="646331"/>
            </a:xfrm>
            <a:prstGeom prst="rect">
              <a:avLst/>
            </a:prstGeom>
            <a:noFill/>
          </p:spPr>
          <p:txBody>
            <a:bodyPr wrap="square" rtlCol="0">
              <a:spAutoFit/>
            </a:bodyPr>
            <a:lstStyle/>
            <a:p>
              <a:r>
                <a:rPr lang="en-US" b="1" dirty="0" smtClean="0">
                  <a:solidFill>
                    <a:srgbClr val="FF0000"/>
                  </a:solidFill>
                </a:rPr>
                <a:t>Positive Control (or lack thereof)</a:t>
              </a:r>
              <a:endParaRPr lang="en-US" b="1" dirty="0">
                <a:solidFill>
                  <a:srgbClr val="FF0000"/>
                </a:solidFill>
              </a:endParaRPr>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8879" y="3563773"/>
            <a:ext cx="2095793" cy="2705478"/>
          </a:xfrm>
          <a:prstGeom prst="rect">
            <a:avLst/>
          </a:prstGeom>
        </p:spPr>
      </p:pic>
    </p:spTree>
    <p:extLst>
      <p:ext uri="{BB962C8B-B14F-4D97-AF65-F5344CB8AC3E}">
        <p14:creationId xmlns:p14="http://schemas.microsoft.com/office/powerpoint/2010/main" val="282968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7680960" cy="3032760"/>
          </a:xfrm>
        </p:spPr>
        <p:txBody>
          <a:bodyPr>
            <a:normAutofit lnSpcReduction="10000"/>
          </a:bodyPr>
          <a:lstStyle/>
          <a:p>
            <a:pPr marL="285750" indent="-285750">
              <a:buFontTx/>
              <a:buChar char="-"/>
            </a:pPr>
            <a:r>
              <a:rPr lang="en-US" dirty="0"/>
              <a:t>After consulting with Dr. </a:t>
            </a:r>
            <a:r>
              <a:rPr lang="en-US" dirty="0" err="1"/>
              <a:t>Schwekendiek</a:t>
            </a:r>
            <a:r>
              <a:rPr lang="en-US" dirty="0"/>
              <a:t>, we noticed that our DNA may have been over diluted (we had our samples suspended in 1ml of solution, when Dr. </a:t>
            </a:r>
            <a:r>
              <a:rPr lang="en-US" dirty="0" err="1"/>
              <a:t>Schwekendiek</a:t>
            </a:r>
            <a:r>
              <a:rPr lang="en-US" dirty="0"/>
              <a:t> noted 100µl was the usual dilution)</a:t>
            </a:r>
          </a:p>
          <a:p>
            <a:pPr marL="285750" indent="-285750">
              <a:buFontTx/>
              <a:buChar char="-"/>
            </a:pPr>
            <a:endParaRPr lang="en-US" dirty="0"/>
          </a:p>
          <a:p>
            <a:pPr marL="285750" indent="-285750">
              <a:buFontTx/>
              <a:buChar char="-"/>
            </a:pPr>
            <a:r>
              <a:rPr lang="en-US" dirty="0"/>
              <a:t>To rectify this, we concentrated our DNA in a Speed Vacuum </a:t>
            </a:r>
            <a:r>
              <a:rPr lang="en-US" dirty="0" smtClean="0"/>
              <a:t>Concentrator </a:t>
            </a:r>
            <a:r>
              <a:rPr lang="en-US" dirty="0"/>
              <a:t>overnight</a:t>
            </a:r>
          </a:p>
          <a:p>
            <a:pPr marL="285750" indent="-285750">
              <a:buFontTx/>
              <a:buChar char="-"/>
            </a:pPr>
            <a:endParaRPr lang="en-US" dirty="0" smtClean="0"/>
          </a:p>
          <a:p>
            <a:pPr marL="285750" indent="-285750">
              <a:buFontTx/>
              <a:buChar char="-"/>
            </a:pPr>
            <a:r>
              <a:rPr lang="en-US" dirty="0" smtClean="0"/>
              <a:t>After </a:t>
            </a:r>
            <a:r>
              <a:rPr lang="en-US" dirty="0" smtClean="0"/>
              <a:t>running our samples through the Speed Vacuum Concentrator, we ran them through simple gel electrophoresis</a:t>
            </a:r>
          </a:p>
          <a:p>
            <a:pPr marL="285750" indent="-285750">
              <a:buFontTx/>
              <a:buChar char="-"/>
            </a:pPr>
            <a:endParaRPr lang="en-US" dirty="0" smtClean="0"/>
          </a:p>
        </p:txBody>
      </p:sp>
      <p:sp>
        <p:nvSpPr>
          <p:cNvPr id="3" name="Title 2"/>
          <p:cNvSpPr>
            <a:spLocks noGrp="1"/>
          </p:cNvSpPr>
          <p:nvPr>
            <p:ph type="title"/>
          </p:nvPr>
        </p:nvSpPr>
        <p:spPr/>
        <p:txBody>
          <a:bodyPr/>
          <a:lstStyle/>
          <a:p>
            <a:r>
              <a:rPr lang="en-US" dirty="0" smtClean="0"/>
              <a:t>DNA Concentration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4191000"/>
            <a:ext cx="1571844" cy="2419688"/>
          </a:xfrm>
          <a:prstGeom prst="rect">
            <a:avLst/>
          </a:prstGeom>
        </p:spPr>
      </p:pic>
      <p:sp>
        <p:nvSpPr>
          <p:cNvPr id="5" name="TextBox 4"/>
          <p:cNvSpPr txBox="1"/>
          <p:nvPr/>
        </p:nvSpPr>
        <p:spPr>
          <a:xfrm>
            <a:off x="457200" y="4980039"/>
            <a:ext cx="6096000" cy="1400383"/>
          </a:xfrm>
          <a:prstGeom prst="rect">
            <a:avLst/>
          </a:prstGeom>
          <a:noFill/>
        </p:spPr>
        <p:txBody>
          <a:bodyPr wrap="square" rtlCol="0">
            <a:spAutoFit/>
          </a:bodyPr>
          <a:lstStyle/>
          <a:p>
            <a:pPr marL="285750" indent="-285750">
              <a:buFontTx/>
              <a:buChar char="-"/>
            </a:pPr>
            <a:r>
              <a:rPr lang="en-US" sz="1700" dirty="0" smtClean="0"/>
              <a:t>Sample 3 (lane 5) was the only sample that showed up in with any significant brightness, so we only used that sample for testing for the rest of our </a:t>
            </a:r>
            <a:r>
              <a:rPr lang="en-US" sz="1700" dirty="0" smtClean="0"/>
              <a:t>experiments (with our first extraction)</a:t>
            </a:r>
            <a:endParaRPr lang="en-US" sz="1700" dirty="0" smtClean="0"/>
          </a:p>
          <a:p>
            <a:pPr marL="285750" indent="-285750">
              <a:buFontTx/>
              <a:buChar char="-"/>
            </a:pPr>
            <a:endParaRPr lang="en-US" sz="1700" dirty="0"/>
          </a:p>
        </p:txBody>
      </p:sp>
    </p:spTree>
    <p:extLst>
      <p:ext uri="{BB962C8B-B14F-4D97-AF65-F5344CB8AC3E}">
        <p14:creationId xmlns:p14="http://schemas.microsoft.com/office/powerpoint/2010/main" val="355831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7680960" cy="1051560"/>
          </a:xfrm>
        </p:spPr>
        <p:txBody>
          <a:bodyPr>
            <a:normAutofit/>
          </a:bodyPr>
          <a:lstStyle/>
          <a:p>
            <a:r>
              <a:rPr lang="en-US" dirty="0" smtClean="0"/>
              <a:t>- Only sample 3 produced visible bands and we wanted to confirm the presence of DNA, so we ran a undigested and digested sample 3 through simple gel electrophoresis </a:t>
            </a:r>
            <a:endParaRPr lang="en-US" dirty="0"/>
          </a:p>
        </p:txBody>
      </p:sp>
      <p:sp>
        <p:nvSpPr>
          <p:cNvPr id="3" name="Title 2"/>
          <p:cNvSpPr>
            <a:spLocks noGrp="1"/>
          </p:cNvSpPr>
          <p:nvPr>
            <p:ph type="title"/>
          </p:nvPr>
        </p:nvSpPr>
        <p:spPr/>
        <p:txBody>
          <a:bodyPr/>
          <a:lstStyle/>
          <a:p>
            <a:r>
              <a:rPr lang="en-US" dirty="0" smtClean="0"/>
              <a:t>DNA Confirmation</a:t>
            </a:r>
            <a:endParaRPr lang="en-US" dirty="0"/>
          </a:p>
        </p:txBody>
      </p:sp>
      <p:grpSp>
        <p:nvGrpSpPr>
          <p:cNvPr id="4" name="Group 3"/>
          <p:cNvGrpSpPr/>
          <p:nvPr/>
        </p:nvGrpSpPr>
        <p:grpSpPr>
          <a:xfrm>
            <a:off x="5815167" y="2250859"/>
            <a:ext cx="2643033" cy="1922418"/>
            <a:chOff x="5839133" y="1887582"/>
            <a:chExt cx="3000067" cy="274895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9133" y="1887582"/>
              <a:ext cx="1828800" cy="2168435"/>
            </a:xfrm>
            <a:prstGeom prst="rect">
              <a:avLst/>
            </a:prstGeom>
          </p:spPr>
        </p:pic>
        <p:sp>
          <p:nvSpPr>
            <p:cNvPr id="6" name="Oval 5"/>
            <p:cNvSpPr/>
            <p:nvPr/>
          </p:nvSpPr>
          <p:spPr>
            <a:xfrm>
              <a:off x="6523704" y="2348891"/>
              <a:ext cx="1020096" cy="19183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7" name="Straight Arrow Connector 6"/>
            <p:cNvCxnSpPr/>
            <p:nvPr/>
          </p:nvCxnSpPr>
          <p:spPr>
            <a:xfrm flipH="1" flipV="1">
              <a:off x="7315201" y="3810000"/>
              <a:ext cx="352732"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315201" y="4267200"/>
              <a:ext cx="1523999" cy="369332"/>
            </a:xfrm>
            <a:prstGeom prst="rect">
              <a:avLst/>
            </a:prstGeom>
            <a:noFill/>
          </p:spPr>
          <p:txBody>
            <a:bodyPr wrap="square" rtlCol="0">
              <a:spAutoFit/>
            </a:bodyPr>
            <a:lstStyle/>
            <a:p>
              <a:r>
                <a:rPr lang="en-US" dirty="0" smtClean="0">
                  <a:solidFill>
                    <a:srgbClr val="FF0000"/>
                  </a:solidFill>
                </a:rPr>
                <a:t>Sample 3</a:t>
              </a:r>
              <a:endParaRPr lang="en-US" dirty="0">
                <a:solidFill>
                  <a:srgbClr val="FF0000"/>
                </a:solidFill>
              </a:endParaRPr>
            </a:p>
          </p:txBody>
        </p:sp>
      </p:grpSp>
      <p:sp>
        <p:nvSpPr>
          <p:cNvPr id="9" name="Rectangle 8"/>
          <p:cNvSpPr/>
          <p:nvPr/>
        </p:nvSpPr>
        <p:spPr>
          <a:xfrm>
            <a:off x="381000" y="2664968"/>
            <a:ext cx="5257800" cy="1200329"/>
          </a:xfrm>
          <a:prstGeom prst="rect">
            <a:avLst/>
          </a:prstGeom>
        </p:spPr>
        <p:txBody>
          <a:bodyPr wrap="square">
            <a:spAutoFit/>
          </a:bodyPr>
          <a:lstStyle/>
          <a:p>
            <a:r>
              <a:rPr lang="en-US" dirty="0"/>
              <a:t>- As you can see, the gel was faulty, </a:t>
            </a:r>
            <a:r>
              <a:rPr lang="en-US" dirty="0" smtClean="0"/>
              <a:t>but we decided that there was a clear enough distinction between undigested and digested to proceed to PCR confirmation</a:t>
            </a:r>
            <a:endParaRPr lang="en-US" dirty="0"/>
          </a:p>
        </p:txBody>
      </p:sp>
    </p:spTree>
    <p:extLst>
      <p:ext uri="{BB962C8B-B14F-4D97-AF65-F5344CB8AC3E}">
        <p14:creationId xmlns:p14="http://schemas.microsoft.com/office/powerpoint/2010/main" val="13196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Mylar</Template>
  <TotalTime>527</TotalTime>
  <Words>1460</Words>
  <Application>Microsoft Office PowerPoint</Application>
  <PresentationFormat>On-screen Show (4:3)</PresentationFormat>
  <Paragraphs>158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Mylar</vt:lpstr>
      <vt:lpstr>Prodigiosin Production in E. Coli</vt:lpstr>
      <vt:lpstr>Review</vt:lpstr>
      <vt:lpstr>Review</vt:lpstr>
      <vt:lpstr>Review</vt:lpstr>
      <vt:lpstr>Growth of S. marcescens</vt:lpstr>
      <vt:lpstr>Extraction of DNA</vt:lpstr>
      <vt:lpstr>PCR Amplification</vt:lpstr>
      <vt:lpstr>DNA Concentration</vt:lpstr>
      <vt:lpstr>DNA Confirmation</vt:lpstr>
      <vt:lpstr>DNA Confirmation</vt:lpstr>
      <vt:lpstr>DNA Confirmation</vt:lpstr>
      <vt:lpstr>DNA Extraction</vt:lpstr>
      <vt:lpstr>DNA Confirmation</vt:lpstr>
      <vt:lpstr>DNA Confirmation</vt:lpstr>
      <vt:lpstr>Experimental Approach Alteration</vt:lpstr>
      <vt:lpstr>DNA Purification</vt:lpstr>
      <vt:lpstr>T-vector ligation and transformation</vt:lpstr>
      <vt:lpstr>Plasmid Extraction and DNA Confirmation</vt:lpstr>
      <vt:lpstr>DNA Sequencing</vt:lpstr>
      <vt:lpstr>References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Prodigiosin Production in E. Coli</dc:title>
  <dc:creator>Brian</dc:creator>
  <cp:lastModifiedBy>Brian</cp:lastModifiedBy>
  <cp:revision>77</cp:revision>
  <dcterms:created xsi:type="dcterms:W3CDTF">2012-11-30T00:53:06Z</dcterms:created>
  <dcterms:modified xsi:type="dcterms:W3CDTF">2012-12-06T03:42:05Z</dcterms:modified>
</cp:coreProperties>
</file>