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Default Extension="png" ContentType="image/png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docProps/core.xml" ContentType="application/vnd.openxmlformats-package.core-properties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7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 snapToObjects="1">
      <p:cViewPr varScale="1">
        <p:scale>
          <a:sx n="95" d="100"/>
          <a:sy n="95" d="100"/>
        </p:scale>
        <p:origin x="-104" y="-4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presProps" Target="presProps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printerSettings" Target="printerSettings/printerSettings1.bin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19" Type="http://schemas.openxmlformats.org/officeDocument/2006/relationships/tableStyles" Target="tableStyles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Relationship Id="rId18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06467F-157B-B24D-AC69-DDFC327BEF2E}" type="datetimeFigureOut">
              <a:rPr lang="en-US" smtClean="0"/>
              <a:t>11/15/11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548B58-1374-4F41-80AA-E1FB4A31839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548B58-1374-4F41-80AA-E1FB4A318395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B9FA3-7E36-AD4F-8F67-FF012C1AE499}" type="datetimeFigureOut">
              <a:rPr lang="en-US" smtClean="0"/>
              <a:t>11/15/11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4A950-972A-084B-BCF3-8361ABACB0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B9FA3-7E36-AD4F-8F67-FF012C1AE499}" type="datetimeFigureOut">
              <a:rPr lang="en-US" smtClean="0"/>
              <a:t>11/15/11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4A950-972A-084B-BCF3-8361ABACB0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B9FA3-7E36-AD4F-8F67-FF012C1AE499}" type="datetimeFigureOut">
              <a:rPr lang="en-US" smtClean="0"/>
              <a:t>11/15/11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4A950-972A-084B-BCF3-8361ABACB0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B9FA3-7E36-AD4F-8F67-FF012C1AE499}" type="datetimeFigureOut">
              <a:rPr lang="en-US" smtClean="0"/>
              <a:t>11/15/11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4A950-972A-084B-BCF3-8361ABACB0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B9FA3-7E36-AD4F-8F67-FF012C1AE499}" type="datetimeFigureOut">
              <a:rPr lang="en-US" smtClean="0"/>
              <a:t>11/15/11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4A950-972A-084B-BCF3-8361ABACB0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B9FA3-7E36-AD4F-8F67-FF012C1AE499}" type="datetimeFigureOut">
              <a:rPr lang="en-US" smtClean="0"/>
              <a:t>11/15/11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4A950-972A-084B-BCF3-8361ABACB0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B9FA3-7E36-AD4F-8F67-FF012C1AE499}" type="datetimeFigureOut">
              <a:rPr lang="en-US" smtClean="0"/>
              <a:t>11/15/11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4A950-972A-084B-BCF3-8361ABACB0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B9FA3-7E36-AD4F-8F67-FF012C1AE499}" type="datetimeFigureOut">
              <a:rPr lang="en-US" smtClean="0"/>
              <a:t>11/15/11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4A950-972A-084B-BCF3-8361ABACB0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B9FA3-7E36-AD4F-8F67-FF012C1AE499}" type="datetimeFigureOut">
              <a:rPr lang="en-US" smtClean="0"/>
              <a:t>11/15/11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4A950-972A-084B-BCF3-8361ABACB0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B9FA3-7E36-AD4F-8F67-FF012C1AE499}" type="datetimeFigureOut">
              <a:rPr lang="en-US" smtClean="0"/>
              <a:t>11/15/11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4A950-972A-084B-BCF3-8361ABACB0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CB9FA3-7E36-AD4F-8F67-FF012C1AE499}" type="datetimeFigureOut">
              <a:rPr lang="en-US" smtClean="0"/>
              <a:t>11/15/11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4A950-972A-084B-BCF3-8361ABACB0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CB9FA3-7E36-AD4F-8F67-FF012C1AE499}" type="datetimeFigureOut">
              <a:rPr lang="en-US" smtClean="0"/>
              <a:t>11/15/11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14A950-972A-084B-BCF3-8361ABACB0E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Global network analysis of drug tolerance, mode of action and virulence in </a:t>
            </a:r>
            <a:r>
              <a:rPr lang="en-US" dirty="0" err="1" smtClean="0"/>
              <a:t>methicillin</a:t>
            </a:r>
            <a:r>
              <a:rPr lang="en-US" dirty="0" smtClean="0"/>
              <a:t>-resistant </a:t>
            </a:r>
            <a:r>
              <a:rPr lang="en-US" i="1" dirty="0" smtClean="0"/>
              <a:t>S. </a:t>
            </a:r>
            <a:r>
              <a:rPr lang="en-US" i="1" dirty="0" err="1" smtClean="0"/>
              <a:t>aureus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3276600"/>
            <a:ext cx="7086600" cy="3124200"/>
          </a:xfrm>
        </p:spPr>
        <p:txBody>
          <a:bodyPr>
            <a:normAutofit fontScale="32500" lnSpcReduction="20000"/>
          </a:bodyPr>
          <a:lstStyle/>
          <a:p>
            <a:r>
              <a:rPr lang="en-US" sz="8000" dirty="0" smtClean="0">
                <a:solidFill>
                  <a:schemeClr val="tx1"/>
                </a:solidFill>
              </a:rPr>
              <a:t>Bobby Arnold</a:t>
            </a:r>
          </a:p>
          <a:p>
            <a:r>
              <a:rPr lang="en-US" sz="8000" dirty="0" smtClean="0">
                <a:solidFill>
                  <a:schemeClr val="tx1"/>
                </a:solidFill>
              </a:rPr>
              <a:t>Alex Cardenas</a:t>
            </a:r>
          </a:p>
          <a:p>
            <a:r>
              <a:rPr lang="en-US" sz="8000" dirty="0" err="1" smtClean="0">
                <a:solidFill>
                  <a:schemeClr val="tx1"/>
                </a:solidFill>
              </a:rPr>
              <a:t>Zeb</a:t>
            </a:r>
            <a:r>
              <a:rPr lang="en-US" sz="8000" dirty="0" smtClean="0">
                <a:solidFill>
                  <a:schemeClr val="tx1"/>
                </a:solidFill>
              </a:rPr>
              <a:t> Russo</a:t>
            </a:r>
          </a:p>
          <a:p>
            <a:endParaRPr lang="en-US" sz="10400" dirty="0" smtClean="0">
              <a:solidFill>
                <a:schemeClr val="tx1"/>
              </a:solidFill>
            </a:endParaRPr>
          </a:p>
          <a:p>
            <a:r>
              <a:rPr lang="en-US" sz="6769" dirty="0" smtClean="0">
                <a:solidFill>
                  <a:schemeClr val="tx1"/>
                </a:solidFill>
              </a:rPr>
              <a:t>Loyola Marymount University</a:t>
            </a:r>
          </a:p>
          <a:p>
            <a:r>
              <a:rPr lang="en-US" sz="6769" dirty="0" smtClean="0">
                <a:solidFill>
                  <a:schemeClr val="tx1"/>
                </a:solidFill>
              </a:rPr>
              <a:t>Biology Department </a:t>
            </a:r>
          </a:p>
          <a:p>
            <a:r>
              <a:rPr lang="en-US" sz="6769" dirty="0" smtClean="0">
                <a:solidFill>
                  <a:schemeClr val="tx1"/>
                </a:solidFill>
              </a:rPr>
              <a:t>16 November 2011</a:t>
            </a:r>
          </a:p>
          <a:p>
            <a:endParaRPr lang="en-US" sz="24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Ranalaxin</a:t>
            </a:r>
            <a:r>
              <a:rPr lang="en-US" dirty="0" smtClean="0"/>
              <a:t> shows impact on virulence and novel determinants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Significant module included 5 ESAT-6 components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the 6</a:t>
            </a:r>
            <a:r>
              <a:rPr lang="en-US" baseline="30000" dirty="0" smtClean="0">
                <a:sym typeface="Wingdings"/>
              </a:rPr>
              <a:t>th</a:t>
            </a:r>
            <a:r>
              <a:rPr lang="en-US" dirty="0" smtClean="0">
                <a:sym typeface="Wingdings"/>
              </a:rPr>
              <a:t> gene not being assigned to a module. </a:t>
            </a:r>
          </a:p>
          <a:p>
            <a:r>
              <a:rPr lang="en-US" dirty="0" smtClean="0">
                <a:sym typeface="Wingdings"/>
              </a:rPr>
              <a:t>SAR0288 predicted 6 </a:t>
            </a:r>
            <a:r>
              <a:rPr lang="en-US" dirty="0" err="1" smtClean="0">
                <a:sym typeface="Wingdings"/>
              </a:rPr>
              <a:t>transmembrane</a:t>
            </a:r>
            <a:r>
              <a:rPr lang="en-US" dirty="0" smtClean="0">
                <a:sym typeface="Wingdings"/>
              </a:rPr>
              <a:t> regions; SAR0287 secreted or cell wall anchored. These two genes matched virulence-associated families. </a:t>
            </a:r>
          </a:p>
          <a:p>
            <a:r>
              <a:rPr lang="en-US" dirty="0" smtClean="0">
                <a:sym typeface="Wingdings"/>
              </a:rPr>
              <a:t>Correspondence with </a:t>
            </a:r>
            <a:r>
              <a:rPr lang="en-US" dirty="0" err="1" smtClean="0">
                <a:sym typeface="Wingdings"/>
              </a:rPr>
              <a:t>operon</a:t>
            </a:r>
            <a:r>
              <a:rPr lang="en-US" dirty="0" smtClean="0">
                <a:sym typeface="Wingdings"/>
              </a:rPr>
              <a:t> structure that was predicted showed that genes may be co-regulated with ESAT-6 system.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ESAT-6 </a:t>
            </a:r>
            <a:r>
              <a:rPr lang="en-US" dirty="0" err="1" smtClean="0"/>
              <a:t>downregulated</a:t>
            </a:r>
            <a:r>
              <a:rPr lang="en-US" dirty="0" smtClean="0"/>
              <a:t> virulence factors</a:t>
            </a:r>
            <a:endParaRPr lang="en-US" dirty="0"/>
          </a:p>
        </p:txBody>
      </p:sp>
      <p:pic>
        <p:nvPicPr>
          <p:cNvPr id="4" name="Picture 3" descr="Picture 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6600" y="1417638"/>
            <a:ext cx="5867400" cy="518277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1676400"/>
            <a:ext cx="3048000" cy="26468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2600" dirty="0" smtClean="0"/>
              <a:t>Significantly </a:t>
            </a:r>
            <a:r>
              <a:rPr lang="en-US" sz="2600" dirty="0" err="1" smtClean="0"/>
              <a:t>downregulated</a:t>
            </a:r>
            <a:r>
              <a:rPr lang="en-US" sz="2600" dirty="0" smtClean="0"/>
              <a:t> genes are shown in pink, others genes are shown in yellow.</a:t>
            </a:r>
          </a:p>
          <a:p>
            <a:pPr>
              <a:buFont typeface="Arial"/>
              <a:buChar char="•"/>
            </a:pPr>
            <a:endParaRPr lang="en-US" dirty="0"/>
          </a:p>
          <a:p>
            <a:pPr>
              <a:buFont typeface="Arial"/>
              <a:buChar char="•"/>
            </a:pPr>
            <a:endParaRPr lang="en-US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S</a:t>
            </a:r>
            <a:r>
              <a:rPr lang="en-US" i="1" dirty="0" smtClean="0"/>
              <a:t>taphylococcus </a:t>
            </a:r>
            <a:r>
              <a:rPr lang="en-US" i="1" dirty="0" err="1" smtClean="0"/>
              <a:t>aureus</a:t>
            </a:r>
            <a:r>
              <a:rPr lang="en-US" i="1" dirty="0" smtClean="0"/>
              <a:t> –</a:t>
            </a:r>
            <a:r>
              <a:rPr lang="en-US" dirty="0" smtClean="0"/>
              <a:t> human pathogen.</a:t>
            </a:r>
          </a:p>
          <a:p>
            <a:r>
              <a:rPr lang="en-US" dirty="0" smtClean="0"/>
              <a:t>Treatments are important and antimicrobial peptides seem promising. </a:t>
            </a:r>
          </a:p>
          <a:p>
            <a:r>
              <a:rPr lang="en-US" dirty="0" smtClean="0"/>
              <a:t>Responses modules when exposed to </a:t>
            </a:r>
            <a:r>
              <a:rPr lang="en-US" dirty="0" err="1" smtClean="0"/>
              <a:t>ranalexin</a:t>
            </a:r>
            <a:r>
              <a:rPr lang="en-US" dirty="0" smtClean="0"/>
              <a:t> showed varying regulation in genes.</a:t>
            </a:r>
          </a:p>
          <a:p>
            <a:r>
              <a:rPr lang="en-US" dirty="0" smtClean="0"/>
              <a:t>Virulence factors inferred from experiments are collected. </a:t>
            </a:r>
          </a:p>
          <a:p>
            <a:r>
              <a:rPr lang="en-US" dirty="0" smtClean="0"/>
              <a:t>Where scientists go from here.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/>
              <a:t>Staphylococcus </a:t>
            </a:r>
            <a:r>
              <a:rPr lang="en-US" i="1" dirty="0" err="1" smtClean="0"/>
              <a:t>aureus</a:t>
            </a:r>
            <a:r>
              <a:rPr lang="en-US" i="1" dirty="0" smtClean="0"/>
              <a:t> </a:t>
            </a:r>
            <a:r>
              <a:rPr lang="en-US" dirty="0" smtClean="0"/>
              <a:t>is a human pathogen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Also referred to as MRSA (</a:t>
            </a:r>
            <a:r>
              <a:rPr lang="en-US" dirty="0" err="1"/>
              <a:t>M</a:t>
            </a:r>
            <a:r>
              <a:rPr lang="en-US" dirty="0" err="1" smtClean="0"/>
              <a:t>ethicillin</a:t>
            </a:r>
            <a:r>
              <a:rPr lang="en-US" dirty="0" smtClean="0"/>
              <a:t> Resistant </a:t>
            </a:r>
            <a:r>
              <a:rPr lang="en-US" i="1" dirty="0" smtClean="0"/>
              <a:t>Staphylococcus </a:t>
            </a:r>
            <a:r>
              <a:rPr lang="en-US" i="1" dirty="0" err="1" smtClean="0"/>
              <a:t>aureus</a:t>
            </a:r>
            <a:r>
              <a:rPr lang="en-US" i="1" dirty="0" smtClean="0"/>
              <a:t>) </a:t>
            </a:r>
            <a:r>
              <a:rPr lang="en-US" dirty="0" smtClean="0"/>
              <a:t>causes morbidity and mortality.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Strains are becoming resistant to treatments and is becoming a global problem. 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Antimicrobial peptides fight against MRSA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AMPs</a:t>
            </a:r>
            <a:r>
              <a:rPr lang="en-US" dirty="0" smtClean="0"/>
              <a:t> seem to be a source of treatment to fight resistant bacteria (MRSA).</a:t>
            </a:r>
          </a:p>
          <a:p>
            <a:endParaRPr lang="en-US" dirty="0" smtClean="0"/>
          </a:p>
          <a:p>
            <a:r>
              <a:rPr lang="en-US" dirty="0" smtClean="0"/>
              <a:t>Produced by all living creatures for defense. </a:t>
            </a:r>
          </a:p>
          <a:p>
            <a:pPr lvl="1"/>
            <a:r>
              <a:rPr lang="en-US" dirty="0" err="1" smtClean="0"/>
              <a:t>Ranalexin</a:t>
            </a:r>
            <a:r>
              <a:rPr lang="en-US" dirty="0" smtClean="0"/>
              <a:t> – 20 </a:t>
            </a:r>
            <a:r>
              <a:rPr lang="en-US" dirty="0" err="1" smtClean="0"/>
              <a:t>a.a</a:t>
            </a:r>
            <a:r>
              <a:rPr lang="en-US" dirty="0" smtClean="0"/>
              <a:t>. peptide that has potent activity against </a:t>
            </a:r>
            <a:r>
              <a:rPr lang="en-US" i="1" dirty="0" smtClean="0"/>
              <a:t>Staphylococcus </a:t>
            </a:r>
            <a:r>
              <a:rPr lang="en-US" i="1" dirty="0" err="1" smtClean="0"/>
              <a:t>aureus</a:t>
            </a:r>
            <a:r>
              <a:rPr lang="en-US" i="1" dirty="0" smtClean="0"/>
              <a:t>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Understanding </a:t>
            </a:r>
            <a:r>
              <a:rPr lang="en-US" dirty="0" err="1" smtClean="0"/>
              <a:t>transcriptome</a:t>
            </a:r>
            <a:r>
              <a:rPr lang="en-US" dirty="0" smtClean="0"/>
              <a:t> and proteome profiling is crucial to understanding mechanisms for antimicrobials.</a:t>
            </a:r>
          </a:p>
          <a:p>
            <a:pPr lvl="1"/>
            <a:r>
              <a:rPr lang="en-US" dirty="0" smtClean="0"/>
              <a:t>As these alter cell function by differing mRNA and protein profiles.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MRSA-252 genes studied by taking wide approach.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</a:t>
            </a: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taphylococcus </a:t>
            </a:r>
            <a:r>
              <a:rPr lang="en-US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aureus</a:t>
            </a:r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–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human pathogen.</a:t>
            </a:r>
          </a:p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Treatments are important and antimicrobial peptides seem promising. </a:t>
            </a:r>
          </a:p>
          <a:p>
            <a:r>
              <a:rPr lang="en-US" dirty="0" smtClean="0"/>
              <a:t>Responses modules when exposed to </a:t>
            </a:r>
            <a:r>
              <a:rPr lang="en-US" dirty="0" err="1" smtClean="0"/>
              <a:t>ranalexin</a:t>
            </a:r>
            <a:r>
              <a:rPr lang="en-US" dirty="0" smtClean="0"/>
              <a:t> showed varying regulation in genes.</a:t>
            </a:r>
          </a:p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Virulence factors inferred from experiments are collected. </a:t>
            </a:r>
          </a:p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Where scientists go from here.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Responses of MRSA when exposed to </a:t>
            </a:r>
            <a:r>
              <a:rPr lang="en-US" dirty="0" err="1" smtClean="0"/>
              <a:t>ranalexin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Upon </a:t>
            </a:r>
            <a:r>
              <a:rPr lang="en-US" dirty="0" err="1" smtClean="0"/>
              <a:t>ranalaxin</a:t>
            </a:r>
            <a:r>
              <a:rPr lang="en-US" dirty="0" smtClean="0"/>
              <a:t> exposure, genes </a:t>
            </a:r>
            <a:r>
              <a:rPr lang="en-US" dirty="0" err="1" smtClean="0"/>
              <a:t>downregulated</a:t>
            </a:r>
            <a:r>
              <a:rPr lang="en-US" dirty="0" smtClean="0"/>
              <a:t> secretion system components, which are vital to pathogenesis for MRSA. </a:t>
            </a:r>
          </a:p>
          <a:p>
            <a:pPr lvl="1"/>
            <a:r>
              <a:rPr lang="en-US" dirty="0" smtClean="0"/>
              <a:t>MRSA-252 ESAT-6 systems.</a:t>
            </a:r>
          </a:p>
          <a:p>
            <a:r>
              <a:rPr lang="en-US" dirty="0" smtClean="0"/>
              <a:t>Genes associated with cell wall secretion and anchorage were also </a:t>
            </a:r>
            <a:r>
              <a:rPr lang="en-US" dirty="0" err="1" smtClean="0"/>
              <a:t>RanaDown</a:t>
            </a:r>
            <a:r>
              <a:rPr lang="en-US" dirty="0" smtClean="0"/>
              <a:t>. </a:t>
            </a:r>
          </a:p>
          <a:p>
            <a:r>
              <a:rPr lang="en-US" dirty="0" smtClean="0"/>
              <a:t>Exposure results in repression of virulence factor expression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Impaired growth of MRSA when exposed to </a:t>
            </a:r>
            <a:r>
              <a:rPr lang="en-US" dirty="0" err="1" smtClean="0"/>
              <a:t>ranalexin</a:t>
            </a:r>
            <a:endParaRPr lang="en-US" dirty="0"/>
          </a:p>
        </p:txBody>
      </p:sp>
      <p:pic>
        <p:nvPicPr>
          <p:cNvPr id="4" name="Picture 3" descr="Picture 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6400" y="1676400"/>
            <a:ext cx="5638800" cy="488336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Gene functional association network</a:t>
            </a:r>
            <a:endParaRPr lang="en-US" dirty="0"/>
          </a:p>
        </p:txBody>
      </p:sp>
      <p:pic>
        <p:nvPicPr>
          <p:cNvPr id="6" name="Picture 5" descr="Picture 5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8248" y="1723524"/>
            <a:ext cx="5505752" cy="513447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57200" y="1595021"/>
            <a:ext cx="31242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2400" dirty="0" smtClean="0"/>
              <a:t>Probability of observing interacting pair of nodes in MRSA network.</a:t>
            </a:r>
          </a:p>
          <a:p>
            <a:pPr>
              <a:buFont typeface="Arial"/>
              <a:buChar char="•"/>
            </a:pPr>
            <a:endParaRPr lang="en-US" sz="2400" dirty="0" smtClean="0"/>
          </a:p>
          <a:p>
            <a:pPr>
              <a:buFont typeface="Arial"/>
              <a:buChar char="•"/>
            </a:pPr>
            <a:r>
              <a:rPr lang="en-US" sz="2400" dirty="0" smtClean="0"/>
              <a:t>Varying degrees are seen – k1, k2 and pr(k1,k2)</a:t>
            </a:r>
          </a:p>
          <a:p>
            <a:pPr>
              <a:buFont typeface="Arial"/>
              <a:buChar char="•"/>
            </a:pPr>
            <a:endParaRPr lang="en-US" sz="2400" dirty="0" smtClean="0"/>
          </a:p>
          <a:p>
            <a:pPr>
              <a:buFont typeface="Arial"/>
              <a:buChar char="•"/>
            </a:pPr>
            <a:r>
              <a:rPr lang="en-US" sz="2400" dirty="0" smtClean="0"/>
              <a:t>Bottom left shows low degree values.</a:t>
            </a:r>
          </a:p>
          <a:p>
            <a:pPr>
              <a:buFont typeface="Arial"/>
              <a:buChar char="•"/>
            </a:pPr>
            <a:endParaRPr lang="en-US" sz="2400" dirty="0" smtClean="0"/>
          </a:p>
          <a:p>
            <a:pPr>
              <a:buFont typeface="Arial"/>
              <a:buChar char="•"/>
            </a:pPr>
            <a:r>
              <a:rPr lang="en-US" sz="2400" dirty="0" smtClean="0"/>
              <a:t>Top right shows high degree values.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Picture 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430</Words>
  <Application>Microsoft Macintosh PowerPoint</Application>
  <PresentationFormat>On-screen Show (4:3)</PresentationFormat>
  <Paragraphs>56</Paragraphs>
  <Slides>12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Global network analysis of drug tolerance, mode of action and virulence in methicillin-resistant S. aureus</vt:lpstr>
      <vt:lpstr>Outline </vt:lpstr>
      <vt:lpstr>Staphylococcus aureus is a human pathogen</vt:lpstr>
      <vt:lpstr>Antimicrobial peptides fight against MRSA</vt:lpstr>
      <vt:lpstr>Outline </vt:lpstr>
      <vt:lpstr>Responses of MRSA when exposed to ranalexin</vt:lpstr>
      <vt:lpstr>Impaired growth of MRSA when exposed to ranalexin</vt:lpstr>
      <vt:lpstr>Gene functional association network</vt:lpstr>
      <vt:lpstr>Slide 9</vt:lpstr>
      <vt:lpstr>Ranalaxin shows impact on virulence and novel determinants</vt:lpstr>
      <vt:lpstr>ESAT-6 downregulated virulence factors</vt:lpstr>
      <vt:lpstr>Slide 12</vt:lpstr>
    </vt:vector>
  </TitlesOfParts>
  <Company>Loyola Marymount University</Company>
  <LinksUpToDate>false</LinksUpToDate>
  <SharedDoc>false</SharedDoc>
  <HyperlinksChanged>false</HyperlinksChanged>
  <AppVersion>12.0257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Global network analysis of drug tolerance, mode of action and virulence in methicillin-resistant S. aureus</dc:title>
  <dc:creator>Alex Cardenas</dc:creator>
  <cp:lastModifiedBy>Alex Cardenas</cp:lastModifiedBy>
  <cp:revision>6</cp:revision>
  <dcterms:created xsi:type="dcterms:W3CDTF">2011-11-15T19:43:54Z</dcterms:created>
  <dcterms:modified xsi:type="dcterms:W3CDTF">2011-11-15T22:04:06Z</dcterms:modified>
</cp:coreProperties>
</file>