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embeddings/Microsoft_Equation15.bin" ContentType="application/vnd.openxmlformats-officedocument.oleObject"/>
  <Override PartName="/ppt/embeddings/Microsoft_Equation22.bin" ContentType="application/vnd.openxmlformats-officedocument.oleObject"/>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charts/chart1.xml" ContentType="application/vnd.openxmlformats-officedocument.drawingml.char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embeddings/Microsoft_Equation8.bin" ContentType="application/vnd.openxmlformats-officedocument.oleObject"/>
  <Override PartName="/ppt/embeddings/Microsoft_Equation16.bin" ContentType="application/vnd.openxmlformats-officedocument.oleObject"/>
  <Override PartName="/ppt/embeddings/Microsoft_Equation25.bin" ContentType="application/vnd.openxmlformats-officedocument.oleObject"/>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xlsx" ContentType="application/vnd.openxmlformats-officedocument.spreadsheetml.sheet"/>
  <Override PartName="/ppt/embeddings/Microsoft_Equation12.bin" ContentType="application/vnd.openxmlformats-officedocument.oleObject"/>
  <Override PartName="/ppt/embeddings/Microsoft_Equation14.bin" ContentType="application/vnd.openxmlformats-officedocument.oleObject"/>
  <Override PartName="/ppt/embeddings/Microsoft_Equation19.bin" ContentType="application/vnd.openxmlformats-officedocument.oleObject"/>
  <Override PartName="/ppt/embeddings/Microsoft_Equation2.bin" ContentType="application/vnd.openxmlformats-officedocument.oleObject"/>
  <Override PartName="/ppt/embeddings/Microsoft_Equation11.bin" ContentType="application/vnd.openxmlformats-officedocument.oleObject"/>
  <Override PartName="/ppt/embeddings/Microsoft_Equation20.bin" ContentType="application/vnd.openxmlformats-officedocument.oleObject"/>
  <Override PartName="/ppt/embeddings/Microsoft_Equation4.bin" ContentType="application/vnd.openxmlformats-officedocument.oleObject"/>
  <Override PartName="/ppt/embeddings/Microsoft_Equation26.bin" ContentType="application/vnd.openxmlformats-officedocument.oleObject"/>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embeddings/Microsoft_Equation23.bin" ContentType="application/vnd.openxmlformats-officedocument.oleObject"/>
  <Override PartName="/ppt/embeddings/Microsoft_Equation10.bin" ContentType="application/vnd.openxmlformats-officedocument.oleObject"/>
  <Override PartName="/ppt/embeddings/Microsoft_Equation5.bin" ContentType="application/vnd.openxmlformats-officedocument.oleObject"/>
  <Default Extension="pict" ContentType="image/pict"/>
  <Override PartName="/ppt/embeddings/Microsoft_Equation7.bin" ContentType="application/vnd.openxmlformats-officedocument.oleObject"/>
  <Override PartName="/ppt/embeddings/Microsoft_Equation18.bin" ContentType="application/vnd.openxmlformats-officedocument.oleObject"/>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embeddings/Microsoft_Equation13.bin" ContentType="application/vnd.openxmlformats-officedocument.oleObject"/>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vml" ContentType="application/vnd.openxmlformats-officedocument.vmlDrawing"/>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embeddings/Microsoft_Equation1.bin" ContentType="application/vnd.openxmlformats-officedocument.oleObject"/>
  <Override PartName="/ppt/slideLayouts/slideLayout11.xml" ContentType="application/vnd.openxmlformats-officedocument.presentationml.slideLayout+xml"/>
  <Override PartName="/docProps/core.xml" ContentType="application/vnd.openxmlformats-package.core-properties+xml"/>
  <Override PartName="/ppt/embeddings/Microsoft_Equation24.bin" ContentType="application/vnd.openxmlformats-officedocument.oleObject"/>
  <Override PartName="/ppt/slides/slide8.xml" ContentType="application/vnd.openxmlformats-officedocument.presentationml.slide+xml"/>
  <Override PartName="/ppt/embeddings/Microsoft_Equation9.bin" ContentType="application/vnd.openxmlformats-officedocument.oleObject"/>
  <Override PartName="/ppt/slides/slide15.xml" ContentType="application/vnd.openxmlformats-officedocument.presentationml.slide+xml"/>
  <Default Extension="bin" ContentType="application/vnd.openxmlformats-officedocument.presentationml.printerSettings"/>
  <Override PartName="/ppt/embeddings/Microsoft_Equation6.bin" ContentType="application/vnd.openxmlformats-officedocument.oleObject"/>
  <Default Extension="rels" ContentType="application/vnd.openxmlformats-package.relationships+xml"/>
  <Override PartName="/ppt/slides/slide9.xml" ContentType="application/vnd.openxmlformats-officedocument.presentationml.slide+xml"/>
  <Override PartName="/ppt/embeddings/Microsoft_Equation3.bin" ContentType="application/vnd.openxmlformats-officedocument.oleObject"/>
  <Override PartName="/ppt/embeddings/Microsoft_Equation17.bin" ContentType="application/vnd.openxmlformats-officedocument.oleObject"/>
  <Override PartName="/ppt/slides/slide6.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embeddings/Microsoft_Equation21.bin" ContentType="application/vnd.openxmlformats-officedocument.oleObject"/>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45" r:id="rId1"/>
  </p:sldMasterIdLst>
  <p:notesMasterIdLst>
    <p:notesMasterId r:id="rId20"/>
  </p:notesMasterIdLst>
  <p:sldIdLst>
    <p:sldId id="256" r:id="rId2"/>
    <p:sldId id="261" r:id="rId3"/>
    <p:sldId id="265" r:id="rId4"/>
    <p:sldId id="258" r:id="rId5"/>
    <p:sldId id="264" r:id="rId6"/>
    <p:sldId id="262" r:id="rId7"/>
    <p:sldId id="263" r:id="rId8"/>
    <p:sldId id="257" r:id="rId9"/>
    <p:sldId id="259" r:id="rId10"/>
    <p:sldId id="260" r:id="rId11"/>
    <p:sldId id="266" r:id="rId12"/>
    <p:sldId id="270" r:id="rId13"/>
    <p:sldId id="267" r:id="rId14"/>
    <p:sldId id="268" r:id="rId15"/>
    <p:sldId id="271" r:id="rId16"/>
    <p:sldId id="272"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p:scale>
          <a:sx n="95" d="100"/>
          <a:sy n="95" d="100"/>
        </p:scale>
        <p:origin x="-88" y="10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theme" Target="theme/theme1.xml"/><Relationship Id="rId25"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viewProps" Target="viewProps.xml"/><Relationship Id="rId4" Type="http://schemas.openxmlformats.org/officeDocument/2006/relationships/slide" Target="slides/slide3.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notesMaster" Target="notesMasters/notesMaster1.xml"/><Relationship Id="rId22" Type="http://schemas.openxmlformats.org/officeDocument/2006/relationships/presProps" Target="presProps.xml"/><Relationship Id="rId21" Type="http://schemas.openxmlformats.org/officeDocument/2006/relationships/printerSettings" Target="printerSettings/printerSettings1.bin"/><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view3D>
      <c:rAngAx val="1"/>
    </c:view3D>
    <c:sideWall>
      <c:spPr>
        <a:noFill/>
        <a:ln w="25400">
          <a:noFill/>
        </a:ln>
      </c:spPr>
    </c:sideWall>
    <c:backWall>
      <c:spPr>
        <a:noFill/>
        <a:ln w="25400">
          <a:noFill/>
        </a:ln>
      </c:spPr>
    </c:backWall>
    <c:plotArea>
      <c:layout/>
      <c:bar3DChart>
        <c:barDir val="col"/>
        <c:grouping val="clustered"/>
        <c:ser>
          <c:idx val="0"/>
          <c:order val="0"/>
          <c:tx>
            <c:strRef>
              <c:f>Sheet1!$B$1</c:f>
              <c:strCache>
                <c:ptCount val="1"/>
                <c:pt idx="0">
                  <c:v>1</c:v>
                </c:pt>
              </c:strCache>
            </c:strRef>
          </c:tx>
          <c:cat>
            <c:numRef>
              <c:f>Sheet1!$A$2</c:f>
              <c:numCache>
                <c:formatCode>General</c:formatCode>
                <c:ptCount val="1"/>
              </c:numCache>
            </c:numRef>
          </c:cat>
          <c:val>
            <c:numRef>
              <c:f>Sheet1!$B$2</c:f>
              <c:numCache>
                <c:formatCode>General</c:formatCode>
                <c:ptCount val="1"/>
                <c:pt idx="0">
                  <c:v>0.0</c:v>
                </c:pt>
              </c:numCache>
            </c:numRef>
          </c:val>
        </c:ser>
        <c:ser>
          <c:idx val="1"/>
          <c:order val="1"/>
          <c:tx>
            <c:strRef>
              <c:f>Sheet1!$C$1</c:f>
              <c:strCache>
                <c:ptCount val="1"/>
                <c:pt idx="0">
                  <c:v>2</c:v>
                </c:pt>
              </c:strCache>
            </c:strRef>
          </c:tx>
          <c:cat>
            <c:numRef>
              <c:f>Sheet1!$A$2</c:f>
              <c:numCache>
                <c:formatCode>General</c:formatCode>
                <c:ptCount val="1"/>
              </c:numCache>
            </c:numRef>
          </c:cat>
          <c:val>
            <c:numRef>
              <c:f>Sheet1!$C$2</c:f>
              <c:numCache>
                <c:formatCode>General</c:formatCode>
                <c:ptCount val="1"/>
                <c:pt idx="0">
                  <c:v>1.0</c:v>
                </c:pt>
              </c:numCache>
            </c:numRef>
          </c:val>
        </c:ser>
        <c:ser>
          <c:idx val="2"/>
          <c:order val="2"/>
          <c:tx>
            <c:strRef>
              <c:f>Sheet1!$D$1</c:f>
              <c:strCache>
                <c:ptCount val="1"/>
                <c:pt idx="0">
                  <c:v>3</c:v>
                </c:pt>
              </c:strCache>
            </c:strRef>
          </c:tx>
          <c:cat>
            <c:numRef>
              <c:f>Sheet1!$A$2</c:f>
              <c:numCache>
                <c:formatCode>General</c:formatCode>
                <c:ptCount val="1"/>
              </c:numCache>
            </c:numRef>
          </c:cat>
          <c:val>
            <c:numRef>
              <c:f>Sheet1!$D$2</c:f>
              <c:numCache>
                <c:formatCode>General</c:formatCode>
                <c:ptCount val="1"/>
                <c:pt idx="0">
                  <c:v>1.0</c:v>
                </c:pt>
              </c:numCache>
            </c:numRef>
          </c:val>
        </c:ser>
        <c:ser>
          <c:idx val="3"/>
          <c:order val="3"/>
          <c:tx>
            <c:strRef>
              <c:f>Sheet1!$E$1</c:f>
              <c:strCache>
                <c:ptCount val="1"/>
                <c:pt idx="0">
                  <c:v>4</c:v>
                </c:pt>
              </c:strCache>
            </c:strRef>
          </c:tx>
          <c:cat>
            <c:numRef>
              <c:f>Sheet1!$A$2</c:f>
              <c:numCache>
                <c:formatCode>General</c:formatCode>
                <c:ptCount val="1"/>
              </c:numCache>
            </c:numRef>
          </c:cat>
          <c:val>
            <c:numRef>
              <c:f>Sheet1!$E$2</c:f>
              <c:numCache>
                <c:formatCode>General</c:formatCode>
                <c:ptCount val="1"/>
                <c:pt idx="0">
                  <c:v>2.0</c:v>
                </c:pt>
              </c:numCache>
            </c:numRef>
          </c:val>
        </c:ser>
        <c:ser>
          <c:idx val="4"/>
          <c:order val="4"/>
          <c:tx>
            <c:strRef>
              <c:f>Sheet1!$F$1</c:f>
              <c:strCache>
                <c:ptCount val="1"/>
                <c:pt idx="0">
                  <c:v>5</c:v>
                </c:pt>
              </c:strCache>
            </c:strRef>
          </c:tx>
          <c:cat>
            <c:numRef>
              <c:f>Sheet1!$A$2</c:f>
              <c:numCache>
                <c:formatCode>General</c:formatCode>
                <c:ptCount val="1"/>
              </c:numCache>
            </c:numRef>
          </c:cat>
          <c:val>
            <c:numRef>
              <c:f>Sheet1!$F$2</c:f>
              <c:numCache>
                <c:formatCode>General</c:formatCode>
                <c:ptCount val="1"/>
                <c:pt idx="0">
                  <c:v>3.0</c:v>
                </c:pt>
              </c:numCache>
            </c:numRef>
          </c:val>
        </c:ser>
        <c:ser>
          <c:idx val="5"/>
          <c:order val="5"/>
          <c:tx>
            <c:strRef>
              <c:f>Sheet1!$G$1</c:f>
              <c:strCache>
                <c:ptCount val="1"/>
                <c:pt idx="0">
                  <c:v>6</c:v>
                </c:pt>
              </c:strCache>
            </c:strRef>
          </c:tx>
          <c:cat>
            <c:numRef>
              <c:f>Sheet1!$A$2</c:f>
              <c:numCache>
                <c:formatCode>General</c:formatCode>
                <c:ptCount val="1"/>
              </c:numCache>
            </c:numRef>
          </c:cat>
          <c:val>
            <c:numRef>
              <c:f>Sheet1!$G$2</c:f>
              <c:numCache>
                <c:formatCode>General</c:formatCode>
                <c:ptCount val="1"/>
                <c:pt idx="0">
                  <c:v>2.0</c:v>
                </c:pt>
              </c:numCache>
            </c:numRef>
          </c:val>
        </c:ser>
        <c:ser>
          <c:idx val="6"/>
          <c:order val="6"/>
          <c:tx>
            <c:strRef>
              <c:f>Sheet1!$H$1</c:f>
              <c:strCache>
                <c:ptCount val="1"/>
              </c:strCache>
            </c:strRef>
          </c:tx>
          <c:cat>
            <c:numRef>
              <c:f>Sheet1!$A$2</c:f>
              <c:numCache>
                <c:formatCode>General</c:formatCode>
                <c:ptCount val="1"/>
              </c:numCache>
            </c:numRef>
          </c:cat>
          <c:val>
            <c:numRef>
              <c:f>Sheet1!$H$2</c:f>
              <c:numCache>
                <c:formatCode>General</c:formatCode>
                <c:ptCount val="1"/>
                <c:pt idx="0">
                  <c:v>2.0</c:v>
                </c:pt>
              </c:numCache>
            </c:numRef>
          </c:val>
        </c:ser>
        <c:ser>
          <c:idx val="7"/>
          <c:order val="7"/>
          <c:tx>
            <c:strRef>
              <c:f>Sheet1!$I$1</c:f>
              <c:strCache>
                <c:ptCount val="1"/>
              </c:strCache>
            </c:strRef>
          </c:tx>
          <c:cat>
            <c:numRef>
              <c:f>Sheet1!$A$2</c:f>
              <c:numCache>
                <c:formatCode>General</c:formatCode>
                <c:ptCount val="1"/>
              </c:numCache>
            </c:numRef>
          </c:cat>
          <c:val>
            <c:numRef>
              <c:f>Sheet1!$I$2</c:f>
              <c:numCache>
                <c:formatCode>General</c:formatCode>
                <c:ptCount val="1"/>
                <c:pt idx="0">
                  <c:v>1.0</c:v>
                </c:pt>
              </c:numCache>
            </c:numRef>
          </c:val>
        </c:ser>
        <c:ser>
          <c:idx val="8"/>
          <c:order val="8"/>
          <c:tx>
            <c:strRef>
              <c:f>Sheet1!$J$1</c:f>
              <c:strCache>
                <c:ptCount val="1"/>
              </c:strCache>
            </c:strRef>
          </c:tx>
          <c:cat>
            <c:numRef>
              <c:f>Sheet1!$A$2</c:f>
              <c:numCache>
                <c:formatCode>General</c:formatCode>
                <c:ptCount val="1"/>
              </c:numCache>
            </c:numRef>
          </c:cat>
          <c:val>
            <c:numRef>
              <c:f>Sheet1!$J$2</c:f>
              <c:numCache>
                <c:formatCode>General</c:formatCode>
                <c:ptCount val="1"/>
                <c:pt idx="0">
                  <c:v>1.0</c:v>
                </c:pt>
              </c:numCache>
            </c:numRef>
          </c:val>
        </c:ser>
        <c:ser>
          <c:idx val="9"/>
          <c:order val="9"/>
          <c:tx>
            <c:strRef>
              <c:f>Sheet1!$K$1</c:f>
              <c:strCache>
                <c:ptCount val="1"/>
              </c:strCache>
            </c:strRef>
          </c:tx>
          <c:cat>
            <c:numRef>
              <c:f>Sheet1!$A$2</c:f>
              <c:numCache>
                <c:formatCode>General</c:formatCode>
                <c:ptCount val="1"/>
              </c:numCache>
            </c:numRef>
          </c:cat>
          <c:val>
            <c:numRef>
              <c:f>Sheet1!$K$2</c:f>
              <c:numCache>
                <c:formatCode>General</c:formatCode>
                <c:ptCount val="1"/>
                <c:pt idx="0">
                  <c:v>0.0</c:v>
                </c:pt>
              </c:numCache>
            </c:numRef>
          </c:val>
        </c:ser>
        <c:ser>
          <c:idx val="10"/>
          <c:order val="10"/>
          <c:tx>
            <c:strRef>
              <c:f>Sheet1!$L$1</c:f>
              <c:strCache>
                <c:ptCount val="1"/>
                <c:pt idx="0">
                  <c:v>Column2</c:v>
                </c:pt>
              </c:strCache>
            </c:strRef>
          </c:tx>
          <c:cat>
            <c:numRef>
              <c:f>Sheet1!$A$2</c:f>
              <c:numCache>
                <c:formatCode>General</c:formatCode>
                <c:ptCount val="1"/>
              </c:numCache>
            </c:numRef>
          </c:cat>
          <c:val>
            <c:numRef>
              <c:f>Sheet1!$L$2</c:f>
              <c:numCache>
                <c:formatCode>General</c:formatCode>
                <c:ptCount val="1"/>
                <c:pt idx="0">
                  <c:v>0.0</c:v>
                </c:pt>
              </c:numCache>
            </c:numRef>
          </c:val>
        </c:ser>
        <c:shape val="box"/>
        <c:axId val="673237176"/>
        <c:axId val="758665656"/>
        <c:axId val="0"/>
      </c:bar3DChart>
      <c:catAx>
        <c:axId val="673237176"/>
        <c:scaling>
          <c:orientation val="minMax"/>
        </c:scaling>
        <c:axPos val="b"/>
        <c:numFmt formatCode="General" sourceLinked="1"/>
        <c:tickLblPos val="nextTo"/>
        <c:crossAx val="758665656"/>
        <c:crosses val="autoZero"/>
        <c:auto val="1"/>
        <c:lblAlgn val="ctr"/>
        <c:lblOffset val="100"/>
      </c:catAx>
      <c:valAx>
        <c:axId val="758665656"/>
        <c:scaling>
          <c:orientation val="minMax"/>
        </c:scaling>
        <c:axPos val="l"/>
        <c:numFmt formatCode="General" sourceLinked="1"/>
        <c:tickLblPos val="nextTo"/>
        <c:crossAx val="673237176"/>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3.pict"/><Relationship Id="rId3" Type="http://schemas.openxmlformats.org/officeDocument/2006/relationships/image" Target="../media/image4.pict"/><Relationship Id="rId1" Type="http://schemas.openxmlformats.org/officeDocument/2006/relationships/image" Target="../media/image2.pict"/></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ict"/><Relationship Id="rId1" Type="http://schemas.openxmlformats.org/officeDocument/2006/relationships/image" Target="../media/image5.pict"/></Relationships>
</file>

<file path=ppt/drawings/_rels/vmlDrawing3.vml.rels><?xml version="1.0" encoding="UTF-8" standalone="yes"?>
<Relationships xmlns="http://schemas.openxmlformats.org/package/2006/relationships"><Relationship Id="rId4" Type="http://schemas.openxmlformats.org/officeDocument/2006/relationships/image" Target="../media/image13.pict"/><Relationship Id="rId1" Type="http://schemas.openxmlformats.org/officeDocument/2006/relationships/image" Target="../media/image10.pict"/><Relationship Id="rId2" Type="http://schemas.openxmlformats.org/officeDocument/2006/relationships/image" Target="../media/image11.pict"/><Relationship Id="rId3" Type="http://schemas.openxmlformats.org/officeDocument/2006/relationships/image" Target="../media/image12.pict"/></Relationships>
</file>

<file path=ppt/drawings/_rels/vmlDrawing4.vml.rels><?xml version="1.0" encoding="UTF-8" standalone="yes"?>
<Relationships xmlns="http://schemas.openxmlformats.org/package/2006/relationships"><Relationship Id="rId4" Type="http://schemas.openxmlformats.org/officeDocument/2006/relationships/image" Target="../media/image17.pict"/><Relationship Id="rId1" Type="http://schemas.openxmlformats.org/officeDocument/2006/relationships/image" Target="../media/image14.pict"/><Relationship Id="rId2" Type="http://schemas.openxmlformats.org/officeDocument/2006/relationships/image" Target="../media/image15.pict"/><Relationship Id="rId3" Type="http://schemas.openxmlformats.org/officeDocument/2006/relationships/image" Target="../media/image16.pict"/></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pict"/><Relationship Id="rId3" Type="http://schemas.openxmlformats.org/officeDocument/2006/relationships/image" Target="../media/image17.pict"/><Relationship Id="rId1" Type="http://schemas.openxmlformats.org/officeDocument/2006/relationships/image" Target="../media/image14.pict"/></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pict"/><Relationship Id="rId3" Type="http://schemas.openxmlformats.org/officeDocument/2006/relationships/image" Target="../media/image20.pict"/><Relationship Id="rId1" Type="http://schemas.openxmlformats.org/officeDocument/2006/relationships/image" Target="../media/image2.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D5B646-A30A-0A4C-8BE9-C7084255004C}" type="datetimeFigureOut">
              <a:rPr lang="en-US" smtClean="0"/>
              <a:pPr/>
              <a:t>10/6/09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AD0B66-BAEE-C941-9191-5C0AD95FA5D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3" Type="http://schemas.openxmlformats.org/officeDocument/2006/relationships/hyperlink" Target="http://en.wikipedia.org/wiki/Normal_distribution" TargetMode="Externa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example, the average height for adult men in the United States is about 70 inches (178 cm), with a standard deviation of around 3 in (8 cm). This means that most men (about 68 percent, assuming 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3"/>
              </a:rPr>
              <a:t>normal distribution) have a height within 3 in (8 cm) of the mean (67–73 in (170–185 cm)), whereas almost all men (about 95%) have a height within 6 in (15 cm) of the mean (64–76 in (163–193 cm)). If the standard deviation were zero, then all men would be exactly 70 in (178 cm) high. If the standard deviation were 20 in (51 cm), then men would have much more variable heights, with a typical range of about 50 to 90 in (127 to 229 cm).</a:t>
            </a:r>
            <a:endParaRPr lang="en-US" dirty="0"/>
          </a:p>
        </p:txBody>
      </p:sp>
      <p:sp>
        <p:nvSpPr>
          <p:cNvPr id="4" name="Slide Number Placeholder 3"/>
          <p:cNvSpPr>
            <a:spLocks noGrp="1"/>
          </p:cNvSpPr>
          <p:nvPr>
            <p:ph type="sldNum" sz="quarter" idx="10"/>
          </p:nvPr>
        </p:nvSpPr>
        <p:spPr/>
        <p:txBody>
          <a:bodyPr/>
          <a:lstStyle/>
          <a:p>
            <a:fld id="{F7AD0B66-BAEE-C941-9191-5C0AD95FA5DB}"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AD0B66-BAEE-C941-9191-5C0AD95FA5DB}"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AD0B66-BAEE-C941-9191-5C0AD95FA5DB}"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RAD51</a:t>
            </a:r>
            <a:r>
              <a:rPr lang="en-US" baseline="0" dirty="0" smtClean="0"/>
              <a:t> is being knocked out by adding </a:t>
            </a:r>
            <a:r>
              <a:rPr lang="en-US" baseline="0" dirty="0" err="1" smtClean="0"/>
              <a:t>tet</a:t>
            </a:r>
            <a:r>
              <a:rPr lang="en-US" baseline="0" dirty="0" smtClean="0"/>
              <a:t>. TET KOs RAD51</a:t>
            </a:r>
          </a:p>
          <a:p>
            <a:endParaRPr lang="en-US" baseline="0" dirty="0" smtClean="0"/>
          </a:p>
          <a:p>
            <a:endParaRPr lang="en-US" baseline="0" dirty="0" smtClean="0"/>
          </a:p>
          <a:p>
            <a:r>
              <a:rPr lang="en-US" baseline="0" dirty="0" smtClean="0"/>
              <a:t>We are comparing how WT cells react to gamma </a:t>
            </a:r>
            <a:r>
              <a:rPr lang="en-US" baseline="0" dirty="0" err="1" smtClean="0"/>
              <a:t>irridation</a:t>
            </a:r>
            <a:r>
              <a:rPr lang="en-US" baseline="0" dirty="0" smtClean="0"/>
              <a:t> to knocking out </a:t>
            </a:r>
            <a:r>
              <a:rPr lang="en-US" baseline="0" dirty="0" err="1" smtClean="0"/>
              <a:t>te</a:t>
            </a:r>
            <a:endParaRPr lang="en-US" dirty="0"/>
          </a:p>
        </p:txBody>
      </p:sp>
      <p:sp>
        <p:nvSpPr>
          <p:cNvPr id="4" name="Slide Number Placeholder 3"/>
          <p:cNvSpPr>
            <a:spLocks noGrp="1"/>
          </p:cNvSpPr>
          <p:nvPr>
            <p:ph type="sldNum" sz="quarter" idx="10"/>
          </p:nvPr>
        </p:nvSpPr>
        <p:spPr/>
        <p:txBody>
          <a:bodyPr/>
          <a:lstStyle/>
          <a:p>
            <a:fld id="{F7AD0B66-BAEE-C941-9191-5C0AD95FA5DB}"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5FC584-7337-5D4D-B285-AC9DEF7C88CF}" type="datetimeFigureOut">
              <a:rPr lang="en-US" smtClean="0"/>
              <a:pPr/>
              <a:t>10/6/09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E1450-7FB1-CA48-8C61-F271771B5B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FC584-7337-5D4D-B285-AC9DEF7C88CF}" type="datetimeFigureOut">
              <a:rPr lang="en-US" smtClean="0"/>
              <a:pPr/>
              <a:t>10/6/09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E1450-7FB1-CA48-8C61-F271771B5B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FC584-7337-5D4D-B285-AC9DEF7C88CF}" type="datetimeFigureOut">
              <a:rPr lang="en-US" smtClean="0"/>
              <a:pPr/>
              <a:t>10/6/09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E1450-7FB1-CA48-8C61-F271771B5B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FC584-7337-5D4D-B285-AC9DEF7C88CF}" type="datetimeFigureOut">
              <a:rPr lang="en-US" smtClean="0"/>
              <a:pPr/>
              <a:t>10/6/09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E1450-7FB1-CA48-8C61-F271771B5B38}" type="slidenum">
              <a:rPr lang="en-US" smtClean="0"/>
              <a:pPr/>
              <a:t>‹#›</a:t>
            </a:fld>
            <a:endParaRPr lang="en-US"/>
          </a:p>
        </p:txBody>
      </p:sp>
      <p:cxnSp>
        <p:nvCxnSpPr>
          <p:cNvPr id="7" name="Straight Connector 6"/>
          <p:cNvCxnSpPr/>
          <p:nvPr userDrawn="1"/>
        </p:nvCxnSpPr>
        <p:spPr>
          <a:xfrm>
            <a:off x="457200" y="1016598"/>
            <a:ext cx="8229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FC584-7337-5D4D-B285-AC9DEF7C88CF}" type="datetimeFigureOut">
              <a:rPr lang="en-US" smtClean="0"/>
              <a:pPr/>
              <a:t>10/6/09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E1450-7FB1-CA48-8C61-F271771B5B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5FC584-7337-5D4D-B285-AC9DEF7C88CF}" type="datetimeFigureOut">
              <a:rPr lang="en-US" smtClean="0"/>
              <a:pPr/>
              <a:t>10/6/09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E1450-7FB1-CA48-8C61-F271771B5B38}" type="slidenum">
              <a:rPr lang="en-US" smtClean="0"/>
              <a:pPr/>
              <a:t>‹#›</a:t>
            </a:fld>
            <a:endParaRPr lang="en-US"/>
          </a:p>
        </p:txBody>
      </p:sp>
      <p:cxnSp>
        <p:nvCxnSpPr>
          <p:cNvPr id="8" name="Straight Connector 7"/>
          <p:cNvCxnSpPr/>
          <p:nvPr userDrawn="1"/>
        </p:nvCxnSpPr>
        <p:spPr>
          <a:xfrm>
            <a:off x="457200" y="1016598"/>
            <a:ext cx="8229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5FC584-7337-5D4D-B285-AC9DEF7C88CF}" type="datetimeFigureOut">
              <a:rPr lang="en-US" smtClean="0"/>
              <a:pPr/>
              <a:t>10/6/09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CE1450-7FB1-CA48-8C61-F271771B5B38}" type="slidenum">
              <a:rPr lang="en-US" smtClean="0"/>
              <a:pPr/>
              <a:t>‹#›</a:t>
            </a:fld>
            <a:endParaRPr lang="en-US"/>
          </a:p>
        </p:txBody>
      </p:sp>
      <p:cxnSp>
        <p:nvCxnSpPr>
          <p:cNvPr id="10" name="Straight Connector 9"/>
          <p:cNvCxnSpPr/>
          <p:nvPr userDrawn="1"/>
        </p:nvCxnSpPr>
        <p:spPr>
          <a:xfrm>
            <a:off x="457200" y="1016598"/>
            <a:ext cx="8229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5FC584-7337-5D4D-B285-AC9DEF7C88CF}" type="datetimeFigureOut">
              <a:rPr lang="en-US" smtClean="0"/>
              <a:pPr/>
              <a:t>10/6/09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CE1450-7FB1-CA48-8C61-F271771B5B38}" type="slidenum">
              <a:rPr lang="en-US" smtClean="0"/>
              <a:pPr/>
              <a:t>‹#›</a:t>
            </a:fld>
            <a:endParaRPr lang="en-US"/>
          </a:p>
        </p:txBody>
      </p:sp>
      <p:cxnSp>
        <p:nvCxnSpPr>
          <p:cNvPr id="6" name="Straight Connector 5"/>
          <p:cNvCxnSpPr/>
          <p:nvPr userDrawn="1"/>
        </p:nvCxnSpPr>
        <p:spPr>
          <a:xfrm>
            <a:off x="457200" y="1016598"/>
            <a:ext cx="8229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FC584-7337-5D4D-B285-AC9DEF7C88CF}" type="datetimeFigureOut">
              <a:rPr lang="en-US" smtClean="0"/>
              <a:pPr/>
              <a:t>10/6/09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CE1450-7FB1-CA48-8C61-F271771B5B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FC584-7337-5D4D-B285-AC9DEF7C88CF}" type="datetimeFigureOut">
              <a:rPr lang="en-US" smtClean="0"/>
              <a:pPr/>
              <a:t>10/6/09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E1450-7FB1-CA48-8C61-F271771B5B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FC584-7337-5D4D-B285-AC9DEF7C88CF}" type="datetimeFigureOut">
              <a:rPr lang="en-US" smtClean="0"/>
              <a:pPr/>
              <a:t>10/6/09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E1450-7FB1-CA48-8C61-F271771B5B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486"/>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FC584-7337-5D4D-B285-AC9DEF7C88CF}" type="datetimeFigureOut">
              <a:rPr lang="en-US" smtClean="0"/>
              <a:pPr/>
              <a:t>10/6/09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E1450-7FB1-CA48-8C61-F271771B5B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Microsoft_Equation13.bin"/><Relationship Id="rId4" Type="http://schemas.openxmlformats.org/officeDocument/2006/relationships/oleObject" Target="../embeddings/Microsoft_Equation9.bin"/><Relationship Id="rId10" Type="http://schemas.openxmlformats.org/officeDocument/2006/relationships/oleObject" Target="../embeddings/Microsoft_Equation15.bin"/><Relationship Id="rId5" Type="http://schemas.openxmlformats.org/officeDocument/2006/relationships/oleObject" Target="../embeddings/Microsoft_Equation10.bin"/><Relationship Id="rId7" Type="http://schemas.openxmlformats.org/officeDocument/2006/relationships/oleObject" Target="../embeddings/Microsoft_Equation12.bin"/><Relationship Id="rId1" Type="http://schemas.openxmlformats.org/officeDocument/2006/relationships/vmlDrawing" Target="../drawings/vmlDrawing3.vml"/><Relationship Id="rId2" Type="http://schemas.openxmlformats.org/officeDocument/2006/relationships/slideLayout" Target="../slideLayouts/slideLayout2.xml"/><Relationship Id="rId9" Type="http://schemas.openxmlformats.org/officeDocument/2006/relationships/oleObject" Target="../embeddings/Microsoft_Equation14.bin"/><Relationship Id="rId3" Type="http://schemas.openxmlformats.org/officeDocument/2006/relationships/oleObject" Target="../embeddings/Microsoft_Equation8.bin"/><Relationship Id="rId6" Type="http://schemas.openxmlformats.org/officeDocument/2006/relationships/oleObject" Target="../embeddings/Microsoft_Equation11.bin"/></Relationships>
</file>

<file path=ppt/slides/_rels/slide11.xml.rels><?xml version="1.0" encoding="UTF-8" standalone="yes"?>
<Relationships xmlns="http://schemas.openxmlformats.org/package/2006/relationships"><Relationship Id="rId6" Type="http://schemas.openxmlformats.org/officeDocument/2006/relationships/oleObject" Target="../embeddings/Microsoft_Equation19.bin"/><Relationship Id="rId4" Type="http://schemas.openxmlformats.org/officeDocument/2006/relationships/oleObject" Target="../embeddings/Microsoft_Equation17.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Microsoft_Equation16.bin"/><Relationship Id="rId5" Type="http://schemas.openxmlformats.org/officeDocument/2006/relationships/oleObject" Target="../embeddings/Microsoft_Equation18.bin"/></Relationships>
</file>

<file path=ppt/slides/_rels/slide12.xml.rels><?xml version="1.0" encoding="UTF-8" standalone="yes"?>
<Relationships xmlns="http://schemas.openxmlformats.org/package/2006/relationships"><Relationship Id="rId6" Type="http://schemas.openxmlformats.org/officeDocument/2006/relationships/oleObject" Target="../embeddings/Microsoft_Equation22.bin"/><Relationship Id="rId4" Type="http://schemas.openxmlformats.org/officeDocument/2006/relationships/oleObject" Target="../embeddings/Microsoft_Equation20.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2.xml"/><Relationship Id="rId5" Type="http://schemas.openxmlformats.org/officeDocument/2006/relationships/oleObject" Target="../embeddings/Microsoft_Equation21.bin"/></Relationships>
</file>

<file path=ppt/slides/_rels/slide13.xml.rels><?xml version="1.0" encoding="UTF-8" standalone="yes"?>
<Relationships xmlns="http://schemas.openxmlformats.org/package/2006/relationships"><Relationship Id="rId4" Type="http://schemas.openxmlformats.org/officeDocument/2006/relationships/oleObject" Target="../embeddings/Microsoft_Equation24.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Microsoft_Equation23.bin"/><Relationship Id="rId5" Type="http://schemas.openxmlformats.org/officeDocument/2006/relationships/oleObject" Target="../embeddings/Microsoft_Equation25.bin"/></Relationships>
</file>

<file path=ppt/slides/_rels/slide14.xml.rels><?xml version="1.0" encoding="UTF-8" standalone="yes"?>
<Relationships xmlns="http://schemas.openxmlformats.org/package/2006/relationships"><Relationship Id="rId4" Type="http://schemas.openxmlformats.org/officeDocument/2006/relationships/oleObject" Target="../embeddings/Microsoft_Equation26.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4" Type="http://schemas.openxmlformats.org/officeDocument/2006/relationships/oleObject" Target="../embeddings/Microsoft_Equation2.bin"/><Relationship Id="rId5" Type="http://schemas.openxmlformats.org/officeDocument/2006/relationships/oleObject" Target="../embeddings/Microsoft_Equation3.bin"/><Relationship Id="rId7" Type="http://schemas.openxmlformats.org/officeDocument/2006/relationships/oleObject" Target="../embeddings/Microsoft_Equation5.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Equation1.bin"/><Relationship Id="rId6" Type="http://schemas.openxmlformats.org/officeDocument/2006/relationships/oleObject" Target="../embeddings/Microsoft_Equation4.bin"/></Relationships>
</file>

<file path=ppt/slides/_rels/slide5.xml.rels><?xml version="1.0" encoding="UTF-8" standalone="yes"?>
<Relationships xmlns="http://schemas.openxmlformats.org/package/2006/relationships"><Relationship Id="rId4" Type="http://schemas.openxmlformats.org/officeDocument/2006/relationships/oleObject" Target="../embeddings/Microsoft_Equation6.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7.png"/><Relationship Id="rId5" Type="http://schemas.openxmlformats.org/officeDocument/2006/relationships/oleObject" Target="../embeddings/Microsoft_Equation7.bin"/></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Statistics</a:t>
            </a:r>
            <a:endParaRPr lang="en-US" dirty="0"/>
          </a:p>
        </p:txBody>
      </p:sp>
      <p:sp>
        <p:nvSpPr>
          <p:cNvPr id="3" name="Subtitle 2"/>
          <p:cNvSpPr>
            <a:spLocks noGrp="1"/>
          </p:cNvSpPr>
          <p:nvPr>
            <p:ph type="subTitle" idx="1"/>
          </p:nvPr>
        </p:nvSpPr>
        <p:spPr/>
        <p:txBody>
          <a:bodyPr>
            <a:normAutofit/>
          </a:bodyPr>
          <a:lstStyle/>
          <a:p>
            <a:r>
              <a:rPr lang="en-US" dirty="0" smtClean="0"/>
              <a:t>Or</a:t>
            </a:r>
            <a:endParaRPr lang="en-US" dirty="0" smtClean="0"/>
          </a:p>
          <a:p>
            <a:r>
              <a:rPr lang="en-US" dirty="0" smtClean="0"/>
              <a:t>Do our </a:t>
            </a:r>
            <a:r>
              <a:rPr lang="en-US" dirty="0" smtClean="0"/>
              <a:t>Data mean </a:t>
            </a:r>
            <a:r>
              <a:rPr lang="en-US" dirty="0" err="1" smtClean="0"/>
              <a:t>Diddly</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t>
            </a:r>
            <a:r>
              <a:rPr lang="en-US" dirty="0" err="1" smtClean="0"/>
              <a:t>t</a:t>
            </a:r>
            <a:r>
              <a:rPr lang="en-US" dirty="0" smtClean="0"/>
              <a:t>-test to compare means</a:t>
            </a:r>
            <a:endParaRPr lang="en-US" dirty="0"/>
          </a:p>
        </p:txBody>
      </p:sp>
      <p:sp>
        <p:nvSpPr>
          <p:cNvPr id="3" name="Content Placeholder 2"/>
          <p:cNvSpPr>
            <a:spLocks noGrp="1"/>
          </p:cNvSpPr>
          <p:nvPr>
            <p:ph idx="1"/>
          </p:nvPr>
        </p:nvSpPr>
        <p:spPr>
          <a:xfrm>
            <a:off x="457200" y="1600200"/>
            <a:ext cx="8229600" cy="4900416"/>
          </a:xfrm>
        </p:spPr>
        <p:txBody>
          <a:bodyPr>
            <a:normAutofit/>
          </a:bodyPr>
          <a:lstStyle/>
          <a:p>
            <a:r>
              <a:rPr lang="en-US" dirty="0" smtClean="0"/>
              <a:t>We have      and       </a:t>
            </a:r>
          </a:p>
          <a:p>
            <a:pPr lvl="1"/>
            <a:r>
              <a:rPr lang="en-US" dirty="0" smtClean="0"/>
              <a:t>Do they come from different populations?</a:t>
            </a:r>
          </a:p>
          <a:p>
            <a:pPr lvl="2"/>
            <a:r>
              <a:rPr lang="en-US" dirty="0" smtClean="0"/>
              <a:t>Are       and        different?</a:t>
            </a:r>
          </a:p>
          <a:p>
            <a:r>
              <a:rPr lang="en-US" dirty="0" smtClean="0"/>
              <a:t>Null Hypothesis H</a:t>
            </a:r>
            <a:r>
              <a:rPr lang="en-US" baseline="-25000" dirty="0" smtClean="0"/>
              <a:t>o</a:t>
            </a:r>
            <a:r>
              <a:rPr lang="en-US" dirty="0" smtClean="0"/>
              <a:t>: </a:t>
            </a:r>
          </a:p>
          <a:p>
            <a:pPr lvl="1"/>
            <a:r>
              <a:rPr lang="en-US" dirty="0" smtClean="0"/>
              <a:t>          =      </a:t>
            </a:r>
          </a:p>
          <a:p>
            <a:r>
              <a:rPr lang="en-US" dirty="0" smtClean="0"/>
              <a:t>Alternative Hypothesis H</a:t>
            </a:r>
            <a:r>
              <a:rPr lang="en-US" baseline="-25000" dirty="0" smtClean="0"/>
              <a:t>a</a:t>
            </a:r>
            <a:r>
              <a:rPr lang="en-US" dirty="0" smtClean="0"/>
              <a:t>:</a:t>
            </a:r>
          </a:p>
          <a:p>
            <a:pPr lvl="1"/>
            <a:r>
              <a:rPr lang="en-US" dirty="0" smtClean="0"/>
              <a:t>          &gt;</a:t>
            </a:r>
          </a:p>
          <a:p>
            <a:r>
              <a:rPr lang="en-US" dirty="0" err="1" smtClean="0"/>
              <a:t>t</a:t>
            </a:r>
            <a:r>
              <a:rPr lang="en-US" dirty="0" smtClean="0"/>
              <a:t> statistic tests H</a:t>
            </a:r>
            <a:r>
              <a:rPr lang="en-US" baseline="-25000" dirty="0" smtClean="0"/>
              <a:t>o</a:t>
            </a:r>
            <a:r>
              <a:rPr lang="en-US" dirty="0" smtClean="0"/>
              <a:t>. If </a:t>
            </a:r>
            <a:r>
              <a:rPr lang="en-US" dirty="0" err="1" smtClean="0"/>
              <a:t>t</a:t>
            </a:r>
            <a:r>
              <a:rPr lang="en-US" dirty="0" smtClean="0"/>
              <a:t> &lt; 0.05, then reject H</a:t>
            </a:r>
            <a:r>
              <a:rPr lang="en-US" baseline="-25000" dirty="0" smtClean="0"/>
              <a:t>o</a:t>
            </a:r>
            <a:r>
              <a:rPr lang="en-US" dirty="0" smtClean="0"/>
              <a:t> and accept H</a:t>
            </a:r>
            <a:r>
              <a:rPr lang="en-US" baseline="-25000" dirty="0" smtClean="0"/>
              <a:t>a</a:t>
            </a:r>
            <a:endParaRPr lang="en-US" dirty="0" smtClean="0"/>
          </a:p>
          <a:p>
            <a:endParaRPr lang="en-US" dirty="0"/>
          </a:p>
          <a:p>
            <a:endParaRPr lang="en-US" dirty="0" smtClean="0"/>
          </a:p>
          <a:p>
            <a:pPr lvl="1"/>
            <a:endParaRPr lang="en-US" dirty="0"/>
          </a:p>
          <a:p>
            <a:endParaRPr lang="en-US" dirty="0" smtClean="0"/>
          </a:p>
          <a:p>
            <a:pPr lvl="1"/>
            <a:endParaRPr lang="en-US" dirty="0"/>
          </a:p>
        </p:txBody>
      </p:sp>
      <p:graphicFrame>
        <p:nvGraphicFramePr>
          <p:cNvPr id="17411" name="Object 3"/>
          <p:cNvGraphicFramePr>
            <a:graphicFrameLocks noChangeAspect="1"/>
          </p:cNvGraphicFramePr>
          <p:nvPr/>
        </p:nvGraphicFramePr>
        <p:xfrm>
          <a:off x="2333625" y="1658938"/>
          <a:ext cx="419100" cy="533400"/>
        </p:xfrm>
        <a:graphic>
          <a:graphicData uri="http://schemas.openxmlformats.org/presentationml/2006/ole">
            <p:oleObj spid="_x0000_s17411" name="Equation" r:id="rId3" imgW="139700" imgH="177800" progId="Equation.3">
              <p:embed/>
            </p:oleObj>
          </a:graphicData>
        </a:graphic>
      </p:graphicFrame>
      <p:graphicFrame>
        <p:nvGraphicFramePr>
          <p:cNvPr id="17412" name="Object 4"/>
          <p:cNvGraphicFramePr>
            <a:graphicFrameLocks noChangeAspect="1"/>
          </p:cNvGraphicFramePr>
          <p:nvPr/>
        </p:nvGraphicFramePr>
        <p:xfrm>
          <a:off x="3524250" y="1641475"/>
          <a:ext cx="495300" cy="533400"/>
        </p:xfrm>
        <a:graphic>
          <a:graphicData uri="http://schemas.openxmlformats.org/presentationml/2006/ole">
            <p:oleObj spid="_x0000_s17412" name="Equation" r:id="rId4" imgW="165100" imgH="177800" progId="Equation.3">
              <p:embed/>
            </p:oleObj>
          </a:graphicData>
        </a:graphic>
      </p:graphicFrame>
      <p:graphicFrame>
        <p:nvGraphicFramePr>
          <p:cNvPr id="17413" name="Object 5"/>
          <p:cNvGraphicFramePr>
            <a:graphicFrameLocks noChangeAspect="1"/>
          </p:cNvGraphicFramePr>
          <p:nvPr/>
        </p:nvGraphicFramePr>
        <p:xfrm>
          <a:off x="2164551" y="2689588"/>
          <a:ext cx="347662" cy="441325"/>
        </p:xfrm>
        <a:graphic>
          <a:graphicData uri="http://schemas.openxmlformats.org/presentationml/2006/ole">
            <p:oleObj spid="_x0000_s17413" name="Equation" r:id="rId5" imgW="139700" imgH="177800" progId="Equation.3">
              <p:embed/>
            </p:oleObj>
          </a:graphicData>
        </a:graphic>
      </p:graphicFrame>
      <p:graphicFrame>
        <p:nvGraphicFramePr>
          <p:cNvPr id="17414" name="Object 6"/>
          <p:cNvGraphicFramePr>
            <a:graphicFrameLocks noChangeAspect="1"/>
          </p:cNvGraphicFramePr>
          <p:nvPr/>
        </p:nvGraphicFramePr>
        <p:xfrm>
          <a:off x="3121007" y="2689588"/>
          <a:ext cx="430213" cy="463550"/>
        </p:xfrm>
        <a:graphic>
          <a:graphicData uri="http://schemas.openxmlformats.org/presentationml/2006/ole">
            <p:oleObj spid="_x0000_s17414" name="Equation" r:id="rId6" imgW="165100" imgH="177800" progId="Equation.3">
              <p:embed/>
            </p:oleObj>
          </a:graphicData>
        </a:graphic>
      </p:graphicFrame>
      <p:graphicFrame>
        <p:nvGraphicFramePr>
          <p:cNvPr id="17416" name="Object 8"/>
          <p:cNvGraphicFramePr>
            <a:graphicFrameLocks noChangeAspect="1"/>
          </p:cNvGraphicFramePr>
          <p:nvPr/>
        </p:nvGraphicFramePr>
        <p:xfrm>
          <a:off x="1325336" y="3731534"/>
          <a:ext cx="419100" cy="533400"/>
        </p:xfrm>
        <a:graphic>
          <a:graphicData uri="http://schemas.openxmlformats.org/presentationml/2006/ole">
            <p:oleObj spid="_x0000_s17416" name="Equation" r:id="rId7" imgW="139700" imgH="177800" progId="Equation.3">
              <p:embed/>
            </p:oleObj>
          </a:graphicData>
        </a:graphic>
      </p:graphicFrame>
      <p:graphicFrame>
        <p:nvGraphicFramePr>
          <p:cNvPr id="17417" name="Object 9"/>
          <p:cNvGraphicFramePr>
            <a:graphicFrameLocks noChangeAspect="1"/>
          </p:cNvGraphicFramePr>
          <p:nvPr/>
        </p:nvGraphicFramePr>
        <p:xfrm>
          <a:off x="2515961" y="3714071"/>
          <a:ext cx="495300" cy="533400"/>
        </p:xfrm>
        <a:graphic>
          <a:graphicData uri="http://schemas.openxmlformats.org/presentationml/2006/ole">
            <p:oleObj spid="_x0000_s17417" name="Equation" r:id="rId8" imgW="165100" imgH="177800" progId="Equation.3">
              <p:embed/>
            </p:oleObj>
          </a:graphicData>
        </a:graphic>
      </p:graphicFrame>
      <p:graphicFrame>
        <p:nvGraphicFramePr>
          <p:cNvPr id="17420" name="Object 12"/>
          <p:cNvGraphicFramePr>
            <a:graphicFrameLocks noChangeAspect="1"/>
          </p:cNvGraphicFramePr>
          <p:nvPr/>
        </p:nvGraphicFramePr>
        <p:xfrm>
          <a:off x="1317547" y="4833741"/>
          <a:ext cx="419100" cy="533400"/>
        </p:xfrm>
        <a:graphic>
          <a:graphicData uri="http://schemas.openxmlformats.org/presentationml/2006/ole">
            <p:oleObj spid="_x0000_s17420" name="Equation" r:id="rId9" imgW="139700" imgH="177800" progId="Equation.3">
              <p:embed/>
            </p:oleObj>
          </a:graphicData>
        </a:graphic>
      </p:graphicFrame>
      <p:graphicFrame>
        <p:nvGraphicFramePr>
          <p:cNvPr id="17421" name="Object 13"/>
          <p:cNvGraphicFramePr>
            <a:graphicFrameLocks noChangeAspect="1"/>
          </p:cNvGraphicFramePr>
          <p:nvPr/>
        </p:nvGraphicFramePr>
        <p:xfrm>
          <a:off x="2508172" y="4816278"/>
          <a:ext cx="495300" cy="533400"/>
        </p:xfrm>
        <a:graphic>
          <a:graphicData uri="http://schemas.openxmlformats.org/presentationml/2006/ole">
            <p:oleObj spid="_x0000_s17421" name="Equation" r:id="rId10" imgW="165100" imgH="17780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457200" y="1052112"/>
            <a:ext cx="8229600" cy="5805888"/>
          </a:xfrm>
        </p:spPr>
        <p:txBody>
          <a:bodyPr>
            <a:normAutofit/>
          </a:bodyPr>
          <a:lstStyle/>
          <a:p>
            <a:endParaRPr lang="en-US" dirty="0" smtClean="0"/>
          </a:p>
          <a:p>
            <a:r>
              <a:rPr lang="en-US" dirty="0" smtClean="0"/>
              <a:t>   </a:t>
            </a:r>
          </a:p>
          <a:p>
            <a:endParaRPr lang="en-US" dirty="0" smtClean="0"/>
          </a:p>
          <a:p>
            <a:endParaRPr lang="en-US" dirty="0" smtClean="0"/>
          </a:p>
          <a:p>
            <a:endParaRPr lang="en-US" dirty="0" smtClean="0"/>
          </a:p>
          <a:p>
            <a:pPr>
              <a:buNone/>
            </a:pPr>
            <a:endParaRPr lang="en-US" dirty="0" smtClean="0"/>
          </a:p>
          <a:p>
            <a:r>
              <a:rPr lang="en-US" dirty="0" smtClean="0"/>
              <a:t>  </a:t>
            </a:r>
            <a:endParaRPr lang="en-US" dirty="0"/>
          </a:p>
        </p:txBody>
      </p:sp>
      <p:graphicFrame>
        <p:nvGraphicFramePr>
          <p:cNvPr id="26626" name="Object 2"/>
          <p:cNvGraphicFramePr>
            <a:graphicFrameLocks noChangeAspect="1"/>
          </p:cNvGraphicFramePr>
          <p:nvPr/>
        </p:nvGraphicFramePr>
        <p:xfrm>
          <a:off x="904026" y="1391648"/>
          <a:ext cx="3055938" cy="1103313"/>
        </p:xfrm>
        <a:graphic>
          <a:graphicData uri="http://schemas.openxmlformats.org/presentationml/2006/ole">
            <p:oleObj spid="_x0000_s26626" name="Equation" r:id="rId3" imgW="1231900" imgH="444500" progId="Equation.3">
              <p:embed/>
            </p:oleObj>
          </a:graphicData>
        </a:graphic>
      </p:graphicFrame>
      <p:graphicFrame>
        <p:nvGraphicFramePr>
          <p:cNvPr id="26627" name="Object 3"/>
          <p:cNvGraphicFramePr>
            <a:graphicFrameLocks noChangeAspect="1"/>
          </p:cNvGraphicFramePr>
          <p:nvPr/>
        </p:nvGraphicFramePr>
        <p:xfrm>
          <a:off x="781970" y="4251166"/>
          <a:ext cx="3937011" cy="1542917"/>
        </p:xfrm>
        <a:graphic>
          <a:graphicData uri="http://schemas.openxmlformats.org/presentationml/2006/ole">
            <p:oleObj spid="_x0000_s26627" name="Equation" r:id="rId4" imgW="2006600" imgH="787400" progId="Equation.3">
              <p:embed/>
            </p:oleObj>
          </a:graphicData>
        </a:graphic>
      </p:graphicFrame>
      <p:graphicFrame>
        <p:nvGraphicFramePr>
          <p:cNvPr id="6" name="Table 5"/>
          <p:cNvGraphicFramePr>
            <a:graphicFrameLocks noGrp="1"/>
          </p:cNvGraphicFramePr>
          <p:nvPr/>
        </p:nvGraphicFramePr>
        <p:xfrm>
          <a:off x="6403472" y="1230486"/>
          <a:ext cx="2283328" cy="2857500"/>
        </p:xfrm>
        <a:graphic>
          <a:graphicData uri="http://schemas.openxmlformats.org/drawingml/2006/table">
            <a:tbl>
              <a:tblPr/>
              <a:tblGrid>
                <a:gridCol w="1141664"/>
                <a:gridCol w="1141664"/>
              </a:tblGrid>
              <a:tr h="286516">
                <a:tc>
                  <a:txBody>
                    <a:bodyPr/>
                    <a:lstStyle/>
                    <a:p>
                      <a:pPr algn="r" fontAlgn="b"/>
                      <a:r>
                        <a:rPr lang="en-US" sz="2000" b="0" i="0" u="none" strike="noStrike" dirty="0" smtClean="0">
                          <a:latin typeface="Arial"/>
                        </a:rPr>
                        <a:t>Hawks</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00"/>
                    </a:solidFill>
                  </a:tcPr>
                </a:tc>
                <a:tc>
                  <a:txBody>
                    <a:bodyPr/>
                    <a:lstStyle/>
                    <a:p>
                      <a:pPr algn="r" fontAlgn="b"/>
                      <a:r>
                        <a:rPr lang="en-US" sz="2000" b="0" i="0" u="none" strike="noStrike" dirty="0" smtClean="0">
                          <a:latin typeface="Arial"/>
                        </a:rPr>
                        <a:t>Cyclones</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0000"/>
                    </a:solidFill>
                  </a:tcPr>
                </a:tc>
              </a:tr>
              <a:tr h="286516">
                <a:tc>
                  <a:txBody>
                    <a:bodyPr/>
                    <a:lstStyle/>
                    <a:p>
                      <a:pPr algn="r" fontAlgn="b"/>
                      <a:r>
                        <a:rPr lang="en-US" sz="2000" b="0" i="0" u="none" strike="noStrike" dirty="0">
                          <a:latin typeface="Arial"/>
                        </a:rPr>
                        <a:t>9</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4</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8</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6</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7</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5</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6</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2</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7</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4</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8</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5</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X</a:t>
                      </a:r>
                      <a:r>
                        <a:rPr lang="en-US" sz="2000" b="0" i="0" u="none" strike="noStrike" baseline="-25000" dirty="0" smtClean="0">
                          <a:latin typeface="Arial"/>
                        </a:rPr>
                        <a:t>1  </a:t>
                      </a:r>
                      <a:r>
                        <a:rPr lang="en-US" sz="2000" b="0" i="0" u="none" strike="noStrike" dirty="0" smtClean="0">
                          <a:latin typeface="Arial"/>
                        </a:rPr>
                        <a:t> 7.5</a:t>
                      </a:r>
                      <a:endParaRPr lang="en-US" sz="2000" b="0" i="0" u="none" strike="noStrike" dirty="0">
                        <a:latin typeface="Arial"/>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X</a:t>
                      </a:r>
                      <a:r>
                        <a:rPr lang="en-US" sz="2000" b="0" i="0" u="none" strike="noStrike" baseline="-25000" dirty="0" smtClean="0">
                          <a:latin typeface="Arial"/>
                        </a:rPr>
                        <a:t>2</a:t>
                      </a:r>
                      <a:r>
                        <a:rPr lang="en-US" sz="2000" b="0" i="0" u="none" strike="noStrike" dirty="0" smtClean="0">
                          <a:latin typeface="Arial"/>
                        </a:rPr>
                        <a:t>  4.3</a:t>
                      </a:r>
                      <a:endParaRPr lang="en-US" sz="2000" b="0" i="0" u="none" strike="noStrike" dirty="0">
                        <a:latin typeface="Arial"/>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s</a:t>
                      </a:r>
                      <a:r>
                        <a:rPr lang="en-US" sz="2000" b="0" i="0" u="none" strike="noStrike" baseline="-25000" dirty="0" smtClean="0">
                          <a:latin typeface="Arial"/>
                        </a:rPr>
                        <a:t>1</a:t>
                      </a:r>
                      <a:r>
                        <a:rPr lang="en-US" sz="2000" b="0" i="0" u="none" strike="noStrike" dirty="0" smtClean="0">
                          <a:latin typeface="Arial"/>
                        </a:rPr>
                        <a:t>  1.0</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baseline="0" dirty="0" smtClean="0">
                          <a:latin typeface="Arial"/>
                        </a:rPr>
                        <a:t>s</a:t>
                      </a:r>
                      <a:r>
                        <a:rPr lang="en-US" sz="2000" b="0" i="0" u="none" strike="noStrike" baseline="-25000" dirty="0" smtClean="0">
                          <a:latin typeface="Arial"/>
                        </a:rPr>
                        <a:t>2</a:t>
                      </a:r>
                      <a:r>
                        <a:rPr lang="en-US" sz="2000" b="0" i="0" u="none" strike="noStrike" baseline="0" dirty="0" smtClean="0">
                          <a:latin typeface="Arial"/>
                        </a:rPr>
                        <a:t>  </a:t>
                      </a:r>
                      <a:r>
                        <a:rPr lang="en-US" sz="2000" b="0" i="0" u="none" strike="noStrike" dirty="0" smtClean="0">
                          <a:latin typeface="Arial"/>
                        </a:rPr>
                        <a:t>1.4</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bl>
          </a:graphicData>
        </a:graphic>
      </p:graphicFrame>
      <p:graphicFrame>
        <p:nvGraphicFramePr>
          <p:cNvPr id="26629" name="Object 5"/>
          <p:cNvGraphicFramePr>
            <a:graphicFrameLocks noChangeAspect="1"/>
          </p:cNvGraphicFramePr>
          <p:nvPr/>
        </p:nvGraphicFramePr>
        <p:xfrm>
          <a:off x="904026" y="2682113"/>
          <a:ext cx="1807228" cy="895626"/>
        </p:xfrm>
        <a:graphic>
          <a:graphicData uri="http://schemas.openxmlformats.org/presentationml/2006/ole">
            <p:oleObj spid="_x0000_s26629" name="Equation" r:id="rId5" imgW="1231900" imgH="609600" progId="Equation.3">
              <p:embed/>
            </p:oleObj>
          </a:graphicData>
        </a:graphic>
      </p:graphicFrame>
      <p:sp>
        <p:nvSpPr>
          <p:cNvPr id="12" name="TextBox 11"/>
          <p:cNvSpPr txBox="1"/>
          <p:nvPr/>
        </p:nvSpPr>
        <p:spPr>
          <a:xfrm>
            <a:off x="6390104" y="4625483"/>
            <a:ext cx="2540002" cy="1384995"/>
          </a:xfrm>
          <a:prstGeom prst="rect">
            <a:avLst/>
          </a:prstGeom>
          <a:noFill/>
        </p:spPr>
        <p:txBody>
          <a:bodyPr wrap="square" rtlCol="0">
            <a:spAutoFit/>
          </a:bodyPr>
          <a:lstStyle/>
          <a:p>
            <a:r>
              <a:rPr lang="en-US" sz="2800" dirty="0" err="1" smtClean="0"/>
              <a:t>t</a:t>
            </a:r>
            <a:r>
              <a:rPr lang="en-US" sz="2800" baseline="-25000" dirty="0" err="1" smtClean="0"/>
              <a:t>calc</a:t>
            </a:r>
            <a:r>
              <a:rPr lang="en-US" sz="2800" dirty="0" smtClean="0"/>
              <a:t> = 4.6</a:t>
            </a:r>
          </a:p>
          <a:p>
            <a:r>
              <a:rPr lang="en-US" sz="2800" dirty="0" smtClean="0"/>
              <a:t>t</a:t>
            </a:r>
            <a:r>
              <a:rPr lang="en-US" sz="2800" baseline="-25000" dirty="0" smtClean="0"/>
              <a:t>95 </a:t>
            </a:r>
            <a:r>
              <a:rPr lang="en-US" sz="2800" dirty="0" smtClean="0"/>
              <a:t>= 2.2</a:t>
            </a:r>
          </a:p>
          <a:p>
            <a:r>
              <a:rPr lang="en-US" sz="2800" dirty="0" err="1" smtClean="0"/>
              <a:t>t</a:t>
            </a:r>
            <a:r>
              <a:rPr lang="en-US" sz="2800" baseline="-25000" dirty="0" err="1" smtClean="0"/>
              <a:t>calc</a:t>
            </a:r>
            <a:r>
              <a:rPr lang="en-US" sz="2800" dirty="0" smtClean="0"/>
              <a:t> &gt;  t</a:t>
            </a:r>
            <a:r>
              <a:rPr lang="en-US" sz="2800" baseline="-25000" dirty="0" smtClean="0"/>
              <a:t>95</a:t>
            </a:r>
          </a:p>
        </p:txBody>
      </p:sp>
      <p:sp>
        <p:nvSpPr>
          <p:cNvPr id="13" name="TextBox 12"/>
          <p:cNvSpPr txBox="1"/>
          <p:nvPr/>
        </p:nvSpPr>
        <p:spPr>
          <a:xfrm rot="16200000">
            <a:off x="6985321" y="4964038"/>
            <a:ext cx="3181684" cy="707886"/>
          </a:xfrm>
          <a:prstGeom prst="rect">
            <a:avLst/>
          </a:prstGeom>
          <a:noFill/>
        </p:spPr>
        <p:txBody>
          <a:bodyPr wrap="square" rtlCol="0">
            <a:spAutoFit/>
          </a:bodyPr>
          <a:lstStyle/>
          <a:p>
            <a:r>
              <a:rPr lang="en-US" sz="4000" dirty="0" smtClean="0">
                <a:ln>
                  <a:solidFill>
                    <a:schemeClr val="tx1"/>
                  </a:solidFill>
                </a:ln>
                <a:solidFill>
                  <a:srgbClr val="FFFF00"/>
                </a:solidFill>
              </a:rPr>
              <a:t>HAWKS WIN!</a:t>
            </a:r>
            <a:endParaRPr lang="en-US" sz="4000" dirty="0">
              <a:ln>
                <a:solidFill>
                  <a:schemeClr val="tx1"/>
                </a:solidFill>
              </a:ln>
              <a:solidFill>
                <a:srgbClr val="FFFF00"/>
              </a:solidFill>
            </a:endParaRPr>
          </a:p>
        </p:txBody>
      </p:sp>
      <p:sp>
        <p:nvSpPr>
          <p:cNvPr id="14" name="TextBox 13"/>
          <p:cNvSpPr txBox="1"/>
          <p:nvPr/>
        </p:nvSpPr>
        <p:spPr>
          <a:xfrm>
            <a:off x="2711254" y="5660403"/>
            <a:ext cx="2515799" cy="923330"/>
          </a:xfrm>
          <a:prstGeom prst="rect">
            <a:avLst/>
          </a:prstGeom>
          <a:noFill/>
        </p:spPr>
        <p:txBody>
          <a:bodyPr wrap="square" rtlCol="0">
            <a:spAutoFit/>
          </a:bodyPr>
          <a:lstStyle/>
          <a:p>
            <a:r>
              <a:rPr lang="en-US" dirty="0" smtClean="0"/>
              <a:t>Go to table in notes to find t</a:t>
            </a:r>
            <a:r>
              <a:rPr lang="en-US" baseline="-25000" dirty="0" smtClean="0"/>
              <a:t>95</a:t>
            </a:r>
            <a:r>
              <a:rPr lang="en-US" dirty="0" smtClean="0"/>
              <a:t> with 11 degrees of freedom (12-1) </a:t>
            </a:r>
            <a:endParaRPr lang="en-US" dirty="0"/>
          </a:p>
        </p:txBody>
      </p:sp>
      <p:cxnSp>
        <p:nvCxnSpPr>
          <p:cNvPr id="16" name="Straight Arrow Connector 15"/>
          <p:cNvCxnSpPr>
            <a:stCxn id="14" idx="3"/>
            <a:endCxn id="12" idx="1"/>
          </p:cNvCxnSpPr>
          <p:nvPr/>
        </p:nvCxnSpPr>
        <p:spPr>
          <a:xfrm flipV="1">
            <a:off x="5227053" y="5317981"/>
            <a:ext cx="1163051" cy="804087"/>
          </a:xfrm>
          <a:prstGeom prst="straightConnector1">
            <a:avLst/>
          </a:prstGeom>
          <a:ln w="476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831474" y="3577739"/>
            <a:ext cx="4571998" cy="1261629"/>
          </a:xfrm>
          <a:prstGeom prst="straightConnector1">
            <a:avLst/>
          </a:prstGeom>
          <a:ln w="476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Curved Connector 19"/>
          <p:cNvCxnSpPr/>
          <p:nvPr/>
        </p:nvCxnSpPr>
        <p:spPr>
          <a:xfrm rot="5400000" flipH="1" flipV="1">
            <a:off x="-57489" y="3749850"/>
            <a:ext cx="2082822" cy="1374273"/>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0800000">
            <a:off x="296786" y="5478399"/>
            <a:ext cx="485185" cy="182005"/>
          </a:xfrm>
          <a:prstGeom prst="curvedConnector3">
            <a:avLst>
              <a:gd name="adj1" fmla="val 96841"/>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6630" name="Object 6"/>
          <p:cNvGraphicFramePr>
            <a:graphicFrameLocks noChangeAspect="1"/>
          </p:cNvGraphicFramePr>
          <p:nvPr/>
        </p:nvGraphicFramePr>
        <p:xfrm>
          <a:off x="6938180" y="148804"/>
          <a:ext cx="1390316" cy="844120"/>
        </p:xfrm>
        <a:graphic>
          <a:graphicData uri="http://schemas.openxmlformats.org/presentationml/2006/ole">
            <p:oleObj spid="_x0000_s26630" name="Equation" r:id="rId6" imgW="711200" imgH="431800" progId="Equation.3">
              <p:embed/>
            </p:oleObj>
          </a:graphicData>
        </a:graphic>
      </p:graphicFrame>
      <p:sp>
        <p:nvSpPr>
          <p:cNvPr id="35" name="TextBox 34"/>
          <p:cNvSpPr txBox="1"/>
          <p:nvPr/>
        </p:nvSpPr>
        <p:spPr>
          <a:xfrm>
            <a:off x="5641474" y="6222389"/>
            <a:ext cx="2835334" cy="646331"/>
          </a:xfrm>
          <a:prstGeom prst="rect">
            <a:avLst/>
          </a:prstGeom>
          <a:noFill/>
        </p:spPr>
        <p:txBody>
          <a:bodyPr wrap="square" rtlCol="0">
            <a:spAutoFit/>
          </a:bodyPr>
          <a:lstStyle/>
          <a:p>
            <a:r>
              <a:rPr lang="en-US" dirty="0" smtClean="0"/>
              <a:t>(The excel sheet does a different comparison)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99%</a:t>
            </a:r>
            <a:endParaRPr lang="en-US" dirty="0"/>
          </a:p>
        </p:txBody>
      </p:sp>
      <p:sp>
        <p:nvSpPr>
          <p:cNvPr id="3" name="Content Placeholder 2"/>
          <p:cNvSpPr>
            <a:spLocks noGrp="1"/>
          </p:cNvSpPr>
          <p:nvPr>
            <p:ph idx="1"/>
          </p:nvPr>
        </p:nvSpPr>
        <p:spPr>
          <a:xfrm>
            <a:off x="457200" y="1052112"/>
            <a:ext cx="8229600" cy="5805888"/>
          </a:xfrm>
        </p:spPr>
        <p:txBody>
          <a:bodyPr>
            <a:normAutofit fontScale="92500" lnSpcReduction="20000"/>
          </a:bodyPr>
          <a:lstStyle/>
          <a:p>
            <a:endParaRPr lang="en-US" dirty="0" smtClean="0"/>
          </a:p>
          <a:p>
            <a:r>
              <a:rPr lang="en-US" dirty="0" smtClean="0"/>
              <a:t>   </a:t>
            </a:r>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  </a:t>
            </a:r>
            <a:endParaRPr lang="en-US" dirty="0"/>
          </a:p>
        </p:txBody>
      </p:sp>
      <p:graphicFrame>
        <p:nvGraphicFramePr>
          <p:cNvPr id="26626" name="Object 2"/>
          <p:cNvGraphicFramePr>
            <a:graphicFrameLocks noChangeAspect="1"/>
          </p:cNvGraphicFramePr>
          <p:nvPr/>
        </p:nvGraphicFramePr>
        <p:xfrm>
          <a:off x="904026" y="1391648"/>
          <a:ext cx="3055938" cy="1103313"/>
        </p:xfrm>
        <a:graphic>
          <a:graphicData uri="http://schemas.openxmlformats.org/presentationml/2006/ole">
            <p:oleObj spid="_x0000_s130050" name="Equation" r:id="rId4" imgW="1231900" imgH="444500" progId="Equation.3">
              <p:embed/>
            </p:oleObj>
          </a:graphicData>
        </a:graphic>
      </p:graphicFrame>
      <p:graphicFrame>
        <p:nvGraphicFramePr>
          <p:cNvPr id="26627" name="Object 3"/>
          <p:cNvGraphicFramePr>
            <a:graphicFrameLocks noChangeAspect="1"/>
          </p:cNvGraphicFramePr>
          <p:nvPr/>
        </p:nvGraphicFramePr>
        <p:xfrm>
          <a:off x="781970" y="4251166"/>
          <a:ext cx="3937011" cy="1542917"/>
        </p:xfrm>
        <a:graphic>
          <a:graphicData uri="http://schemas.openxmlformats.org/presentationml/2006/ole">
            <p:oleObj spid="_x0000_s130051" name="Equation" r:id="rId5" imgW="2006600" imgH="787400" progId="Equation.3">
              <p:embed/>
            </p:oleObj>
          </a:graphicData>
        </a:graphic>
      </p:graphicFrame>
      <p:graphicFrame>
        <p:nvGraphicFramePr>
          <p:cNvPr id="6" name="Table 5"/>
          <p:cNvGraphicFramePr>
            <a:graphicFrameLocks noGrp="1"/>
          </p:cNvGraphicFramePr>
          <p:nvPr/>
        </p:nvGraphicFramePr>
        <p:xfrm>
          <a:off x="6403472" y="1230486"/>
          <a:ext cx="2283328" cy="2857500"/>
        </p:xfrm>
        <a:graphic>
          <a:graphicData uri="http://schemas.openxmlformats.org/drawingml/2006/table">
            <a:tbl>
              <a:tblPr/>
              <a:tblGrid>
                <a:gridCol w="1141664"/>
                <a:gridCol w="1141664"/>
              </a:tblGrid>
              <a:tr h="286516">
                <a:tc>
                  <a:txBody>
                    <a:bodyPr/>
                    <a:lstStyle/>
                    <a:p>
                      <a:pPr algn="r" fontAlgn="b"/>
                      <a:r>
                        <a:rPr lang="en-US" sz="2000" b="0" i="0" u="none" strike="noStrike" dirty="0" smtClean="0">
                          <a:latin typeface="Arial"/>
                        </a:rPr>
                        <a:t>MIT</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800000"/>
                    </a:solidFill>
                  </a:tcPr>
                </a:tc>
                <a:tc>
                  <a:txBody>
                    <a:bodyPr/>
                    <a:lstStyle/>
                    <a:p>
                      <a:pPr algn="r" fontAlgn="b"/>
                      <a:r>
                        <a:rPr lang="en-US" sz="2000" b="0" i="0" u="none" strike="noStrike" dirty="0" smtClean="0">
                          <a:latin typeface="Arial"/>
                        </a:rPr>
                        <a:t>Harvard</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0000"/>
                    </a:solidFill>
                  </a:tcPr>
                </a:tc>
              </a:tr>
              <a:tr h="286516">
                <a:tc>
                  <a:txBody>
                    <a:bodyPr/>
                    <a:lstStyle/>
                    <a:p>
                      <a:pPr algn="r" fontAlgn="b"/>
                      <a:r>
                        <a:rPr lang="en-US" sz="2000" b="0" i="0" u="none" strike="noStrike" dirty="0" smtClean="0">
                          <a:latin typeface="Arial"/>
                        </a:rPr>
                        <a:t>100</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46</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87</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54</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56</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76</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87</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92</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98</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87</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90</a:t>
                      </a:r>
                      <a:endParaRPr lang="en-US" sz="2000" b="0" i="0" u="none" strike="noStrike" dirty="0">
                        <a:latin typeface="Arial"/>
                      </a:endParaRP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60</a:t>
                      </a:r>
                      <a:endParaRPr lang="en-US" sz="2000" b="0" i="0" u="none" strike="noStrike" dirty="0">
                        <a:latin typeface="Arial"/>
                      </a:endParaRP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X</a:t>
                      </a:r>
                      <a:r>
                        <a:rPr lang="en-US" sz="2000" b="0" i="0" u="none" strike="noStrike" baseline="-25000" dirty="0" smtClean="0">
                          <a:latin typeface="Arial"/>
                        </a:rPr>
                        <a:t>1  </a:t>
                      </a:r>
                      <a:r>
                        <a:rPr lang="en-US" sz="2000" b="0" i="0" u="none" strike="noStrike" dirty="0" smtClean="0">
                          <a:latin typeface="Arial"/>
                        </a:rPr>
                        <a:t> 86.3</a:t>
                      </a:r>
                      <a:endParaRPr lang="en-US" sz="2000" b="0" i="0" u="none" strike="noStrike" dirty="0">
                        <a:latin typeface="Arial"/>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X</a:t>
                      </a:r>
                      <a:r>
                        <a:rPr lang="en-US" sz="2000" b="0" i="0" u="none" strike="noStrike" baseline="-25000" dirty="0" smtClean="0">
                          <a:latin typeface="Arial"/>
                        </a:rPr>
                        <a:t>2</a:t>
                      </a:r>
                      <a:r>
                        <a:rPr lang="en-US" sz="2000" b="0" i="0" u="none" strike="noStrike" dirty="0" smtClean="0">
                          <a:latin typeface="Arial"/>
                        </a:rPr>
                        <a:t>  69.2</a:t>
                      </a:r>
                      <a:endParaRPr lang="en-US" sz="2000" b="0" i="0" u="none" strike="noStrike" dirty="0">
                        <a:latin typeface="Arial"/>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s</a:t>
                      </a:r>
                      <a:r>
                        <a:rPr lang="en-US" sz="2000" b="0" i="0" u="none" strike="noStrike" baseline="-25000" dirty="0" smtClean="0">
                          <a:latin typeface="Arial"/>
                        </a:rPr>
                        <a:t>1</a:t>
                      </a:r>
                      <a:r>
                        <a:rPr lang="en-US" sz="2000" b="0" i="0" u="none" strike="noStrike" dirty="0" smtClean="0">
                          <a:latin typeface="Arial"/>
                        </a:rPr>
                        <a:t>  15.9</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baseline="0" dirty="0" smtClean="0">
                          <a:latin typeface="Arial"/>
                        </a:rPr>
                        <a:t>s</a:t>
                      </a:r>
                      <a:r>
                        <a:rPr lang="en-US" sz="2000" b="0" i="0" u="none" strike="noStrike" baseline="-25000" dirty="0" smtClean="0">
                          <a:latin typeface="Arial"/>
                        </a:rPr>
                        <a:t>2</a:t>
                      </a:r>
                      <a:r>
                        <a:rPr lang="en-US" sz="2000" b="0" i="0" u="none" strike="noStrike" baseline="0" dirty="0" smtClean="0">
                          <a:latin typeface="Arial"/>
                        </a:rPr>
                        <a:t>  18.6</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12" name="TextBox 11"/>
          <p:cNvSpPr txBox="1"/>
          <p:nvPr/>
        </p:nvSpPr>
        <p:spPr>
          <a:xfrm>
            <a:off x="6390104" y="4625483"/>
            <a:ext cx="2540002" cy="1672252"/>
          </a:xfrm>
          <a:prstGeom prst="rect">
            <a:avLst/>
          </a:prstGeom>
          <a:noFill/>
        </p:spPr>
        <p:txBody>
          <a:bodyPr wrap="square" rtlCol="0">
            <a:spAutoFit/>
          </a:bodyPr>
          <a:lstStyle/>
          <a:p>
            <a:r>
              <a:rPr lang="en-US" sz="2800" dirty="0" err="1" smtClean="0"/>
              <a:t>t</a:t>
            </a:r>
            <a:r>
              <a:rPr lang="en-US" sz="2800" baseline="-25000" dirty="0" err="1" smtClean="0"/>
              <a:t>calc</a:t>
            </a:r>
            <a:r>
              <a:rPr lang="en-US" sz="2800" dirty="0" smtClean="0"/>
              <a:t> =</a:t>
            </a:r>
            <a:r>
              <a:rPr lang="en-US" sz="2800" dirty="0" smtClean="0"/>
              <a:t> </a:t>
            </a:r>
            <a:r>
              <a:rPr lang="en-US" sz="2800" dirty="0" smtClean="0"/>
              <a:t>1.79</a:t>
            </a:r>
          </a:p>
          <a:p>
            <a:r>
              <a:rPr lang="en-US" sz="2800" dirty="0" smtClean="0"/>
              <a:t>t</a:t>
            </a:r>
            <a:r>
              <a:rPr lang="en-US" sz="2800" baseline="-25000" dirty="0" smtClean="0"/>
              <a:t>99 </a:t>
            </a:r>
            <a:r>
              <a:rPr lang="en-US" sz="2800" dirty="0" smtClean="0"/>
              <a:t>= ?</a:t>
            </a:r>
          </a:p>
          <a:p>
            <a:r>
              <a:rPr lang="en-US" sz="2800" dirty="0" err="1"/>
              <a:t>t</a:t>
            </a:r>
            <a:r>
              <a:rPr lang="en-US" sz="2800" baseline="-25000" dirty="0" err="1" smtClean="0"/>
              <a:t>calc</a:t>
            </a:r>
            <a:r>
              <a:rPr lang="en-US" sz="2800" dirty="0" smtClean="0"/>
              <a:t> ? </a:t>
            </a:r>
            <a:r>
              <a:rPr lang="en-US" sz="2800" dirty="0" smtClean="0"/>
              <a:t> T</a:t>
            </a:r>
            <a:r>
              <a:rPr lang="en-US" sz="2800" baseline="-25000" dirty="0" smtClean="0"/>
              <a:t>99</a:t>
            </a:r>
          </a:p>
          <a:p>
            <a:endParaRPr lang="en-US" sz="2800" baseline="-25000" dirty="0" smtClean="0"/>
          </a:p>
        </p:txBody>
      </p:sp>
      <p:sp>
        <p:nvSpPr>
          <p:cNvPr id="14" name="TextBox 13"/>
          <p:cNvSpPr txBox="1"/>
          <p:nvPr/>
        </p:nvSpPr>
        <p:spPr>
          <a:xfrm>
            <a:off x="2711254" y="5660403"/>
            <a:ext cx="2515799" cy="923330"/>
          </a:xfrm>
          <a:prstGeom prst="rect">
            <a:avLst/>
          </a:prstGeom>
          <a:noFill/>
        </p:spPr>
        <p:txBody>
          <a:bodyPr wrap="square" rtlCol="0">
            <a:spAutoFit/>
          </a:bodyPr>
          <a:lstStyle/>
          <a:p>
            <a:r>
              <a:rPr lang="en-US" dirty="0" smtClean="0"/>
              <a:t>Go to table in notes to find t</a:t>
            </a:r>
            <a:r>
              <a:rPr lang="en-US" baseline="-25000" dirty="0" smtClean="0"/>
              <a:t>99</a:t>
            </a:r>
            <a:r>
              <a:rPr lang="en-US" dirty="0" smtClean="0"/>
              <a:t> with 11 degrees of freedom (12-1) </a:t>
            </a:r>
            <a:endParaRPr lang="en-US" dirty="0"/>
          </a:p>
        </p:txBody>
      </p:sp>
      <p:cxnSp>
        <p:nvCxnSpPr>
          <p:cNvPr id="16" name="Straight Arrow Connector 15"/>
          <p:cNvCxnSpPr>
            <a:stCxn id="14" idx="3"/>
            <a:endCxn id="12" idx="1"/>
          </p:cNvCxnSpPr>
          <p:nvPr/>
        </p:nvCxnSpPr>
        <p:spPr>
          <a:xfrm flipV="1">
            <a:off x="5227053" y="5461609"/>
            <a:ext cx="1163051" cy="660459"/>
          </a:xfrm>
          <a:prstGeom prst="straightConnector1">
            <a:avLst/>
          </a:prstGeom>
          <a:ln w="47625">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6630" name="Object 6"/>
          <p:cNvGraphicFramePr>
            <a:graphicFrameLocks noChangeAspect="1"/>
          </p:cNvGraphicFramePr>
          <p:nvPr/>
        </p:nvGraphicFramePr>
        <p:xfrm>
          <a:off x="6938180" y="148804"/>
          <a:ext cx="1390316" cy="844120"/>
        </p:xfrm>
        <a:graphic>
          <a:graphicData uri="http://schemas.openxmlformats.org/presentationml/2006/ole">
            <p:oleObj spid="_x0000_s130053" name="Equation" r:id="rId6" imgW="711200" imgH="431800" progId="Equation.3">
              <p:embed/>
            </p:oleObj>
          </a:graphicData>
        </a:graphic>
      </p:graphicFrame>
      <p:sp>
        <p:nvSpPr>
          <p:cNvPr id="35" name="TextBox 34"/>
          <p:cNvSpPr txBox="1"/>
          <p:nvPr/>
        </p:nvSpPr>
        <p:spPr>
          <a:xfrm>
            <a:off x="5641474" y="6222389"/>
            <a:ext cx="2835334" cy="646331"/>
          </a:xfrm>
          <a:prstGeom prst="rect">
            <a:avLst/>
          </a:prstGeom>
          <a:noFill/>
        </p:spPr>
        <p:txBody>
          <a:bodyPr wrap="square" rtlCol="0">
            <a:spAutoFit/>
          </a:bodyPr>
          <a:lstStyle/>
          <a:p>
            <a:r>
              <a:rPr lang="en-US" dirty="0" smtClean="0"/>
              <a:t>(The excel sheet does a different comparison)</a:t>
            </a:r>
            <a:endParaRPr lang="en-US" dirty="0"/>
          </a:p>
        </p:txBody>
      </p:sp>
      <p:sp>
        <p:nvSpPr>
          <p:cNvPr id="17" name="TextBox 16"/>
          <p:cNvSpPr txBox="1"/>
          <p:nvPr/>
        </p:nvSpPr>
        <p:spPr>
          <a:xfrm>
            <a:off x="904026" y="2660316"/>
            <a:ext cx="775375" cy="523220"/>
          </a:xfrm>
          <a:prstGeom prst="rect">
            <a:avLst/>
          </a:prstGeom>
          <a:noFill/>
        </p:spPr>
        <p:txBody>
          <a:bodyPr wrap="square" rtlCol="0">
            <a:spAutoFit/>
          </a:bodyPr>
          <a:lstStyle/>
          <a:p>
            <a:r>
              <a:rPr lang="en-US" sz="2800" dirty="0" err="1"/>
              <a:t>t</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Intervals</a:t>
            </a:r>
            <a:endParaRPr lang="en-US" dirty="0"/>
          </a:p>
        </p:txBody>
      </p:sp>
      <p:sp>
        <p:nvSpPr>
          <p:cNvPr id="3" name="Content Placeholder 2"/>
          <p:cNvSpPr>
            <a:spLocks noGrp="1"/>
          </p:cNvSpPr>
          <p:nvPr>
            <p:ph idx="1"/>
          </p:nvPr>
        </p:nvSpPr>
        <p:spPr>
          <a:xfrm>
            <a:off x="457199" y="1600200"/>
            <a:ext cx="8686801" cy="5003800"/>
          </a:xfrm>
        </p:spPr>
        <p:txBody>
          <a:bodyPr>
            <a:normAutofit/>
          </a:bodyPr>
          <a:lstStyle/>
          <a:p>
            <a:r>
              <a:rPr lang="en-US" dirty="0" smtClean="0"/>
              <a:t>Use </a:t>
            </a:r>
            <a:r>
              <a:rPr lang="en-US" dirty="0" err="1" smtClean="0"/>
              <a:t>t</a:t>
            </a:r>
            <a:r>
              <a:rPr lang="en-US" dirty="0" smtClean="0"/>
              <a:t> to find interval containing </a:t>
            </a:r>
            <a:r>
              <a:rPr lang="en-US" dirty="0" err="1" smtClean="0"/>
              <a:t>μ</a:t>
            </a:r>
            <a:r>
              <a:rPr lang="en-US" dirty="0" smtClean="0"/>
              <a:t> if     is known</a:t>
            </a:r>
          </a:p>
          <a:p>
            <a:endParaRPr lang="en-US" dirty="0" smtClean="0"/>
          </a:p>
          <a:p>
            <a:pPr>
              <a:buNone/>
            </a:pPr>
            <a:endParaRPr lang="en-US" dirty="0" smtClean="0"/>
          </a:p>
          <a:p>
            <a:r>
              <a:rPr lang="en-US" dirty="0" smtClean="0"/>
              <a:t>Example:</a:t>
            </a:r>
          </a:p>
          <a:p>
            <a:pPr>
              <a:buNone/>
            </a:pPr>
            <a:r>
              <a:rPr lang="en-US" dirty="0" smtClean="0"/>
              <a:t>	t</a:t>
            </a:r>
            <a:r>
              <a:rPr lang="en-US" baseline="-25000" dirty="0" smtClean="0"/>
              <a:t>95</a:t>
            </a:r>
            <a:r>
              <a:rPr lang="en-US" dirty="0" smtClean="0"/>
              <a:t> = 2.6</a:t>
            </a:r>
          </a:p>
          <a:p>
            <a:pPr>
              <a:buNone/>
            </a:pPr>
            <a:endParaRPr lang="en-US" dirty="0" smtClean="0"/>
          </a:p>
          <a:p>
            <a:pPr>
              <a:buNone/>
            </a:pPr>
            <a:r>
              <a:rPr lang="en-US" dirty="0" smtClean="0"/>
              <a:t>								6.4 &lt; </a:t>
            </a:r>
            <a:r>
              <a:rPr lang="en-US" dirty="0" err="1" smtClean="0"/>
              <a:t>μ</a:t>
            </a:r>
            <a:r>
              <a:rPr lang="en-US" dirty="0" smtClean="0"/>
              <a:t> &lt;8.6</a:t>
            </a:r>
          </a:p>
          <a:p>
            <a:pPr>
              <a:buNone/>
            </a:pPr>
            <a:r>
              <a:rPr lang="en-US" dirty="0" smtClean="0"/>
              <a:t>	</a:t>
            </a:r>
            <a:r>
              <a:rPr lang="en-US" sz="2200" dirty="0" smtClean="0"/>
              <a:t>I am 95% confident that the population mean lies between 6.4 and 8.6</a:t>
            </a:r>
          </a:p>
          <a:p>
            <a:pPr>
              <a:buNone/>
            </a:pPr>
            <a:endParaRPr lang="en-US" dirty="0" smtClean="0"/>
          </a:p>
          <a:p>
            <a:pPr>
              <a:buNone/>
            </a:pPr>
            <a:endParaRPr lang="en-US" dirty="0" smtClean="0"/>
          </a:p>
          <a:p>
            <a:pPr>
              <a:buNone/>
            </a:pPr>
            <a:endParaRPr lang="en-US" dirty="0" smtClean="0"/>
          </a:p>
          <a:p>
            <a:endParaRPr lang="en-US" dirty="0" smtClean="0"/>
          </a:p>
          <a:p>
            <a:endParaRPr lang="en-US" dirty="0"/>
          </a:p>
        </p:txBody>
      </p:sp>
      <p:graphicFrame>
        <p:nvGraphicFramePr>
          <p:cNvPr id="125954" name="Object 2"/>
          <p:cNvGraphicFramePr>
            <a:graphicFrameLocks noChangeAspect="1"/>
          </p:cNvGraphicFramePr>
          <p:nvPr/>
        </p:nvGraphicFramePr>
        <p:xfrm>
          <a:off x="6743283" y="1720512"/>
          <a:ext cx="379412" cy="379413"/>
        </p:xfrm>
        <a:graphic>
          <a:graphicData uri="http://schemas.openxmlformats.org/presentationml/2006/ole">
            <p:oleObj spid="_x0000_s125954" name="Equation" r:id="rId3" imgW="127000" imgH="127000" progId="Equation.3">
              <p:embed/>
            </p:oleObj>
          </a:graphicData>
        </a:graphic>
      </p:graphicFrame>
      <p:graphicFrame>
        <p:nvGraphicFramePr>
          <p:cNvPr id="125955" name="Object 3"/>
          <p:cNvGraphicFramePr>
            <a:graphicFrameLocks noChangeAspect="1"/>
          </p:cNvGraphicFramePr>
          <p:nvPr/>
        </p:nvGraphicFramePr>
        <p:xfrm>
          <a:off x="3490118" y="2290762"/>
          <a:ext cx="2163763" cy="1138238"/>
        </p:xfrm>
        <a:graphic>
          <a:graphicData uri="http://schemas.openxmlformats.org/presentationml/2006/ole">
            <p:oleObj spid="_x0000_s125955" name="Equation" r:id="rId4" imgW="723900" imgH="381000" progId="Equation.3">
              <p:embed/>
            </p:oleObj>
          </a:graphicData>
        </a:graphic>
      </p:graphicFrame>
      <p:graphicFrame>
        <p:nvGraphicFramePr>
          <p:cNvPr id="8" name="Table 7"/>
          <p:cNvGraphicFramePr>
            <a:graphicFrameLocks noGrp="1"/>
          </p:cNvGraphicFramePr>
          <p:nvPr/>
        </p:nvGraphicFramePr>
        <p:xfrm>
          <a:off x="6579944" y="2659236"/>
          <a:ext cx="2283328" cy="2857500"/>
        </p:xfrm>
        <a:graphic>
          <a:graphicData uri="http://schemas.openxmlformats.org/drawingml/2006/table">
            <a:tbl>
              <a:tblPr/>
              <a:tblGrid>
                <a:gridCol w="1141664"/>
                <a:gridCol w="1141664"/>
              </a:tblGrid>
              <a:tr h="286516">
                <a:tc>
                  <a:txBody>
                    <a:bodyPr/>
                    <a:lstStyle/>
                    <a:p>
                      <a:pPr algn="r" fontAlgn="b"/>
                      <a:r>
                        <a:rPr lang="en-US" sz="2000" b="0" i="0" u="none" strike="noStrike" dirty="0" smtClean="0">
                          <a:latin typeface="Arial"/>
                        </a:rPr>
                        <a:t>Hawks</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00"/>
                    </a:solidFill>
                  </a:tcPr>
                </a:tc>
                <a:tc>
                  <a:txBody>
                    <a:bodyPr/>
                    <a:lstStyle/>
                    <a:p>
                      <a:pPr algn="r" fontAlgn="b"/>
                      <a:r>
                        <a:rPr lang="en-US" sz="2000" b="0" i="0" u="none" strike="noStrike" dirty="0" smtClean="0">
                          <a:latin typeface="Arial"/>
                        </a:rPr>
                        <a:t>Cyclones</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0000"/>
                    </a:solidFill>
                  </a:tcPr>
                </a:tc>
              </a:tr>
              <a:tr h="286516">
                <a:tc>
                  <a:txBody>
                    <a:bodyPr/>
                    <a:lstStyle/>
                    <a:p>
                      <a:pPr algn="r" fontAlgn="b"/>
                      <a:r>
                        <a:rPr lang="en-US" sz="2000" b="0" i="0" u="none" strike="noStrike" dirty="0">
                          <a:latin typeface="Arial"/>
                        </a:rPr>
                        <a:t>9</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4</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8</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6</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7</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5</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6</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2</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7</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4</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8</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5</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X</a:t>
                      </a:r>
                      <a:r>
                        <a:rPr lang="en-US" sz="2000" b="0" i="0" u="none" strike="noStrike" baseline="-25000" dirty="0" smtClean="0">
                          <a:latin typeface="Arial"/>
                        </a:rPr>
                        <a:t>1  </a:t>
                      </a:r>
                      <a:r>
                        <a:rPr lang="en-US" sz="2000" b="0" i="0" u="none" strike="noStrike" dirty="0" smtClean="0">
                          <a:latin typeface="Arial"/>
                        </a:rPr>
                        <a:t> 7.5</a:t>
                      </a:r>
                      <a:endParaRPr lang="en-US" sz="2000" b="0" i="0" u="none" strike="noStrike" dirty="0">
                        <a:latin typeface="Arial"/>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X</a:t>
                      </a:r>
                      <a:r>
                        <a:rPr lang="en-US" sz="2000" b="0" i="0" u="none" strike="noStrike" baseline="-25000" dirty="0" smtClean="0">
                          <a:latin typeface="Arial"/>
                        </a:rPr>
                        <a:t>2</a:t>
                      </a:r>
                      <a:r>
                        <a:rPr lang="en-US" sz="2000" b="0" i="0" u="none" strike="noStrike" dirty="0" smtClean="0">
                          <a:latin typeface="Arial"/>
                        </a:rPr>
                        <a:t>  4.3</a:t>
                      </a:r>
                      <a:endParaRPr lang="en-US" sz="2000" b="0" i="0" u="none" strike="noStrike" dirty="0">
                        <a:latin typeface="Arial"/>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s</a:t>
                      </a:r>
                      <a:r>
                        <a:rPr lang="en-US" sz="2000" b="0" i="0" u="none" strike="noStrike" baseline="-25000" dirty="0" smtClean="0">
                          <a:latin typeface="Arial"/>
                        </a:rPr>
                        <a:t>1</a:t>
                      </a:r>
                      <a:r>
                        <a:rPr lang="en-US" sz="2000" b="0" i="0" u="none" strike="noStrike" dirty="0" smtClean="0">
                          <a:latin typeface="Arial"/>
                        </a:rPr>
                        <a:t>  1.0</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baseline="0" dirty="0" smtClean="0">
                          <a:latin typeface="Arial"/>
                        </a:rPr>
                        <a:t>s</a:t>
                      </a:r>
                      <a:r>
                        <a:rPr lang="en-US" sz="2000" b="0" i="0" u="none" strike="noStrike" baseline="-25000" dirty="0" smtClean="0">
                          <a:latin typeface="Arial"/>
                        </a:rPr>
                        <a:t>2</a:t>
                      </a:r>
                      <a:r>
                        <a:rPr lang="en-US" sz="2000" b="0" i="0" u="none" strike="noStrike" baseline="0" dirty="0" smtClean="0">
                          <a:latin typeface="Arial"/>
                        </a:rPr>
                        <a:t>  </a:t>
                      </a:r>
                      <a:r>
                        <a:rPr lang="en-US" sz="2000" b="0" i="0" u="none" strike="noStrike" dirty="0" smtClean="0">
                          <a:latin typeface="Arial"/>
                        </a:rPr>
                        <a:t>1.4</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bl>
          </a:graphicData>
        </a:graphic>
      </p:graphicFrame>
      <p:graphicFrame>
        <p:nvGraphicFramePr>
          <p:cNvPr id="125956" name="Object 4"/>
          <p:cNvGraphicFramePr>
            <a:graphicFrameLocks noChangeAspect="1"/>
          </p:cNvGraphicFramePr>
          <p:nvPr/>
        </p:nvGraphicFramePr>
        <p:xfrm>
          <a:off x="3490118" y="3880361"/>
          <a:ext cx="2714625" cy="885825"/>
        </p:xfrm>
        <a:graphic>
          <a:graphicData uri="http://schemas.openxmlformats.org/presentationml/2006/ole">
            <p:oleObj spid="_x0000_s125956" name="Equation" r:id="rId5" imgW="1168400" imgH="38100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457199" y="1600200"/>
            <a:ext cx="8686801" cy="5003800"/>
          </a:xfrm>
        </p:spPr>
        <p:txBody>
          <a:bodyPr>
            <a:normAutofit/>
          </a:bodyPr>
          <a:lstStyle/>
          <a:p>
            <a:r>
              <a:rPr lang="en-US" dirty="0" smtClean="0"/>
              <a:t>You find confidence </a:t>
            </a:r>
            <a:r>
              <a:rPr lang="en-US" dirty="0" smtClean="0">
                <a:solidFill>
                  <a:srgbClr val="000000"/>
                </a:solidFill>
              </a:rPr>
              <a:t>interval of μ</a:t>
            </a:r>
            <a:r>
              <a:rPr lang="en-US" baseline="-25000" dirty="0">
                <a:solidFill>
                  <a:srgbClr val="000000"/>
                </a:solidFill>
              </a:rPr>
              <a:t>1</a:t>
            </a:r>
            <a:r>
              <a:rPr lang="en-US" dirty="0" smtClean="0">
                <a:solidFill>
                  <a:srgbClr val="000000"/>
                </a:solidFill>
              </a:rPr>
              <a:t> at </a:t>
            </a:r>
            <a:r>
              <a:rPr lang="en-US" dirty="0" smtClean="0"/>
              <a:t>the 99% confidence interval</a:t>
            </a:r>
          </a:p>
          <a:p>
            <a:endParaRPr lang="en-US" dirty="0" smtClean="0"/>
          </a:p>
          <a:p>
            <a:endParaRPr lang="en-US" dirty="0" smtClean="0"/>
          </a:p>
          <a:p>
            <a:endParaRPr lang="en-US" dirty="0" smtClean="0"/>
          </a:p>
          <a:p>
            <a:r>
              <a:rPr lang="en-US" dirty="0" smtClean="0"/>
              <a:t>t</a:t>
            </a:r>
            <a:r>
              <a:rPr lang="en-US" baseline="-25000" dirty="0" smtClean="0"/>
              <a:t>99</a:t>
            </a:r>
            <a:r>
              <a:rPr lang="en-US" dirty="0" smtClean="0"/>
              <a:t> = ? </a:t>
            </a:r>
          </a:p>
          <a:p>
            <a:pPr>
              <a:buNone/>
            </a:pPr>
            <a:endParaRPr lang="en-US" dirty="0" smtClean="0"/>
          </a:p>
          <a:p>
            <a:endParaRPr lang="en-US" dirty="0" smtClean="0"/>
          </a:p>
          <a:p>
            <a:endParaRPr lang="en-US" dirty="0"/>
          </a:p>
        </p:txBody>
      </p:sp>
      <p:graphicFrame>
        <p:nvGraphicFramePr>
          <p:cNvPr id="125955" name="Object 3"/>
          <p:cNvGraphicFramePr>
            <a:graphicFrameLocks noChangeAspect="1"/>
          </p:cNvGraphicFramePr>
          <p:nvPr/>
        </p:nvGraphicFramePr>
        <p:xfrm>
          <a:off x="3490118" y="2812114"/>
          <a:ext cx="2163763" cy="1138238"/>
        </p:xfrm>
        <a:graphic>
          <a:graphicData uri="http://schemas.openxmlformats.org/presentationml/2006/ole">
            <p:oleObj spid="_x0000_s126979" name="Equation" r:id="rId4" imgW="723900" imgH="381000" progId="Equation.3">
              <p:embed/>
            </p:oleObj>
          </a:graphicData>
        </a:graphic>
      </p:graphicFrame>
      <p:graphicFrame>
        <p:nvGraphicFramePr>
          <p:cNvPr id="8" name="Table 7"/>
          <p:cNvGraphicFramePr>
            <a:graphicFrameLocks noGrp="1"/>
          </p:cNvGraphicFramePr>
          <p:nvPr/>
        </p:nvGraphicFramePr>
        <p:xfrm>
          <a:off x="6579944" y="2659236"/>
          <a:ext cx="2283328" cy="2857500"/>
        </p:xfrm>
        <a:graphic>
          <a:graphicData uri="http://schemas.openxmlformats.org/drawingml/2006/table">
            <a:tbl>
              <a:tblPr/>
              <a:tblGrid>
                <a:gridCol w="1141664"/>
                <a:gridCol w="1141664"/>
              </a:tblGrid>
              <a:tr h="286516">
                <a:tc>
                  <a:txBody>
                    <a:bodyPr/>
                    <a:lstStyle/>
                    <a:p>
                      <a:pPr algn="r" fontAlgn="b"/>
                      <a:r>
                        <a:rPr lang="en-US" sz="2000" b="0" i="0" u="none" strike="noStrike" dirty="0" smtClean="0">
                          <a:latin typeface="Arial"/>
                        </a:rPr>
                        <a:t>Hawks</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00"/>
                    </a:solidFill>
                  </a:tcPr>
                </a:tc>
                <a:tc>
                  <a:txBody>
                    <a:bodyPr/>
                    <a:lstStyle/>
                    <a:p>
                      <a:pPr algn="r" fontAlgn="b"/>
                      <a:r>
                        <a:rPr lang="en-US" sz="2000" b="0" i="0" u="none" strike="noStrike" dirty="0" smtClean="0">
                          <a:latin typeface="Arial"/>
                        </a:rPr>
                        <a:t>Cyclones</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0000"/>
                    </a:solidFill>
                  </a:tcPr>
                </a:tc>
              </a:tr>
              <a:tr h="286516">
                <a:tc>
                  <a:txBody>
                    <a:bodyPr/>
                    <a:lstStyle/>
                    <a:p>
                      <a:pPr algn="r" fontAlgn="b"/>
                      <a:r>
                        <a:rPr lang="en-US" sz="2000" b="0" i="0" u="none" strike="noStrike" dirty="0">
                          <a:latin typeface="Arial"/>
                        </a:rPr>
                        <a:t>9</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4</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8</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6</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7</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5</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6</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2</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7</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4</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8</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5</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X</a:t>
                      </a:r>
                      <a:r>
                        <a:rPr lang="en-US" sz="2000" b="0" i="0" u="none" strike="noStrike" baseline="-25000" dirty="0" smtClean="0">
                          <a:latin typeface="Arial"/>
                        </a:rPr>
                        <a:t>1  </a:t>
                      </a:r>
                      <a:r>
                        <a:rPr lang="en-US" sz="2000" b="0" i="0" u="none" strike="noStrike" dirty="0" smtClean="0">
                          <a:latin typeface="Arial"/>
                        </a:rPr>
                        <a:t> 7.5</a:t>
                      </a:r>
                      <a:endParaRPr lang="en-US" sz="2000" b="0" i="0" u="none" strike="noStrike" dirty="0">
                        <a:latin typeface="Arial"/>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X</a:t>
                      </a:r>
                      <a:r>
                        <a:rPr lang="en-US" sz="2000" b="0" i="0" u="none" strike="noStrike" baseline="-25000" dirty="0" smtClean="0">
                          <a:latin typeface="Arial"/>
                        </a:rPr>
                        <a:t>2</a:t>
                      </a:r>
                      <a:r>
                        <a:rPr lang="en-US" sz="2000" b="0" i="0" u="none" strike="noStrike" dirty="0" smtClean="0">
                          <a:latin typeface="Arial"/>
                        </a:rPr>
                        <a:t>  4.3</a:t>
                      </a:r>
                      <a:endParaRPr lang="en-US" sz="2000" b="0" i="0" u="none" strike="noStrike" dirty="0">
                        <a:latin typeface="Arial"/>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s</a:t>
                      </a:r>
                      <a:r>
                        <a:rPr lang="en-US" sz="2000" b="0" i="0" u="none" strike="noStrike" baseline="-25000" dirty="0" smtClean="0">
                          <a:latin typeface="Arial"/>
                        </a:rPr>
                        <a:t>1</a:t>
                      </a:r>
                      <a:r>
                        <a:rPr lang="en-US" sz="2000" b="0" i="0" u="none" strike="noStrike" dirty="0" smtClean="0">
                          <a:latin typeface="Arial"/>
                        </a:rPr>
                        <a:t>  1.0</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baseline="0" dirty="0" smtClean="0">
                          <a:latin typeface="Arial"/>
                        </a:rPr>
                        <a:t>s</a:t>
                      </a:r>
                      <a:r>
                        <a:rPr lang="en-US" sz="2000" b="0" i="0" u="none" strike="noStrike" baseline="-25000" dirty="0" smtClean="0">
                          <a:latin typeface="Arial"/>
                        </a:rPr>
                        <a:t>2</a:t>
                      </a:r>
                      <a:r>
                        <a:rPr lang="en-US" sz="2000" b="0" i="0" u="none" strike="noStrike" baseline="0" dirty="0" smtClean="0">
                          <a:latin typeface="Arial"/>
                        </a:rPr>
                        <a:t>  </a:t>
                      </a:r>
                      <a:r>
                        <a:rPr lang="en-US" sz="2000" b="0" i="0" u="none" strike="noStrike" dirty="0" smtClean="0">
                          <a:latin typeface="Arial"/>
                        </a:rPr>
                        <a:t>1.4</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9" name="TextBox 8"/>
          <p:cNvSpPr txBox="1"/>
          <p:nvPr/>
        </p:nvSpPr>
        <p:spPr>
          <a:xfrm>
            <a:off x="2224648" y="4558633"/>
            <a:ext cx="886330" cy="461665"/>
          </a:xfrm>
          <a:prstGeom prst="rect">
            <a:avLst/>
          </a:prstGeom>
          <a:noFill/>
        </p:spPr>
        <p:txBody>
          <a:bodyPr wrap="none" rtlCol="0">
            <a:spAutoFit/>
          </a:bodyPr>
          <a:lstStyle/>
          <a:p>
            <a:r>
              <a:rPr lang="en-US" sz="2400" dirty="0" smtClean="0"/>
              <a:t>4.032</a:t>
            </a:r>
            <a:endParaRPr lang="en-US" sz="2400" dirty="0"/>
          </a:p>
        </p:txBody>
      </p:sp>
      <p:sp>
        <p:nvSpPr>
          <p:cNvPr id="10" name="TextBox 9"/>
          <p:cNvSpPr txBox="1"/>
          <p:nvPr/>
        </p:nvSpPr>
        <p:spPr>
          <a:xfrm>
            <a:off x="3490118" y="6142335"/>
            <a:ext cx="2030123" cy="461665"/>
          </a:xfrm>
          <a:prstGeom prst="rect">
            <a:avLst/>
          </a:prstGeom>
          <a:noFill/>
        </p:spPr>
        <p:txBody>
          <a:bodyPr wrap="none" rtlCol="0">
            <a:spAutoFit/>
          </a:bodyPr>
          <a:lstStyle/>
          <a:p>
            <a:r>
              <a:rPr lang="en-US" sz="2400" dirty="0" smtClean="0"/>
              <a:t>5.85 &lt; </a:t>
            </a:r>
            <a:r>
              <a:rPr lang="en-US" sz="2400" dirty="0" err="1" smtClean="0"/>
              <a:t>μ</a:t>
            </a:r>
            <a:r>
              <a:rPr lang="en-US" sz="2400" dirty="0" smtClean="0"/>
              <a:t> &lt; 9.15</a:t>
            </a:r>
            <a:endParaRPr lang="en-US" sz="2400" dirty="0"/>
          </a:p>
        </p:txBody>
      </p:sp>
      <p:sp>
        <p:nvSpPr>
          <p:cNvPr id="11" name="TextBox 10"/>
          <p:cNvSpPr txBox="1"/>
          <p:nvPr/>
        </p:nvSpPr>
        <p:spPr>
          <a:xfrm>
            <a:off x="3833156" y="5224348"/>
            <a:ext cx="1477688" cy="584776"/>
          </a:xfrm>
          <a:prstGeom prst="rect">
            <a:avLst/>
          </a:prstGeom>
          <a:noFill/>
        </p:spPr>
        <p:txBody>
          <a:bodyPr wrap="none" rtlCol="0">
            <a:spAutoFit/>
          </a:bodyPr>
          <a:lstStyle/>
          <a:p>
            <a:r>
              <a:rPr lang="en-US" sz="3200" dirty="0" smtClean="0"/>
              <a:t>?&lt; </a:t>
            </a:r>
            <a:r>
              <a:rPr lang="en-US" sz="3200" dirty="0" err="1" smtClean="0"/>
              <a:t>μ</a:t>
            </a:r>
            <a:r>
              <a:rPr lang="en-US" sz="3200" dirty="0" smtClean="0"/>
              <a:t> &lt;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72632" y="1517638"/>
            <a:ext cx="4037263" cy="503823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p:txBody>
          <a:bodyPr/>
          <a:lstStyle/>
          <a:p>
            <a:endParaRPr lang="en-US"/>
          </a:p>
        </p:txBody>
      </p:sp>
      <p:pic>
        <p:nvPicPr>
          <p:cNvPr id="5" name="Picture 4"/>
          <p:cNvPicPr>
            <a:picLocks noChangeAspect="1"/>
          </p:cNvPicPr>
          <p:nvPr/>
        </p:nvPicPr>
        <p:blipFill>
          <a:blip r:embed="rId3"/>
          <a:srcRect t="33565"/>
          <a:stretch>
            <a:fillRect/>
          </a:stretch>
        </p:blipFill>
        <p:spPr>
          <a:xfrm>
            <a:off x="698500" y="2096673"/>
            <a:ext cx="8445500" cy="4788063"/>
          </a:xfrm>
          <a:prstGeom prst="rect">
            <a:avLst/>
          </a:prstGeom>
        </p:spPr>
      </p:pic>
      <p:pic>
        <p:nvPicPr>
          <p:cNvPr id="4" name="Picture 3"/>
          <p:cNvPicPr>
            <a:picLocks noChangeAspect="1"/>
          </p:cNvPicPr>
          <p:nvPr/>
        </p:nvPicPr>
        <p:blipFill>
          <a:blip r:embed="rId3"/>
          <a:srcRect b="66952"/>
          <a:stretch>
            <a:fillRect/>
          </a:stretch>
        </p:blipFill>
        <p:spPr>
          <a:xfrm>
            <a:off x="-679106" y="87487"/>
            <a:ext cx="7644054" cy="215579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319158" y="279258"/>
            <a:ext cx="6547259" cy="629948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2" name="Group 21"/>
          <p:cNvGrpSpPr/>
          <p:nvPr/>
        </p:nvGrpSpPr>
        <p:grpSpPr>
          <a:xfrm>
            <a:off x="3014410" y="178567"/>
            <a:ext cx="6129590" cy="5257862"/>
            <a:chOff x="20266705" y="27628148"/>
            <a:chExt cx="4261104" cy="3233228"/>
          </a:xfrm>
          <a:effectLst/>
        </p:grpSpPr>
        <p:pic>
          <p:nvPicPr>
            <p:cNvPr id="23" name="Picture 22" descr="Fig1Jonnalagadda.jpg"/>
            <p:cNvPicPr>
              <a:picLocks noChangeAspect="1"/>
            </p:cNvPicPr>
            <p:nvPr/>
          </p:nvPicPr>
          <p:blipFill>
            <a:blip r:embed="rId2" cstate="print"/>
            <a:srcRect l="50407" t="29572"/>
            <a:stretch>
              <a:fillRect/>
            </a:stretch>
          </p:blipFill>
          <p:spPr>
            <a:xfrm>
              <a:off x="20266705" y="27628148"/>
              <a:ext cx="4261104" cy="3233228"/>
            </a:xfrm>
            <a:prstGeom prst="rect">
              <a:avLst/>
            </a:prstGeom>
            <a:ln>
              <a:noFill/>
            </a:ln>
            <a:effectLst/>
          </p:spPr>
        </p:pic>
        <p:sp>
          <p:nvSpPr>
            <p:cNvPr id="24" name="Rectangle 23"/>
            <p:cNvSpPr/>
            <p:nvPr/>
          </p:nvSpPr>
          <p:spPr>
            <a:xfrm>
              <a:off x="23731732" y="28366582"/>
              <a:ext cx="499812" cy="334730"/>
            </a:xfrm>
            <a:prstGeom prst="rect">
              <a:avLst/>
            </a:prstGeom>
            <a:solidFill>
              <a:srgbClr val="00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748042" y="29292781"/>
              <a:ext cx="498039" cy="334730"/>
            </a:xfrm>
            <a:prstGeom prst="rect">
              <a:avLst/>
            </a:prstGeom>
            <a:solidFill>
              <a:srgbClr val="00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651281" y="28375539"/>
              <a:ext cx="457200" cy="334730"/>
            </a:xfrm>
            <a:prstGeom prst="rect">
              <a:avLst/>
            </a:prstGeom>
            <a:solidFill>
              <a:srgbClr val="00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0644022" y="29285531"/>
              <a:ext cx="457200" cy="334730"/>
            </a:xfrm>
            <a:prstGeom prst="rect">
              <a:avLst/>
            </a:prstGeom>
            <a:solidFill>
              <a:srgbClr val="00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0632658" y="30219975"/>
              <a:ext cx="498749" cy="334730"/>
            </a:xfrm>
            <a:prstGeom prst="rect">
              <a:avLst/>
            </a:prstGeom>
            <a:solidFill>
              <a:srgbClr val="00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3731732" y="30218128"/>
              <a:ext cx="495262" cy="334730"/>
            </a:xfrm>
            <a:prstGeom prst="rect">
              <a:avLst/>
            </a:prstGeom>
            <a:solidFill>
              <a:srgbClr val="00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86965" y="1534968"/>
            <a:ext cx="2927445" cy="2677656"/>
          </a:xfrm>
          <a:prstGeom prst="rect">
            <a:avLst/>
          </a:prstGeom>
          <a:noFill/>
        </p:spPr>
        <p:txBody>
          <a:bodyPr wrap="square" rtlCol="0">
            <a:spAutoFit/>
          </a:bodyPr>
          <a:lstStyle/>
          <a:p>
            <a:r>
              <a:rPr lang="en-US" sz="2800" dirty="0" smtClean="0">
                <a:latin typeface="Arial" pitchFamily="34" charset="0"/>
                <a:cs typeface="Arial" pitchFamily="34" charset="0"/>
              </a:rPr>
              <a:t>Targeted </a:t>
            </a:r>
            <a:r>
              <a:rPr lang="en-US" sz="2800" dirty="0" smtClean="0">
                <a:latin typeface="Arial" pitchFamily="34" charset="0"/>
                <a:cs typeface="Arial" pitchFamily="34" charset="0"/>
              </a:rPr>
              <a:t>cells </a:t>
            </a:r>
            <a:r>
              <a:rPr lang="en-US" sz="2800" dirty="0" smtClean="0">
                <a:latin typeface="Arial" pitchFamily="34" charset="0"/>
                <a:cs typeface="Arial" pitchFamily="34" charset="0"/>
              </a:rPr>
              <a:t>showed green fluorescence via flow </a:t>
            </a:r>
            <a:r>
              <a:rPr lang="en-US" sz="2800" dirty="0" err="1" smtClean="0">
                <a:latin typeface="Arial" pitchFamily="34" charset="0"/>
                <a:cs typeface="Arial" pitchFamily="34" charset="0"/>
              </a:rPr>
              <a:t>cytometry</a:t>
            </a:r>
            <a:r>
              <a:rPr lang="en-US" sz="2800" dirty="0" smtClean="0">
                <a:latin typeface="Arial" pitchFamily="34" charset="0"/>
                <a:cs typeface="Arial" pitchFamily="34" charset="0"/>
              </a:rPr>
              <a:t> at expected frequency. </a:t>
            </a:r>
            <a:endParaRPr lang="en-US" sz="2800" dirty="0"/>
          </a:p>
        </p:txBody>
      </p:sp>
      <p:sp>
        <p:nvSpPr>
          <p:cNvPr id="30" name="TextBox 29"/>
          <p:cNvSpPr txBox="1"/>
          <p:nvPr/>
        </p:nvSpPr>
        <p:spPr>
          <a:xfrm>
            <a:off x="4229100" y="6425696"/>
            <a:ext cx="4914900" cy="338554"/>
          </a:xfrm>
          <a:prstGeom prst="rect">
            <a:avLst/>
          </a:prstGeom>
          <a:noFill/>
        </p:spPr>
        <p:txBody>
          <a:bodyPr wrap="square" rtlCol="0">
            <a:spAutoFit/>
          </a:bodyPr>
          <a:lstStyle/>
          <a:p>
            <a:r>
              <a:rPr lang="en-US" sz="1600" dirty="0" err="1" smtClean="0">
                <a:solidFill>
                  <a:srgbClr val="000000"/>
                </a:solidFill>
              </a:rPr>
              <a:t>Jonnalagadda</a:t>
            </a:r>
            <a:r>
              <a:rPr lang="en-US" sz="1600" dirty="0" smtClean="0">
                <a:solidFill>
                  <a:srgbClr val="000000"/>
                </a:solidFill>
              </a:rPr>
              <a:t>, </a:t>
            </a:r>
            <a:r>
              <a:rPr lang="en-US" sz="1600" i="1" dirty="0" smtClean="0">
                <a:solidFill>
                  <a:srgbClr val="000000"/>
                </a:solidFill>
              </a:rPr>
              <a:t>et al</a:t>
            </a:r>
            <a:r>
              <a:rPr lang="en-US" sz="1600" dirty="0" smtClean="0">
                <a:solidFill>
                  <a:srgbClr val="000000"/>
                </a:solidFill>
              </a:rPr>
              <a:t>. 2005 </a:t>
            </a:r>
            <a:r>
              <a:rPr lang="en-US" sz="1600" i="1" dirty="0" smtClean="0">
                <a:solidFill>
                  <a:srgbClr val="000000"/>
                </a:solidFill>
              </a:rPr>
              <a:t>DNA Repair</a:t>
            </a:r>
            <a:r>
              <a:rPr lang="en-US" sz="1600" dirty="0" smtClean="0">
                <a:solidFill>
                  <a:srgbClr val="000000"/>
                </a:solidFill>
              </a:rPr>
              <a:t>. (4) 594-605.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stat important		</a:t>
            </a:r>
            <a:endParaRPr lang="en-US" dirty="0"/>
          </a:p>
        </p:txBody>
      </p:sp>
      <p:sp>
        <p:nvSpPr>
          <p:cNvPr id="3" name="Content Placeholder 2"/>
          <p:cNvSpPr>
            <a:spLocks noGrp="1"/>
          </p:cNvSpPr>
          <p:nvPr>
            <p:ph idx="1"/>
          </p:nvPr>
        </p:nvSpPr>
        <p:spPr/>
        <p:txBody>
          <a:bodyPr/>
          <a:lstStyle/>
          <a:p>
            <a:r>
              <a:rPr lang="en-US" dirty="0" smtClean="0"/>
              <a:t>Sometimes two data sets look different, but aren’t</a:t>
            </a:r>
          </a:p>
          <a:p>
            <a:endParaRPr lang="en-US" dirty="0" smtClean="0"/>
          </a:p>
          <a:p>
            <a:endParaRPr lang="en-US" dirty="0" smtClean="0"/>
          </a:p>
          <a:p>
            <a:r>
              <a:rPr lang="en-US" dirty="0" smtClean="0"/>
              <a:t>Other times, two data sets don’t look that different, but are.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Distribution</a:t>
            </a:r>
            <a:endParaRPr lang="en-US" dirty="0"/>
          </a:p>
        </p:txBody>
      </p:sp>
      <p:sp>
        <p:nvSpPr>
          <p:cNvPr id="3" name="Content Placeholder 2"/>
          <p:cNvSpPr>
            <a:spLocks noGrp="1"/>
          </p:cNvSpPr>
          <p:nvPr>
            <p:ph idx="1"/>
          </p:nvPr>
        </p:nvSpPr>
        <p:spPr>
          <a:xfrm>
            <a:off x="457200" y="1600200"/>
            <a:ext cx="3291840" cy="4525963"/>
          </a:xfrm>
        </p:spPr>
        <p:txBody>
          <a:bodyPr>
            <a:normAutofit lnSpcReduction="10000"/>
          </a:bodyPr>
          <a:lstStyle/>
          <a:p>
            <a:r>
              <a:rPr lang="en-US" dirty="0" smtClean="0"/>
              <a:t>The data are centered around the mean</a:t>
            </a:r>
          </a:p>
          <a:p>
            <a:endParaRPr lang="en-US" dirty="0" smtClean="0"/>
          </a:p>
          <a:p>
            <a:r>
              <a:rPr lang="en-US" dirty="0" smtClean="0"/>
              <a:t>The data are distributed symmetrically around the mean</a:t>
            </a:r>
          </a:p>
          <a:p>
            <a:endParaRPr lang="en-US" dirty="0" smtClean="0"/>
          </a:p>
          <a:p>
            <a:endParaRPr lang="en-US" dirty="0" smtClean="0"/>
          </a:p>
        </p:txBody>
      </p:sp>
      <p:pic>
        <p:nvPicPr>
          <p:cNvPr id="4" name="Picture 3"/>
          <p:cNvPicPr>
            <a:picLocks noChangeAspect="1"/>
          </p:cNvPicPr>
          <p:nvPr/>
        </p:nvPicPr>
        <p:blipFill>
          <a:blip r:embed="rId3"/>
          <a:stretch>
            <a:fillRect/>
          </a:stretch>
        </p:blipFill>
        <p:spPr>
          <a:xfrm>
            <a:off x="4572000" y="2011363"/>
            <a:ext cx="4114800" cy="4114800"/>
          </a:xfrm>
          <a:prstGeom prst="rect">
            <a:avLst/>
          </a:prstGeom>
        </p:spPr>
      </p:pic>
      <p:sp>
        <p:nvSpPr>
          <p:cNvPr id="5" name="TextBox 4"/>
          <p:cNvSpPr txBox="1"/>
          <p:nvPr/>
        </p:nvSpPr>
        <p:spPr>
          <a:xfrm>
            <a:off x="4572000" y="6126162"/>
            <a:ext cx="4709982" cy="307777"/>
          </a:xfrm>
          <a:prstGeom prst="rect">
            <a:avLst/>
          </a:prstGeom>
          <a:noFill/>
        </p:spPr>
        <p:txBody>
          <a:bodyPr wrap="square" rtlCol="0">
            <a:spAutoFit/>
          </a:bodyPr>
          <a:lstStyle/>
          <a:p>
            <a:r>
              <a:rPr lang="en-US" sz="1400" dirty="0" smtClean="0"/>
              <a:t>http://</a:t>
            </a:r>
            <a:r>
              <a:rPr lang="en-US" sz="1400" dirty="0" err="1" smtClean="0"/>
              <a:t>en.wikipedia.org/wiki/File:Planche_de_Galton.jpg</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a:t>
            </a:r>
            <a:r>
              <a:rPr lang="en-US" dirty="0" err="1" smtClean="0"/>
              <a:t>μ</a:t>
            </a:r>
            <a:r>
              <a:rPr lang="en-US" dirty="0" smtClean="0"/>
              <a:t> </a:t>
            </a:r>
            <a:r>
              <a:rPr lang="en-US" dirty="0" err="1" smtClean="0"/>
              <a:t>vs</a:t>
            </a:r>
            <a:r>
              <a:rPr lang="en-US" dirty="0" smtClean="0"/>
              <a:t> </a:t>
            </a:r>
            <a:endParaRPr lang="en-US" dirty="0"/>
          </a:p>
        </p:txBody>
      </p:sp>
      <p:sp>
        <p:nvSpPr>
          <p:cNvPr id="9" name="Content Placeholder 8"/>
          <p:cNvSpPr>
            <a:spLocks noGrp="1"/>
          </p:cNvSpPr>
          <p:nvPr>
            <p:ph idx="1"/>
          </p:nvPr>
        </p:nvSpPr>
        <p:spPr/>
        <p:txBody>
          <a:bodyPr/>
          <a:lstStyle/>
          <a:p>
            <a:r>
              <a:rPr lang="en-US" dirty="0" smtClean="0"/>
              <a:t>The entire population mean is </a:t>
            </a:r>
            <a:r>
              <a:rPr lang="en-US" dirty="0" err="1" smtClean="0"/>
              <a:t>μ</a:t>
            </a:r>
            <a:endParaRPr lang="en-US" dirty="0" smtClean="0"/>
          </a:p>
          <a:p>
            <a:r>
              <a:rPr lang="en-US" dirty="0" smtClean="0"/>
              <a:t>Sample population mean is </a:t>
            </a:r>
          </a:p>
          <a:p>
            <a:r>
              <a:rPr lang="en-US" dirty="0" smtClean="0"/>
              <a:t>As your sample population gets larger,     </a:t>
            </a:r>
          </a:p>
          <a:p>
            <a:endParaRPr lang="en-US" dirty="0" smtClean="0"/>
          </a:p>
          <a:p>
            <a:r>
              <a:rPr lang="en-US" dirty="0" smtClean="0"/>
              <a:t>Data Set</a:t>
            </a:r>
          </a:p>
          <a:p>
            <a:pPr lvl="1"/>
            <a:r>
              <a:rPr lang="en-US" dirty="0" smtClean="0"/>
              <a:t>2, 3, 4, 4, 5, 5, 6, 6, 7, 7, 8, 9</a:t>
            </a:r>
          </a:p>
          <a:p>
            <a:pPr lvl="1"/>
            <a:endParaRPr lang="en-US" sz="1100" dirty="0" smtClean="0"/>
          </a:p>
          <a:p>
            <a:r>
              <a:rPr lang="en-US" dirty="0" smtClean="0"/>
              <a:t>Mean </a:t>
            </a:r>
            <a:endParaRPr lang="en-US" dirty="0"/>
          </a:p>
        </p:txBody>
      </p:sp>
      <p:graphicFrame>
        <p:nvGraphicFramePr>
          <p:cNvPr id="7" name="Object 6"/>
          <p:cNvGraphicFramePr>
            <a:graphicFrameLocks noChangeAspect="1"/>
          </p:cNvGraphicFramePr>
          <p:nvPr/>
        </p:nvGraphicFramePr>
        <p:xfrm>
          <a:off x="2989215" y="526487"/>
          <a:ext cx="379925" cy="379925"/>
        </p:xfrm>
        <a:graphic>
          <a:graphicData uri="http://schemas.openxmlformats.org/presentationml/2006/ole">
            <p:oleObj spid="_x0000_s6148" name="Equation" r:id="rId3" imgW="127000" imgH="127000" progId="Equation.3">
              <p:embed/>
            </p:oleObj>
          </a:graphicData>
        </a:graphic>
      </p:graphicFrame>
      <p:graphicFrame>
        <p:nvGraphicFramePr>
          <p:cNvPr id="6149" name="Object 5"/>
          <p:cNvGraphicFramePr>
            <a:graphicFrameLocks noChangeAspect="1"/>
          </p:cNvGraphicFramePr>
          <p:nvPr/>
        </p:nvGraphicFramePr>
        <p:xfrm>
          <a:off x="2646363" y="5708650"/>
          <a:ext cx="5514975" cy="765175"/>
        </p:xfrm>
        <a:graphic>
          <a:graphicData uri="http://schemas.openxmlformats.org/presentationml/2006/ole">
            <p:oleObj spid="_x0000_s6149" name="Equation" r:id="rId4" imgW="2654300" imgH="368300" progId="Equation.3">
              <p:embed/>
            </p:oleObj>
          </a:graphicData>
        </a:graphic>
      </p:graphicFrame>
      <p:graphicFrame>
        <p:nvGraphicFramePr>
          <p:cNvPr id="6150" name="Object 6"/>
          <p:cNvGraphicFramePr>
            <a:graphicFrameLocks noChangeAspect="1"/>
          </p:cNvGraphicFramePr>
          <p:nvPr/>
        </p:nvGraphicFramePr>
        <p:xfrm>
          <a:off x="5415583" y="2273888"/>
          <a:ext cx="381000" cy="381000"/>
        </p:xfrm>
        <a:graphic>
          <a:graphicData uri="http://schemas.openxmlformats.org/presentationml/2006/ole">
            <p:oleObj spid="_x0000_s6150" name="Equation" r:id="rId5" imgW="127000" imgH="127000" progId="Equation.3">
              <p:embed/>
            </p:oleObj>
          </a:graphicData>
        </a:graphic>
      </p:graphicFrame>
      <p:graphicFrame>
        <p:nvGraphicFramePr>
          <p:cNvPr id="6151" name="Object 7"/>
          <p:cNvGraphicFramePr>
            <a:graphicFrameLocks noChangeAspect="1"/>
          </p:cNvGraphicFramePr>
          <p:nvPr/>
        </p:nvGraphicFramePr>
        <p:xfrm>
          <a:off x="2324100" y="5867400"/>
          <a:ext cx="381000" cy="381000"/>
        </p:xfrm>
        <a:graphic>
          <a:graphicData uri="http://schemas.openxmlformats.org/presentationml/2006/ole">
            <p:oleObj spid="_x0000_s6151" name="Equation" r:id="rId6" imgW="127000" imgH="127000" progId="Equation.3">
              <p:embed/>
            </p:oleObj>
          </a:graphicData>
        </a:graphic>
      </p:graphicFrame>
      <p:graphicFrame>
        <p:nvGraphicFramePr>
          <p:cNvPr id="6152" name="Object 8"/>
          <p:cNvGraphicFramePr>
            <a:graphicFrameLocks noChangeAspect="1"/>
          </p:cNvGraphicFramePr>
          <p:nvPr/>
        </p:nvGraphicFramePr>
        <p:xfrm>
          <a:off x="7270750" y="2876550"/>
          <a:ext cx="1257300" cy="495300"/>
        </p:xfrm>
        <a:graphic>
          <a:graphicData uri="http://schemas.openxmlformats.org/presentationml/2006/ole">
            <p:oleObj spid="_x0000_s6152" name="Equation" r:id="rId7" imgW="419100" imgH="165100" progId="Equation.3">
              <p:embed/>
            </p:oleObj>
          </a:graphicData>
        </a:graphic>
      </p:graphicFrame>
      <p:graphicFrame>
        <p:nvGraphicFramePr>
          <p:cNvPr id="15" name="Chart 14"/>
          <p:cNvGraphicFramePr/>
          <p:nvPr/>
        </p:nvGraphicFramePr>
        <p:xfrm>
          <a:off x="6273800" y="3498850"/>
          <a:ext cx="2692400" cy="258445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884289" y="2107181"/>
            <a:ext cx="3157172" cy="2988789"/>
          </a:xfrm>
          <a:prstGeom prst="rect">
            <a:avLst/>
          </a:prstGeom>
        </p:spPr>
      </p:pic>
      <p:sp>
        <p:nvSpPr>
          <p:cNvPr id="2" name="Title 1"/>
          <p:cNvSpPr>
            <a:spLocks noGrp="1"/>
          </p:cNvSpPr>
          <p:nvPr>
            <p:ph type="title"/>
          </p:nvPr>
        </p:nvSpPr>
        <p:spPr/>
        <p:txBody>
          <a:bodyPr/>
          <a:lstStyle/>
          <a:p>
            <a:r>
              <a:rPr lang="en-US" dirty="0" smtClean="0"/>
              <a:t>Standard Deviation</a:t>
            </a:r>
            <a:endParaRPr lang="en-US" dirty="0"/>
          </a:p>
        </p:txBody>
      </p:sp>
      <p:sp>
        <p:nvSpPr>
          <p:cNvPr id="3" name="Content Placeholder 2"/>
          <p:cNvSpPr>
            <a:spLocks noGrp="1"/>
          </p:cNvSpPr>
          <p:nvPr>
            <p:ph idx="1"/>
          </p:nvPr>
        </p:nvSpPr>
        <p:spPr/>
        <p:txBody>
          <a:bodyPr/>
          <a:lstStyle/>
          <a:p>
            <a:r>
              <a:rPr lang="en-US" dirty="0" smtClean="0"/>
              <a:t>Describes how data are expected to vary from the mean</a:t>
            </a:r>
          </a:p>
          <a:p>
            <a:endParaRPr lang="en-US" dirty="0" smtClean="0"/>
          </a:p>
          <a:p>
            <a:r>
              <a:rPr lang="en-US" dirty="0" err="1" smtClean="0"/>
              <a:t>σ</a:t>
            </a:r>
            <a:r>
              <a:rPr lang="en-US" dirty="0" smtClean="0"/>
              <a:t> is </a:t>
            </a:r>
            <a:r>
              <a:rPr lang="en-US" dirty="0" err="1" smtClean="0"/>
              <a:t>s.d</a:t>
            </a:r>
            <a:r>
              <a:rPr lang="en-US" dirty="0" smtClean="0"/>
              <a:t>. of population </a:t>
            </a:r>
          </a:p>
          <a:p>
            <a:pPr>
              <a:buNone/>
            </a:pPr>
            <a:r>
              <a:rPr lang="en-US" dirty="0" smtClean="0"/>
              <a:t>	</a:t>
            </a:r>
            <a:r>
              <a:rPr lang="en-US" dirty="0" err="1" smtClean="0"/>
              <a:t>s</a:t>
            </a:r>
            <a:r>
              <a:rPr lang="en-US" dirty="0" smtClean="0"/>
              <a:t> is </a:t>
            </a:r>
            <a:r>
              <a:rPr lang="en-US" dirty="0" err="1" smtClean="0"/>
              <a:t>s.d</a:t>
            </a:r>
            <a:r>
              <a:rPr lang="en-US" dirty="0" smtClean="0"/>
              <a:t>. of sample</a:t>
            </a:r>
          </a:p>
          <a:p>
            <a:endParaRPr lang="en-US" dirty="0" smtClean="0"/>
          </a:p>
          <a:p>
            <a:pPr lvl="1"/>
            <a:endParaRPr lang="en-US" dirty="0" smtClean="0"/>
          </a:p>
        </p:txBody>
      </p:sp>
      <p:sp>
        <p:nvSpPr>
          <p:cNvPr id="6" name="TextBox 5"/>
          <p:cNvSpPr txBox="1"/>
          <p:nvPr/>
        </p:nvSpPr>
        <p:spPr>
          <a:xfrm>
            <a:off x="2585794" y="6507163"/>
            <a:ext cx="6558206" cy="369332"/>
          </a:xfrm>
          <a:prstGeom prst="rect">
            <a:avLst/>
          </a:prstGeom>
          <a:noFill/>
        </p:spPr>
        <p:txBody>
          <a:bodyPr wrap="none" rtlCol="0">
            <a:spAutoFit/>
          </a:bodyPr>
          <a:lstStyle/>
          <a:p>
            <a:r>
              <a:rPr lang="en-US" dirty="0" err="1" smtClean="0"/>
              <a:t>http://en.wikipedia.org/wiki/File:Standard_deviation_illustration.gif</a:t>
            </a:r>
            <a:endParaRPr lang="en-US" dirty="0"/>
          </a:p>
        </p:txBody>
      </p:sp>
      <p:sp>
        <p:nvSpPr>
          <p:cNvPr id="7" name="TextBox 6"/>
          <p:cNvSpPr txBox="1"/>
          <p:nvPr/>
        </p:nvSpPr>
        <p:spPr>
          <a:xfrm>
            <a:off x="7187856" y="2353061"/>
            <a:ext cx="1700218" cy="830997"/>
          </a:xfrm>
          <a:prstGeom prst="rect">
            <a:avLst/>
          </a:prstGeom>
          <a:noFill/>
        </p:spPr>
        <p:txBody>
          <a:bodyPr wrap="square" rtlCol="0">
            <a:spAutoFit/>
          </a:bodyPr>
          <a:lstStyle/>
          <a:p>
            <a:pPr lvl="1">
              <a:buFont typeface="Arial"/>
              <a:buChar char="•"/>
            </a:pPr>
            <a:r>
              <a:rPr lang="en-US" sz="2400" dirty="0" smtClean="0"/>
              <a:t>  </a:t>
            </a:r>
            <a:r>
              <a:rPr lang="en-US" sz="2400" dirty="0" err="1" smtClean="0"/>
              <a:t>μ</a:t>
            </a:r>
            <a:r>
              <a:rPr lang="en-US" sz="2400" dirty="0" smtClean="0"/>
              <a:t> = 50</a:t>
            </a:r>
          </a:p>
          <a:p>
            <a:pPr lvl="1">
              <a:buFont typeface="Arial"/>
              <a:buChar char="•"/>
            </a:pPr>
            <a:r>
              <a:rPr lang="en-US" sz="2400" dirty="0" smtClean="0"/>
              <a:t>  </a:t>
            </a:r>
            <a:r>
              <a:rPr lang="en-US" sz="2400" dirty="0" err="1" smtClean="0"/>
              <a:t>σ</a:t>
            </a:r>
            <a:r>
              <a:rPr lang="en-US" sz="2400" dirty="0" smtClean="0"/>
              <a:t> = 20</a:t>
            </a:r>
          </a:p>
        </p:txBody>
      </p:sp>
      <p:graphicFrame>
        <p:nvGraphicFramePr>
          <p:cNvPr id="8" name="Object 7"/>
          <p:cNvGraphicFramePr>
            <a:graphicFrameLocks noChangeAspect="1"/>
          </p:cNvGraphicFramePr>
          <p:nvPr/>
        </p:nvGraphicFramePr>
        <p:xfrm>
          <a:off x="457200" y="5095970"/>
          <a:ext cx="3727450" cy="1206500"/>
        </p:xfrm>
        <a:graphic>
          <a:graphicData uri="http://schemas.openxmlformats.org/presentationml/2006/ole">
            <p:oleObj spid="_x0000_s21506" name="Equation" r:id="rId4" imgW="1333500" imgH="431800" progId="Equation.3">
              <p:embed/>
            </p:oleObj>
          </a:graphicData>
        </a:graphic>
      </p:graphicFrame>
      <p:graphicFrame>
        <p:nvGraphicFramePr>
          <p:cNvPr id="21507" name="Object 3"/>
          <p:cNvGraphicFramePr>
            <a:graphicFrameLocks noChangeAspect="1"/>
          </p:cNvGraphicFramePr>
          <p:nvPr/>
        </p:nvGraphicFramePr>
        <p:xfrm>
          <a:off x="5314950" y="5095970"/>
          <a:ext cx="3371850" cy="1206500"/>
        </p:xfrm>
        <a:graphic>
          <a:graphicData uri="http://schemas.openxmlformats.org/presentationml/2006/ole">
            <p:oleObj spid="_x0000_s21507" name="Equation" r:id="rId5" imgW="1206500" imgH="43180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 of Standard Deviation</a:t>
            </a:r>
            <a:endParaRPr lang="en-US" dirty="0"/>
          </a:p>
        </p:txBody>
      </p:sp>
      <p:sp>
        <p:nvSpPr>
          <p:cNvPr id="3" name="Content Placeholder 2"/>
          <p:cNvSpPr>
            <a:spLocks noGrp="1"/>
          </p:cNvSpPr>
          <p:nvPr>
            <p:ph idx="1"/>
          </p:nvPr>
        </p:nvSpPr>
        <p:spPr>
          <a:xfrm>
            <a:off x="457200" y="1600200"/>
            <a:ext cx="2787649" cy="4525963"/>
          </a:xfrm>
        </p:spPr>
        <p:txBody>
          <a:bodyPr/>
          <a:lstStyle/>
          <a:p>
            <a:r>
              <a:rPr lang="en-US" dirty="0" smtClean="0">
                <a:solidFill>
                  <a:srgbClr val="FF0000"/>
                </a:solidFill>
              </a:rPr>
              <a:t>Red</a:t>
            </a:r>
            <a:r>
              <a:rPr lang="en-US" dirty="0" smtClean="0"/>
              <a:t>, </a:t>
            </a:r>
            <a:r>
              <a:rPr lang="en-US" dirty="0" smtClean="0">
                <a:solidFill>
                  <a:srgbClr val="008000"/>
                </a:solidFill>
              </a:rPr>
              <a:t>Green</a:t>
            </a:r>
            <a:r>
              <a:rPr lang="en-US" dirty="0" smtClean="0"/>
              <a:t>, </a:t>
            </a:r>
            <a:r>
              <a:rPr lang="en-US" dirty="0" smtClean="0">
                <a:solidFill>
                  <a:srgbClr val="0000FF"/>
                </a:solidFill>
              </a:rPr>
              <a:t>Blue </a:t>
            </a:r>
            <a:r>
              <a:rPr lang="en-US" dirty="0" smtClean="0"/>
              <a:t>all same mean</a:t>
            </a:r>
          </a:p>
          <a:p>
            <a:endParaRPr lang="en-US" dirty="0" smtClean="0"/>
          </a:p>
          <a:p>
            <a:r>
              <a:rPr lang="en-US" dirty="0" smtClean="0"/>
              <a:t>Different standard deviation</a:t>
            </a:r>
            <a:endParaRPr lang="en-US" dirty="0"/>
          </a:p>
        </p:txBody>
      </p:sp>
      <p:pic>
        <p:nvPicPr>
          <p:cNvPr id="4" name="Picture 3"/>
          <p:cNvPicPr>
            <a:picLocks noChangeAspect="1"/>
          </p:cNvPicPr>
          <p:nvPr/>
        </p:nvPicPr>
        <p:blipFill>
          <a:blip r:embed="rId2"/>
          <a:stretch>
            <a:fillRect/>
          </a:stretch>
        </p:blipFill>
        <p:spPr>
          <a:xfrm>
            <a:off x="3155949" y="1557338"/>
            <a:ext cx="5899151" cy="442436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 of Standard Deviation</a:t>
            </a:r>
            <a:endParaRPr lang="en-US" dirty="0"/>
          </a:p>
        </p:txBody>
      </p:sp>
      <p:sp>
        <p:nvSpPr>
          <p:cNvPr id="3" name="Content Placeholder 2"/>
          <p:cNvSpPr>
            <a:spLocks noGrp="1"/>
          </p:cNvSpPr>
          <p:nvPr>
            <p:ph idx="1"/>
          </p:nvPr>
        </p:nvSpPr>
        <p:spPr>
          <a:xfrm>
            <a:off x="457200" y="1600200"/>
            <a:ext cx="2787649" cy="4525963"/>
          </a:xfrm>
        </p:spPr>
        <p:txBody>
          <a:bodyPr/>
          <a:lstStyle/>
          <a:p>
            <a:r>
              <a:rPr lang="en-US" dirty="0" smtClean="0"/>
              <a:t>Data with a larger spread (</a:t>
            </a:r>
            <a:r>
              <a:rPr lang="en-US" dirty="0" smtClean="0">
                <a:solidFill>
                  <a:srgbClr val="0000FF"/>
                </a:solidFill>
              </a:rPr>
              <a:t>blue </a:t>
            </a:r>
            <a:r>
              <a:rPr lang="en-US" dirty="0" smtClean="0"/>
              <a:t>and </a:t>
            </a:r>
            <a:r>
              <a:rPr lang="en-US" dirty="0" smtClean="0">
                <a:solidFill>
                  <a:srgbClr val="008000"/>
                </a:solidFill>
              </a:rPr>
              <a:t>green</a:t>
            </a:r>
            <a:r>
              <a:rPr lang="en-US" dirty="0" smtClean="0"/>
              <a:t>) have a larger Standard Deviation</a:t>
            </a:r>
          </a:p>
          <a:p>
            <a:endParaRPr lang="en-US" dirty="0" smtClean="0"/>
          </a:p>
        </p:txBody>
      </p:sp>
      <p:pic>
        <p:nvPicPr>
          <p:cNvPr id="4" name="Picture 3"/>
          <p:cNvPicPr>
            <a:picLocks noChangeAspect="1"/>
          </p:cNvPicPr>
          <p:nvPr/>
        </p:nvPicPr>
        <p:blipFill>
          <a:blip r:embed="rId2"/>
          <a:stretch>
            <a:fillRect/>
          </a:stretch>
        </p:blipFill>
        <p:spPr>
          <a:xfrm>
            <a:off x="3155949" y="1557338"/>
            <a:ext cx="5899151" cy="442436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Deviation	</a:t>
            </a:r>
            <a:endParaRPr lang="en-US" dirty="0"/>
          </a:p>
        </p:txBody>
      </p:sp>
      <p:sp>
        <p:nvSpPr>
          <p:cNvPr id="3" name="Content Placeholder 2"/>
          <p:cNvSpPr>
            <a:spLocks noGrp="1"/>
          </p:cNvSpPr>
          <p:nvPr>
            <p:ph idx="1"/>
          </p:nvPr>
        </p:nvSpPr>
        <p:spPr/>
        <p:txBody>
          <a:bodyPr/>
          <a:lstStyle/>
          <a:p>
            <a:r>
              <a:rPr lang="en-US" dirty="0" smtClean="0"/>
              <a:t>68% of values are within 1 standard deviation</a:t>
            </a:r>
          </a:p>
          <a:p>
            <a:r>
              <a:rPr lang="en-US" dirty="0" smtClean="0"/>
              <a:t>95% of values are within 2 standard deviations of the mean</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rcRect l="1151" t="3747" r="3276" b="6104"/>
          <a:stretch>
            <a:fillRect/>
          </a:stretch>
        </p:blipFill>
        <p:spPr>
          <a:xfrm>
            <a:off x="2887437" y="2963568"/>
            <a:ext cx="6017753" cy="364746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T-tests</a:t>
            </a:r>
            <a:endParaRPr lang="en-US" dirty="0"/>
          </a:p>
        </p:txBody>
      </p:sp>
      <p:sp>
        <p:nvSpPr>
          <p:cNvPr id="3" name="Content Placeholder 2"/>
          <p:cNvSpPr>
            <a:spLocks noGrp="1"/>
          </p:cNvSpPr>
          <p:nvPr>
            <p:ph idx="1"/>
          </p:nvPr>
        </p:nvSpPr>
        <p:spPr>
          <a:xfrm>
            <a:off x="457200" y="1600200"/>
            <a:ext cx="8229600" cy="5063761"/>
          </a:xfrm>
        </p:spPr>
        <p:txBody>
          <a:bodyPr>
            <a:normAutofit fontScale="92500" lnSpcReduction="10000"/>
          </a:bodyPr>
          <a:lstStyle/>
          <a:p>
            <a:r>
              <a:rPr lang="en-US" dirty="0" smtClean="0"/>
              <a:t>Assumptions</a:t>
            </a:r>
          </a:p>
          <a:p>
            <a:pPr lvl="1"/>
            <a:r>
              <a:rPr lang="en-US" dirty="0" smtClean="0"/>
              <a:t>Data are normally distributed</a:t>
            </a:r>
          </a:p>
          <a:p>
            <a:pPr lvl="1"/>
            <a:r>
              <a:rPr lang="en-US" dirty="0" smtClean="0"/>
              <a:t>The mean is independent of the standard deviation </a:t>
            </a:r>
          </a:p>
          <a:p>
            <a:pPr lvl="2"/>
            <a:r>
              <a:rPr lang="en-US" dirty="0" err="1" smtClean="0"/>
              <a:t>μ</a:t>
            </a:r>
            <a:r>
              <a:rPr lang="en-US" dirty="0" smtClean="0"/>
              <a:t> ≠ </a:t>
            </a:r>
            <a:r>
              <a:rPr lang="en-US" dirty="0" err="1" smtClean="0"/>
              <a:t>f(σ</a:t>
            </a:r>
            <a:r>
              <a:rPr lang="en-US" dirty="0" smtClean="0"/>
              <a:t>)</a:t>
            </a:r>
          </a:p>
          <a:p>
            <a:r>
              <a:rPr lang="en-US" dirty="0" smtClean="0"/>
              <a:t>Various types</a:t>
            </a:r>
          </a:p>
          <a:p>
            <a:pPr lvl="1"/>
            <a:r>
              <a:rPr lang="en-US" dirty="0" smtClean="0"/>
              <a:t>One sample </a:t>
            </a:r>
            <a:r>
              <a:rPr lang="en-US" dirty="0" err="1" smtClean="0"/>
              <a:t>t</a:t>
            </a:r>
            <a:r>
              <a:rPr lang="en-US" dirty="0" smtClean="0"/>
              <a:t>-test</a:t>
            </a:r>
          </a:p>
          <a:p>
            <a:pPr lvl="2"/>
            <a:r>
              <a:rPr lang="en-US" dirty="0" smtClean="0"/>
              <a:t>Are these data different than the entire population?</a:t>
            </a:r>
          </a:p>
          <a:p>
            <a:pPr lvl="1"/>
            <a:r>
              <a:rPr lang="en-US" dirty="0" smtClean="0">
                <a:solidFill>
                  <a:srgbClr val="800000"/>
                </a:solidFill>
              </a:rPr>
              <a:t>Two sample </a:t>
            </a:r>
            <a:r>
              <a:rPr lang="en-US" dirty="0" err="1" smtClean="0">
                <a:solidFill>
                  <a:srgbClr val="800000"/>
                </a:solidFill>
              </a:rPr>
              <a:t>t</a:t>
            </a:r>
            <a:r>
              <a:rPr lang="en-US" dirty="0" smtClean="0">
                <a:solidFill>
                  <a:srgbClr val="800000"/>
                </a:solidFill>
              </a:rPr>
              <a:t>-test</a:t>
            </a:r>
          </a:p>
          <a:p>
            <a:pPr lvl="2"/>
            <a:r>
              <a:rPr lang="en-US" dirty="0" smtClean="0"/>
              <a:t>Do these two data sets come from different populations?</a:t>
            </a:r>
          </a:p>
          <a:p>
            <a:pPr lvl="1"/>
            <a:r>
              <a:rPr lang="en-US" dirty="0" smtClean="0"/>
              <a:t>Paired </a:t>
            </a:r>
            <a:r>
              <a:rPr lang="en-US" dirty="0" err="1" smtClean="0"/>
              <a:t>t</a:t>
            </a:r>
            <a:r>
              <a:rPr lang="en-US" dirty="0" smtClean="0"/>
              <a:t>-test</a:t>
            </a:r>
          </a:p>
          <a:p>
            <a:pPr lvl="2"/>
            <a:r>
              <a:rPr lang="en-US" dirty="0" smtClean="0"/>
              <a:t>Do individual changes show an overall change?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3705</TotalTime>
  <Words>834</Words>
  <Application>Microsoft Macintosh PowerPoint</Application>
  <PresentationFormat>On-screen Show (4:3)</PresentationFormat>
  <Paragraphs>202</Paragraphs>
  <Slides>18</Slides>
  <Notes>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Statistics</vt:lpstr>
      <vt:lpstr>Why are stat important  </vt:lpstr>
      <vt:lpstr>Normal Distribution</vt:lpstr>
      <vt:lpstr>Mean μ vs </vt:lpstr>
      <vt:lpstr>Standard Deviation</vt:lpstr>
      <vt:lpstr>Meaning of Standard Deviation</vt:lpstr>
      <vt:lpstr>Meaning of Standard Deviation</vt:lpstr>
      <vt:lpstr>Standard Deviation </vt:lpstr>
      <vt:lpstr>T-tests</vt:lpstr>
      <vt:lpstr>Use t-test to compare means</vt:lpstr>
      <vt:lpstr>Application</vt:lpstr>
      <vt:lpstr>Exercise       99%</vt:lpstr>
      <vt:lpstr>Confidence Intervals</vt:lpstr>
      <vt:lpstr>Exercise</vt:lpstr>
      <vt:lpstr>Figure 2</vt:lpstr>
      <vt:lpstr>Slide 16</vt:lpstr>
      <vt:lpstr>Slide 17</vt:lpstr>
      <vt:lpstr>Slide 18</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dc:title>
  <dc:creator>Bevin Engelward</dc:creator>
  <cp:lastModifiedBy>Bevin Engelward</cp:lastModifiedBy>
  <cp:revision>5</cp:revision>
  <dcterms:created xsi:type="dcterms:W3CDTF">2009-10-06T15:36:18Z</dcterms:created>
  <dcterms:modified xsi:type="dcterms:W3CDTF">2009-10-06T20:57:24Z</dcterms:modified>
</cp:coreProperties>
</file>