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5" r:id="rId5"/>
    <p:sldId id="266" r:id="rId6"/>
    <p:sldId id="278" r:id="rId7"/>
    <p:sldId id="279" r:id="rId8"/>
    <p:sldId id="261" r:id="rId9"/>
    <p:sldId id="272" r:id="rId10"/>
    <p:sldId id="273" r:id="rId11"/>
    <p:sldId id="276" r:id="rId12"/>
    <p:sldId id="277" r:id="rId13"/>
    <p:sldId id="267" r:id="rId14"/>
    <p:sldId id="268" r:id="rId15"/>
    <p:sldId id="280" r:id="rId16"/>
    <p:sldId id="281" r:id="rId17"/>
    <p:sldId id="259" r:id="rId18"/>
    <p:sldId id="260"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737"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50" d="100"/>
        <a:sy n="250" d="100"/>
      </p:scale>
      <p:origin x="0" y="3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3338660-C715-4DFC-AC85-158BC041CFAB}" type="datetimeFigureOut">
              <a:rPr lang="en-US" smtClean="0"/>
              <a:t>12/8/2011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C6C8198-C9EC-4E02-A1A5-9D7C6B171728}" type="slidenum">
              <a:rPr lang="en-US" smtClean="0"/>
              <a:t>‹#›</a:t>
            </a:fld>
            <a:endParaRPr lang="en-US"/>
          </a:p>
        </p:txBody>
      </p:sp>
    </p:spTree>
    <p:extLst>
      <p:ext uri="{BB962C8B-B14F-4D97-AF65-F5344CB8AC3E}">
        <p14:creationId xmlns:p14="http://schemas.microsoft.com/office/powerpoint/2010/main" val="125103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826FCE5-D8B5-4C02-8C6F-A35174027B06}" type="datetimeFigureOut">
              <a:rPr lang="en-US" smtClean="0"/>
              <a:pPr/>
              <a:t>12/8/2011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F7FDF6E-D8C1-44EC-B09B-65B0403B74E2}" type="slidenum">
              <a:rPr lang="en-US" smtClean="0"/>
              <a:pPr/>
              <a:t>‹#›</a:t>
            </a:fld>
            <a:endParaRPr lang="en-US"/>
          </a:p>
        </p:txBody>
      </p:sp>
    </p:spTree>
    <p:extLst>
      <p:ext uri="{BB962C8B-B14F-4D97-AF65-F5344CB8AC3E}">
        <p14:creationId xmlns:p14="http://schemas.microsoft.com/office/powerpoint/2010/main" val="256330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FDF6E-D8C1-44EC-B09B-65B0403B74E2}" type="slidenum">
              <a:rPr lang="en-US" smtClean="0"/>
              <a:pPr/>
              <a:t>6</a:t>
            </a:fld>
            <a:endParaRPr lang="en-US"/>
          </a:p>
        </p:txBody>
      </p:sp>
    </p:spTree>
    <p:extLst>
      <p:ext uri="{BB962C8B-B14F-4D97-AF65-F5344CB8AC3E}">
        <p14:creationId xmlns:p14="http://schemas.microsoft.com/office/powerpoint/2010/main" val="334767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E2277-8870-4EB3-AEA5-7A1F37DA0D4A}"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3028618682"/>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E2277-8870-4EB3-AEA5-7A1F37DA0D4A}"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2522111944"/>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E2277-8870-4EB3-AEA5-7A1F37DA0D4A}"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953665442"/>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E2277-8870-4EB3-AEA5-7A1F37DA0D4A}"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1513962293"/>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E2277-8870-4EB3-AEA5-7A1F37DA0D4A}"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1840978742"/>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4E2277-8870-4EB3-AEA5-7A1F37DA0D4A}" type="datetimeFigureOut">
              <a:rPr lang="en-US" smtClean="0"/>
              <a:pPr/>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892495245"/>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4E2277-8870-4EB3-AEA5-7A1F37DA0D4A}" type="datetimeFigureOut">
              <a:rPr lang="en-US" smtClean="0"/>
              <a:pPr/>
              <a:t>12/8/2011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2139000204"/>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4E2277-8870-4EB3-AEA5-7A1F37DA0D4A}" type="datetimeFigureOut">
              <a:rPr lang="en-US" smtClean="0"/>
              <a:pPr/>
              <a:t>12/8/2011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2139406976"/>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E2277-8870-4EB3-AEA5-7A1F37DA0D4A}" type="datetimeFigureOut">
              <a:rPr lang="en-US" smtClean="0"/>
              <a:pPr/>
              <a:t>12/8/2011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2450503483"/>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E2277-8870-4EB3-AEA5-7A1F37DA0D4A}" type="datetimeFigureOut">
              <a:rPr lang="en-US" smtClean="0"/>
              <a:pPr/>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204958078"/>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E2277-8870-4EB3-AEA5-7A1F37DA0D4A}" type="datetimeFigureOut">
              <a:rPr lang="en-US" smtClean="0"/>
              <a:pPr/>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15A9-861A-45C1-ABAA-7B33D4ED4E98}" type="slidenum">
              <a:rPr lang="en-US" smtClean="0"/>
              <a:pPr/>
              <a:t>‹#›</a:t>
            </a:fld>
            <a:endParaRPr lang="en-US"/>
          </a:p>
        </p:txBody>
      </p:sp>
    </p:spTree>
    <p:extLst>
      <p:ext uri="{BB962C8B-B14F-4D97-AF65-F5344CB8AC3E}">
        <p14:creationId xmlns:p14="http://schemas.microsoft.com/office/powerpoint/2010/main" val="783497999"/>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40000">
              <a:srgbClr val="85C2FF"/>
            </a:gs>
            <a:gs pos="70000">
              <a:srgbClr val="C4D6EB"/>
            </a:gs>
            <a:gs pos="100000">
              <a:srgbClr val="FFEBFA"/>
            </a:gs>
          </a:gsLst>
          <a:lin ang="3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E2277-8870-4EB3-AEA5-7A1F37DA0D4A}" type="datetimeFigureOut">
              <a:rPr lang="en-US" smtClean="0"/>
              <a:pPr/>
              <a:t>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815A9-861A-45C1-ABAA-7B33D4ED4E98}" type="slidenum">
              <a:rPr lang="en-US" smtClean="0"/>
              <a:pPr/>
              <a:t>‹#›</a:t>
            </a:fld>
            <a:endParaRPr lang="en-US"/>
          </a:p>
        </p:txBody>
      </p:sp>
    </p:spTree>
    <p:extLst>
      <p:ext uri="{BB962C8B-B14F-4D97-AF65-F5344CB8AC3E}">
        <p14:creationId xmlns:p14="http://schemas.microsoft.com/office/powerpoint/2010/main" val="45979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Cloning the Cstps-1 gene from </a:t>
            </a:r>
            <a:r>
              <a:rPr lang="en-US" b="1" i="1" dirty="0" smtClean="0"/>
              <a:t>Citrus </a:t>
            </a:r>
            <a:r>
              <a:rPr lang="en-US" b="1" i="1" dirty="0" err="1" smtClean="0"/>
              <a:t>sinensis</a:t>
            </a:r>
            <a:r>
              <a:rPr lang="en-US" b="1" i="1" dirty="0" smtClean="0"/>
              <a:t>:</a:t>
            </a:r>
            <a:r>
              <a:rPr lang="en-US" i="1" dirty="0" smtClean="0"/>
              <a:t/>
            </a:r>
            <a:br>
              <a:rPr lang="en-US" i="1" dirty="0" smtClean="0"/>
            </a:br>
            <a:r>
              <a:rPr lang="en-US" sz="3200" dirty="0">
                <a:solidFill>
                  <a:schemeClr val="accent6">
                    <a:lumMod val="75000"/>
                  </a:schemeClr>
                </a:solidFill>
              </a:rPr>
              <a:t>Team 19: Orange you glad we didn’t say banana?</a:t>
            </a:r>
            <a:br>
              <a:rPr lang="en-US" sz="3200" dirty="0">
                <a:solidFill>
                  <a:schemeClr val="accent6">
                    <a:lumMod val="75000"/>
                  </a:schemeClr>
                </a:solidFill>
              </a:rPr>
            </a:br>
            <a:endParaRPr lang="en-US" sz="3556" dirty="0"/>
          </a:p>
        </p:txBody>
      </p:sp>
      <p:sp>
        <p:nvSpPr>
          <p:cNvPr id="3" name="Subtitle 2"/>
          <p:cNvSpPr>
            <a:spLocks noGrp="1"/>
          </p:cNvSpPr>
          <p:nvPr>
            <p:ph type="subTitle" idx="1"/>
          </p:nvPr>
        </p:nvSpPr>
        <p:spPr>
          <a:xfrm>
            <a:off x="1371600" y="3962400"/>
            <a:ext cx="6400800" cy="1371600"/>
          </a:xfrm>
        </p:spPr>
        <p:txBody>
          <a:bodyPr>
            <a:normAutofit fontScale="85000" lnSpcReduction="10000"/>
          </a:bodyPr>
          <a:lstStyle/>
          <a:p>
            <a:r>
              <a:rPr lang="en-US" dirty="0" err="1" smtClean="0"/>
              <a:t>Orijit</a:t>
            </a:r>
            <a:r>
              <a:rPr lang="en-US" dirty="0" smtClean="0"/>
              <a:t> </a:t>
            </a:r>
            <a:r>
              <a:rPr lang="en-US" dirty="0" err="1" smtClean="0"/>
              <a:t>Kar</a:t>
            </a:r>
            <a:endParaRPr lang="en-US" dirty="0" smtClean="0"/>
          </a:p>
          <a:p>
            <a:r>
              <a:rPr lang="en-US" dirty="0" smtClean="0"/>
              <a:t>Beth Anderson</a:t>
            </a:r>
          </a:p>
          <a:p>
            <a:r>
              <a:rPr lang="en-US" dirty="0" smtClean="0"/>
              <a:t>Cassidy Albertson</a:t>
            </a:r>
          </a:p>
          <a:p>
            <a:endParaRPr lang="en-US" dirty="0" smtClean="0"/>
          </a:p>
        </p:txBody>
      </p:sp>
    </p:spTree>
    <p:extLst>
      <p:ext uri="{BB962C8B-B14F-4D97-AF65-F5344CB8AC3E}">
        <p14:creationId xmlns:p14="http://schemas.microsoft.com/office/powerpoint/2010/main" val="720118916"/>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50975"/>
          </a:xfrm>
        </p:spPr>
        <p:txBody>
          <a:bodyPr>
            <a:normAutofit fontScale="90000"/>
          </a:bodyPr>
          <a:lstStyle/>
          <a:p>
            <a:r>
              <a:rPr lang="en-US" sz="4000" b="1" dirty="0" smtClean="0"/>
              <a:t>Cycle-Time Optimized PCR</a:t>
            </a:r>
            <a:r>
              <a:rPr lang="en-US" sz="3600" dirty="0" smtClean="0"/>
              <a:t/>
            </a:r>
            <a:br>
              <a:rPr lang="en-US" sz="3600" dirty="0" smtClean="0"/>
            </a:br>
            <a:r>
              <a:rPr lang="en-US" sz="3600" dirty="0" smtClean="0"/>
              <a:t>(10/18-10/20)</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05000"/>
            <a:ext cx="2881313" cy="2509838"/>
          </a:xfrm>
          <a:prstGeom prst="rect">
            <a:avLst/>
          </a:prstGeom>
        </p:spPr>
      </p:pic>
      <p:cxnSp>
        <p:nvCxnSpPr>
          <p:cNvPr id="5" name="Straight Arrow Connector 4"/>
          <p:cNvCxnSpPr/>
          <p:nvPr/>
        </p:nvCxnSpPr>
        <p:spPr>
          <a:xfrm>
            <a:off x="5867400" y="1634697"/>
            <a:ext cx="685800" cy="413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00800" y="1438275"/>
            <a:ext cx="333375"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58000" y="1438275"/>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10400" y="1357698"/>
            <a:ext cx="228600" cy="690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391400" y="1634697"/>
            <a:ext cx="304800" cy="413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3800" y="1357698"/>
            <a:ext cx="533400" cy="276999"/>
          </a:xfrm>
          <a:prstGeom prst="rect">
            <a:avLst/>
          </a:prstGeom>
          <a:noFill/>
        </p:spPr>
        <p:txBody>
          <a:bodyPr wrap="square" rtlCol="0">
            <a:spAutoFit/>
          </a:bodyPr>
          <a:lstStyle/>
          <a:p>
            <a:r>
              <a:rPr lang="en-US" sz="1200" dirty="0" smtClean="0"/>
              <a:t>59.2</a:t>
            </a:r>
            <a:r>
              <a:rPr lang="en-US" sz="1200" dirty="0"/>
              <a:t>°</a:t>
            </a:r>
          </a:p>
        </p:txBody>
      </p:sp>
      <p:sp>
        <p:nvSpPr>
          <p:cNvPr id="13" name="TextBox 12"/>
          <p:cNvSpPr txBox="1"/>
          <p:nvPr/>
        </p:nvSpPr>
        <p:spPr>
          <a:xfrm>
            <a:off x="7124700" y="1161276"/>
            <a:ext cx="533400" cy="276999"/>
          </a:xfrm>
          <a:prstGeom prst="rect">
            <a:avLst/>
          </a:prstGeom>
          <a:noFill/>
        </p:spPr>
        <p:txBody>
          <a:bodyPr wrap="square" rtlCol="0">
            <a:spAutoFit/>
          </a:bodyPr>
          <a:lstStyle/>
          <a:p>
            <a:r>
              <a:rPr lang="en-US" sz="1200" dirty="0" smtClean="0"/>
              <a:t>42</a:t>
            </a:r>
            <a:r>
              <a:rPr lang="en-US" sz="1200" dirty="0"/>
              <a:t>°</a:t>
            </a:r>
          </a:p>
        </p:txBody>
      </p:sp>
      <p:sp>
        <p:nvSpPr>
          <p:cNvPr id="16" name="TextBox 15"/>
          <p:cNvSpPr txBox="1"/>
          <p:nvPr/>
        </p:nvSpPr>
        <p:spPr>
          <a:xfrm>
            <a:off x="5486400" y="1496197"/>
            <a:ext cx="457200" cy="276999"/>
          </a:xfrm>
          <a:prstGeom prst="rect">
            <a:avLst/>
          </a:prstGeom>
          <a:noFill/>
        </p:spPr>
        <p:txBody>
          <a:bodyPr wrap="square" rtlCol="0">
            <a:spAutoFit/>
          </a:bodyPr>
          <a:lstStyle/>
          <a:p>
            <a:r>
              <a:rPr lang="en-US" sz="1200" dirty="0" smtClean="0"/>
              <a:t>+C</a:t>
            </a:r>
            <a:endParaRPr lang="en-US" sz="1200" dirty="0"/>
          </a:p>
        </p:txBody>
      </p:sp>
      <p:sp>
        <p:nvSpPr>
          <p:cNvPr id="17" name="TextBox 16"/>
          <p:cNvSpPr txBox="1"/>
          <p:nvPr/>
        </p:nvSpPr>
        <p:spPr>
          <a:xfrm>
            <a:off x="6110287" y="1299775"/>
            <a:ext cx="457200" cy="276999"/>
          </a:xfrm>
          <a:prstGeom prst="rect">
            <a:avLst/>
          </a:prstGeom>
          <a:noFill/>
        </p:spPr>
        <p:txBody>
          <a:bodyPr wrap="square" rtlCol="0">
            <a:spAutoFit/>
          </a:bodyPr>
          <a:lstStyle/>
          <a:p>
            <a:r>
              <a:rPr lang="en-US" sz="1200" dirty="0" smtClean="0"/>
              <a:t>-C</a:t>
            </a:r>
            <a:endParaRPr lang="en-US" sz="1200" dirty="0"/>
          </a:p>
        </p:txBody>
      </p:sp>
      <p:sp>
        <p:nvSpPr>
          <p:cNvPr id="18" name="TextBox 17"/>
          <p:cNvSpPr txBox="1"/>
          <p:nvPr/>
        </p:nvSpPr>
        <p:spPr>
          <a:xfrm>
            <a:off x="6553200" y="1179550"/>
            <a:ext cx="723900" cy="276999"/>
          </a:xfrm>
          <a:prstGeom prst="rect">
            <a:avLst/>
          </a:prstGeom>
          <a:noFill/>
        </p:spPr>
        <p:txBody>
          <a:bodyPr wrap="square" rtlCol="0">
            <a:spAutoFit/>
          </a:bodyPr>
          <a:lstStyle/>
          <a:p>
            <a:r>
              <a:rPr lang="en-US" sz="1200" dirty="0" smtClean="0"/>
              <a:t>Ladder</a:t>
            </a:r>
            <a:endParaRPr lang="en-US" sz="1200" dirty="0"/>
          </a:p>
        </p:txBody>
      </p:sp>
      <p:sp>
        <p:nvSpPr>
          <p:cNvPr id="19" name="TextBox 18"/>
          <p:cNvSpPr txBox="1"/>
          <p:nvPr/>
        </p:nvSpPr>
        <p:spPr>
          <a:xfrm>
            <a:off x="8215313" y="3790950"/>
            <a:ext cx="1066800" cy="276999"/>
          </a:xfrm>
          <a:prstGeom prst="rect">
            <a:avLst/>
          </a:prstGeom>
          <a:noFill/>
        </p:spPr>
        <p:txBody>
          <a:bodyPr wrap="square" rtlCol="0">
            <a:spAutoFit/>
          </a:bodyPr>
          <a:lstStyle/>
          <a:p>
            <a:r>
              <a:rPr lang="en-US" sz="1200" dirty="0" smtClean="0"/>
              <a:t>After 60 min</a:t>
            </a:r>
            <a:endParaRPr lang="en-US" sz="1200" dirty="0"/>
          </a:p>
        </p:txBody>
      </p:sp>
      <p:cxnSp>
        <p:nvCxnSpPr>
          <p:cNvPr id="22" name="Straight Connector 21"/>
          <p:cNvCxnSpPr/>
          <p:nvPr/>
        </p:nvCxnSpPr>
        <p:spPr>
          <a:xfrm>
            <a:off x="6734175" y="2590800"/>
            <a:ext cx="157162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05800" y="2438400"/>
            <a:ext cx="762000" cy="276999"/>
          </a:xfrm>
          <a:prstGeom prst="rect">
            <a:avLst/>
          </a:prstGeom>
          <a:noFill/>
        </p:spPr>
        <p:txBody>
          <a:bodyPr wrap="square" rtlCol="0">
            <a:spAutoFit/>
          </a:bodyPr>
          <a:lstStyle/>
          <a:p>
            <a:r>
              <a:rPr lang="en-US" sz="1200" dirty="0" smtClean="0"/>
              <a:t>3000 </a:t>
            </a:r>
            <a:r>
              <a:rPr lang="en-US" sz="1200" dirty="0" err="1" smtClean="0"/>
              <a:t>bp</a:t>
            </a:r>
            <a:endParaRPr lang="en-US" sz="1200" dirty="0"/>
          </a:p>
        </p:txBody>
      </p:sp>
      <p:cxnSp>
        <p:nvCxnSpPr>
          <p:cNvPr id="25" name="Straight Connector 24"/>
          <p:cNvCxnSpPr/>
          <p:nvPr/>
        </p:nvCxnSpPr>
        <p:spPr>
          <a:xfrm>
            <a:off x="6938962" y="2847975"/>
            <a:ext cx="136683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05800" y="2715399"/>
            <a:ext cx="762000" cy="276999"/>
          </a:xfrm>
          <a:prstGeom prst="rect">
            <a:avLst/>
          </a:prstGeom>
          <a:noFill/>
        </p:spPr>
        <p:txBody>
          <a:bodyPr wrap="square" rtlCol="0">
            <a:spAutoFit/>
          </a:bodyPr>
          <a:lstStyle/>
          <a:p>
            <a:r>
              <a:rPr lang="en-US" sz="1200" dirty="0" smtClean="0"/>
              <a:t>1500 </a:t>
            </a:r>
            <a:r>
              <a:rPr lang="en-US" sz="1200" dirty="0" err="1" smtClean="0"/>
              <a:t>bp</a:t>
            </a:r>
            <a:endParaRPr lang="en-US" sz="1200" dirty="0"/>
          </a:p>
        </p:txBody>
      </p:sp>
      <p:sp>
        <p:nvSpPr>
          <p:cNvPr id="11" name="Oval 10"/>
          <p:cNvSpPr/>
          <p:nvPr/>
        </p:nvSpPr>
        <p:spPr>
          <a:xfrm>
            <a:off x="7269956" y="2463485"/>
            <a:ext cx="242887" cy="152400"/>
          </a:xfrm>
          <a:prstGeom prst="ellipse">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a:grpSpLocks noChangeAspect="1"/>
          </p:cNvGrpSpPr>
          <p:nvPr/>
        </p:nvGrpSpPr>
        <p:grpSpPr>
          <a:xfrm>
            <a:off x="67345" y="778668"/>
            <a:ext cx="3040381" cy="2252663"/>
            <a:chOff x="4800600" y="2971800"/>
            <a:chExt cx="4343400" cy="3218090"/>
          </a:xfrm>
        </p:grpSpPr>
        <p:grpSp>
          <p:nvGrpSpPr>
            <p:cNvPr id="21" name="Group 20"/>
            <p:cNvGrpSpPr/>
            <p:nvPr/>
          </p:nvGrpSpPr>
          <p:grpSpPr>
            <a:xfrm>
              <a:off x="4876800" y="2971800"/>
              <a:ext cx="4267200" cy="3218090"/>
              <a:chOff x="4572000" y="2971800"/>
              <a:chExt cx="4267200" cy="3218090"/>
            </a:xfrm>
          </p:grpSpPr>
          <p:grpSp>
            <p:nvGrpSpPr>
              <p:cNvPr id="35" name="Group 34"/>
              <p:cNvGrpSpPr/>
              <p:nvPr/>
            </p:nvGrpSpPr>
            <p:grpSpPr>
              <a:xfrm>
                <a:off x="4572000" y="2971800"/>
                <a:ext cx="3048000" cy="2590800"/>
                <a:chOff x="4876800" y="2971800"/>
                <a:chExt cx="3048000" cy="2590800"/>
              </a:xfrm>
            </p:grpSpPr>
            <p:grpSp>
              <p:nvGrpSpPr>
                <p:cNvPr id="39" name="Group 38"/>
                <p:cNvGrpSpPr/>
                <p:nvPr/>
              </p:nvGrpSpPr>
              <p:grpSpPr>
                <a:xfrm>
                  <a:off x="5029200" y="3352800"/>
                  <a:ext cx="2743200" cy="1752600"/>
                  <a:chOff x="5334000" y="2971800"/>
                  <a:chExt cx="2743200" cy="1752600"/>
                </a:xfrm>
              </p:grpSpPr>
              <p:cxnSp>
                <p:nvCxnSpPr>
                  <p:cNvPr id="42" name="Straight Connector 41"/>
                  <p:cNvCxnSpPr/>
                  <p:nvPr/>
                </p:nvCxnSpPr>
                <p:spPr>
                  <a:xfrm rot="5400000" flipH="1" flipV="1">
                    <a:off x="4648200" y="3657600"/>
                    <a:ext cx="17526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715000" y="2971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5753100" y="3314700"/>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24600" y="3886200"/>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flipH="1" flipV="1">
                    <a:off x="6629400" y="3581400"/>
                    <a:ext cx="4572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934200" y="3429000"/>
                    <a:ext cx="114300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40" name="Left Bracket 39"/>
                <p:cNvSpPr/>
                <p:nvPr/>
              </p:nvSpPr>
              <p:spPr>
                <a:xfrm>
                  <a:off x="4876800" y="2971800"/>
                  <a:ext cx="304800" cy="25146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ight Bracket 40"/>
                <p:cNvSpPr/>
                <p:nvPr/>
              </p:nvSpPr>
              <p:spPr>
                <a:xfrm>
                  <a:off x="7620000" y="2971800"/>
                  <a:ext cx="304800" cy="25908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6" name="Straight Connector 35"/>
              <p:cNvCxnSpPr/>
              <p:nvPr/>
            </p:nvCxnSpPr>
            <p:spPr>
              <a:xfrm rot="16200000" flipH="1">
                <a:off x="6972300" y="4305300"/>
                <a:ext cx="160020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229600" y="5029200"/>
                <a:ext cx="381000" cy="483649"/>
              </a:xfrm>
              <a:prstGeom prst="rect">
                <a:avLst/>
              </a:prstGeom>
              <a:noFill/>
            </p:spPr>
            <p:txBody>
              <a:bodyPr wrap="square" rtlCol="0">
                <a:spAutoFit/>
              </a:bodyPr>
              <a:lstStyle/>
              <a:p>
                <a:r>
                  <a:rPr lang="en-US" sz="1600" dirty="0" smtClean="0"/>
                  <a:t>H</a:t>
                </a:r>
                <a:endParaRPr lang="en-US" sz="1600" dirty="0"/>
              </a:p>
            </p:txBody>
          </p:sp>
          <p:sp>
            <p:nvSpPr>
              <p:cNvPr id="38" name="TextBox 37"/>
              <p:cNvSpPr txBox="1"/>
              <p:nvPr/>
            </p:nvSpPr>
            <p:spPr>
              <a:xfrm>
                <a:off x="8077200" y="5486400"/>
                <a:ext cx="762000" cy="703490"/>
              </a:xfrm>
              <a:prstGeom prst="rect">
                <a:avLst/>
              </a:prstGeom>
              <a:noFill/>
            </p:spPr>
            <p:txBody>
              <a:bodyPr wrap="square" rtlCol="0">
                <a:spAutoFit/>
              </a:bodyPr>
              <a:lstStyle/>
              <a:p>
                <a:pPr algn="ctr"/>
                <a:r>
                  <a:rPr lang="en-US" sz="1200" dirty="0" smtClean="0"/>
                  <a:t>15ºC</a:t>
                </a:r>
                <a:r>
                  <a:rPr lang="en-US" sz="1400" dirty="0" smtClean="0"/>
                  <a:t>,</a:t>
                </a:r>
                <a:r>
                  <a:rPr lang="en-US" sz="1200" dirty="0" smtClean="0"/>
                  <a:t>∞</a:t>
                </a:r>
                <a:endParaRPr lang="en-US" sz="1200" dirty="0"/>
              </a:p>
            </p:txBody>
          </p:sp>
        </p:grpSp>
        <p:grpSp>
          <p:nvGrpSpPr>
            <p:cNvPr id="24" name="Group 23"/>
            <p:cNvGrpSpPr/>
            <p:nvPr/>
          </p:nvGrpSpPr>
          <p:grpSpPr>
            <a:xfrm>
              <a:off x="5257800" y="2971800"/>
              <a:ext cx="762000" cy="1846490"/>
              <a:chOff x="4953000" y="2971800"/>
              <a:chExt cx="762000" cy="1846490"/>
            </a:xfrm>
          </p:grpSpPr>
          <p:sp>
            <p:nvSpPr>
              <p:cNvPr id="33" name="TextBox 32"/>
              <p:cNvSpPr txBox="1"/>
              <p:nvPr/>
            </p:nvSpPr>
            <p:spPr>
              <a:xfrm>
                <a:off x="5105400" y="2971800"/>
                <a:ext cx="381000" cy="483649"/>
              </a:xfrm>
              <a:prstGeom prst="rect">
                <a:avLst/>
              </a:prstGeom>
              <a:noFill/>
            </p:spPr>
            <p:txBody>
              <a:bodyPr wrap="square" rtlCol="0">
                <a:spAutoFit/>
              </a:bodyPr>
              <a:lstStyle/>
              <a:p>
                <a:pPr algn="ctr"/>
                <a:r>
                  <a:rPr lang="en-US" sz="1600" b="1" dirty="0" smtClean="0"/>
                  <a:t>D</a:t>
                </a:r>
                <a:endParaRPr lang="en-US" sz="1600" b="1" dirty="0"/>
              </a:p>
            </p:txBody>
          </p:sp>
          <p:sp>
            <p:nvSpPr>
              <p:cNvPr id="34" name="TextBox 33"/>
              <p:cNvSpPr txBox="1"/>
              <p:nvPr/>
            </p:nvSpPr>
            <p:spPr>
              <a:xfrm>
                <a:off x="4953000" y="4114800"/>
                <a:ext cx="762000" cy="703490"/>
              </a:xfrm>
              <a:prstGeom prst="rect">
                <a:avLst/>
              </a:prstGeom>
              <a:noFill/>
            </p:spPr>
            <p:txBody>
              <a:bodyPr wrap="square" rtlCol="0">
                <a:spAutoFit/>
              </a:bodyPr>
              <a:lstStyle/>
              <a:p>
                <a:pPr algn="ctr"/>
                <a:r>
                  <a:rPr lang="en-US" sz="1200" dirty="0" smtClean="0"/>
                  <a:t>94ºC</a:t>
                </a:r>
                <a:r>
                  <a:rPr lang="en-US" sz="1400" dirty="0" smtClean="0"/>
                  <a:t>, </a:t>
                </a:r>
                <a:r>
                  <a:rPr lang="en-US" sz="1200" dirty="0" smtClean="0"/>
                  <a:t>30s</a:t>
                </a:r>
                <a:endParaRPr lang="en-US" sz="1200" dirty="0"/>
              </a:p>
            </p:txBody>
          </p:sp>
        </p:grpSp>
        <p:grpSp>
          <p:nvGrpSpPr>
            <p:cNvPr id="26" name="Group 25"/>
            <p:cNvGrpSpPr/>
            <p:nvPr/>
          </p:nvGrpSpPr>
          <p:grpSpPr>
            <a:xfrm>
              <a:off x="5829299" y="3886200"/>
              <a:ext cx="838199" cy="837609"/>
              <a:chOff x="5524499" y="3886200"/>
              <a:chExt cx="838199" cy="837609"/>
            </a:xfrm>
          </p:grpSpPr>
          <p:sp>
            <p:nvSpPr>
              <p:cNvPr id="31" name="TextBox 30"/>
              <p:cNvSpPr txBox="1"/>
              <p:nvPr/>
            </p:nvSpPr>
            <p:spPr>
              <a:xfrm>
                <a:off x="5715000" y="3886200"/>
                <a:ext cx="381000" cy="483648"/>
              </a:xfrm>
              <a:prstGeom prst="rect">
                <a:avLst/>
              </a:prstGeom>
              <a:noFill/>
            </p:spPr>
            <p:txBody>
              <a:bodyPr wrap="square" rtlCol="0">
                <a:spAutoFit/>
              </a:bodyPr>
              <a:lstStyle/>
              <a:p>
                <a:pPr algn="ctr"/>
                <a:r>
                  <a:rPr lang="en-US" sz="1600" b="1" dirty="0" smtClean="0"/>
                  <a:t>A</a:t>
                </a:r>
                <a:endParaRPr lang="en-US" sz="1600" b="1" dirty="0"/>
              </a:p>
            </p:txBody>
          </p:sp>
          <p:sp>
            <p:nvSpPr>
              <p:cNvPr id="32" name="TextBox 31"/>
              <p:cNvSpPr txBox="1"/>
              <p:nvPr/>
            </p:nvSpPr>
            <p:spPr>
              <a:xfrm>
                <a:off x="5524499" y="4328096"/>
                <a:ext cx="838199" cy="395713"/>
              </a:xfrm>
              <a:prstGeom prst="rect">
                <a:avLst/>
              </a:prstGeom>
              <a:noFill/>
            </p:spPr>
            <p:txBody>
              <a:bodyPr wrap="square" rtlCol="0">
                <a:spAutoFit/>
              </a:bodyPr>
              <a:lstStyle/>
              <a:p>
                <a:pPr algn="ctr"/>
                <a:r>
                  <a:rPr lang="en-US" sz="1200" dirty="0" smtClean="0"/>
                  <a:t>30s</a:t>
                </a:r>
                <a:endParaRPr lang="en-US" sz="1200" dirty="0"/>
              </a:p>
            </p:txBody>
          </p:sp>
        </p:grpSp>
        <p:grpSp>
          <p:nvGrpSpPr>
            <p:cNvPr id="27" name="Group 26"/>
            <p:cNvGrpSpPr/>
            <p:nvPr/>
          </p:nvGrpSpPr>
          <p:grpSpPr>
            <a:xfrm>
              <a:off x="6858000" y="3352800"/>
              <a:ext cx="762000" cy="1160690"/>
              <a:chOff x="6553200" y="3429000"/>
              <a:chExt cx="762000" cy="1160690"/>
            </a:xfrm>
          </p:grpSpPr>
          <p:sp>
            <p:nvSpPr>
              <p:cNvPr id="29" name="TextBox 28"/>
              <p:cNvSpPr txBox="1"/>
              <p:nvPr/>
            </p:nvSpPr>
            <p:spPr>
              <a:xfrm>
                <a:off x="6705600" y="3429000"/>
                <a:ext cx="457200" cy="369332"/>
              </a:xfrm>
              <a:prstGeom prst="rect">
                <a:avLst/>
              </a:prstGeom>
              <a:noFill/>
            </p:spPr>
            <p:txBody>
              <a:bodyPr wrap="square" rtlCol="0">
                <a:spAutoFit/>
              </a:bodyPr>
              <a:lstStyle/>
              <a:p>
                <a:pPr algn="ctr"/>
                <a:r>
                  <a:rPr lang="en-US" b="1" dirty="0" smtClean="0"/>
                  <a:t>E</a:t>
                </a:r>
                <a:endParaRPr lang="en-US" b="1" dirty="0"/>
              </a:p>
            </p:txBody>
          </p:sp>
          <p:sp>
            <p:nvSpPr>
              <p:cNvPr id="30" name="TextBox 29"/>
              <p:cNvSpPr txBox="1"/>
              <p:nvPr/>
            </p:nvSpPr>
            <p:spPr>
              <a:xfrm>
                <a:off x="6553200" y="3886200"/>
                <a:ext cx="762000" cy="703490"/>
              </a:xfrm>
              <a:prstGeom prst="rect">
                <a:avLst/>
              </a:prstGeom>
              <a:noFill/>
            </p:spPr>
            <p:txBody>
              <a:bodyPr wrap="square" rtlCol="0">
                <a:spAutoFit/>
              </a:bodyPr>
              <a:lstStyle/>
              <a:p>
                <a:pPr algn="ctr"/>
                <a:r>
                  <a:rPr lang="en-US" sz="1200" b="1" dirty="0" smtClean="0"/>
                  <a:t>72ºC</a:t>
                </a:r>
                <a:r>
                  <a:rPr lang="en-US" sz="1400" b="1" dirty="0" smtClean="0"/>
                  <a:t>,</a:t>
                </a:r>
              </a:p>
              <a:p>
                <a:pPr algn="ctr"/>
                <a:r>
                  <a:rPr lang="en-US" sz="1200" b="1" dirty="0" smtClean="0"/>
                  <a:t>5m</a:t>
                </a:r>
                <a:endParaRPr lang="en-US" sz="1200" b="1" dirty="0"/>
              </a:p>
            </p:txBody>
          </p:sp>
        </p:grpSp>
        <p:cxnSp>
          <p:nvCxnSpPr>
            <p:cNvPr id="28" name="Straight Connector 27"/>
            <p:cNvCxnSpPr/>
            <p:nvPr/>
          </p:nvCxnSpPr>
          <p:spPr>
            <a:xfrm rot="16200000" flipH="1">
              <a:off x="4076700" y="4076700"/>
              <a:ext cx="1676400" cy="2286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1629445" y="2407622"/>
            <a:ext cx="609600" cy="307777"/>
          </a:xfrm>
          <a:prstGeom prst="rect">
            <a:avLst/>
          </a:prstGeom>
          <a:noFill/>
        </p:spPr>
        <p:txBody>
          <a:bodyPr wrap="square" rtlCol="0">
            <a:spAutoFit/>
          </a:bodyPr>
          <a:lstStyle/>
          <a:p>
            <a:r>
              <a:rPr lang="en-US" sz="1400" dirty="0" smtClean="0"/>
              <a:t>30x</a:t>
            </a:r>
            <a:endParaRPr lang="en-US" sz="1400" dirty="0"/>
          </a:p>
        </p:txBody>
      </p:sp>
      <p:graphicFrame>
        <p:nvGraphicFramePr>
          <p:cNvPr id="50" name="Table 49"/>
          <p:cNvGraphicFramePr>
            <a:graphicFrameLocks noGrp="1"/>
          </p:cNvGraphicFramePr>
          <p:nvPr>
            <p:extLst>
              <p:ext uri="{D42A27DB-BD31-4B8C-83A1-F6EECF244321}">
                <p14:modId xmlns:p14="http://schemas.microsoft.com/office/powerpoint/2010/main" val="1233788982"/>
              </p:ext>
            </p:extLst>
          </p:nvPr>
        </p:nvGraphicFramePr>
        <p:xfrm>
          <a:off x="139208" y="3419895"/>
          <a:ext cx="2541797" cy="580252"/>
        </p:xfrm>
        <a:graphic>
          <a:graphicData uri="http://schemas.openxmlformats.org/drawingml/2006/table">
            <a:tbl>
              <a:tblPr firstRow="1" bandRow="1">
                <a:tableStyleId>{6E25E649-3F16-4E02-A733-19D2CDBF48F0}</a:tableStyleId>
              </a:tblPr>
              <a:tblGrid>
                <a:gridCol w="356757"/>
                <a:gridCol w="482748"/>
                <a:gridCol w="482748"/>
                <a:gridCol w="392089"/>
                <a:gridCol w="480352"/>
                <a:gridCol w="347103"/>
              </a:tblGrid>
              <a:tr h="253503">
                <a:tc>
                  <a:txBody>
                    <a:bodyPr/>
                    <a:lstStyle/>
                    <a:p>
                      <a:r>
                        <a:rPr lang="en-US" sz="1200" dirty="0" smtClean="0"/>
                        <a:t>A</a:t>
                      </a:r>
                      <a:endParaRPr lang="en-US" sz="1200" dirty="0"/>
                    </a:p>
                  </a:txBody>
                  <a:tcPr/>
                </a:tc>
                <a:tc>
                  <a:txBody>
                    <a:bodyPr/>
                    <a:lstStyle/>
                    <a:p>
                      <a:r>
                        <a:rPr lang="en-US" sz="1200" dirty="0" smtClean="0"/>
                        <a:t>B</a:t>
                      </a:r>
                      <a:endParaRPr lang="en-US" sz="1200" dirty="0"/>
                    </a:p>
                  </a:txBody>
                  <a:tcPr/>
                </a:tc>
                <a:tc>
                  <a:txBody>
                    <a:bodyPr/>
                    <a:lstStyle/>
                    <a:p>
                      <a:r>
                        <a:rPr lang="en-US" sz="1200" dirty="0" smtClean="0"/>
                        <a:t>C</a:t>
                      </a:r>
                      <a:endParaRPr lang="en-US" sz="1200" dirty="0"/>
                    </a:p>
                  </a:txBody>
                  <a:tcPr/>
                </a:tc>
                <a:tc>
                  <a:txBody>
                    <a:bodyPr/>
                    <a:lstStyle/>
                    <a:p>
                      <a:r>
                        <a:rPr lang="en-US" sz="1200" dirty="0" smtClean="0"/>
                        <a:t>D</a:t>
                      </a:r>
                      <a:endParaRPr lang="en-US" sz="1200" dirty="0"/>
                    </a:p>
                  </a:txBody>
                  <a:tcPr/>
                </a:tc>
                <a:tc>
                  <a:txBody>
                    <a:bodyPr/>
                    <a:lstStyle/>
                    <a:p>
                      <a:r>
                        <a:rPr lang="en-US" sz="1200" dirty="0" smtClean="0"/>
                        <a:t>E</a:t>
                      </a:r>
                      <a:endParaRPr lang="en-US" sz="1200" dirty="0"/>
                    </a:p>
                  </a:txBody>
                  <a:tcPr/>
                </a:tc>
                <a:tc>
                  <a:txBody>
                    <a:bodyPr/>
                    <a:lstStyle/>
                    <a:p>
                      <a:r>
                        <a:rPr lang="en-US" sz="1200" dirty="0" smtClean="0"/>
                        <a:t>F</a:t>
                      </a:r>
                      <a:endParaRPr lang="en-US" sz="1200" dirty="0"/>
                    </a:p>
                  </a:txBody>
                  <a:tcPr/>
                </a:tc>
              </a:tr>
              <a:tr h="305932">
                <a:tc>
                  <a:txBody>
                    <a:bodyPr/>
                    <a:lstStyle/>
                    <a:p>
                      <a:r>
                        <a:rPr lang="en-US" sz="1200" dirty="0" smtClean="0"/>
                        <a:t>61</a:t>
                      </a:r>
                      <a:endParaRPr lang="en-US" sz="1200" dirty="0"/>
                    </a:p>
                  </a:txBody>
                  <a:tcPr/>
                </a:tc>
                <a:tc>
                  <a:txBody>
                    <a:bodyPr/>
                    <a:lstStyle/>
                    <a:p>
                      <a:r>
                        <a:rPr lang="en-US" sz="1200" b="1" dirty="0" smtClean="0">
                          <a:solidFill>
                            <a:srgbClr val="00B050"/>
                          </a:solidFill>
                        </a:rPr>
                        <a:t>59.2</a:t>
                      </a:r>
                      <a:endParaRPr lang="en-US" sz="1200" b="1" dirty="0">
                        <a:solidFill>
                          <a:srgbClr val="00B050"/>
                        </a:solidFill>
                      </a:endParaRPr>
                    </a:p>
                  </a:txBody>
                  <a:tcPr/>
                </a:tc>
                <a:tc>
                  <a:txBody>
                    <a:bodyPr/>
                    <a:lstStyle/>
                    <a:p>
                      <a:r>
                        <a:rPr lang="en-US" sz="1200" dirty="0" smtClean="0"/>
                        <a:t>56.3</a:t>
                      </a:r>
                      <a:endParaRPr lang="en-US" sz="1200" dirty="0"/>
                    </a:p>
                  </a:txBody>
                  <a:tcPr/>
                </a:tc>
                <a:tc>
                  <a:txBody>
                    <a:bodyPr/>
                    <a:lstStyle/>
                    <a:p>
                      <a:r>
                        <a:rPr lang="en-US" sz="1200" dirty="0" smtClean="0"/>
                        <a:t>52</a:t>
                      </a:r>
                      <a:endParaRPr lang="en-US" sz="1200" dirty="0"/>
                    </a:p>
                  </a:txBody>
                  <a:tcPr/>
                </a:tc>
                <a:tc>
                  <a:txBody>
                    <a:bodyPr/>
                    <a:lstStyle/>
                    <a:p>
                      <a:r>
                        <a:rPr lang="en-US" sz="1200" b="0" dirty="0" smtClean="0">
                          <a:solidFill>
                            <a:schemeClr val="tx1"/>
                          </a:solidFill>
                        </a:rPr>
                        <a:t>46.5</a:t>
                      </a:r>
                      <a:endParaRPr lang="en-US" sz="1200" b="0" dirty="0">
                        <a:solidFill>
                          <a:schemeClr val="tx1"/>
                        </a:solidFill>
                      </a:endParaRPr>
                    </a:p>
                  </a:txBody>
                  <a:tcPr/>
                </a:tc>
                <a:tc>
                  <a:txBody>
                    <a:bodyPr/>
                    <a:lstStyle/>
                    <a:p>
                      <a:r>
                        <a:rPr lang="en-US" sz="1200" b="1" dirty="0" smtClean="0">
                          <a:solidFill>
                            <a:srgbClr val="00B050"/>
                          </a:solidFill>
                        </a:rPr>
                        <a:t>42</a:t>
                      </a:r>
                      <a:endParaRPr lang="en-US" sz="1200" b="1" dirty="0">
                        <a:solidFill>
                          <a:srgbClr val="00B050"/>
                        </a:solidFill>
                      </a:endParaRPr>
                    </a:p>
                  </a:txBody>
                  <a:tcPr/>
                </a:tc>
              </a:tr>
            </a:tbl>
          </a:graphicData>
        </a:graphic>
      </p:graphicFrame>
      <p:sp>
        <p:nvSpPr>
          <p:cNvPr id="51" name="TextBox 50"/>
          <p:cNvSpPr txBox="1"/>
          <p:nvPr/>
        </p:nvSpPr>
        <p:spPr>
          <a:xfrm>
            <a:off x="-211038" y="3044524"/>
            <a:ext cx="3318764" cy="338554"/>
          </a:xfrm>
          <a:prstGeom prst="rect">
            <a:avLst/>
          </a:prstGeom>
          <a:noFill/>
        </p:spPr>
        <p:txBody>
          <a:bodyPr wrap="square" rtlCol="0">
            <a:spAutoFit/>
          </a:bodyPr>
          <a:lstStyle/>
          <a:p>
            <a:pPr algn="ctr"/>
            <a:r>
              <a:rPr lang="en-US" sz="1400" b="1" dirty="0" smtClean="0"/>
              <a:t>Annealing </a:t>
            </a:r>
            <a:r>
              <a:rPr lang="en-US" sz="1400" b="1" dirty="0" err="1" smtClean="0"/>
              <a:t>Thermogradient</a:t>
            </a:r>
            <a:r>
              <a:rPr lang="en-US" sz="1400" b="1" dirty="0" smtClean="0"/>
              <a:t> (ºC</a:t>
            </a:r>
            <a:r>
              <a:rPr lang="en-US" sz="1600" b="1" dirty="0" smtClean="0"/>
              <a:t>)</a:t>
            </a:r>
            <a:endParaRPr lang="en-US" sz="1600" b="1" dirty="0"/>
          </a:p>
        </p:txBody>
      </p:sp>
      <p:sp>
        <p:nvSpPr>
          <p:cNvPr id="12" name="TextBox 11"/>
          <p:cNvSpPr txBox="1"/>
          <p:nvPr/>
        </p:nvSpPr>
        <p:spPr>
          <a:xfrm>
            <a:off x="11171" y="5410200"/>
            <a:ext cx="2969225" cy="1015663"/>
          </a:xfrm>
          <a:prstGeom prst="rect">
            <a:avLst/>
          </a:prstGeom>
          <a:noFill/>
        </p:spPr>
        <p:txBody>
          <a:bodyPr wrap="square" rtlCol="0">
            <a:spAutoFit/>
          </a:bodyPr>
          <a:lstStyle/>
          <a:p>
            <a:r>
              <a:rPr lang="en-US" b="1" u="sng" dirty="0" smtClean="0"/>
              <a:t>Results &amp; Conclusions</a:t>
            </a:r>
            <a:r>
              <a:rPr lang="en-US" b="1" dirty="0" smtClean="0"/>
              <a:t>:</a:t>
            </a:r>
          </a:p>
          <a:p>
            <a:pPr marL="285750" indent="-285750">
              <a:buFont typeface="Arial" pitchFamily="34" charset="0"/>
              <a:buChar char="•"/>
            </a:pPr>
            <a:r>
              <a:rPr lang="en-US" sz="1400" dirty="0" smtClean="0"/>
              <a:t>Improved band definition</a:t>
            </a:r>
          </a:p>
          <a:p>
            <a:pPr marL="285750" indent="-285750">
              <a:buFont typeface="Arial" pitchFamily="34" charset="0"/>
              <a:buChar char="•"/>
            </a:pPr>
            <a:r>
              <a:rPr lang="en-US" sz="1400" dirty="0" smtClean="0"/>
              <a:t>Lane F amplified like last time</a:t>
            </a:r>
          </a:p>
          <a:p>
            <a:pPr marL="285750" indent="-285750">
              <a:buFont typeface="Arial" pitchFamily="34" charset="0"/>
              <a:buChar char="•"/>
            </a:pPr>
            <a:r>
              <a:rPr lang="en-US" sz="1400" dirty="0" smtClean="0"/>
              <a:t>Once again, </a:t>
            </a:r>
            <a:r>
              <a:rPr lang="en-US" sz="1400" b="1" dirty="0" smtClean="0"/>
              <a:t>too small</a:t>
            </a:r>
          </a:p>
        </p:txBody>
      </p:sp>
      <p:sp>
        <p:nvSpPr>
          <p:cNvPr id="14" name="Striped Right Arrow 13"/>
          <p:cNvSpPr/>
          <p:nvPr/>
        </p:nvSpPr>
        <p:spPr>
          <a:xfrm rot="5985778">
            <a:off x="6153568" y="3645991"/>
            <a:ext cx="2088972" cy="838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486400" y="4682905"/>
            <a:ext cx="3505200" cy="338554"/>
          </a:xfrm>
          <a:prstGeom prst="rect">
            <a:avLst/>
          </a:prstGeom>
          <a:noFill/>
        </p:spPr>
        <p:txBody>
          <a:bodyPr wrap="square" rtlCol="0">
            <a:spAutoFit/>
          </a:bodyPr>
          <a:lstStyle/>
          <a:p>
            <a:r>
              <a:rPr lang="en-US" sz="1600" b="1" i="1" dirty="0" smtClean="0"/>
              <a:t>Lane B amplified fragment ~ 3000 </a:t>
            </a:r>
            <a:r>
              <a:rPr lang="en-US" sz="1600" b="1" i="1" dirty="0" err="1" smtClean="0"/>
              <a:t>bp</a:t>
            </a:r>
            <a:endParaRPr lang="en-US" sz="1600" b="1" i="1" dirty="0" smtClean="0"/>
          </a:p>
        </p:txBody>
      </p:sp>
      <p:sp>
        <p:nvSpPr>
          <p:cNvPr id="53" name="TextBox 52"/>
          <p:cNvSpPr txBox="1"/>
          <p:nvPr/>
        </p:nvSpPr>
        <p:spPr>
          <a:xfrm>
            <a:off x="3429000" y="5257800"/>
            <a:ext cx="5029200" cy="1446550"/>
          </a:xfrm>
          <a:prstGeom prst="rect">
            <a:avLst/>
          </a:prstGeom>
          <a:noFill/>
        </p:spPr>
        <p:txBody>
          <a:bodyPr wrap="square" rtlCol="0">
            <a:spAutoFit/>
          </a:bodyPr>
          <a:lstStyle/>
          <a:p>
            <a:r>
              <a:rPr lang="en-US" b="1" u="sng" dirty="0" smtClean="0"/>
              <a:t>Now What?</a:t>
            </a:r>
          </a:p>
          <a:p>
            <a:pPr marL="285750" indent="-285750">
              <a:buFont typeface="Arial" pitchFamily="34" charset="0"/>
              <a:buChar char="•"/>
            </a:pPr>
            <a:r>
              <a:rPr lang="en-US" sz="1400" dirty="0" smtClean="0"/>
              <a:t>Perform another amplification to determine whether this 3000 </a:t>
            </a:r>
            <a:r>
              <a:rPr lang="en-US" sz="1400" dirty="0" err="1" smtClean="0"/>
              <a:t>bp</a:t>
            </a:r>
            <a:r>
              <a:rPr lang="en-US" sz="1400" dirty="0" smtClean="0"/>
              <a:t> fragment is significant or just a rogue</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Optimize conditions further by tweak the annealing temperature gradient </a:t>
            </a:r>
            <a:endParaRPr lang="en-US" sz="1400" dirty="0"/>
          </a:p>
        </p:txBody>
      </p:sp>
      <p:sp>
        <p:nvSpPr>
          <p:cNvPr id="54" name="TextBox 53"/>
          <p:cNvSpPr txBox="1"/>
          <p:nvPr/>
        </p:nvSpPr>
        <p:spPr>
          <a:xfrm>
            <a:off x="67344" y="4196858"/>
            <a:ext cx="3131820" cy="523220"/>
          </a:xfrm>
          <a:prstGeom prst="rect">
            <a:avLst/>
          </a:prstGeom>
          <a:noFill/>
        </p:spPr>
        <p:txBody>
          <a:bodyPr wrap="square" rtlCol="0">
            <a:spAutoFit/>
          </a:bodyPr>
          <a:lstStyle/>
          <a:p>
            <a:pPr algn="ctr"/>
            <a:r>
              <a:rPr lang="en-US" sz="1400" i="1" dirty="0" smtClean="0"/>
              <a:t>Visualized using 1.0% </a:t>
            </a:r>
            <a:r>
              <a:rPr lang="en-US" sz="1400" i="1" dirty="0" err="1" smtClean="0"/>
              <a:t>Agarose</a:t>
            </a:r>
            <a:r>
              <a:rPr lang="en-US" sz="1400" i="1" dirty="0" smtClean="0"/>
              <a:t> Gel + </a:t>
            </a:r>
            <a:r>
              <a:rPr lang="en-US" sz="1400" i="1" dirty="0" err="1" smtClean="0"/>
              <a:t>EtBr</a:t>
            </a:r>
            <a:endParaRPr lang="en-US" sz="1400" i="1" dirty="0" smtClean="0"/>
          </a:p>
          <a:p>
            <a:pPr algn="ctr"/>
            <a:r>
              <a:rPr lang="en-US" sz="1400" i="1" dirty="0" smtClean="0"/>
              <a:t>Under UVB Light</a:t>
            </a:r>
            <a:endParaRPr lang="en-US" sz="1400" i="1" dirty="0"/>
          </a:p>
        </p:txBody>
      </p:sp>
    </p:spTree>
    <p:extLst>
      <p:ext uri="{BB962C8B-B14F-4D97-AF65-F5344CB8AC3E}">
        <p14:creationId xmlns:p14="http://schemas.microsoft.com/office/powerpoint/2010/main" val="830917307"/>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4000" b="1" dirty="0" smtClean="0"/>
              <a:t>PCR #3</a:t>
            </a:r>
            <a:r>
              <a:rPr lang="en-US" sz="3600" dirty="0" smtClean="0"/>
              <a:t/>
            </a:r>
            <a:br>
              <a:rPr lang="en-US" sz="3600" dirty="0" smtClean="0"/>
            </a:br>
            <a:r>
              <a:rPr lang="en-US" sz="3200" dirty="0" smtClean="0"/>
              <a:t>(10/27-11/1)</a:t>
            </a:r>
            <a:endParaRPr lang="en-US" sz="36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29" t="25607" r="7694" b="12091"/>
          <a:stretch/>
        </p:blipFill>
        <p:spPr bwMode="auto">
          <a:xfrm rot="-240000">
            <a:off x="227909" y="1480661"/>
            <a:ext cx="3206389" cy="227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60" t="6805" r="9082" b="59396"/>
          <a:stretch/>
        </p:blipFill>
        <p:spPr bwMode="auto">
          <a:xfrm>
            <a:off x="304800" y="4114800"/>
            <a:ext cx="3313557" cy="248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52800" y="1676400"/>
            <a:ext cx="4942983" cy="1302921"/>
          </a:xfrm>
          <a:prstGeom prst="rect">
            <a:avLst/>
          </a:prstGeom>
          <a:noFill/>
        </p:spPr>
        <p:txBody>
          <a:bodyPr wrap="square" rtlCol="0">
            <a:spAutoFit/>
          </a:bodyPr>
          <a:lstStyle/>
          <a:p>
            <a:pPr marL="171450" indent="-171450"/>
            <a:endParaRPr lang="en-US" sz="1400" dirty="0" smtClean="0"/>
          </a:p>
          <a:p>
            <a:pPr marL="171450" indent="-171450">
              <a:buFont typeface="Arial" pitchFamily="34" charset="0"/>
              <a:buChar char="•"/>
            </a:pPr>
            <a:r>
              <a:rPr lang="en-US" b="1" u="sng" dirty="0" smtClean="0"/>
              <a:t>Results</a:t>
            </a:r>
            <a:r>
              <a:rPr lang="en-US" u="sng" dirty="0" smtClean="0"/>
              <a:t>: </a:t>
            </a:r>
          </a:p>
          <a:p>
            <a:pPr marL="742950" lvl="1" indent="-285750">
              <a:lnSpc>
                <a:spcPct val="150000"/>
              </a:lnSpc>
              <a:buFontTx/>
              <a:buChar char="-"/>
            </a:pPr>
            <a:r>
              <a:rPr lang="en-US" sz="1600" dirty="0" smtClean="0"/>
              <a:t>Promising bands in lanes E and H. </a:t>
            </a:r>
          </a:p>
          <a:p>
            <a:pPr marL="742950" lvl="1" indent="-285750">
              <a:lnSpc>
                <a:spcPct val="150000"/>
              </a:lnSpc>
              <a:buFontTx/>
              <a:buChar char="-"/>
            </a:pPr>
            <a:r>
              <a:rPr lang="en-US" sz="1600" dirty="0" smtClean="0"/>
              <a:t>Run Gel longer for more defined bands.</a:t>
            </a:r>
            <a:endParaRPr lang="en-US" sz="1600" dirty="0"/>
          </a:p>
        </p:txBody>
      </p:sp>
      <p:sp>
        <p:nvSpPr>
          <p:cNvPr id="4" name="TextBox 3"/>
          <p:cNvSpPr txBox="1"/>
          <p:nvPr/>
        </p:nvSpPr>
        <p:spPr>
          <a:xfrm>
            <a:off x="3636078" y="3581400"/>
            <a:ext cx="5507922" cy="1446550"/>
          </a:xfrm>
          <a:prstGeom prst="rect">
            <a:avLst/>
          </a:prstGeom>
          <a:noFill/>
        </p:spPr>
        <p:txBody>
          <a:bodyPr wrap="square" rtlCol="0">
            <a:spAutoFit/>
          </a:bodyPr>
          <a:lstStyle/>
          <a:p>
            <a:endParaRPr lang="en-US" sz="1400" b="1" u="sng" dirty="0" smtClean="0"/>
          </a:p>
          <a:p>
            <a:r>
              <a:rPr lang="en-US" b="1" u="sng" dirty="0" smtClean="0"/>
              <a:t>Results</a:t>
            </a:r>
          </a:p>
          <a:p>
            <a:pPr marL="285750" indent="-285750">
              <a:lnSpc>
                <a:spcPct val="150000"/>
              </a:lnSpc>
              <a:buFontTx/>
              <a:buChar char="-"/>
            </a:pPr>
            <a:r>
              <a:rPr lang="en-US" sz="1600" dirty="0" smtClean="0"/>
              <a:t>DNA is amplified but fragments too small. (&lt; 1000 </a:t>
            </a:r>
            <a:r>
              <a:rPr lang="en-US" sz="1600" dirty="0" err="1" smtClean="0"/>
              <a:t>bp</a:t>
            </a:r>
            <a:r>
              <a:rPr lang="en-US" sz="1600" dirty="0" smtClean="0"/>
              <a:t> )</a:t>
            </a:r>
          </a:p>
          <a:p>
            <a:pPr marL="285750" indent="-285750">
              <a:buFontTx/>
              <a:buChar char="-"/>
            </a:pPr>
            <a:r>
              <a:rPr lang="en-US" sz="1600" dirty="0" smtClean="0"/>
              <a:t>Hopeful band from previous PCR turned out to be an anomaly since it did not show up again.  </a:t>
            </a:r>
          </a:p>
        </p:txBody>
      </p:sp>
      <p:graphicFrame>
        <p:nvGraphicFramePr>
          <p:cNvPr id="8" name="Table 7"/>
          <p:cNvGraphicFramePr>
            <a:graphicFrameLocks noGrp="1"/>
          </p:cNvGraphicFramePr>
          <p:nvPr>
            <p:extLst>
              <p:ext uri="{D42A27DB-BD31-4B8C-83A1-F6EECF244321}">
                <p14:modId xmlns:p14="http://schemas.microsoft.com/office/powerpoint/2010/main" val="282624973"/>
              </p:ext>
            </p:extLst>
          </p:nvPr>
        </p:nvGraphicFramePr>
        <p:xfrm>
          <a:off x="5410202" y="1371600"/>
          <a:ext cx="3733798" cy="741680"/>
        </p:xfrm>
        <a:graphic>
          <a:graphicData uri="http://schemas.openxmlformats.org/drawingml/2006/table">
            <a:tbl>
              <a:tblPr firstRow="1" bandRow="1">
                <a:tableStyleId>{6E25E649-3F16-4E02-A733-19D2CDBF48F0}</a:tableStyleId>
              </a:tblPr>
              <a:tblGrid>
                <a:gridCol w="509153"/>
                <a:gridCol w="509155"/>
                <a:gridCol w="424295"/>
                <a:gridCol w="509155"/>
                <a:gridCol w="486641"/>
                <a:gridCol w="457200"/>
                <a:gridCol w="457200"/>
                <a:gridCol w="380999"/>
              </a:tblGrid>
              <a:tr h="370840">
                <a:tc>
                  <a:txBody>
                    <a:bodyPr/>
                    <a:lstStyle/>
                    <a:p>
                      <a:r>
                        <a:rPr lang="en-US" sz="1200" dirty="0" smtClean="0"/>
                        <a:t>A</a:t>
                      </a:r>
                      <a:endParaRPr lang="en-US" sz="1200" dirty="0"/>
                    </a:p>
                  </a:txBody>
                  <a:tcPr/>
                </a:tc>
                <a:tc>
                  <a:txBody>
                    <a:bodyPr/>
                    <a:lstStyle/>
                    <a:p>
                      <a:r>
                        <a:rPr lang="en-US" sz="1200" dirty="0" smtClean="0"/>
                        <a:t>B</a:t>
                      </a:r>
                      <a:endParaRPr lang="en-US" sz="1200" dirty="0"/>
                    </a:p>
                  </a:txBody>
                  <a:tcPr/>
                </a:tc>
                <a:tc>
                  <a:txBody>
                    <a:bodyPr/>
                    <a:lstStyle/>
                    <a:p>
                      <a:r>
                        <a:rPr lang="en-US" sz="1200" dirty="0" smtClean="0"/>
                        <a:t>C</a:t>
                      </a:r>
                      <a:endParaRPr lang="en-US" sz="1200" dirty="0"/>
                    </a:p>
                  </a:txBody>
                  <a:tcPr/>
                </a:tc>
                <a:tc>
                  <a:txBody>
                    <a:bodyPr/>
                    <a:lstStyle/>
                    <a:p>
                      <a:r>
                        <a:rPr lang="en-US" sz="1200" dirty="0" smtClean="0"/>
                        <a:t>D</a:t>
                      </a:r>
                      <a:endParaRPr lang="en-US" sz="1200" dirty="0"/>
                    </a:p>
                  </a:txBody>
                  <a:tcPr/>
                </a:tc>
                <a:tc>
                  <a:txBody>
                    <a:bodyPr/>
                    <a:lstStyle/>
                    <a:p>
                      <a:r>
                        <a:rPr lang="en-US" sz="1200" dirty="0" smtClean="0"/>
                        <a:t>E</a:t>
                      </a:r>
                      <a:endParaRPr lang="en-US" sz="1200" dirty="0"/>
                    </a:p>
                  </a:txBody>
                  <a:tcPr/>
                </a:tc>
                <a:tc>
                  <a:txBody>
                    <a:bodyPr/>
                    <a:lstStyle/>
                    <a:p>
                      <a:r>
                        <a:rPr lang="en-US" sz="1200" dirty="0" smtClean="0"/>
                        <a:t>F</a:t>
                      </a:r>
                      <a:endParaRPr lang="en-US" sz="1200" dirty="0"/>
                    </a:p>
                  </a:txBody>
                  <a:tcPr/>
                </a:tc>
                <a:tc>
                  <a:txBody>
                    <a:bodyPr/>
                    <a:lstStyle/>
                    <a:p>
                      <a:r>
                        <a:rPr lang="en-US" sz="1200" dirty="0" smtClean="0"/>
                        <a:t>G</a:t>
                      </a:r>
                      <a:endParaRPr lang="en-US" sz="1200" dirty="0"/>
                    </a:p>
                  </a:txBody>
                  <a:tcPr/>
                </a:tc>
                <a:tc>
                  <a:txBody>
                    <a:bodyPr/>
                    <a:lstStyle/>
                    <a:p>
                      <a:r>
                        <a:rPr lang="en-US" sz="1200" dirty="0" smtClean="0"/>
                        <a:t>H</a:t>
                      </a:r>
                      <a:endParaRPr lang="en-US" sz="1200" dirty="0"/>
                    </a:p>
                  </a:txBody>
                  <a:tcPr/>
                </a:tc>
              </a:tr>
              <a:tr h="370840">
                <a:tc>
                  <a:txBody>
                    <a:bodyPr/>
                    <a:lstStyle/>
                    <a:p>
                      <a:r>
                        <a:rPr lang="en-US" sz="1200" dirty="0" smtClean="0"/>
                        <a:t>59.2</a:t>
                      </a:r>
                      <a:endParaRPr lang="en-US" sz="1200" dirty="0"/>
                    </a:p>
                  </a:txBody>
                  <a:tcPr/>
                </a:tc>
                <a:tc>
                  <a:txBody>
                    <a:bodyPr/>
                    <a:lstStyle/>
                    <a:p>
                      <a:r>
                        <a:rPr lang="en-US" sz="1200" dirty="0" smtClean="0"/>
                        <a:t>58.2</a:t>
                      </a:r>
                      <a:endParaRPr lang="en-US" sz="1200" dirty="0"/>
                    </a:p>
                  </a:txBody>
                  <a:tcPr/>
                </a:tc>
                <a:tc>
                  <a:txBody>
                    <a:bodyPr/>
                    <a:lstStyle/>
                    <a:p>
                      <a:r>
                        <a:rPr lang="en-US" sz="1200" dirty="0" smtClean="0"/>
                        <a:t>56</a:t>
                      </a:r>
                      <a:endParaRPr lang="en-US" sz="1200" dirty="0"/>
                    </a:p>
                  </a:txBody>
                  <a:tcPr/>
                </a:tc>
                <a:tc>
                  <a:txBody>
                    <a:bodyPr/>
                    <a:lstStyle/>
                    <a:p>
                      <a:r>
                        <a:rPr lang="en-US" sz="1200" dirty="0" smtClean="0"/>
                        <a:t>52.7</a:t>
                      </a:r>
                      <a:endParaRPr lang="en-US" sz="1200" dirty="0"/>
                    </a:p>
                  </a:txBody>
                  <a:tcPr/>
                </a:tc>
                <a:tc>
                  <a:txBody>
                    <a:bodyPr/>
                    <a:lstStyle/>
                    <a:p>
                      <a:r>
                        <a:rPr lang="en-US" sz="1200" b="1" dirty="0" smtClean="0">
                          <a:solidFill>
                            <a:srgbClr val="00B050"/>
                          </a:solidFill>
                        </a:rPr>
                        <a:t>48.5</a:t>
                      </a:r>
                      <a:endParaRPr lang="en-US" sz="1200" b="1" dirty="0">
                        <a:solidFill>
                          <a:srgbClr val="00B050"/>
                        </a:solidFill>
                      </a:endParaRPr>
                    </a:p>
                  </a:txBody>
                  <a:tcPr/>
                </a:tc>
                <a:tc>
                  <a:txBody>
                    <a:bodyPr/>
                    <a:lstStyle/>
                    <a:p>
                      <a:r>
                        <a:rPr lang="en-US" sz="1200" dirty="0" smtClean="0"/>
                        <a:t>45.3</a:t>
                      </a:r>
                      <a:endParaRPr lang="en-US" sz="1200" dirty="0"/>
                    </a:p>
                  </a:txBody>
                  <a:tcPr/>
                </a:tc>
                <a:tc>
                  <a:txBody>
                    <a:bodyPr/>
                    <a:lstStyle/>
                    <a:p>
                      <a:r>
                        <a:rPr lang="en-US" sz="1200" dirty="0" smtClean="0"/>
                        <a:t>43.2</a:t>
                      </a:r>
                      <a:endParaRPr lang="en-US" sz="1200" dirty="0"/>
                    </a:p>
                  </a:txBody>
                  <a:tcPr/>
                </a:tc>
                <a:tc>
                  <a:txBody>
                    <a:bodyPr/>
                    <a:lstStyle/>
                    <a:p>
                      <a:r>
                        <a:rPr lang="en-US" sz="1200" b="1" dirty="0" smtClean="0">
                          <a:solidFill>
                            <a:srgbClr val="00B050"/>
                          </a:solidFill>
                        </a:rPr>
                        <a:t>42</a:t>
                      </a:r>
                      <a:endParaRPr lang="en-US" sz="1200" b="1" dirty="0">
                        <a:solidFill>
                          <a:srgbClr val="00B050"/>
                        </a:solidFill>
                      </a:endParaRPr>
                    </a:p>
                  </a:txBody>
                  <a:tcPr/>
                </a:tc>
              </a:tr>
            </a:tbl>
          </a:graphicData>
        </a:graphic>
      </p:graphicFrame>
      <p:sp>
        <p:nvSpPr>
          <p:cNvPr id="6" name="TextBox 5"/>
          <p:cNvSpPr txBox="1"/>
          <p:nvPr/>
        </p:nvSpPr>
        <p:spPr>
          <a:xfrm>
            <a:off x="4114800" y="5410200"/>
            <a:ext cx="4267200" cy="1354217"/>
          </a:xfrm>
          <a:prstGeom prst="rect">
            <a:avLst/>
          </a:prstGeom>
          <a:noFill/>
        </p:spPr>
        <p:txBody>
          <a:bodyPr wrap="square" rtlCol="0">
            <a:spAutoFit/>
          </a:bodyPr>
          <a:lstStyle/>
          <a:p>
            <a:r>
              <a:rPr lang="en-US" b="1" u="sng" dirty="0" smtClean="0"/>
              <a:t>Now What?</a:t>
            </a:r>
          </a:p>
          <a:p>
            <a:pPr marL="285750" indent="-285750">
              <a:buFont typeface="Arial" pitchFamily="34" charset="0"/>
              <a:buChar char="•"/>
            </a:pPr>
            <a:r>
              <a:rPr lang="en-US" sz="1600" dirty="0" smtClean="0"/>
              <a:t>Attempt amplification using double DNA volume (8µL)</a:t>
            </a:r>
          </a:p>
          <a:p>
            <a:pPr marL="285750" indent="-285750">
              <a:buFont typeface="Arial" pitchFamily="34" charset="0"/>
              <a:buChar char="•"/>
            </a:pPr>
            <a:r>
              <a:rPr lang="en-US" sz="1600" dirty="0" smtClean="0"/>
              <a:t>This may produce more clear and more precise results</a:t>
            </a:r>
            <a:endParaRPr lang="en-US" sz="1600" dirty="0"/>
          </a:p>
        </p:txBody>
      </p:sp>
      <p:sp>
        <p:nvSpPr>
          <p:cNvPr id="9" name="TextBox 8"/>
          <p:cNvSpPr txBox="1"/>
          <p:nvPr/>
        </p:nvSpPr>
        <p:spPr>
          <a:xfrm>
            <a:off x="5867400" y="1066800"/>
            <a:ext cx="3048000" cy="276999"/>
          </a:xfrm>
          <a:prstGeom prst="rect">
            <a:avLst/>
          </a:prstGeom>
          <a:noFill/>
        </p:spPr>
        <p:txBody>
          <a:bodyPr wrap="square" rtlCol="0">
            <a:spAutoFit/>
          </a:bodyPr>
          <a:lstStyle/>
          <a:p>
            <a:pPr algn="ctr"/>
            <a:r>
              <a:rPr lang="en-US" sz="1200" b="1" dirty="0" smtClean="0"/>
              <a:t>Optimized Annealing </a:t>
            </a:r>
            <a:r>
              <a:rPr lang="en-US" sz="1200" b="1" dirty="0" err="1" smtClean="0"/>
              <a:t>Thermogradient</a:t>
            </a:r>
            <a:r>
              <a:rPr lang="en-US" sz="1200" b="1" dirty="0" smtClean="0"/>
              <a:t> (ºC)</a:t>
            </a:r>
            <a:endParaRPr lang="en-US" sz="1200" b="1" dirty="0"/>
          </a:p>
        </p:txBody>
      </p:sp>
      <p:sp>
        <p:nvSpPr>
          <p:cNvPr id="10" name="TextBox 9"/>
          <p:cNvSpPr txBox="1"/>
          <p:nvPr/>
        </p:nvSpPr>
        <p:spPr>
          <a:xfrm>
            <a:off x="304800" y="1219200"/>
            <a:ext cx="1524000" cy="553998"/>
          </a:xfrm>
          <a:prstGeom prst="rect">
            <a:avLst/>
          </a:prstGeom>
          <a:noFill/>
        </p:spPr>
        <p:txBody>
          <a:bodyPr wrap="square" rtlCol="0">
            <a:spAutoFit/>
          </a:bodyPr>
          <a:lstStyle/>
          <a:p>
            <a:r>
              <a:rPr lang="en-US" sz="1200" dirty="0" smtClean="0"/>
              <a:t>Time: 30 minutes</a:t>
            </a:r>
          </a:p>
          <a:p>
            <a:endParaRPr lang="en-US" dirty="0"/>
          </a:p>
        </p:txBody>
      </p:sp>
      <p:sp>
        <p:nvSpPr>
          <p:cNvPr id="11" name="TextBox 10"/>
          <p:cNvSpPr txBox="1"/>
          <p:nvPr/>
        </p:nvSpPr>
        <p:spPr>
          <a:xfrm>
            <a:off x="1676400" y="3810000"/>
            <a:ext cx="1524000" cy="461665"/>
          </a:xfrm>
          <a:prstGeom prst="rect">
            <a:avLst/>
          </a:prstGeom>
          <a:noFill/>
        </p:spPr>
        <p:txBody>
          <a:bodyPr wrap="square" rtlCol="0">
            <a:spAutoFit/>
          </a:bodyPr>
          <a:lstStyle/>
          <a:p>
            <a:r>
              <a:rPr lang="en-US" sz="1200" dirty="0" smtClean="0"/>
              <a:t>Time: 60 minutes</a:t>
            </a:r>
          </a:p>
          <a:p>
            <a:endParaRPr lang="en-US" sz="1200" dirty="0"/>
          </a:p>
        </p:txBody>
      </p:sp>
    </p:spTree>
    <p:extLst>
      <p:ext uri="{BB962C8B-B14F-4D97-AF65-F5344CB8AC3E}">
        <p14:creationId xmlns:p14="http://schemas.microsoft.com/office/powerpoint/2010/main" val="3691595681"/>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86"/>
            <a:ext cx="8229600" cy="875414"/>
          </a:xfrm>
        </p:spPr>
        <p:txBody>
          <a:bodyPr>
            <a:normAutofit fontScale="90000"/>
          </a:bodyPr>
          <a:lstStyle/>
          <a:p>
            <a:r>
              <a:rPr lang="en-US" sz="4000" b="1" dirty="0" smtClean="0"/>
              <a:t>Double DNA PCR#1 – 2</a:t>
            </a:r>
            <a:r>
              <a:rPr lang="en-US" sz="3600" dirty="0" smtClean="0"/>
              <a:t/>
            </a:r>
            <a:br>
              <a:rPr lang="en-US" sz="3600" dirty="0" smtClean="0"/>
            </a:br>
            <a:r>
              <a:rPr lang="en-US" sz="3200" dirty="0" smtClean="0"/>
              <a:t>(11/3-11/10)</a:t>
            </a:r>
            <a:endParaRPr lang="en-US" sz="3600" dirty="0"/>
          </a:p>
        </p:txBody>
      </p:sp>
      <p:sp>
        <p:nvSpPr>
          <p:cNvPr id="3" name="TextBox 2"/>
          <p:cNvSpPr txBox="1"/>
          <p:nvPr/>
        </p:nvSpPr>
        <p:spPr>
          <a:xfrm>
            <a:off x="76200" y="3429000"/>
            <a:ext cx="4495800" cy="3323987"/>
          </a:xfrm>
          <a:prstGeom prst="rect">
            <a:avLst/>
          </a:prstGeom>
          <a:noFill/>
        </p:spPr>
        <p:txBody>
          <a:bodyPr wrap="square" rtlCol="0">
            <a:spAutoFit/>
          </a:bodyPr>
          <a:lstStyle/>
          <a:p>
            <a:r>
              <a:rPr lang="en-US" sz="1400" b="1" u="sng" dirty="0" smtClean="0"/>
              <a:t>Results</a:t>
            </a:r>
          </a:p>
          <a:p>
            <a:r>
              <a:rPr lang="en-US" sz="1400" dirty="0" smtClean="0"/>
              <a:t>    </a:t>
            </a:r>
            <a:r>
              <a:rPr lang="en-US" sz="1400" b="1" dirty="0" smtClean="0">
                <a:solidFill>
                  <a:schemeClr val="accent2">
                    <a:lumMod val="75000"/>
                  </a:schemeClr>
                </a:solidFill>
              </a:rPr>
              <a:t>*A)</a:t>
            </a:r>
            <a:r>
              <a:rPr lang="en-US" sz="1400" dirty="0" smtClean="0"/>
              <a:t> Our amplified products appear to contain no DNA</a:t>
            </a:r>
          </a:p>
          <a:p>
            <a:r>
              <a:rPr lang="en-US" sz="1400" dirty="0" smtClean="0"/>
              <a:t>    </a:t>
            </a:r>
            <a:r>
              <a:rPr lang="en-US" sz="1400" b="1" dirty="0" smtClean="0">
                <a:solidFill>
                  <a:srgbClr val="953735"/>
                </a:solidFill>
              </a:rPr>
              <a:t>*B)</a:t>
            </a:r>
            <a:r>
              <a:rPr lang="en-US" sz="1400" b="1" dirty="0" smtClean="0"/>
              <a:t> </a:t>
            </a:r>
            <a:r>
              <a:rPr lang="en-US" sz="1400" dirty="0" smtClean="0"/>
              <a:t>The incorrect calibration ladder was used.</a:t>
            </a:r>
          </a:p>
          <a:p>
            <a:r>
              <a:rPr lang="en-US" sz="1400" dirty="0" smtClean="0"/>
              <a:t>    </a:t>
            </a:r>
            <a:r>
              <a:rPr lang="en-US" sz="1400" b="1" dirty="0" smtClean="0">
                <a:solidFill>
                  <a:srgbClr val="953735"/>
                </a:solidFill>
              </a:rPr>
              <a:t>*C)</a:t>
            </a:r>
            <a:r>
              <a:rPr lang="en-US" sz="1400" b="1" dirty="0" smtClean="0"/>
              <a:t> </a:t>
            </a:r>
            <a:r>
              <a:rPr lang="en-US" sz="1400" dirty="0" smtClean="0"/>
              <a:t>The negative control is not pure since it contains DNA</a:t>
            </a:r>
          </a:p>
          <a:p>
            <a:pPr marL="285750" indent="-285750">
              <a:buFont typeface="Arial" pitchFamily="34" charset="0"/>
              <a:buChar char="•"/>
            </a:pPr>
            <a:endParaRPr lang="en-US" sz="1400" dirty="0" smtClean="0"/>
          </a:p>
          <a:p>
            <a:r>
              <a:rPr lang="en-US" sz="1400" b="1" u="sng" dirty="0" smtClean="0"/>
              <a:t>Conclusions</a:t>
            </a:r>
            <a:endParaRPr lang="en-US" sz="1400" b="1" u="sng" dirty="0"/>
          </a:p>
          <a:p>
            <a:pPr marL="285750" indent="-285750">
              <a:buFont typeface="Arial" pitchFamily="34" charset="0"/>
              <a:buChar char="•"/>
            </a:pPr>
            <a:r>
              <a:rPr lang="en-US" sz="1400" dirty="0" smtClean="0"/>
              <a:t>Causes: too little DNA hinders amplification, to much can do the same.</a:t>
            </a:r>
          </a:p>
          <a:p>
            <a:pPr lvl="1"/>
            <a:r>
              <a:rPr lang="en-US" sz="1400" dirty="0" smtClean="0"/>
              <a:t>- Impure DNA can amplify the incorrect pieces and DNA is not visible</a:t>
            </a:r>
          </a:p>
          <a:p>
            <a:pPr lvl="1"/>
            <a:r>
              <a:rPr lang="en-US" sz="1400" dirty="0" smtClean="0"/>
              <a:t>- We used an extraction of DNA that was not valid. </a:t>
            </a:r>
          </a:p>
          <a:p>
            <a:pPr lvl="1">
              <a:buFontTx/>
              <a:buChar char="-"/>
            </a:pPr>
            <a:r>
              <a:rPr lang="en-US" sz="1400" dirty="0" smtClean="0"/>
              <a:t>Primers did not work</a:t>
            </a:r>
          </a:p>
          <a:p>
            <a:pPr lvl="1">
              <a:buFontTx/>
              <a:buChar char="-"/>
            </a:pPr>
            <a:endParaRPr lang="en-US" sz="1400" dirty="0" smtClean="0"/>
          </a:p>
          <a:p>
            <a:r>
              <a:rPr lang="en-US" sz="1400" b="1" u="sng" dirty="0" smtClean="0"/>
              <a:t>Now What?</a:t>
            </a:r>
          </a:p>
          <a:p>
            <a:pPr marL="285750" indent="-285750">
              <a:buFont typeface="Arial" pitchFamily="34" charset="0"/>
              <a:buChar char="•"/>
            </a:pPr>
            <a:r>
              <a:rPr lang="en-US" sz="1400" dirty="0" smtClean="0"/>
              <a:t>In next PCR: use samples from both extractions </a:t>
            </a:r>
          </a:p>
        </p:txBody>
      </p:sp>
      <p:sp>
        <p:nvSpPr>
          <p:cNvPr id="4" name="TextBox 3"/>
          <p:cNvSpPr txBox="1"/>
          <p:nvPr/>
        </p:nvSpPr>
        <p:spPr>
          <a:xfrm>
            <a:off x="4495800" y="2895600"/>
            <a:ext cx="4648200" cy="4185761"/>
          </a:xfrm>
          <a:prstGeom prst="rect">
            <a:avLst/>
          </a:prstGeom>
          <a:noFill/>
        </p:spPr>
        <p:txBody>
          <a:bodyPr wrap="square" rtlCol="0">
            <a:spAutoFit/>
          </a:bodyPr>
          <a:lstStyle/>
          <a:p>
            <a:pPr marL="285750" indent="-285750"/>
            <a:r>
              <a:rPr lang="en-US" sz="1400" b="1" u="sng" dirty="0" smtClean="0"/>
              <a:t>Results</a:t>
            </a:r>
          </a:p>
          <a:p>
            <a:pPr marL="285750" indent="-285750"/>
            <a:r>
              <a:rPr lang="en-US" sz="1400" b="1" dirty="0" smtClean="0">
                <a:solidFill>
                  <a:schemeClr val="accent2">
                    <a:lumMod val="75000"/>
                  </a:schemeClr>
                </a:solidFill>
              </a:rPr>
              <a:t>*D) </a:t>
            </a:r>
            <a:r>
              <a:rPr lang="en-US" sz="1400" dirty="0" smtClean="0"/>
              <a:t>PCR did not work again (i.e. no amplification)</a:t>
            </a:r>
          </a:p>
          <a:p>
            <a:pPr marL="285750" indent="-285750"/>
            <a:r>
              <a:rPr lang="en-US" sz="1400" b="1" dirty="0" smtClean="0">
                <a:solidFill>
                  <a:srgbClr val="953735"/>
                </a:solidFill>
              </a:rPr>
              <a:t>*E) </a:t>
            </a:r>
            <a:r>
              <a:rPr lang="en-US" sz="1400" dirty="0" smtClean="0"/>
              <a:t>Negative </a:t>
            </a:r>
            <a:r>
              <a:rPr lang="en-US" sz="1400" dirty="0"/>
              <a:t>control not contaminated this </a:t>
            </a:r>
            <a:r>
              <a:rPr lang="en-US" sz="1400" dirty="0" smtClean="0"/>
              <a:t>time</a:t>
            </a:r>
          </a:p>
          <a:p>
            <a:pPr marL="285750" indent="-285750">
              <a:buFont typeface="Arial" pitchFamily="34" charset="0"/>
              <a:buChar char="•"/>
            </a:pPr>
            <a:r>
              <a:rPr lang="en-US" sz="1400" dirty="0" smtClean="0"/>
              <a:t>Neither extraction produced results: problem is not from DNA extraction problems.  </a:t>
            </a:r>
          </a:p>
          <a:p>
            <a:pPr marL="285750" indent="-285750"/>
            <a:endParaRPr lang="en-US" sz="1400" b="1" u="sng" dirty="0" smtClean="0"/>
          </a:p>
          <a:p>
            <a:pPr marL="285750" indent="-285750"/>
            <a:r>
              <a:rPr lang="en-US" sz="1400" b="1" u="sng" dirty="0" smtClean="0"/>
              <a:t>Conclusions</a:t>
            </a:r>
          </a:p>
          <a:p>
            <a:pPr marL="285750" indent="-285750">
              <a:buFont typeface="Arial" pitchFamily="34" charset="0"/>
              <a:buChar char="•"/>
            </a:pPr>
            <a:r>
              <a:rPr lang="en-US" sz="1400" dirty="0" smtClean="0"/>
              <a:t>No results have been obtained using 8 microliters of DNA whereas results have been obtained using 4 microliters.  </a:t>
            </a:r>
          </a:p>
          <a:p>
            <a:pPr marL="285750" indent="-285750">
              <a:buFont typeface="Arial" pitchFamily="34" charset="0"/>
              <a:buChar char="•"/>
            </a:pPr>
            <a:r>
              <a:rPr lang="en-US" sz="1400" dirty="0" smtClean="0"/>
              <a:t>Next: amplify both extractions using both 1 and 4 microliters of DNA in hopes of results to cut out and purify.  </a:t>
            </a:r>
            <a:endParaRPr lang="en-US" sz="1400" b="1" u="sng" dirty="0" smtClean="0"/>
          </a:p>
          <a:p>
            <a:pPr marL="285750" indent="-285750"/>
            <a:endParaRPr lang="en-US" sz="1400" b="1" u="sng" dirty="0" smtClean="0"/>
          </a:p>
          <a:p>
            <a:pPr marL="285750" indent="-285750"/>
            <a:r>
              <a:rPr lang="en-US" sz="1400" b="1" u="sng" dirty="0" smtClean="0"/>
              <a:t>Now What?</a:t>
            </a:r>
            <a:endParaRPr lang="en-US" sz="1400" dirty="0" smtClean="0"/>
          </a:p>
          <a:p>
            <a:pPr marL="285750" indent="-285750">
              <a:buFont typeface="Arial"/>
              <a:buChar char="•"/>
            </a:pPr>
            <a:r>
              <a:rPr lang="en-US" sz="1400" dirty="0" smtClean="0"/>
              <a:t>We need amplified DNA to proceed</a:t>
            </a:r>
          </a:p>
          <a:p>
            <a:pPr marL="285750" indent="-285750">
              <a:buFont typeface="Arial"/>
              <a:buChar char="•"/>
            </a:pPr>
            <a:r>
              <a:rPr lang="en-US" sz="1400" dirty="0" smtClean="0"/>
              <a:t>Since 4µL DNA/Reaction = </a:t>
            </a:r>
            <a:r>
              <a:rPr lang="en-US" sz="1400" i="1" dirty="0" smtClean="0"/>
              <a:t>some</a:t>
            </a:r>
            <a:r>
              <a:rPr lang="en-US" sz="1400" dirty="0" smtClean="0"/>
              <a:t> results, run another PCR with 4µL.</a:t>
            </a:r>
          </a:p>
          <a:p>
            <a:pPr marL="285750" indent="-285750">
              <a:buFont typeface="Arial"/>
              <a:buChar char="•"/>
            </a:pPr>
            <a:r>
              <a:rPr lang="en-US" sz="1400" dirty="0" smtClean="0"/>
              <a:t>Simultaneously run reactions using 1µL DNA</a:t>
            </a:r>
          </a:p>
          <a:p>
            <a:endParaRPr lang="en-US" sz="1400" dirty="0"/>
          </a:p>
        </p:txBody>
      </p:sp>
      <p:grpSp>
        <p:nvGrpSpPr>
          <p:cNvPr id="16" name="Group 15"/>
          <p:cNvGrpSpPr/>
          <p:nvPr/>
        </p:nvGrpSpPr>
        <p:grpSpPr>
          <a:xfrm>
            <a:off x="1295400" y="762000"/>
            <a:ext cx="2286000" cy="2388285"/>
            <a:chOff x="1295400" y="838200"/>
            <a:chExt cx="2286000" cy="2388285"/>
          </a:xfrm>
        </p:grpSpPr>
        <p:pic>
          <p:nvPicPr>
            <p:cNvPr id="614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91" r="35234"/>
            <a:stretch/>
          </p:blipFill>
          <p:spPr bwMode="auto">
            <a:xfrm rot="120000">
              <a:off x="1295400" y="1092885"/>
              <a:ext cx="2286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716065" y="838200"/>
              <a:ext cx="1524000" cy="333864"/>
              <a:chOff x="1716065" y="838200"/>
              <a:chExt cx="1524000" cy="333864"/>
            </a:xfrm>
          </p:grpSpPr>
          <p:sp>
            <p:nvSpPr>
              <p:cNvPr id="5" name="TextBox 4"/>
              <p:cNvSpPr txBox="1"/>
              <p:nvPr/>
            </p:nvSpPr>
            <p:spPr>
              <a:xfrm>
                <a:off x="1716065" y="838200"/>
                <a:ext cx="569935" cy="307777"/>
              </a:xfrm>
              <a:prstGeom prst="rect">
                <a:avLst/>
              </a:prstGeom>
              <a:noFill/>
            </p:spPr>
            <p:txBody>
              <a:bodyPr wrap="square" rtlCol="0">
                <a:spAutoFit/>
              </a:bodyPr>
              <a:lstStyle/>
              <a:p>
                <a:r>
                  <a:rPr lang="en-US" sz="1400" b="1" dirty="0" smtClean="0">
                    <a:solidFill>
                      <a:srgbClr val="953735"/>
                    </a:solidFill>
                  </a:rPr>
                  <a:t>*A</a:t>
                </a:r>
                <a:endParaRPr lang="en-US" sz="1400" b="1" dirty="0">
                  <a:solidFill>
                    <a:srgbClr val="953735"/>
                  </a:solidFill>
                </a:endParaRPr>
              </a:p>
            </p:txBody>
          </p:sp>
          <p:sp>
            <p:nvSpPr>
              <p:cNvPr id="8" name="TextBox 7"/>
              <p:cNvSpPr txBox="1"/>
              <p:nvPr/>
            </p:nvSpPr>
            <p:spPr>
              <a:xfrm>
                <a:off x="2478065" y="864287"/>
                <a:ext cx="762000" cy="307777"/>
              </a:xfrm>
              <a:prstGeom prst="rect">
                <a:avLst/>
              </a:prstGeom>
              <a:noFill/>
            </p:spPr>
            <p:txBody>
              <a:bodyPr wrap="square" rtlCol="0">
                <a:spAutoFit/>
              </a:bodyPr>
              <a:lstStyle/>
              <a:p>
                <a:r>
                  <a:rPr lang="en-US" sz="1400" b="1" dirty="0" smtClean="0">
                    <a:solidFill>
                      <a:srgbClr val="953735"/>
                    </a:solidFill>
                  </a:rPr>
                  <a:t>*B  *C</a:t>
                </a:r>
                <a:endParaRPr lang="en-US" sz="1400" b="1" dirty="0">
                  <a:solidFill>
                    <a:srgbClr val="953735"/>
                  </a:solidFill>
                </a:endParaRPr>
              </a:p>
            </p:txBody>
          </p:sp>
        </p:grpSp>
      </p:grpSp>
      <p:sp>
        <p:nvSpPr>
          <p:cNvPr id="10" name="TextBox 9"/>
          <p:cNvSpPr txBox="1"/>
          <p:nvPr/>
        </p:nvSpPr>
        <p:spPr>
          <a:xfrm>
            <a:off x="0" y="1371600"/>
            <a:ext cx="1295400" cy="1508105"/>
          </a:xfrm>
          <a:prstGeom prst="rect">
            <a:avLst/>
          </a:prstGeom>
          <a:noFill/>
        </p:spPr>
        <p:txBody>
          <a:bodyPr wrap="square" rtlCol="0">
            <a:spAutoFit/>
          </a:bodyPr>
          <a:lstStyle/>
          <a:p>
            <a:r>
              <a:rPr lang="en-US" sz="1600" b="1" dirty="0" smtClean="0"/>
              <a:t>DD PCR #1</a:t>
            </a:r>
          </a:p>
          <a:p>
            <a:r>
              <a:rPr lang="en-US" sz="1400" dirty="0" smtClean="0"/>
              <a:t>11/3 – 11/8</a:t>
            </a:r>
          </a:p>
          <a:p>
            <a:endParaRPr lang="en-US" sz="1400" dirty="0" smtClean="0"/>
          </a:p>
          <a:p>
            <a:r>
              <a:rPr lang="en-US" sz="1200" i="1" dirty="0" smtClean="0"/>
              <a:t>Visualized using 1.0% </a:t>
            </a:r>
            <a:r>
              <a:rPr lang="en-US" sz="1200" i="1" dirty="0" err="1" smtClean="0"/>
              <a:t>agarose</a:t>
            </a:r>
            <a:r>
              <a:rPr lang="en-US" sz="1200" i="1" dirty="0" smtClean="0"/>
              <a:t> gel + </a:t>
            </a:r>
            <a:r>
              <a:rPr lang="en-US" sz="1200" i="1" dirty="0" err="1" smtClean="0"/>
              <a:t>EtBr</a:t>
            </a:r>
            <a:r>
              <a:rPr lang="en-US" sz="1200" i="1" dirty="0" smtClean="0"/>
              <a:t> under UVB light</a:t>
            </a:r>
            <a:endParaRPr lang="en-US" sz="1200" i="1" dirty="0"/>
          </a:p>
        </p:txBody>
      </p:sp>
      <p:sp>
        <p:nvSpPr>
          <p:cNvPr id="11" name="TextBox 10"/>
          <p:cNvSpPr txBox="1"/>
          <p:nvPr/>
        </p:nvSpPr>
        <p:spPr>
          <a:xfrm>
            <a:off x="7848600" y="1371600"/>
            <a:ext cx="1295400" cy="1508105"/>
          </a:xfrm>
          <a:prstGeom prst="rect">
            <a:avLst/>
          </a:prstGeom>
          <a:noFill/>
        </p:spPr>
        <p:txBody>
          <a:bodyPr wrap="square" rtlCol="0">
            <a:spAutoFit/>
          </a:bodyPr>
          <a:lstStyle/>
          <a:p>
            <a:r>
              <a:rPr lang="en-US" sz="1600" b="1" dirty="0" smtClean="0"/>
              <a:t>DD PCR #2</a:t>
            </a:r>
          </a:p>
          <a:p>
            <a:r>
              <a:rPr lang="en-US" sz="1400" dirty="0" smtClean="0"/>
              <a:t>11/8 – 11/10</a:t>
            </a:r>
          </a:p>
          <a:p>
            <a:endParaRPr lang="en-US" sz="1400" dirty="0" smtClean="0"/>
          </a:p>
          <a:p>
            <a:r>
              <a:rPr lang="en-US" sz="1200" i="1" dirty="0" smtClean="0"/>
              <a:t>Visualized using 1.0% </a:t>
            </a:r>
            <a:r>
              <a:rPr lang="en-US" sz="1200" i="1" dirty="0" err="1" smtClean="0"/>
              <a:t>agarose</a:t>
            </a:r>
            <a:r>
              <a:rPr lang="en-US" sz="1200" i="1" dirty="0" smtClean="0"/>
              <a:t> gel + </a:t>
            </a:r>
            <a:r>
              <a:rPr lang="en-US" sz="1200" i="1" dirty="0" err="1" smtClean="0"/>
              <a:t>EtBr</a:t>
            </a:r>
            <a:r>
              <a:rPr lang="en-US" sz="1200" i="1" dirty="0" smtClean="0"/>
              <a:t> under UVB light</a:t>
            </a:r>
            <a:endParaRPr lang="en-US" sz="1200" i="1" dirty="0"/>
          </a:p>
        </p:txBody>
      </p:sp>
      <p:grpSp>
        <p:nvGrpSpPr>
          <p:cNvPr id="17" name="Group 16"/>
          <p:cNvGrpSpPr/>
          <p:nvPr/>
        </p:nvGrpSpPr>
        <p:grpSpPr>
          <a:xfrm>
            <a:off x="5181600" y="762000"/>
            <a:ext cx="2590800" cy="2207764"/>
            <a:chOff x="4953000" y="838200"/>
            <a:chExt cx="2590800" cy="2207764"/>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143000"/>
              <a:ext cx="2590800" cy="190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638800" y="838200"/>
              <a:ext cx="569935" cy="307777"/>
            </a:xfrm>
            <a:prstGeom prst="rect">
              <a:avLst/>
            </a:prstGeom>
            <a:noFill/>
          </p:spPr>
          <p:txBody>
            <a:bodyPr wrap="square" rtlCol="0">
              <a:spAutoFit/>
            </a:bodyPr>
            <a:lstStyle/>
            <a:p>
              <a:r>
                <a:rPr lang="en-US" sz="1400" b="1" dirty="0" smtClean="0">
                  <a:solidFill>
                    <a:srgbClr val="953735"/>
                  </a:solidFill>
                </a:rPr>
                <a:t>*D</a:t>
              </a:r>
              <a:endParaRPr lang="en-US" sz="1400" b="1" dirty="0">
                <a:solidFill>
                  <a:srgbClr val="953735"/>
                </a:solidFill>
              </a:endParaRPr>
            </a:p>
          </p:txBody>
        </p:sp>
        <p:sp>
          <p:nvSpPr>
            <p:cNvPr id="15" name="TextBox 14"/>
            <p:cNvSpPr txBox="1"/>
            <p:nvPr/>
          </p:nvSpPr>
          <p:spPr>
            <a:xfrm>
              <a:off x="7086600" y="838200"/>
              <a:ext cx="457200" cy="307777"/>
            </a:xfrm>
            <a:prstGeom prst="rect">
              <a:avLst/>
            </a:prstGeom>
            <a:noFill/>
          </p:spPr>
          <p:txBody>
            <a:bodyPr wrap="square" rtlCol="0">
              <a:spAutoFit/>
            </a:bodyPr>
            <a:lstStyle/>
            <a:p>
              <a:r>
                <a:rPr lang="en-US" sz="1400" b="1" dirty="0" smtClean="0">
                  <a:solidFill>
                    <a:srgbClr val="953735"/>
                  </a:solidFill>
                </a:rPr>
                <a:t>*E  </a:t>
              </a:r>
              <a:endParaRPr lang="en-US" sz="1400" b="1" dirty="0">
                <a:solidFill>
                  <a:srgbClr val="953735"/>
                </a:solidFill>
              </a:endParaRPr>
            </a:p>
          </p:txBody>
        </p:sp>
      </p:grpSp>
    </p:spTree>
    <p:extLst>
      <p:ext uri="{BB962C8B-B14F-4D97-AF65-F5344CB8AC3E}">
        <p14:creationId xmlns:p14="http://schemas.microsoft.com/office/powerpoint/2010/main" val="1738473232"/>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sz="3600" dirty="0" smtClean="0"/>
              <a:t>Final Product Analysis, New Attempts, Complications</a:t>
            </a:r>
            <a:endParaRPr lang="en-US" sz="3600" dirty="0"/>
          </a:p>
        </p:txBody>
      </p:sp>
      <p:sp>
        <p:nvSpPr>
          <p:cNvPr id="5" name="Content Placeholder 4"/>
          <p:cNvSpPr>
            <a:spLocks noGrp="1"/>
          </p:cNvSpPr>
          <p:nvPr>
            <p:ph sz="half" idx="2"/>
          </p:nvPr>
        </p:nvSpPr>
        <p:spPr>
          <a:xfrm>
            <a:off x="4648200" y="1143000"/>
            <a:ext cx="4038600" cy="1600200"/>
          </a:xfrm>
        </p:spPr>
        <p:txBody>
          <a:bodyPr>
            <a:normAutofit fontScale="92500" lnSpcReduction="10000"/>
          </a:bodyPr>
          <a:lstStyle/>
          <a:p>
            <a:r>
              <a:rPr lang="en-US" sz="1800" dirty="0" smtClean="0"/>
              <a:t>1.0% </a:t>
            </a:r>
            <a:r>
              <a:rPr lang="en-US" sz="1800" dirty="0" err="1" smtClean="0"/>
              <a:t>agarose</a:t>
            </a:r>
            <a:r>
              <a:rPr lang="en-US" sz="1800" dirty="0" smtClean="0"/>
              <a:t> gel-electrophoresis (45m @ 150 V)</a:t>
            </a:r>
          </a:p>
          <a:p>
            <a:r>
              <a:rPr lang="en-US" sz="1800" dirty="0" smtClean="0"/>
              <a:t>2.0µL </a:t>
            </a:r>
            <a:r>
              <a:rPr lang="en-US" sz="1800" dirty="0" err="1" smtClean="0"/>
              <a:t>EtBr</a:t>
            </a:r>
            <a:r>
              <a:rPr lang="en-US" sz="1800" dirty="0" smtClean="0"/>
              <a:t> added to gel- allowed visualization under UVB light</a:t>
            </a:r>
          </a:p>
          <a:p>
            <a:r>
              <a:rPr lang="en-US" sz="1800" dirty="0" err="1" smtClean="0"/>
              <a:t>GeneRuler</a:t>
            </a:r>
            <a:r>
              <a:rPr lang="en-US" sz="1800" dirty="0" smtClean="0"/>
              <a:t>™ 100bp Plus DNA Ladder used for calibration [100-3000bp]</a:t>
            </a:r>
          </a:p>
          <a:p>
            <a:pPr>
              <a:buNone/>
            </a:pPr>
            <a:endParaRPr lang="en-US" dirty="0" smtClean="0"/>
          </a:p>
        </p:txBody>
      </p:sp>
      <p:pic>
        <p:nvPicPr>
          <p:cNvPr id="7" name="Content Placeholder 6" descr="2011-11-28 09-46-01 5.jpg"/>
          <p:cNvPicPr>
            <a:picLocks noGrp="1" noChangeAspect="1"/>
          </p:cNvPicPr>
          <p:nvPr>
            <p:ph sz="half" idx="1"/>
          </p:nvPr>
        </p:nvPicPr>
        <p:blipFill>
          <a:blip r:embed="rId2"/>
          <a:srcRect l="4983" t="-1858" r="11628" b="-1858"/>
          <a:stretch>
            <a:fillRect/>
          </a:stretch>
        </p:blipFill>
        <p:spPr>
          <a:xfrm>
            <a:off x="457199" y="1447800"/>
            <a:ext cx="3882125" cy="2590800"/>
          </a:xfrm>
        </p:spPr>
      </p:pic>
      <p:pic>
        <p:nvPicPr>
          <p:cNvPr id="8" name="Picture 7" descr="2011-11-28 09-45-10 3.jpg"/>
          <p:cNvPicPr>
            <a:picLocks noChangeAspect="1"/>
          </p:cNvPicPr>
          <p:nvPr/>
        </p:nvPicPr>
        <p:blipFill>
          <a:blip r:embed="rId3"/>
          <a:srcRect l="16105" r="8785"/>
          <a:stretch>
            <a:fillRect/>
          </a:stretch>
        </p:blipFill>
        <p:spPr>
          <a:xfrm>
            <a:off x="3962400" y="4191000"/>
            <a:ext cx="3688478" cy="2408645"/>
          </a:xfrm>
          <a:prstGeom prst="rect">
            <a:avLst/>
          </a:prstGeom>
        </p:spPr>
      </p:pic>
      <p:sp>
        <p:nvSpPr>
          <p:cNvPr id="9" name="Rounded Rectangle 8"/>
          <p:cNvSpPr/>
          <p:nvPr/>
        </p:nvSpPr>
        <p:spPr>
          <a:xfrm>
            <a:off x="6172200" y="4495800"/>
            <a:ext cx="762000" cy="762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819400" y="1828800"/>
            <a:ext cx="762000" cy="762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flipH="1" flipV="1">
            <a:off x="2553494" y="5447506"/>
            <a:ext cx="205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799306" y="2780506"/>
            <a:ext cx="205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0" y="1371600"/>
            <a:ext cx="457200" cy="369332"/>
          </a:xfrm>
          <a:prstGeom prst="rect">
            <a:avLst/>
          </a:prstGeom>
          <a:noFill/>
        </p:spPr>
        <p:txBody>
          <a:bodyPr wrap="square" rtlCol="0">
            <a:spAutoFit/>
          </a:bodyPr>
          <a:lstStyle/>
          <a:p>
            <a:pPr algn="ctr"/>
            <a:r>
              <a:rPr lang="en-US" dirty="0" smtClean="0"/>
              <a:t>+</a:t>
            </a:r>
            <a:endParaRPr lang="en-US" dirty="0"/>
          </a:p>
        </p:txBody>
      </p:sp>
      <p:sp>
        <p:nvSpPr>
          <p:cNvPr id="15" name="TextBox 14"/>
          <p:cNvSpPr txBox="1"/>
          <p:nvPr/>
        </p:nvSpPr>
        <p:spPr>
          <a:xfrm>
            <a:off x="3352800" y="4114800"/>
            <a:ext cx="457200" cy="369332"/>
          </a:xfrm>
          <a:prstGeom prst="rect">
            <a:avLst/>
          </a:prstGeom>
          <a:noFill/>
        </p:spPr>
        <p:txBody>
          <a:bodyPr wrap="square" rtlCol="0">
            <a:spAutoFit/>
          </a:bodyPr>
          <a:lstStyle/>
          <a:p>
            <a:pPr algn="ctr"/>
            <a:r>
              <a:rPr lang="en-US" dirty="0" smtClean="0"/>
              <a:t>+</a:t>
            </a:r>
            <a:endParaRPr lang="en-US" dirty="0"/>
          </a:p>
        </p:txBody>
      </p:sp>
      <p:sp>
        <p:nvSpPr>
          <p:cNvPr id="16" name="TextBox 15"/>
          <p:cNvSpPr txBox="1"/>
          <p:nvPr/>
        </p:nvSpPr>
        <p:spPr>
          <a:xfrm>
            <a:off x="0" y="3810000"/>
            <a:ext cx="457200" cy="369332"/>
          </a:xfrm>
          <a:prstGeom prst="rect">
            <a:avLst/>
          </a:prstGeom>
          <a:noFill/>
        </p:spPr>
        <p:txBody>
          <a:bodyPr wrap="square" rtlCol="0">
            <a:spAutoFit/>
          </a:bodyPr>
          <a:lstStyle/>
          <a:p>
            <a:pPr algn="ctr"/>
            <a:r>
              <a:rPr lang="en-US" dirty="0" smtClean="0"/>
              <a:t>-</a:t>
            </a:r>
            <a:endParaRPr lang="en-US" dirty="0"/>
          </a:p>
        </p:txBody>
      </p:sp>
      <p:sp>
        <p:nvSpPr>
          <p:cNvPr id="17" name="TextBox 16"/>
          <p:cNvSpPr txBox="1"/>
          <p:nvPr/>
        </p:nvSpPr>
        <p:spPr>
          <a:xfrm>
            <a:off x="3352800" y="6488668"/>
            <a:ext cx="457200" cy="369332"/>
          </a:xfrm>
          <a:prstGeom prst="rect">
            <a:avLst/>
          </a:prstGeom>
          <a:noFill/>
        </p:spPr>
        <p:txBody>
          <a:bodyPr wrap="square" rtlCol="0">
            <a:spAutoFit/>
          </a:bodyPr>
          <a:lstStyle/>
          <a:p>
            <a:pPr algn="ctr"/>
            <a:r>
              <a:rPr lang="en-US" dirty="0" smtClean="0"/>
              <a:t>-</a:t>
            </a:r>
            <a:endParaRPr lang="en-US" dirty="0"/>
          </a:p>
        </p:txBody>
      </p:sp>
      <p:sp>
        <p:nvSpPr>
          <p:cNvPr id="18" name="TextBox 17"/>
          <p:cNvSpPr txBox="1"/>
          <p:nvPr/>
        </p:nvSpPr>
        <p:spPr>
          <a:xfrm>
            <a:off x="6172200" y="3276600"/>
            <a:ext cx="1447800" cy="381000"/>
          </a:xfrm>
          <a:prstGeom prst="rect">
            <a:avLst/>
          </a:prstGeom>
          <a:noFill/>
        </p:spPr>
        <p:txBody>
          <a:bodyPr wrap="square" rtlCol="0">
            <a:spAutoFit/>
          </a:bodyPr>
          <a:lstStyle/>
          <a:p>
            <a:r>
              <a:rPr lang="en-US" dirty="0" smtClean="0"/>
              <a:t>1µL DNA</a:t>
            </a:r>
            <a:endParaRPr lang="en-US" dirty="0"/>
          </a:p>
        </p:txBody>
      </p:sp>
      <p:cxnSp>
        <p:nvCxnSpPr>
          <p:cNvPr id="20" name="Straight Connector 19"/>
          <p:cNvCxnSpPr/>
          <p:nvPr/>
        </p:nvCxnSpPr>
        <p:spPr>
          <a:xfrm rot="16200000" flipH="1">
            <a:off x="6553200" y="3733800"/>
            <a:ext cx="3048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3429000" y="3276600"/>
            <a:ext cx="2667000" cy="15240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ight Brace 22"/>
          <p:cNvSpPr/>
          <p:nvPr/>
        </p:nvSpPr>
        <p:spPr>
          <a:xfrm rot="5400000">
            <a:off x="3124200" y="2590800"/>
            <a:ext cx="457200"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ight Brace 26"/>
          <p:cNvSpPr/>
          <p:nvPr/>
        </p:nvSpPr>
        <p:spPr>
          <a:xfrm rot="16200000">
            <a:off x="6553200" y="3657600"/>
            <a:ext cx="457200"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7924800" y="5410200"/>
            <a:ext cx="1219200" cy="646331"/>
          </a:xfrm>
          <a:prstGeom prst="rect">
            <a:avLst/>
          </a:prstGeom>
          <a:noFill/>
        </p:spPr>
        <p:txBody>
          <a:bodyPr wrap="square" rtlCol="0">
            <a:spAutoFit/>
          </a:bodyPr>
          <a:lstStyle/>
          <a:p>
            <a:r>
              <a:rPr lang="en-US" dirty="0" smtClean="0"/>
              <a:t>Gene ~1650 </a:t>
            </a:r>
            <a:r>
              <a:rPr lang="en-US" dirty="0" err="1" smtClean="0"/>
              <a:t>bp</a:t>
            </a:r>
            <a:endParaRPr lang="en-US" dirty="0"/>
          </a:p>
        </p:txBody>
      </p:sp>
      <p:cxnSp>
        <p:nvCxnSpPr>
          <p:cNvPr id="30" name="Straight Connector 29"/>
          <p:cNvCxnSpPr>
            <a:stCxn id="28" idx="1"/>
          </p:cNvCxnSpPr>
          <p:nvPr/>
        </p:nvCxnSpPr>
        <p:spPr>
          <a:xfrm rot="10800000">
            <a:off x="5410200" y="5410200"/>
            <a:ext cx="2514600" cy="3231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410200" y="5410200"/>
            <a:ext cx="2057400" cy="1588"/>
          </a:xfrm>
          <a:prstGeom prst="line">
            <a:avLst/>
          </a:prstGeom>
          <a:ln>
            <a:solidFill>
              <a:schemeClr val="accent3">
                <a:alpha val="28000"/>
              </a:schemeClr>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04800" y="4648200"/>
            <a:ext cx="2133600" cy="1569660"/>
          </a:xfrm>
          <a:prstGeom prst="rect">
            <a:avLst/>
          </a:prstGeom>
          <a:noFill/>
        </p:spPr>
        <p:txBody>
          <a:bodyPr wrap="square" rtlCol="0">
            <a:spAutoFit/>
          </a:bodyPr>
          <a:lstStyle/>
          <a:p>
            <a:r>
              <a:rPr lang="en-US" sz="1600" dirty="0" smtClean="0"/>
              <a:t>• 3 of 5 total PCR attempts yielded results</a:t>
            </a:r>
          </a:p>
          <a:p>
            <a:r>
              <a:rPr lang="en-US" sz="1600" dirty="0" smtClean="0"/>
              <a:t>• Length of amplified product consistently </a:t>
            </a:r>
            <a:r>
              <a:rPr lang="en-US" sz="1600" b="1" i="1" dirty="0" smtClean="0"/>
              <a:t>too small!</a:t>
            </a:r>
            <a:endParaRPr lang="en-US" sz="1600" dirty="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3600" b="1" dirty="0" smtClean="0"/>
              <a:t>DNA Purification &amp; T-Vector Ligation</a:t>
            </a:r>
            <a:br>
              <a:rPr lang="en-US" sz="3600" b="1" dirty="0" smtClean="0"/>
            </a:br>
            <a:r>
              <a:rPr lang="en-US" sz="3200" dirty="0" smtClean="0"/>
              <a:t>(11/17)</a:t>
            </a:r>
            <a:endParaRPr lang="en-US" sz="3600" b="1" dirty="0"/>
          </a:p>
        </p:txBody>
      </p:sp>
      <p:sp>
        <p:nvSpPr>
          <p:cNvPr id="3" name="Content Placeholder 2"/>
          <p:cNvSpPr>
            <a:spLocks noGrp="1"/>
          </p:cNvSpPr>
          <p:nvPr>
            <p:ph sz="half" idx="1"/>
          </p:nvPr>
        </p:nvSpPr>
        <p:spPr>
          <a:xfrm>
            <a:off x="457200" y="1600201"/>
            <a:ext cx="4038600" cy="2362200"/>
          </a:xfrm>
        </p:spPr>
        <p:txBody>
          <a:bodyPr>
            <a:normAutofit/>
          </a:bodyPr>
          <a:lstStyle/>
          <a:p>
            <a:pPr>
              <a:buNone/>
            </a:pPr>
            <a:r>
              <a:rPr lang="en-US" sz="1800" dirty="0" smtClean="0"/>
              <a:t>•  Strongest bands from final PCR physically cut from gel</a:t>
            </a:r>
          </a:p>
          <a:p>
            <a:r>
              <a:rPr lang="en-US" sz="1800" dirty="0" smtClean="0"/>
              <a:t>Purified using </a:t>
            </a:r>
            <a:r>
              <a:rPr lang="en-US" sz="1800" dirty="0" err="1" smtClean="0"/>
              <a:t>pGEM</a:t>
            </a:r>
            <a:r>
              <a:rPr lang="en-US" sz="1800" dirty="0" smtClean="0"/>
              <a:t> T-Easy vector protocol</a:t>
            </a:r>
          </a:p>
          <a:p>
            <a:r>
              <a:rPr lang="en-US" sz="1800" dirty="0" smtClean="0"/>
              <a:t>• Analyzed with </a:t>
            </a:r>
            <a:r>
              <a:rPr lang="en-US" sz="1800" dirty="0" err="1" smtClean="0"/>
              <a:t>nano-spectophotometer</a:t>
            </a:r>
            <a:endParaRPr lang="en-US" sz="1800" dirty="0" smtClean="0"/>
          </a:p>
          <a:p>
            <a:r>
              <a:rPr lang="en-US" sz="1800" dirty="0" smtClean="0"/>
              <a:t>• DNA concentrations: ~ 6-8 </a:t>
            </a:r>
            <a:r>
              <a:rPr lang="en-US" sz="1800" dirty="0" err="1" smtClean="0"/>
              <a:t>ng</a:t>
            </a:r>
            <a:r>
              <a:rPr lang="en-US" sz="1800" dirty="0" smtClean="0"/>
              <a:t>/µL</a:t>
            </a:r>
          </a:p>
          <a:p>
            <a:endParaRPr lang="en-US" dirty="0" smtClean="0"/>
          </a:p>
        </p:txBody>
      </p:sp>
      <p:pic>
        <p:nvPicPr>
          <p:cNvPr id="5" name="Picture 4"/>
          <p:cNvPicPr>
            <a:picLocks noChangeAspect="1"/>
          </p:cNvPicPr>
          <p:nvPr/>
        </p:nvPicPr>
        <p:blipFill>
          <a:blip r:embed="rId2"/>
          <a:stretch>
            <a:fillRect/>
          </a:stretch>
        </p:blipFill>
        <p:spPr>
          <a:xfrm>
            <a:off x="4876800" y="3429000"/>
            <a:ext cx="3870037" cy="2660650"/>
          </a:xfrm>
          <a:prstGeom prst="rect">
            <a:avLst/>
          </a:prstGeom>
        </p:spPr>
      </p:pic>
      <p:sp>
        <p:nvSpPr>
          <p:cNvPr id="6" name="TextBox 5"/>
          <p:cNvSpPr txBox="1"/>
          <p:nvPr/>
        </p:nvSpPr>
        <p:spPr>
          <a:xfrm>
            <a:off x="4648200" y="1752600"/>
            <a:ext cx="4114800" cy="1661993"/>
          </a:xfrm>
          <a:prstGeom prst="rect">
            <a:avLst/>
          </a:prstGeom>
          <a:noFill/>
        </p:spPr>
        <p:txBody>
          <a:bodyPr wrap="square" rtlCol="0">
            <a:spAutoFit/>
          </a:bodyPr>
          <a:lstStyle/>
          <a:p>
            <a:r>
              <a:rPr lang="en-US" sz="2800" dirty="0" smtClean="0"/>
              <a:t>• Ligation via </a:t>
            </a:r>
            <a:r>
              <a:rPr lang="en-US" sz="2800" dirty="0" err="1" smtClean="0"/>
              <a:t>dA-dT</a:t>
            </a:r>
            <a:r>
              <a:rPr lang="en-US" sz="2800" dirty="0" smtClean="0"/>
              <a:t> cloning to </a:t>
            </a:r>
            <a:r>
              <a:rPr lang="en-US" sz="2800" dirty="0" err="1" smtClean="0"/>
              <a:t>pGem-EasyT</a:t>
            </a:r>
            <a:r>
              <a:rPr lang="en-US" sz="2800" dirty="0" smtClean="0"/>
              <a:t>® vector</a:t>
            </a:r>
          </a:p>
          <a:p>
            <a:endParaRPr lang="en-US" dirty="0"/>
          </a:p>
        </p:txBody>
      </p:sp>
      <p:graphicFrame>
        <p:nvGraphicFramePr>
          <p:cNvPr id="7" name="Table 6"/>
          <p:cNvGraphicFramePr>
            <a:graphicFrameLocks noGrp="1"/>
          </p:cNvGraphicFramePr>
          <p:nvPr/>
        </p:nvGraphicFramePr>
        <p:xfrm>
          <a:off x="304800" y="4267200"/>
          <a:ext cx="4191000" cy="2194560"/>
        </p:xfrm>
        <a:graphic>
          <a:graphicData uri="http://schemas.openxmlformats.org/drawingml/2006/table">
            <a:tbl>
              <a:tblPr firstRow="1" bandRow="1">
                <a:tableStyleId>{6E25E649-3F16-4E02-A733-19D2CDBF48F0}</a:tableStyleId>
              </a:tblPr>
              <a:tblGrid>
                <a:gridCol w="2619375"/>
                <a:gridCol w="1571625"/>
              </a:tblGrid>
              <a:tr h="294640">
                <a:tc>
                  <a:txBody>
                    <a:bodyPr/>
                    <a:lstStyle/>
                    <a:p>
                      <a:r>
                        <a:rPr lang="en-US" dirty="0" smtClean="0"/>
                        <a:t>Reagent</a:t>
                      </a:r>
                      <a:endParaRPr lang="en-US" dirty="0"/>
                    </a:p>
                  </a:txBody>
                  <a:tcPr/>
                </a:tc>
                <a:tc>
                  <a:txBody>
                    <a:bodyPr/>
                    <a:lstStyle/>
                    <a:p>
                      <a:r>
                        <a:rPr lang="en-US" dirty="0" smtClean="0"/>
                        <a:t>Volume</a:t>
                      </a:r>
                      <a:endParaRPr lang="en-US" dirty="0"/>
                    </a:p>
                  </a:txBody>
                  <a:tcPr/>
                </a:tc>
              </a:tr>
              <a:tr h="294640">
                <a:tc>
                  <a:txBody>
                    <a:bodyPr/>
                    <a:lstStyle/>
                    <a:p>
                      <a:pPr algn="ctr"/>
                      <a:r>
                        <a:rPr lang="en-US" dirty="0" smtClean="0"/>
                        <a:t>2x Rapid Ligation Buffer</a:t>
                      </a:r>
                      <a:endParaRPr lang="en-US" dirty="0"/>
                    </a:p>
                  </a:txBody>
                  <a:tcPr/>
                </a:tc>
                <a:tc>
                  <a:txBody>
                    <a:bodyPr/>
                    <a:lstStyle/>
                    <a:p>
                      <a:pPr algn="ctr"/>
                      <a:r>
                        <a:rPr lang="en-US" dirty="0" smtClean="0"/>
                        <a:t>1.0µL</a:t>
                      </a:r>
                      <a:endParaRPr lang="en-US" dirty="0"/>
                    </a:p>
                  </a:txBody>
                  <a:tcPr/>
                </a:tc>
              </a:tr>
              <a:tr h="294640">
                <a:tc>
                  <a:txBody>
                    <a:bodyPr/>
                    <a:lstStyle/>
                    <a:p>
                      <a:pPr algn="ctr"/>
                      <a:r>
                        <a:rPr lang="en-US" dirty="0" err="1" smtClean="0"/>
                        <a:t>pGEM</a:t>
                      </a:r>
                      <a:r>
                        <a:rPr lang="en-US" dirty="0" smtClean="0"/>
                        <a:t>® T Easy Vector</a:t>
                      </a:r>
                      <a:endParaRPr lang="en-US" dirty="0"/>
                    </a:p>
                  </a:txBody>
                  <a:tcPr/>
                </a:tc>
                <a:tc>
                  <a:txBody>
                    <a:bodyPr/>
                    <a:lstStyle/>
                    <a:p>
                      <a:pPr algn="ctr"/>
                      <a:r>
                        <a:rPr lang="en-US" dirty="0" smtClean="0"/>
                        <a:t>1.0µL</a:t>
                      </a:r>
                      <a:endParaRPr lang="en-US" dirty="0"/>
                    </a:p>
                  </a:txBody>
                  <a:tcPr/>
                </a:tc>
              </a:tr>
              <a:tr h="294640">
                <a:tc>
                  <a:txBody>
                    <a:bodyPr/>
                    <a:lstStyle/>
                    <a:p>
                      <a:pPr algn="ctr"/>
                      <a:r>
                        <a:rPr lang="en-US" dirty="0" smtClean="0"/>
                        <a:t>PCR Product</a:t>
                      </a:r>
                      <a:endParaRPr lang="en-US" dirty="0"/>
                    </a:p>
                  </a:txBody>
                  <a:tcPr/>
                </a:tc>
                <a:tc>
                  <a:txBody>
                    <a:bodyPr/>
                    <a:lstStyle/>
                    <a:p>
                      <a:pPr algn="ctr"/>
                      <a:r>
                        <a:rPr lang="en-US" dirty="0" smtClean="0"/>
                        <a:t>2/3µL</a:t>
                      </a:r>
                      <a:endParaRPr lang="en-US" dirty="0"/>
                    </a:p>
                  </a:txBody>
                  <a:tcPr/>
                </a:tc>
              </a:tr>
              <a:tr h="294640">
                <a:tc>
                  <a:txBody>
                    <a:bodyPr/>
                    <a:lstStyle/>
                    <a:p>
                      <a:pPr algn="ctr"/>
                      <a:r>
                        <a:rPr lang="en-US" dirty="0" smtClean="0"/>
                        <a:t>T4</a:t>
                      </a:r>
                      <a:r>
                        <a:rPr lang="en-US" baseline="0" dirty="0" smtClean="0"/>
                        <a:t> DNA </a:t>
                      </a:r>
                      <a:r>
                        <a:rPr lang="en-US" baseline="0" dirty="0" err="1" smtClean="0"/>
                        <a:t>Ligase</a:t>
                      </a:r>
                      <a:endParaRPr lang="en-US" dirty="0"/>
                    </a:p>
                  </a:txBody>
                  <a:tcPr/>
                </a:tc>
                <a:tc>
                  <a:txBody>
                    <a:bodyPr/>
                    <a:lstStyle/>
                    <a:p>
                      <a:pPr algn="ctr"/>
                      <a:r>
                        <a:rPr lang="en-US" dirty="0" smtClean="0"/>
                        <a:t>1.0µL</a:t>
                      </a:r>
                      <a:endParaRPr lang="en-US" dirty="0"/>
                    </a:p>
                  </a:txBody>
                  <a:tcPr/>
                </a:tc>
              </a:tr>
              <a:tr h="294640">
                <a:tc>
                  <a:txBody>
                    <a:bodyPr/>
                    <a:lstStyle/>
                    <a:p>
                      <a:pPr algn="ctr"/>
                      <a:r>
                        <a:rPr lang="en-US" dirty="0" smtClean="0"/>
                        <a:t>Water (</a:t>
                      </a:r>
                      <a:r>
                        <a:rPr lang="en-US" dirty="0" err="1" smtClean="0"/>
                        <a:t>dd</a:t>
                      </a:r>
                      <a:r>
                        <a:rPr lang="en-US" dirty="0" smtClean="0"/>
                        <a:t>, UVGI)</a:t>
                      </a:r>
                      <a:endParaRPr lang="en-US" dirty="0"/>
                    </a:p>
                  </a:txBody>
                  <a:tcPr/>
                </a:tc>
                <a:tc>
                  <a:txBody>
                    <a:bodyPr/>
                    <a:lstStyle/>
                    <a:p>
                      <a:pPr algn="ctr"/>
                      <a:r>
                        <a:rPr lang="en-US" dirty="0" smtClean="0"/>
                        <a:t>6/5µL</a:t>
                      </a:r>
                      <a:endParaRPr lang="en-US" dirty="0"/>
                    </a:p>
                  </a:txBody>
                  <a:tcPr/>
                </a:tc>
              </a:tr>
            </a:tbl>
          </a:graphicData>
        </a:graphic>
      </p:graphicFrame>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19200"/>
          </a:xfrm>
        </p:spPr>
        <p:txBody>
          <a:bodyPr>
            <a:normAutofit/>
          </a:bodyPr>
          <a:lstStyle/>
          <a:p>
            <a:r>
              <a:rPr lang="en-US" sz="3600" b="1" dirty="0" smtClean="0"/>
              <a:t>Transformation and </a:t>
            </a:r>
            <a:r>
              <a:rPr lang="en-US" sz="3600" b="1" dirty="0" err="1" smtClean="0"/>
              <a:t>Innoculation</a:t>
            </a:r>
            <a:r>
              <a:rPr lang="en-US" sz="3600" b="1" dirty="0" smtClean="0"/>
              <a:t/>
            </a:r>
            <a:br>
              <a:rPr lang="en-US" sz="3600" b="1" dirty="0" smtClean="0"/>
            </a:br>
            <a:r>
              <a:rPr lang="en-US" sz="3200" dirty="0" smtClean="0"/>
              <a:t>(11/29 – 11/30)</a:t>
            </a:r>
            <a:endParaRPr lang="en-US" sz="3600" b="1" dirty="0"/>
          </a:p>
        </p:txBody>
      </p:sp>
      <p:sp>
        <p:nvSpPr>
          <p:cNvPr id="3" name="Content Placeholder 2"/>
          <p:cNvSpPr>
            <a:spLocks noGrp="1"/>
          </p:cNvSpPr>
          <p:nvPr>
            <p:ph sz="half" idx="1"/>
          </p:nvPr>
        </p:nvSpPr>
        <p:spPr/>
        <p:txBody>
          <a:bodyPr>
            <a:normAutofit/>
          </a:bodyPr>
          <a:lstStyle/>
          <a:p>
            <a:endParaRPr lang="en-US" dirty="0" smtClean="0"/>
          </a:p>
          <a:p>
            <a:endParaRPr lang="en-US" dirty="0"/>
          </a:p>
          <a:p>
            <a:r>
              <a:rPr lang="en-US" dirty="0" smtClean="0"/>
              <a:t>Our final step we were able to attempt was transformation into competent </a:t>
            </a:r>
            <a:r>
              <a:rPr lang="en-US" i="1" dirty="0" smtClean="0"/>
              <a:t>E. coli </a:t>
            </a:r>
            <a:r>
              <a:rPr lang="en-US" dirty="0" smtClean="0"/>
              <a:t>cells.</a:t>
            </a:r>
          </a:p>
          <a:p>
            <a:pPr marL="0" indent="0">
              <a:buNone/>
            </a:pPr>
            <a:r>
              <a:rPr lang="en-US" dirty="0" smtClean="0"/>
              <a:t> </a:t>
            </a:r>
          </a:p>
          <a:p>
            <a:pPr marL="0" indent="0">
              <a:buNone/>
            </a:pPr>
            <a:endParaRPr lang="en-US" dirty="0" smtClean="0"/>
          </a:p>
        </p:txBody>
      </p:sp>
      <p:sp>
        <p:nvSpPr>
          <p:cNvPr id="4" name="Content Placeholder 3"/>
          <p:cNvSpPr>
            <a:spLocks noGrp="1"/>
          </p:cNvSpPr>
          <p:nvPr>
            <p:ph sz="half" idx="2"/>
          </p:nvPr>
        </p:nvSpPr>
        <p:spPr/>
        <p:txBody>
          <a:bodyPr>
            <a:normAutofit/>
          </a:bodyPr>
          <a:lstStyle/>
          <a:p>
            <a:r>
              <a:rPr lang="en-US" dirty="0" smtClean="0"/>
              <a:t>After an incubating error our </a:t>
            </a:r>
            <a:r>
              <a:rPr lang="en-US" i="1" dirty="0" smtClean="0"/>
              <a:t>E. coli </a:t>
            </a:r>
            <a:r>
              <a:rPr lang="en-US" dirty="0" smtClean="0"/>
              <a:t>appeared to be in the beginning stages of growth.</a:t>
            </a:r>
          </a:p>
          <a:p>
            <a:r>
              <a:rPr lang="en-US" dirty="0" smtClean="0"/>
              <a:t>This would have lead to another purification, ligation, and retry on transformation.</a:t>
            </a:r>
          </a:p>
        </p:txBody>
      </p:sp>
    </p:spTree>
    <p:extLst>
      <p:ext uri="{BB962C8B-B14F-4D97-AF65-F5344CB8AC3E}">
        <p14:creationId xmlns:p14="http://schemas.microsoft.com/office/powerpoint/2010/main" val="1199678450"/>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Conclusion</a:t>
            </a:r>
            <a:endParaRPr lang="en-US" dirty="0"/>
          </a:p>
        </p:txBody>
      </p:sp>
      <p:sp>
        <p:nvSpPr>
          <p:cNvPr id="3" name="Content Placeholder 2"/>
          <p:cNvSpPr>
            <a:spLocks noGrp="1"/>
          </p:cNvSpPr>
          <p:nvPr>
            <p:ph sz="half" idx="1"/>
          </p:nvPr>
        </p:nvSpPr>
        <p:spPr>
          <a:xfrm>
            <a:off x="2590800" y="1447800"/>
            <a:ext cx="4038600" cy="4953000"/>
          </a:xfrm>
        </p:spPr>
        <p:txBody>
          <a:bodyPr>
            <a:normAutofit lnSpcReduction="10000"/>
          </a:bodyPr>
          <a:lstStyle/>
          <a:p>
            <a:pPr marL="0" indent="0" algn="ctr">
              <a:buNone/>
            </a:pPr>
            <a:endParaRPr lang="en-US" dirty="0" smtClean="0"/>
          </a:p>
          <a:p>
            <a:pPr marL="0" indent="0" algn="ctr">
              <a:buNone/>
            </a:pPr>
            <a:r>
              <a:rPr lang="en-US" dirty="0" smtClean="0"/>
              <a:t>With a trial and error system in place. We successfully attempted multiple steps many times. However, due to our error in transformation it is inconclusive if our gene was the DNA we extracted.</a:t>
            </a:r>
          </a:p>
          <a:p>
            <a:pPr marL="0" indent="0">
              <a:buNone/>
            </a:pPr>
            <a:r>
              <a:rPr lang="en-US" dirty="0" smtClean="0"/>
              <a:t> </a:t>
            </a:r>
          </a:p>
          <a:p>
            <a:pPr marL="0" indent="0">
              <a:buNone/>
            </a:pPr>
            <a:endParaRPr lang="en-US" dirty="0" smtClean="0"/>
          </a:p>
        </p:txBody>
      </p:sp>
      <p:sp>
        <p:nvSpPr>
          <p:cNvPr id="5" name="Rectangle 4"/>
          <p:cNvSpPr/>
          <p:nvPr/>
        </p:nvSpPr>
        <p:spPr>
          <a:xfrm>
            <a:off x="2590800" y="1600200"/>
            <a:ext cx="4038600" cy="4495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829159"/>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Box 2"/>
          <p:cNvSpPr txBox="1"/>
          <p:nvPr/>
        </p:nvSpPr>
        <p:spPr>
          <a:xfrm>
            <a:off x="609600" y="2667000"/>
            <a:ext cx="8077200" cy="3000821"/>
          </a:xfrm>
          <a:prstGeom prst="rect">
            <a:avLst/>
          </a:prstGeom>
          <a:noFill/>
        </p:spPr>
        <p:txBody>
          <a:bodyPr wrap="square" rtlCol="0">
            <a:spAutoFit/>
          </a:bodyPr>
          <a:lstStyle/>
          <a:p>
            <a:pPr marL="285750" indent="-285750" algn="ctr">
              <a:lnSpc>
                <a:spcPct val="150000"/>
              </a:lnSpc>
              <a:buFont typeface="Arial" pitchFamily="34" charset="0"/>
              <a:buChar char="•"/>
            </a:pPr>
            <a:r>
              <a:rPr lang="en-US" dirty="0" smtClean="0"/>
              <a:t>Dr. Axel </a:t>
            </a:r>
            <a:r>
              <a:rPr lang="en-US" dirty="0" err="1" smtClean="0"/>
              <a:t>Schwekendiek</a:t>
            </a:r>
            <a:r>
              <a:rPr lang="en-US" dirty="0" smtClean="0"/>
              <a:t> and UNI Biology</a:t>
            </a:r>
          </a:p>
          <a:p>
            <a:pPr marL="285750" indent="-285750" algn="ctr">
              <a:lnSpc>
                <a:spcPct val="150000"/>
              </a:lnSpc>
              <a:buFont typeface="Arial" pitchFamily="34" charset="0"/>
              <a:buChar char="•"/>
            </a:pPr>
            <a:r>
              <a:rPr lang="en-US" dirty="0" smtClean="0"/>
              <a:t>Integrated DNA Technologies, Coralville</a:t>
            </a:r>
          </a:p>
          <a:p>
            <a:pPr marL="285750" indent="-285750" algn="ctr">
              <a:lnSpc>
                <a:spcPct val="150000"/>
              </a:lnSpc>
              <a:buFont typeface="Arial" pitchFamily="34" charset="0"/>
              <a:buChar char="•"/>
            </a:pPr>
            <a:r>
              <a:rPr lang="en-US" dirty="0" smtClean="0"/>
              <a:t>Jordan’s Nursery, Cedar Falls</a:t>
            </a:r>
          </a:p>
          <a:p>
            <a:pPr marL="285750" indent="-285750" algn="ctr">
              <a:lnSpc>
                <a:spcPct val="150000"/>
              </a:lnSpc>
              <a:buFont typeface="Arial" pitchFamily="34" charset="0"/>
              <a:buChar char="•"/>
            </a:pPr>
            <a:r>
              <a:rPr lang="en-US" dirty="0" smtClean="0"/>
              <a:t>UNI Dining Services</a:t>
            </a:r>
          </a:p>
          <a:p>
            <a:pPr marL="285750" indent="-285750" algn="ctr">
              <a:lnSpc>
                <a:spcPct val="150000"/>
              </a:lnSpc>
              <a:buFont typeface="Arial" pitchFamily="34" charset="0"/>
              <a:buChar char="•"/>
            </a:pPr>
            <a:r>
              <a:rPr lang="en-US" dirty="0" err="1" smtClean="0"/>
              <a:t>Promega</a:t>
            </a:r>
            <a:r>
              <a:rPr lang="en-US" dirty="0" smtClean="0"/>
              <a:t> Protocols</a:t>
            </a:r>
          </a:p>
          <a:p>
            <a:pPr marL="285750" indent="-285750" algn="ctr">
              <a:lnSpc>
                <a:spcPct val="150000"/>
              </a:lnSpc>
              <a:buFont typeface="Arial" pitchFamily="34" charset="0"/>
              <a:buChar char="•"/>
            </a:pPr>
            <a:r>
              <a:rPr lang="en-US" dirty="0" err="1" smtClean="0"/>
              <a:t>Fermentas</a:t>
            </a:r>
            <a:endParaRPr lang="en-US" dirty="0" smtClean="0"/>
          </a:p>
          <a:p>
            <a:pPr marL="285750" indent="-285750" algn="ctr">
              <a:lnSpc>
                <a:spcPct val="150000"/>
              </a:lnSpc>
              <a:buFont typeface="Arial" pitchFamily="34" charset="0"/>
              <a:buChar char="•"/>
            </a:pPr>
            <a:r>
              <a:rPr lang="en-US" dirty="0" err="1" smtClean="0"/>
              <a:t>Qiagen</a:t>
            </a:r>
            <a:endParaRPr lang="en-US" dirty="0"/>
          </a:p>
        </p:txBody>
      </p:sp>
    </p:spTree>
    <p:extLst>
      <p:ext uri="{BB962C8B-B14F-4D97-AF65-F5344CB8AC3E}">
        <p14:creationId xmlns:p14="http://schemas.microsoft.com/office/powerpoint/2010/main" val="4166752202"/>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Box 2"/>
          <p:cNvSpPr txBox="1"/>
          <p:nvPr/>
        </p:nvSpPr>
        <p:spPr>
          <a:xfrm>
            <a:off x="533400" y="1680588"/>
            <a:ext cx="8305800" cy="3693319"/>
          </a:xfrm>
          <a:prstGeom prst="rect">
            <a:avLst/>
          </a:prstGeom>
          <a:noFill/>
        </p:spPr>
        <p:txBody>
          <a:bodyPr wrap="square" rtlCol="0">
            <a:spAutoFit/>
          </a:bodyPr>
          <a:lstStyle/>
          <a:p>
            <a:r>
              <a:rPr lang="en-US" dirty="0" smtClean="0"/>
              <a:t>Chappell, Joe (2004), “</a:t>
            </a:r>
            <a:r>
              <a:rPr lang="en-US" dirty="0" err="1" smtClean="0"/>
              <a:t>Valencene</a:t>
            </a:r>
            <a:r>
              <a:rPr lang="en-US" dirty="0" smtClean="0"/>
              <a:t> synthase – a biochemical magician and harbinger of 	transgenic aromas.” Trends in Plant Science, Vol. 9, No. 6, June 2004.</a:t>
            </a:r>
          </a:p>
          <a:p>
            <a:endParaRPr lang="en-US" dirty="0" smtClean="0"/>
          </a:p>
          <a:p>
            <a:r>
              <a:rPr lang="en-US" dirty="0" smtClean="0"/>
              <a:t>Cheng, Yun-Jiang, et. al. (2003), An efficient protocol for genomic DNA 	extraction from </a:t>
            </a:r>
            <a:r>
              <a:rPr lang="en-US" i="1" dirty="0" smtClean="0"/>
              <a:t>Citrus</a:t>
            </a:r>
            <a:r>
              <a:rPr lang="en-US" dirty="0" smtClean="0"/>
              <a:t> Species.” Plant Molecular Biology Reporter, </a:t>
            </a:r>
          </a:p>
          <a:p>
            <a:r>
              <a:rPr lang="en-US" dirty="0" smtClean="0"/>
              <a:t>	21: 177a-177g, June 2003.</a:t>
            </a:r>
          </a:p>
          <a:p>
            <a:endParaRPr lang="en-US" dirty="0" smtClean="0"/>
          </a:p>
          <a:p>
            <a:r>
              <a:rPr lang="en-US" dirty="0" smtClean="0"/>
              <a:t>Sharon-</a:t>
            </a:r>
            <a:r>
              <a:rPr lang="en-US" dirty="0" err="1" smtClean="0"/>
              <a:t>Asa</a:t>
            </a:r>
            <a:r>
              <a:rPr lang="en-US" dirty="0" smtClean="0"/>
              <a:t>, et. al. (2003), “Citrus fruit flavor and aroma biosynthesis: isolation, 	functional characterization, and developmental regulation of</a:t>
            </a:r>
            <a:r>
              <a:rPr lang="en-US" i="1" dirty="0" smtClean="0"/>
              <a:t>Cstps1</a:t>
            </a:r>
            <a:r>
              <a:rPr lang="en-US" dirty="0" smtClean="0"/>
              <a:t>, a key 	gene in the production of the </a:t>
            </a:r>
            <a:r>
              <a:rPr lang="en-US" dirty="0" err="1" smtClean="0"/>
              <a:t>sesquiterpene</a:t>
            </a:r>
            <a:r>
              <a:rPr lang="en-US" dirty="0" smtClean="0"/>
              <a:t> aroma compound </a:t>
            </a:r>
            <a:r>
              <a:rPr lang="en-US" dirty="0" err="1" smtClean="0"/>
              <a:t>valencene</a:t>
            </a:r>
            <a:r>
              <a:rPr lang="en-US" dirty="0" smtClean="0"/>
              <a:t>.” 	The Plant Journal, 36: 664–674.</a:t>
            </a:r>
          </a:p>
          <a:p>
            <a:endParaRPr lang="en-US" dirty="0" smtClean="0"/>
          </a:p>
          <a:p>
            <a:endParaRPr lang="en-US" dirty="0"/>
          </a:p>
        </p:txBody>
      </p:sp>
    </p:spTree>
    <p:extLst>
      <p:ext uri="{BB962C8B-B14F-4D97-AF65-F5344CB8AC3E}">
        <p14:creationId xmlns:p14="http://schemas.microsoft.com/office/powerpoint/2010/main" val="892486626"/>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Citrus </a:t>
            </a:r>
            <a:r>
              <a:rPr lang="en-US" i="1" dirty="0" err="1" smtClean="0"/>
              <a:t>sinensis</a:t>
            </a:r>
            <a:r>
              <a:rPr lang="en-US" i="1" dirty="0" smtClean="0"/>
              <a:t>: </a:t>
            </a:r>
            <a:r>
              <a:rPr lang="en-US" dirty="0" smtClean="0"/>
              <a:t>The Valencia Orange</a:t>
            </a:r>
            <a:endParaRPr lang="en-US" i="1" dirty="0"/>
          </a:p>
        </p:txBody>
      </p:sp>
      <p:sp>
        <p:nvSpPr>
          <p:cNvPr id="3" name="Content Placeholder 2"/>
          <p:cNvSpPr>
            <a:spLocks noGrp="1"/>
          </p:cNvSpPr>
          <p:nvPr>
            <p:ph idx="1"/>
          </p:nvPr>
        </p:nvSpPr>
        <p:spPr>
          <a:xfrm>
            <a:off x="457200" y="1600200"/>
            <a:ext cx="3124200" cy="4525963"/>
          </a:xfrm>
        </p:spPr>
        <p:txBody>
          <a:bodyPr>
            <a:normAutofit/>
          </a:bodyPr>
          <a:lstStyle/>
          <a:p>
            <a:r>
              <a:rPr lang="en-US" sz="2400" dirty="0" smtClean="0"/>
              <a:t>Oranges are the most popular tree fruit, originating in South and Southeast Asia.</a:t>
            </a:r>
          </a:p>
          <a:p>
            <a:r>
              <a:rPr lang="en-US" sz="2400" dirty="0" smtClean="0"/>
              <a:t>Valencia oranges developed in the 19</a:t>
            </a:r>
            <a:r>
              <a:rPr lang="en-US" sz="2400" baseline="30000" dirty="0" smtClean="0"/>
              <a:t>th</a:t>
            </a:r>
            <a:r>
              <a:rPr lang="en-US" sz="2400" dirty="0" smtClean="0"/>
              <a:t> century in California</a:t>
            </a:r>
          </a:p>
          <a:p>
            <a:r>
              <a:rPr lang="en-US" sz="2400" dirty="0" smtClean="0"/>
              <a:t>Used largely for juice production.</a:t>
            </a:r>
          </a:p>
          <a:p>
            <a:endParaRPr lang="en-US" sz="1800" dirty="0" smtClean="0"/>
          </a:p>
          <a:p>
            <a:endParaRPr lang="en-US" sz="1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130" y="3651103"/>
            <a:ext cx="3098070" cy="299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085" y="3276599"/>
            <a:ext cx="2461915" cy="283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dietxnutrition.com/wp-content/uploads/2011/08/orange-ju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1418948"/>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24299"/>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Biochemical goals</a:t>
            </a:r>
            <a:endParaRPr lang="en-US" dirty="0"/>
          </a:p>
        </p:txBody>
      </p:sp>
      <p:pic>
        <p:nvPicPr>
          <p:cNvPr id="2050" name="Picture 2" descr="C:\Users\karo\Documents\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048000"/>
            <a:ext cx="2819400" cy="20147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066800"/>
            <a:ext cx="7391400" cy="1754326"/>
          </a:xfrm>
          <a:prstGeom prst="rect">
            <a:avLst/>
          </a:prstGeom>
          <a:noFill/>
        </p:spPr>
        <p:txBody>
          <a:bodyPr wrap="square" rtlCol="0">
            <a:spAutoFit/>
          </a:bodyPr>
          <a:lstStyle/>
          <a:p>
            <a:pPr marL="285750" indent="-285750">
              <a:buFont typeface="Arial" pitchFamily="34" charset="0"/>
              <a:buChar char="•"/>
            </a:pPr>
            <a:r>
              <a:rPr lang="en-US" dirty="0" smtClean="0"/>
              <a:t>In </a:t>
            </a:r>
            <a:r>
              <a:rPr lang="en-US" i="1" dirty="0" smtClean="0"/>
              <a:t>Citrus </a:t>
            </a:r>
            <a:r>
              <a:rPr lang="en-US" i="1" dirty="0" err="1" smtClean="0"/>
              <a:t>sinensis</a:t>
            </a:r>
            <a:r>
              <a:rPr lang="en-US" dirty="0" smtClean="0"/>
              <a:t>, the Cstps-1 gene codes for the production of the enzyme Citrus </a:t>
            </a:r>
            <a:r>
              <a:rPr lang="en-US" dirty="0" err="1" smtClean="0"/>
              <a:t>Valancene</a:t>
            </a:r>
            <a:r>
              <a:rPr lang="en-US" dirty="0" smtClean="0"/>
              <a:t> Synthase (CVS).</a:t>
            </a:r>
          </a:p>
          <a:p>
            <a:pPr marL="285750" indent="-285750">
              <a:buFont typeface="Arial" pitchFamily="34" charset="0"/>
              <a:buChar char="•"/>
            </a:pPr>
            <a:r>
              <a:rPr lang="en-US" i="1" dirty="0" smtClean="0"/>
              <a:t>In vivo</a:t>
            </a:r>
            <a:r>
              <a:rPr lang="en-US" dirty="0" smtClean="0"/>
              <a:t>, CVS reacts with </a:t>
            </a:r>
            <a:r>
              <a:rPr lang="en-US" dirty="0" err="1" smtClean="0"/>
              <a:t>farnesyl</a:t>
            </a:r>
            <a:r>
              <a:rPr lang="en-US" dirty="0" smtClean="0"/>
              <a:t> pyrophosphate (FPP) to produce the characteristically fragrant </a:t>
            </a:r>
            <a:r>
              <a:rPr lang="en-US" dirty="0" err="1" smtClean="0"/>
              <a:t>valencene</a:t>
            </a:r>
            <a:r>
              <a:rPr lang="en-US" dirty="0" smtClean="0"/>
              <a:t> (as well as 5-Epi-aristolochene).</a:t>
            </a:r>
          </a:p>
          <a:p>
            <a:pPr marL="285750" indent="-285750">
              <a:buFont typeface="Arial" pitchFamily="34" charset="0"/>
              <a:buChar char="•"/>
            </a:pPr>
            <a:r>
              <a:rPr lang="en-US" dirty="0" err="1" smtClean="0"/>
              <a:t>Valencene</a:t>
            </a:r>
            <a:r>
              <a:rPr lang="en-US" dirty="0" smtClean="0"/>
              <a:t> is one of the compounds responsible for the characteristic “orange” smell.</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43400"/>
            <a:ext cx="2131234" cy="214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45808"/>
            <a:ext cx="2362200" cy="230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9280954">
            <a:off x="2132827" y="5006716"/>
            <a:ext cx="685800" cy="3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350213">
            <a:off x="5758448" y="5043021"/>
            <a:ext cx="685800" cy="3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921789"/>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sz="3800" dirty="0" smtClean="0"/>
              <a:t>Initial Plan</a:t>
            </a:r>
            <a:endParaRPr lang="en-US" sz="3800" dirty="0"/>
          </a:p>
        </p:txBody>
      </p:sp>
      <p:cxnSp>
        <p:nvCxnSpPr>
          <p:cNvPr id="5" name="Straight Arrow Connector 4"/>
          <p:cNvCxnSpPr/>
          <p:nvPr/>
        </p:nvCxnSpPr>
        <p:spPr>
          <a:xfrm>
            <a:off x="1143000" y="2057400"/>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200400" y="2057400"/>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257800" y="2057400"/>
            <a:ext cx="1066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15200" y="2133600"/>
            <a:ext cx="533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7239000" y="2971800"/>
            <a:ext cx="533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Alternate Process 19"/>
          <p:cNvSpPr/>
          <p:nvPr/>
        </p:nvSpPr>
        <p:spPr>
          <a:xfrm>
            <a:off x="6248400" y="3429000"/>
            <a:ext cx="9144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5400000">
            <a:off x="7467600" y="5105400"/>
            <a:ext cx="609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10800000">
            <a:off x="3733800" y="2438400"/>
            <a:ext cx="2286000" cy="1371600"/>
          </a:xfrm>
          <a:prstGeom prst="curvedConnector3">
            <a:avLst>
              <a:gd name="adj1" fmla="val 72807"/>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7" idx="2"/>
          </p:cNvCxnSpPr>
          <p:nvPr/>
        </p:nvCxnSpPr>
        <p:spPr>
          <a:xfrm rot="16200000" flipH="1">
            <a:off x="4325874" y="1125474"/>
            <a:ext cx="2054352" cy="4533900"/>
          </a:xfrm>
          <a:prstGeom prst="curvedConnector2">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5410200" y="5638800"/>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2971800" y="57150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6200000" flipV="1">
            <a:off x="1219200" y="4876800"/>
            <a:ext cx="6096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1380799" cy="135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up 60"/>
          <p:cNvGrpSpPr/>
          <p:nvPr/>
        </p:nvGrpSpPr>
        <p:grpSpPr>
          <a:xfrm>
            <a:off x="228600" y="1371600"/>
            <a:ext cx="1524000" cy="993648"/>
            <a:chOff x="228600" y="1752600"/>
            <a:chExt cx="914400" cy="612648"/>
          </a:xfrm>
        </p:grpSpPr>
        <p:sp>
          <p:nvSpPr>
            <p:cNvPr id="3" name="Process 2"/>
            <p:cNvSpPr/>
            <p:nvPr/>
          </p:nvSpPr>
          <p:spPr>
            <a:xfrm>
              <a:off x="228600" y="17526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04800" y="1828800"/>
              <a:ext cx="762000" cy="398505"/>
            </a:xfrm>
            <a:prstGeom prst="rect">
              <a:avLst/>
            </a:prstGeom>
            <a:noFill/>
          </p:spPr>
          <p:txBody>
            <a:bodyPr wrap="square" rtlCol="0">
              <a:spAutoFit/>
            </a:bodyPr>
            <a:lstStyle/>
            <a:p>
              <a:pPr algn="ctr"/>
              <a:r>
                <a:rPr lang="en-US" b="1" dirty="0" smtClean="0"/>
                <a:t>Isolate DNA</a:t>
              </a:r>
              <a:endParaRPr lang="en-US" b="1" dirty="0"/>
            </a:p>
          </p:txBody>
        </p:sp>
      </p:grpSp>
      <p:grpSp>
        <p:nvGrpSpPr>
          <p:cNvPr id="62" name="Group 61"/>
          <p:cNvGrpSpPr/>
          <p:nvPr/>
        </p:nvGrpSpPr>
        <p:grpSpPr>
          <a:xfrm>
            <a:off x="2209800" y="1295400"/>
            <a:ext cx="1752600" cy="1069848"/>
            <a:chOff x="2209800" y="1752600"/>
            <a:chExt cx="914400" cy="612648"/>
          </a:xfrm>
        </p:grpSpPr>
        <p:sp>
          <p:nvSpPr>
            <p:cNvPr id="7" name="Process 6"/>
            <p:cNvSpPr/>
            <p:nvPr/>
          </p:nvSpPr>
          <p:spPr>
            <a:xfrm>
              <a:off x="2209800" y="17526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286000" y="1828800"/>
              <a:ext cx="762000" cy="370121"/>
            </a:xfrm>
            <a:prstGeom prst="rect">
              <a:avLst/>
            </a:prstGeom>
            <a:noFill/>
          </p:spPr>
          <p:txBody>
            <a:bodyPr wrap="square" rtlCol="0">
              <a:spAutoFit/>
            </a:bodyPr>
            <a:lstStyle/>
            <a:p>
              <a:pPr algn="ctr"/>
              <a:r>
                <a:rPr lang="en-US" b="1" dirty="0" smtClean="0"/>
                <a:t>Amplify </a:t>
              </a:r>
              <a:r>
                <a:rPr lang="en-US" b="1" dirty="0" err="1" smtClean="0"/>
                <a:t>w</a:t>
              </a:r>
              <a:r>
                <a:rPr lang="en-US" b="1" dirty="0" smtClean="0"/>
                <a:t>/PCR</a:t>
              </a:r>
              <a:endParaRPr lang="en-US" b="1" dirty="0"/>
            </a:p>
          </p:txBody>
        </p:sp>
      </p:grpSp>
      <p:grpSp>
        <p:nvGrpSpPr>
          <p:cNvPr id="63" name="Group 62"/>
          <p:cNvGrpSpPr/>
          <p:nvPr/>
        </p:nvGrpSpPr>
        <p:grpSpPr>
          <a:xfrm>
            <a:off x="4267200" y="1371600"/>
            <a:ext cx="1524000" cy="993648"/>
            <a:chOff x="4267200" y="1600200"/>
            <a:chExt cx="1066800" cy="765048"/>
          </a:xfrm>
        </p:grpSpPr>
        <p:sp>
          <p:nvSpPr>
            <p:cNvPr id="10" name="Process 9"/>
            <p:cNvSpPr/>
            <p:nvPr/>
          </p:nvSpPr>
          <p:spPr>
            <a:xfrm>
              <a:off x="4267200" y="1600200"/>
              <a:ext cx="1066800" cy="7650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343400" y="1752600"/>
              <a:ext cx="990600" cy="497635"/>
            </a:xfrm>
            <a:prstGeom prst="rect">
              <a:avLst/>
            </a:prstGeom>
            <a:noFill/>
          </p:spPr>
          <p:txBody>
            <a:bodyPr wrap="square" rtlCol="0">
              <a:spAutoFit/>
            </a:bodyPr>
            <a:lstStyle/>
            <a:p>
              <a:pPr algn="ctr"/>
              <a:r>
                <a:rPr lang="en-US" b="1" dirty="0" err="1" smtClean="0"/>
                <a:t>Ligate</a:t>
              </a:r>
              <a:r>
                <a:rPr lang="en-US" b="1" dirty="0" smtClean="0"/>
                <a:t> into T-Vector</a:t>
              </a:r>
            </a:p>
          </p:txBody>
        </p:sp>
      </p:grpSp>
      <p:grpSp>
        <p:nvGrpSpPr>
          <p:cNvPr id="64" name="Group 63"/>
          <p:cNvGrpSpPr/>
          <p:nvPr/>
        </p:nvGrpSpPr>
        <p:grpSpPr>
          <a:xfrm>
            <a:off x="6324600" y="1295401"/>
            <a:ext cx="1524000" cy="963333"/>
            <a:chOff x="6324600" y="1752600"/>
            <a:chExt cx="914400" cy="612648"/>
          </a:xfrm>
        </p:grpSpPr>
        <p:sp>
          <p:nvSpPr>
            <p:cNvPr id="13" name="Process 12"/>
            <p:cNvSpPr/>
            <p:nvPr/>
          </p:nvSpPr>
          <p:spPr>
            <a:xfrm>
              <a:off x="6324600" y="17526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1" name="TextBox 50"/>
            <p:cNvSpPr txBox="1"/>
            <p:nvPr/>
          </p:nvSpPr>
          <p:spPr>
            <a:xfrm>
              <a:off x="6324600" y="1905000"/>
              <a:ext cx="914400" cy="234883"/>
            </a:xfrm>
            <a:prstGeom prst="rect">
              <a:avLst/>
            </a:prstGeom>
            <a:noFill/>
          </p:spPr>
          <p:txBody>
            <a:bodyPr wrap="square" rtlCol="0">
              <a:spAutoFit/>
            </a:bodyPr>
            <a:lstStyle/>
            <a:p>
              <a:pPr algn="ctr"/>
              <a:r>
                <a:rPr lang="en-US" b="1" dirty="0" smtClean="0"/>
                <a:t>Sequence</a:t>
              </a:r>
              <a:endParaRPr lang="en-US" b="1" dirty="0"/>
            </a:p>
          </p:txBody>
        </p:sp>
      </p:grpSp>
      <p:grpSp>
        <p:nvGrpSpPr>
          <p:cNvPr id="65" name="Group 64"/>
          <p:cNvGrpSpPr/>
          <p:nvPr/>
        </p:nvGrpSpPr>
        <p:grpSpPr>
          <a:xfrm>
            <a:off x="7696197" y="2133600"/>
            <a:ext cx="1125415" cy="993648"/>
            <a:chOff x="7696200" y="2514600"/>
            <a:chExt cx="914400" cy="612648"/>
          </a:xfrm>
        </p:grpSpPr>
        <p:sp>
          <p:nvSpPr>
            <p:cNvPr id="11" name="Decision 10"/>
            <p:cNvSpPr/>
            <p:nvPr/>
          </p:nvSpPr>
          <p:spPr>
            <a:xfrm>
              <a:off x="7696200" y="2514600"/>
              <a:ext cx="914400" cy="612648"/>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7696200" y="2702529"/>
              <a:ext cx="914400" cy="227717"/>
            </a:xfrm>
            <a:prstGeom prst="rect">
              <a:avLst/>
            </a:prstGeom>
            <a:noFill/>
          </p:spPr>
          <p:txBody>
            <a:bodyPr wrap="square" rtlCol="0">
              <a:spAutoFit/>
            </a:bodyPr>
            <a:lstStyle/>
            <a:p>
              <a:pPr algn="ctr"/>
              <a:r>
                <a:rPr lang="en-US" b="1" dirty="0" err="1" smtClean="0"/>
                <a:t>Introns</a:t>
              </a:r>
              <a:r>
                <a:rPr lang="en-US" b="1" dirty="0" smtClean="0"/>
                <a:t>?</a:t>
              </a:r>
              <a:endParaRPr lang="en-US" b="1" dirty="0"/>
            </a:p>
          </p:txBody>
        </p:sp>
      </p:grpSp>
      <p:sp>
        <p:nvSpPr>
          <p:cNvPr id="53" name="TextBox 52"/>
          <p:cNvSpPr txBox="1"/>
          <p:nvPr/>
        </p:nvSpPr>
        <p:spPr>
          <a:xfrm rot="18995449">
            <a:off x="7119709" y="2852129"/>
            <a:ext cx="685800" cy="369332"/>
          </a:xfrm>
          <a:prstGeom prst="rect">
            <a:avLst/>
          </a:prstGeom>
          <a:noFill/>
        </p:spPr>
        <p:txBody>
          <a:bodyPr wrap="square" rtlCol="0">
            <a:spAutoFit/>
          </a:bodyPr>
          <a:lstStyle/>
          <a:p>
            <a:r>
              <a:rPr lang="en-US" dirty="0" smtClean="0"/>
              <a:t>Yes</a:t>
            </a:r>
            <a:endParaRPr lang="en-US" dirty="0"/>
          </a:p>
        </p:txBody>
      </p:sp>
      <p:sp>
        <p:nvSpPr>
          <p:cNvPr id="54" name="TextBox 53"/>
          <p:cNvSpPr txBox="1"/>
          <p:nvPr/>
        </p:nvSpPr>
        <p:spPr>
          <a:xfrm>
            <a:off x="6324600" y="3429000"/>
            <a:ext cx="762000" cy="738664"/>
          </a:xfrm>
          <a:prstGeom prst="rect">
            <a:avLst/>
          </a:prstGeom>
          <a:noFill/>
        </p:spPr>
        <p:txBody>
          <a:bodyPr wrap="square" rtlCol="0">
            <a:spAutoFit/>
          </a:bodyPr>
          <a:lstStyle/>
          <a:p>
            <a:r>
              <a:rPr lang="en-US" sz="1400" dirty="0" smtClean="0"/>
              <a:t>Design new Primers</a:t>
            </a:r>
            <a:endParaRPr lang="en-US" sz="1400" dirty="0"/>
          </a:p>
        </p:txBody>
      </p:sp>
      <p:grpSp>
        <p:nvGrpSpPr>
          <p:cNvPr id="77" name="Group 76"/>
          <p:cNvGrpSpPr/>
          <p:nvPr/>
        </p:nvGrpSpPr>
        <p:grpSpPr>
          <a:xfrm>
            <a:off x="7696200" y="3962400"/>
            <a:ext cx="1219200" cy="1300904"/>
            <a:chOff x="7696200" y="3962400"/>
            <a:chExt cx="1219200" cy="990600"/>
          </a:xfrm>
        </p:grpSpPr>
        <p:sp>
          <p:nvSpPr>
            <p:cNvPr id="21" name="Process 20"/>
            <p:cNvSpPr/>
            <p:nvPr/>
          </p:nvSpPr>
          <p:spPr>
            <a:xfrm>
              <a:off x="7696200" y="3962400"/>
              <a:ext cx="1219200" cy="9906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7772400" y="3962400"/>
              <a:ext cx="1143000" cy="914015"/>
            </a:xfrm>
            <a:prstGeom prst="rect">
              <a:avLst/>
            </a:prstGeom>
            <a:noFill/>
          </p:spPr>
          <p:txBody>
            <a:bodyPr wrap="square" rtlCol="0">
              <a:spAutoFit/>
            </a:bodyPr>
            <a:lstStyle/>
            <a:p>
              <a:pPr algn="ctr"/>
              <a:r>
                <a:rPr lang="en-US" b="1" dirty="0" smtClean="0"/>
                <a:t>Transfer to </a:t>
              </a:r>
              <a:r>
                <a:rPr lang="en-US" b="1" dirty="0" err="1" smtClean="0"/>
                <a:t>Biobrick</a:t>
              </a:r>
              <a:r>
                <a:rPr lang="en-US" b="1" dirty="0" smtClean="0"/>
                <a:t> Vector</a:t>
              </a:r>
              <a:endParaRPr lang="en-US" b="1" dirty="0"/>
            </a:p>
          </p:txBody>
        </p:sp>
      </p:grpSp>
      <p:grpSp>
        <p:nvGrpSpPr>
          <p:cNvPr id="72" name="Group 71"/>
          <p:cNvGrpSpPr/>
          <p:nvPr/>
        </p:nvGrpSpPr>
        <p:grpSpPr>
          <a:xfrm>
            <a:off x="5943600" y="5257800"/>
            <a:ext cx="1371600" cy="1066800"/>
            <a:chOff x="6248400" y="5334000"/>
            <a:chExt cx="914400" cy="612648"/>
          </a:xfrm>
        </p:grpSpPr>
        <p:sp>
          <p:nvSpPr>
            <p:cNvPr id="37" name="Process 36"/>
            <p:cNvSpPr/>
            <p:nvPr/>
          </p:nvSpPr>
          <p:spPr>
            <a:xfrm>
              <a:off x="6248400" y="53340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6248400" y="5509042"/>
              <a:ext cx="914400" cy="212102"/>
            </a:xfrm>
            <a:prstGeom prst="rect">
              <a:avLst/>
            </a:prstGeom>
            <a:noFill/>
          </p:spPr>
          <p:txBody>
            <a:bodyPr wrap="square" rtlCol="0">
              <a:spAutoFit/>
            </a:bodyPr>
            <a:lstStyle/>
            <a:p>
              <a:pPr algn="ctr"/>
              <a:r>
                <a:rPr lang="en-US" b="1" dirty="0" smtClean="0"/>
                <a:t>Transform</a:t>
              </a:r>
              <a:endParaRPr lang="en-US" b="1" dirty="0"/>
            </a:p>
          </p:txBody>
        </p:sp>
      </p:grpSp>
      <p:grpSp>
        <p:nvGrpSpPr>
          <p:cNvPr id="71" name="Group 70"/>
          <p:cNvGrpSpPr/>
          <p:nvPr/>
        </p:nvGrpSpPr>
        <p:grpSpPr>
          <a:xfrm>
            <a:off x="3657600" y="5181600"/>
            <a:ext cx="1676400" cy="1066800"/>
            <a:chOff x="3810000" y="5181600"/>
            <a:chExt cx="1295400" cy="1066800"/>
          </a:xfrm>
        </p:grpSpPr>
        <p:sp>
          <p:nvSpPr>
            <p:cNvPr id="41" name="Process 40"/>
            <p:cNvSpPr/>
            <p:nvPr/>
          </p:nvSpPr>
          <p:spPr>
            <a:xfrm>
              <a:off x="3810000" y="5181600"/>
              <a:ext cx="1295400" cy="10668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868882" y="5334000"/>
              <a:ext cx="1219200" cy="646331"/>
            </a:xfrm>
            <a:prstGeom prst="rect">
              <a:avLst/>
            </a:prstGeom>
            <a:noFill/>
          </p:spPr>
          <p:txBody>
            <a:bodyPr wrap="square" rtlCol="0">
              <a:spAutoFit/>
            </a:bodyPr>
            <a:lstStyle/>
            <a:p>
              <a:pPr algn="ctr"/>
              <a:r>
                <a:rPr lang="en-US" b="1" dirty="0" smtClean="0"/>
                <a:t>Select Recombinants</a:t>
              </a:r>
              <a:endParaRPr lang="en-US" b="1" dirty="0"/>
            </a:p>
          </p:txBody>
        </p:sp>
      </p:grpSp>
      <p:grpSp>
        <p:nvGrpSpPr>
          <p:cNvPr id="70" name="Group 69"/>
          <p:cNvGrpSpPr/>
          <p:nvPr/>
        </p:nvGrpSpPr>
        <p:grpSpPr>
          <a:xfrm>
            <a:off x="1524000" y="5181600"/>
            <a:ext cx="1447800" cy="1069848"/>
            <a:chOff x="1624263" y="5410200"/>
            <a:chExt cx="990600" cy="612648"/>
          </a:xfrm>
        </p:grpSpPr>
        <p:sp>
          <p:nvSpPr>
            <p:cNvPr id="44" name="Process 43"/>
            <p:cNvSpPr/>
            <p:nvPr/>
          </p:nvSpPr>
          <p:spPr>
            <a:xfrm>
              <a:off x="1676400" y="5410200"/>
              <a:ext cx="914400"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1624263" y="5497472"/>
              <a:ext cx="990600" cy="370121"/>
            </a:xfrm>
            <a:prstGeom prst="rect">
              <a:avLst/>
            </a:prstGeom>
            <a:noFill/>
          </p:spPr>
          <p:txBody>
            <a:bodyPr wrap="square" rtlCol="0">
              <a:spAutoFit/>
            </a:bodyPr>
            <a:lstStyle/>
            <a:p>
              <a:pPr algn="ctr"/>
              <a:r>
                <a:rPr lang="en-US" b="1" dirty="0" smtClean="0"/>
                <a:t>Test </a:t>
              </a:r>
              <a:r>
                <a:rPr lang="en-US" b="1" dirty="0" err="1" smtClean="0"/>
                <a:t>w</a:t>
              </a:r>
              <a:r>
                <a:rPr lang="en-US" b="1" dirty="0" smtClean="0"/>
                <a:t>/ Substrate</a:t>
              </a:r>
              <a:endParaRPr lang="en-US" b="1" dirty="0"/>
            </a:p>
          </p:txBody>
        </p:sp>
      </p:grpSp>
      <p:grpSp>
        <p:nvGrpSpPr>
          <p:cNvPr id="66" name="Group 65"/>
          <p:cNvGrpSpPr/>
          <p:nvPr/>
        </p:nvGrpSpPr>
        <p:grpSpPr>
          <a:xfrm>
            <a:off x="8258904" y="3127248"/>
            <a:ext cx="371877" cy="835152"/>
            <a:chOff x="8188027" y="3127248"/>
            <a:chExt cx="449402" cy="759746"/>
          </a:xfrm>
        </p:grpSpPr>
        <p:cxnSp>
          <p:nvCxnSpPr>
            <p:cNvPr id="19" name="Straight Arrow Connector 18"/>
            <p:cNvCxnSpPr>
              <a:stCxn id="11" idx="2"/>
              <a:endCxn id="21" idx="0"/>
            </p:cNvCxnSpPr>
            <p:nvPr/>
          </p:nvCxnSpPr>
          <p:spPr>
            <a:xfrm rot="16200000" flipH="1">
              <a:off x="7836488" y="3478787"/>
              <a:ext cx="759746" cy="56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rot="5400000">
              <a:off x="8109466" y="3282037"/>
              <a:ext cx="609600" cy="446326"/>
            </a:xfrm>
            <a:prstGeom prst="rect">
              <a:avLst/>
            </a:prstGeom>
            <a:noFill/>
          </p:spPr>
          <p:txBody>
            <a:bodyPr wrap="square" rtlCol="0">
              <a:spAutoFit/>
            </a:bodyPr>
            <a:lstStyle/>
            <a:p>
              <a:r>
                <a:rPr lang="en-US" dirty="0" smtClean="0"/>
                <a:t>No</a:t>
              </a:r>
              <a:endParaRPr lang="en-US" dirty="0"/>
            </a:p>
          </p:txBody>
        </p:sp>
      </p:gr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DNA Isolation</a:t>
            </a:r>
            <a:endParaRPr lang="en-US" dirty="0"/>
          </a:p>
        </p:txBody>
      </p:sp>
      <p:sp>
        <p:nvSpPr>
          <p:cNvPr id="3" name="TextBox 2"/>
          <p:cNvSpPr txBox="1"/>
          <p:nvPr/>
        </p:nvSpPr>
        <p:spPr>
          <a:xfrm>
            <a:off x="228600" y="1219200"/>
            <a:ext cx="3352800" cy="1477328"/>
          </a:xfrm>
          <a:prstGeom prst="rect">
            <a:avLst/>
          </a:prstGeom>
          <a:solidFill>
            <a:schemeClr val="bg2"/>
          </a:solidFill>
        </p:spPr>
        <p:txBody>
          <a:bodyPr wrap="square" rtlCol="0">
            <a:spAutoFit/>
          </a:bodyPr>
          <a:lstStyle/>
          <a:p>
            <a:r>
              <a:rPr lang="en-US" b="1" u="sng" dirty="0" smtClean="0"/>
              <a:t>Attempt 1</a:t>
            </a:r>
          </a:p>
          <a:p>
            <a:endParaRPr lang="en-US" dirty="0" smtClean="0"/>
          </a:p>
          <a:p>
            <a:r>
              <a:rPr lang="en-US" dirty="0" smtClean="0"/>
              <a:t>Extraction of DNA from 2 sources:    • Pulverized Fruit Tissue</a:t>
            </a:r>
          </a:p>
          <a:p>
            <a:r>
              <a:rPr lang="en-US" dirty="0" smtClean="0"/>
              <a:t>• Pulverized Fruit Peel</a:t>
            </a:r>
            <a:endParaRPr lang="en-US" dirty="0"/>
          </a:p>
        </p:txBody>
      </p:sp>
      <p:pic>
        <p:nvPicPr>
          <p:cNvPr id="4" name="Picture 3" descr="709694_low_orange_fruit.jpg"/>
          <p:cNvPicPr>
            <a:picLocks noChangeAspect="1"/>
          </p:cNvPicPr>
          <p:nvPr/>
        </p:nvPicPr>
        <p:blipFill>
          <a:blip r:embed="rId2"/>
          <a:stretch>
            <a:fillRect/>
          </a:stretch>
        </p:blipFill>
        <p:spPr>
          <a:xfrm>
            <a:off x="1828800" y="2819400"/>
            <a:ext cx="2819400" cy="1935096"/>
          </a:xfrm>
          <a:prstGeom prst="rect">
            <a:avLst/>
          </a:prstGeom>
        </p:spPr>
      </p:pic>
      <p:sp>
        <p:nvSpPr>
          <p:cNvPr id="5" name="TextBox 4"/>
          <p:cNvSpPr txBox="1"/>
          <p:nvPr/>
        </p:nvSpPr>
        <p:spPr>
          <a:xfrm>
            <a:off x="4419600" y="1295400"/>
            <a:ext cx="4495800" cy="1477328"/>
          </a:xfrm>
          <a:prstGeom prst="rect">
            <a:avLst/>
          </a:prstGeom>
          <a:solidFill>
            <a:schemeClr val="bg2"/>
          </a:solidFill>
        </p:spPr>
        <p:txBody>
          <a:bodyPr wrap="square" rtlCol="0">
            <a:spAutoFit/>
          </a:bodyPr>
          <a:lstStyle/>
          <a:p>
            <a:r>
              <a:rPr lang="en-US" b="1" u="sng" dirty="0" smtClean="0"/>
              <a:t>Attempt 2</a:t>
            </a:r>
          </a:p>
          <a:p>
            <a:endParaRPr lang="en-US" dirty="0" smtClean="0"/>
          </a:p>
          <a:p>
            <a:r>
              <a:rPr lang="en-US" dirty="0" smtClean="0"/>
              <a:t>Extraction of DNA from same 2 sources</a:t>
            </a:r>
          </a:p>
          <a:p>
            <a:r>
              <a:rPr lang="en-US" dirty="0" smtClean="0"/>
              <a:t> - Identified procedural error in Attempt 1</a:t>
            </a:r>
          </a:p>
          <a:p>
            <a:r>
              <a:rPr lang="en-US" dirty="0" smtClean="0"/>
              <a:t> - Extra care was taken to avoid human errors</a:t>
            </a:r>
            <a:endParaRPr lang="en-US" dirty="0"/>
          </a:p>
        </p:txBody>
      </p:sp>
      <p:cxnSp>
        <p:nvCxnSpPr>
          <p:cNvPr id="7" name="Straight Connector 6"/>
          <p:cNvCxnSpPr/>
          <p:nvPr/>
        </p:nvCxnSpPr>
        <p:spPr>
          <a:xfrm>
            <a:off x="4343400" y="4114800"/>
            <a:ext cx="990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34000" y="3886200"/>
            <a:ext cx="685800" cy="381000"/>
          </a:xfrm>
          <a:prstGeom prst="rect">
            <a:avLst/>
          </a:prstGeom>
          <a:noFill/>
        </p:spPr>
        <p:txBody>
          <a:bodyPr wrap="square" rtlCol="0">
            <a:spAutoFit/>
          </a:bodyPr>
          <a:lstStyle/>
          <a:p>
            <a:r>
              <a:rPr lang="en-US" dirty="0" smtClean="0"/>
              <a:t>Peel</a:t>
            </a:r>
            <a:endParaRPr lang="en-US" dirty="0"/>
          </a:p>
        </p:txBody>
      </p:sp>
      <p:cxnSp>
        <p:nvCxnSpPr>
          <p:cNvPr id="11" name="Curved Connector 10"/>
          <p:cNvCxnSpPr/>
          <p:nvPr/>
        </p:nvCxnSpPr>
        <p:spPr>
          <a:xfrm flipV="1">
            <a:off x="3657600" y="3200400"/>
            <a:ext cx="1828800" cy="2286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10200" y="3048000"/>
            <a:ext cx="685800" cy="369332"/>
          </a:xfrm>
          <a:prstGeom prst="rect">
            <a:avLst/>
          </a:prstGeom>
          <a:noFill/>
        </p:spPr>
        <p:txBody>
          <a:bodyPr wrap="square" rtlCol="0">
            <a:spAutoFit/>
          </a:bodyPr>
          <a:lstStyle/>
          <a:p>
            <a:r>
              <a:rPr lang="en-US" dirty="0" smtClean="0"/>
              <a:t>Fruit</a:t>
            </a:r>
            <a:endParaRPr lang="en-US" dirty="0"/>
          </a:p>
        </p:txBody>
      </p:sp>
      <p:sp>
        <p:nvSpPr>
          <p:cNvPr id="13" name="TextBox 12"/>
          <p:cNvSpPr txBox="1"/>
          <p:nvPr/>
        </p:nvSpPr>
        <p:spPr>
          <a:xfrm>
            <a:off x="381000" y="5334000"/>
            <a:ext cx="5029200" cy="1200329"/>
          </a:xfrm>
          <a:prstGeom prst="rect">
            <a:avLst/>
          </a:prstGeom>
          <a:solidFill>
            <a:schemeClr val="bg2"/>
          </a:solidFill>
        </p:spPr>
        <p:txBody>
          <a:bodyPr wrap="square" rtlCol="0">
            <a:spAutoFit/>
          </a:bodyPr>
          <a:lstStyle/>
          <a:p>
            <a:r>
              <a:rPr lang="en-US" b="1" u="sng" dirty="0" smtClean="0"/>
              <a:t>Attempt 3</a:t>
            </a:r>
            <a:endParaRPr lang="en-US" dirty="0" smtClean="0"/>
          </a:p>
          <a:p>
            <a:endParaRPr lang="en-US" b="1" u="sng" dirty="0" smtClean="0"/>
          </a:p>
          <a:p>
            <a:r>
              <a:rPr lang="en-US" dirty="0" smtClean="0"/>
              <a:t>• Obtained Leaf tissue from live plant</a:t>
            </a:r>
          </a:p>
          <a:p>
            <a:r>
              <a:rPr lang="en-US" dirty="0" smtClean="0"/>
              <a:t>• Pulverized </a:t>
            </a:r>
            <a:r>
              <a:rPr lang="en-US" dirty="0" err="1" smtClean="0">
                <a:sym typeface="Wingdings"/>
              </a:rPr>
              <a:t></a:t>
            </a:r>
            <a:r>
              <a:rPr lang="en-US" dirty="0" smtClean="0">
                <a:sym typeface="Wingdings"/>
              </a:rPr>
              <a:t> Extracted </a:t>
            </a:r>
            <a:r>
              <a:rPr lang="en-US" dirty="0" err="1" smtClean="0">
                <a:sym typeface="Wingdings"/>
              </a:rPr>
              <a:t></a:t>
            </a:r>
            <a:r>
              <a:rPr lang="en-US" dirty="0" smtClean="0">
                <a:sym typeface="Wingdings"/>
              </a:rPr>
              <a:t> Success!</a:t>
            </a:r>
            <a:endParaRPr lang="en-US" dirty="0"/>
          </a:p>
        </p:txBody>
      </p:sp>
      <p:sp>
        <p:nvSpPr>
          <p:cNvPr id="14" name="TextBox 13"/>
          <p:cNvSpPr txBox="1"/>
          <p:nvPr/>
        </p:nvSpPr>
        <p:spPr>
          <a:xfrm>
            <a:off x="1143000" y="4648200"/>
            <a:ext cx="6096000" cy="215444"/>
          </a:xfrm>
          <a:prstGeom prst="rect">
            <a:avLst/>
          </a:prstGeom>
          <a:noFill/>
        </p:spPr>
        <p:txBody>
          <a:bodyPr wrap="square" rtlCol="0">
            <a:spAutoFit/>
          </a:bodyPr>
          <a:lstStyle/>
          <a:p>
            <a:r>
              <a:rPr lang="en-US" sz="800" dirty="0" smtClean="0"/>
              <a:t>http://beautynust.blogspot.com/2010/12/citrus-fruits-natural-remedy-during.html</a:t>
            </a:r>
            <a:endParaRPr lang="en-US" sz="800" dirty="0"/>
          </a:p>
        </p:txBody>
      </p:sp>
      <p:pic>
        <p:nvPicPr>
          <p:cNvPr id="15" name="Picture 14" descr="orangelvs.jpg"/>
          <p:cNvPicPr>
            <a:picLocks noChangeAspect="1"/>
          </p:cNvPicPr>
          <p:nvPr/>
        </p:nvPicPr>
        <p:blipFill>
          <a:blip r:embed="rId3"/>
          <a:stretch>
            <a:fillRect/>
          </a:stretch>
        </p:blipFill>
        <p:spPr>
          <a:xfrm>
            <a:off x="6096000" y="4495800"/>
            <a:ext cx="1950720" cy="1463040"/>
          </a:xfrm>
          <a:prstGeom prst="rect">
            <a:avLst/>
          </a:prstGeom>
        </p:spPr>
      </p:pic>
      <p:cxnSp>
        <p:nvCxnSpPr>
          <p:cNvPr id="17" name="Straight Connector 16"/>
          <p:cNvCxnSpPr/>
          <p:nvPr/>
        </p:nvCxnSpPr>
        <p:spPr>
          <a:xfrm rot="5400000" flipH="1" flipV="1">
            <a:off x="7124700" y="4381500"/>
            <a:ext cx="609600" cy="3810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467600" y="3962400"/>
            <a:ext cx="1295400" cy="369332"/>
          </a:xfrm>
          <a:prstGeom prst="rect">
            <a:avLst/>
          </a:prstGeom>
          <a:noFill/>
        </p:spPr>
        <p:txBody>
          <a:bodyPr wrap="square" rtlCol="0">
            <a:spAutoFit/>
          </a:bodyPr>
          <a:lstStyle/>
          <a:p>
            <a:r>
              <a:rPr lang="en-US" dirty="0" smtClean="0"/>
              <a:t>Leaf</a:t>
            </a:r>
            <a:endParaRPr lang="en-US" dirty="0"/>
          </a:p>
        </p:txBody>
      </p:sp>
      <p:sp>
        <p:nvSpPr>
          <p:cNvPr id="19" name="TextBox 18"/>
          <p:cNvSpPr txBox="1"/>
          <p:nvPr/>
        </p:nvSpPr>
        <p:spPr>
          <a:xfrm>
            <a:off x="5791200" y="5943600"/>
            <a:ext cx="2819400" cy="215444"/>
          </a:xfrm>
          <a:prstGeom prst="rect">
            <a:avLst/>
          </a:prstGeom>
          <a:noFill/>
        </p:spPr>
        <p:txBody>
          <a:bodyPr wrap="square" rtlCol="0">
            <a:spAutoFit/>
          </a:bodyPr>
          <a:lstStyle/>
          <a:p>
            <a:r>
              <a:rPr lang="en-US" sz="800" dirty="0" smtClean="0"/>
              <a:t>http://www.hort.purdue.edu/ext/senior/fruits/orange3.htm</a:t>
            </a:r>
            <a:endParaRPr lang="en-US" sz="800" dirty="0"/>
          </a:p>
        </p:txBody>
      </p:sp>
      <p:grpSp>
        <p:nvGrpSpPr>
          <p:cNvPr id="23" name="Group 22"/>
          <p:cNvGrpSpPr/>
          <p:nvPr/>
        </p:nvGrpSpPr>
        <p:grpSpPr>
          <a:xfrm>
            <a:off x="6324600" y="2895600"/>
            <a:ext cx="1981200" cy="1143000"/>
            <a:chOff x="6324600" y="2895600"/>
            <a:chExt cx="1981200" cy="1143000"/>
          </a:xfrm>
        </p:grpSpPr>
        <p:sp>
          <p:nvSpPr>
            <p:cNvPr id="21" name="Cloud Callout 20"/>
            <p:cNvSpPr/>
            <p:nvPr/>
          </p:nvSpPr>
          <p:spPr>
            <a:xfrm>
              <a:off x="6324600" y="2895600"/>
              <a:ext cx="1981200" cy="11430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629400" y="3048000"/>
              <a:ext cx="1600200" cy="830997"/>
            </a:xfrm>
            <a:prstGeom prst="rect">
              <a:avLst/>
            </a:prstGeom>
            <a:noFill/>
          </p:spPr>
          <p:txBody>
            <a:bodyPr wrap="square" rtlCol="0">
              <a:spAutoFit/>
            </a:bodyPr>
            <a:lstStyle/>
            <a:p>
              <a:r>
                <a:rPr lang="en-US" sz="1600" b="1" dirty="0" smtClean="0">
                  <a:solidFill>
                    <a:schemeClr val="bg2"/>
                  </a:solidFill>
                </a:rPr>
                <a:t>Likely Polysaccharide Contamination</a:t>
              </a:r>
              <a:endParaRPr lang="en-US" sz="1600" b="1" dirty="0">
                <a:solidFill>
                  <a:schemeClr val="bg2"/>
                </a:solidFill>
              </a:endParaRPr>
            </a:p>
          </p:txBody>
        </p:sp>
      </p:gr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
            <a:ext cx="8229600" cy="1046201"/>
          </a:xfrm>
        </p:spPr>
        <p:txBody>
          <a:bodyPr>
            <a:normAutofit fontScale="90000"/>
          </a:bodyPr>
          <a:lstStyle/>
          <a:p>
            <a:r>
              <a:rPr lang="en-US" sz="3600" b="1" dirty="0" smtClean="0"/>
              <a:t>Isolations from Fruit &amp; Peel</a:t>
            </a:r>
            <a:r>
              <a:rPr lang="en-US" sz="3600" dirty="0" smtClean="0"/>
              <a:t/>
            </a:r>
            <a:br>
              <a:rPr lang="en-US" sz="3600" dirty="0" smtClean="0"/>
            </a:br>
            <a:r>
              <a:rPr lang="en-US" sz="3600" dirty="0" smtClean="0"/>
              <a:t>(9/15-9/27)</a:t>
            </a:r>
            <a:endParaRPr lang="en-US" sz="3600" dirty="0"/>
          </a:p>
        </p:txBody>
      </p:sp>
      <p:cxnSp>
        <p:nvCxnSpPr>
          <p:cNvPr id="7" name="Straight Arrow Connector 6"/>
          <p:cNvCxnSpPr/>
          <p:nvPr/>
        </p:nvCxnSpPr>
        <p:spPr>
          <a:xfrm flipV="1">
            <a:off x="4724400" y="4267200"/>
            <a:ext cx="1588" cy="182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24200" y="3810000"/>
            <a:ext cx="1982788" cy="369332"/>
          </a:xfrm>
          <a:prstGeom prst="rect">
            <a:avLst/>
          </a:prstGeom>
          <a:noFill/>
        </p:spPr>
        <p:txBody>
          <a:bodyPr wrap="square" rtlCol="0">
            <a:spAutoFit/>
          </a:bodyPr>
          <a:lstStyle/>
          <a:p>
            <a:r>
              <a:rPr lang="en-US" dirty="0" smtClean="0">
                <a:solidFill>
                  <a:srgbClr val="FF0000"/>
                </a:solidFill>
              </a:rPr>
              <a:t>Results: </a:t>
            </a:r>
            <a:r>
              <a:rPr lang="en-US" b="1" dirty="0" smtClean="0">
                <a:solidFill>
                  <a:srgbClr val="FF0000"/>
                </a:solidFill>
              </a:rPr>
              <a:t>No DNA</a:t>
            </a:r>
            <a:endParaRPr lang="en-US" b="1" dirty="0">
              <a:solidFill>
                <a:srgbClr val="FF0000"/>
              </a:solidFill>
            </a:endParaRPr>
          </a:p>
        </p:txBody>
      </p:sp>
      <p:sp>
        <p:nvSpPr>
          <p:cNvPr id="10" name="Right Brace 9"/>
          <p:cNvSpPr/>
          <p:nvPr/>
        </p:nvSpPr>
        <p:spPr>
          <a:xfrm rot="5400000">
            <a:off x="7007469" y="5943600"/>
            <a:ext cx="533400" cy="1219200"/>
          </a:xfrm>
          <a:prstGeom prst="rightBrace">
            <a:avLst>
              <a:gd name="adj1" fmla="val 2954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497388" y="3996809"/>
            <a:ext cx="457200" cy="369332"/>
          </a:xfrm>
          <a:prstGeom prst="rect">
            <a:avLst/>
          </a:prstGeom>
          <a:noFill/>
        </p:spPr>
        <p:txBody>
          <a:bodyPr wrap="square" rtlCol="0">
            <a:spAutoFit/>
          </a:bodyPr>
          <a:lstStyle/>
          <a:p>
            <a:pPr algn="ctr"/>
            <a:r>
              <a:rPr lang="en-US" dirty="0" smtClean="0"/>
              <a:t>+</a:t>
            </a:r>
            <a:endParaRPr lang="en-US" dirty="0"/>
          </a:p>
        </p:txBody>
      </p:sp>
      <p:sp>
        <p:nvSpPr>
          <p:cNvPr id="17" name="TextBox 16"/>
          <p:cNvSpPr txBox="1"/>
          <p:nvPr/>
        </p:nvSpPr>
        <p:spPr>
          <a:xfrm>
            <a:off x="4495800" y="6063734"/>
            <a:ext cx="457200" cy="369332"/>
          </a:xfrm>
          <a:prstGeom prst="rect">
            <a:avLst/>
          </a:prstGeom>
          <a:noFill/>
        </p:spPr>
        <p:txBody>
          <a:bodyPr wrap="square" rtlCol="0">
            <a:spAutoFit/>
          </a:bodyPr>
          <a:lstStyle/>
          <a:p>
            <a:pPr algn="ctr"/>
            <a:r>
              <a:rPr lang="en-US" dirty="0" smtClean="0"/>
              <a:t>-</a:t>
            </a:r>
            <a:endParaRPr lang="en-US" dirty="0"/>
          </a:p>
        </p:txBody>
      </p:sp>
      <p:sp>
        <p:nvSpPr>
          <p:cNvPr id="18" name="TextBox 17"/>
          <p:cNvSpPr txBox="1"/>
          <p:nvPr/>
        </p:nvSpPr>
        <p:spPr>
          <a:xfrm>
            <a:off x="5254869" y="3777734"/>
            <a:ext cx="2819400" cy="369332"/>
          </a:xfrm>
          <a:prstGeom prst="rect">
            <a:avLst/>
          </a:prstGeom>
          <a:noFill/>
        </p:spPr>
        <p:txBody>
          <a:bodyPr wrap="square" rtlCol="0">
            <a:spAutoFit/>
          </a:bodyPr>
          <a:lstStyle/>
          <a:p>
            <a:pPr algn="ctr"/>
            <a:r>
              <a:rPr lang="en-US" dirty="0" smtClean="0"/>
              <a:t>Attempt 2</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204" y="3854102"/>
            <a:ext cx="3495675" cy="2394298"/>
          </a:xfrm>
          <a:prstGeom prst="rect">
            <a:avLst/>
          </a:prstGeom>
        </p:spPr>
      </p:pic>
      <p:grpSp>
        <p:nvGrpSpPr>
          <p:cNvPr id="3" name="Group 2"/>
          <p:cNvGrpSpPr/>
          <p:nvPr/>
        </p:nvGrpSpPr>
        <p:grpSpPr>
          <a:xfrm>
            <a:off x="609600" y="1025008"/>
            <a:ext cx="3781425" cy="3051691"/>
            <a:chOff x="752475" y="1444109"/>
            <a:chExt cx="3781425" cy="3051691"/>
          </a:xfrm>
        </p:grpSpPr>
        <p:cxnSp>
          <p:nvCxnSpPr>
            <p:cNvPr id="5" name="Straight Arrow Connector 4"/>
            <p:cNvCxnSpPr/>
            <p:nvPr/>
          </p:nvCxnSpPr>
          <p:spPr>
            <a:xfrm flipH="1">
              <a:off x="968670" y="1797362"/>
              <a:ext cx="9525" cy="2095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ight Brace 7"/>
            <p:cNvSpPr/>
            <p:nvPr/>
          </p:nvSpPr>
          <p:spPr>
            <a:xfrm rot="5400000">
              <a:off x="2476500" y="3086100"/>
              <a:ext cx="838200" cy="1981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62000" y="1444109"/>
              <a:ext cx="457200" cy="369332"/>
            </a:xfrm>
            <a:prstGeom prst="rect">
              <a:avLst/>
            </a:prstGeom>
            <a:noFill/>
          </p:spPr>
          <p:txBody>
            <a:bodyPr wrap="square" rtlCol="0">
              <a:spAutoFit/>
            </a:bodyPr>
            <a:lstStyle/>
            <a:p>
              <a:pPr algn="ctr"/>
              <a:r>
                <a:rPr lang="en-US" dirty="0" smtClean="0"/>
                <a:t>-</a:t>
              </a:r>
              <a:endParaRPr lang="en-US" dirty="0"/>
            </a:p>
          </p:txBody>
        </p:sp>
        <p:sp>
          <p:nvSpPr>
            <p:cNvPr id="13" name="TextBox 12"/>
            <p:cNvSpPr txBox="1"/>
            <p:nvPr/>
          </p:nvSpPr>
          <p:spPr>
            <a:xfrm>
              <a:off x="752475" y="4006334"/>
              <a:ext cx="457200" cy="369332"/>
            </a:xfrm>
            <a:prstGeom prst="rect">
              <a:avLst/>
            </a:prstGeom>
            <a:noFill/>
          </p:spPr>
          <p:txBody>
            <a:bodyPr wrap="square" rtlCol="0">
              <a:spAutoFit/>
            </a:bodyPr>
            <a:lstStyle/>
            <a:p>
              <a:pPr algn="ctr"/>
              <a:r>
                <a:rPr lang="en-US" dirty="0" smtClean="0"/>
                <a:t>+</a:t>
              </a:r>
              <a:endParaRPr lang="en-US" dirty="0"/>
            </a:p>
          </p:txBody>
        </p:sp>
        <p:sp>
          <p:nvSpPr>
            <p:cNvPr id="11" name="TextBox 10"/>
            <p:cNvSpPr txBox="1"/>
            <p:nvPr/>
          </p:nvSpPr>
          <p:spPr>
            <a:xfrm>
              <a:off x="1485900" y="1465302"/>
              <a:ext cx="2819400" cy="369332"/>
            </a:xfrm>
            <a:prstGeom prst="rect">
              <a:avLst/>
            </a:prstGeom>
            <a:noFill/>
          </p:spPr>
          <p:txBody>
            <a:bodyPr wrap="square" rtlCol="0">
              <a:spAutoFit/>
            </a:bodyPr>
            <a:lstStyle/>
            <a:p>
              <a:pPr algn="ctr"/>
              <a:r>
                <a:rPr lang="en-US" dirty="0" smtClean="0"/>
                <a:t>Attempt 1 (9/15-9/20)</a:t>
              </a: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312" y="1834634"/>
              <a:ext cx="3176588" cy="2020958"/>
            </a:xfrm>
            <a:prstGeom prst="rect">
              <a:avLst/>
            </a:prstGeom>
          </p:spPr>
        </p:pic>
      </p:grpSp>
      <p:grpSp>
        <p:nvGrpSpPr>
          <p:cNvPr id="26" name="Group 25"/>
          <p:cNvGrpSpPr/>
          <p:nvPr/>
        </p:nvGrpSpPr>
        <p:grpSpPr>
          <a:xfrm>
            <a:off x="5015023" y="1046201"/>
            <a:ext cx="4038600" cy="2042151"/>
            <a:chOff x="5015023" y="1394340"/>
            <a:chExt cx="4038600" cy="2042151"/>
          </a:xfrm>
        </p:grpSpPr>
        <p:sp>
          <p:nvSpPr>
            <p:cNvPr id="6" name="Content Placeholder 4"/>
            <p:cNvSpPr txBox="1">
              <a:spLocks/>
            </p:cNvSpPr>
            <p:nvPr/>
          </p:nvSpPr>
          <p:spPr>
            <a:xfrm>
              <a:off x="5015023" y="1836291"/>
              <a:ext cx="4038600" cy="1600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1.4%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agarose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gel-electrophoresis (45m @ 150 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2.0µL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EtBr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added to gel- allowed visualization under UVB light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GeneRuler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100bp Plus DNA Ladder used for calibration [100-3000bp]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TextBox 19"/>
            <p:cNvSpPr txBox="1"/>
            <p:nvPr/>
          </p:nvSpPr>
          <p:spPr>
            <a:xfrm>
              <a:off x="5254869" y="1394340"/>
              <a:ext cx="3355731" cy="338554"/>
            </a:xfrm>
            <a:prstGeom prst="rect">
              <a:avLst/>
            </a:prstGeom>
            <a:noFill/>
          </p:spPr>
          <p:txBody>
            <a:bodyPr wrap="square" rtlCol="0">
              <a:spAutoFit/>
            </a:bodyPr>
            <a:lstStyle/>
            <a:p>
              <a:pPr algn="ctr"/>
              <a:r>
                <a:rPr lang="en-US" sz="1600" b="1" dirty="0" smtClean="0"/>
                <a:t>Gel Analysis &amp; Visualization</a:t>
              </a:r>
              <a:endParaRPr lang="en-US" sz="1600" b="1" dirty="0"/>
            </a:p>
          </p:txBody>
        </p:sp>
      </p:grpSp>
      <p:cxnSp>
        <p:nvCxnSpPr>
          <p:cNvPr id="24" name="Elbow Connector 23"/>
          <p:cNvCxnSpPr/>
          <p:nvPr/>
        </p:nvCxnSpPr>
        <p:spPr>
          <a:xfrm>
            <a:off x="3124200" y="4532421"/>
            <a:ext cx="3352800" cy="202077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86400" y="3408402"/>
            <a:ext cx="2743200" cy="369332"/>
          </a:xfrm>
          <a:prstGeom prst="rect">
            <a:avLst/>
          </a:prstGeom>
          <a:noFill/>
        </p:spPr>
        <p:txBody>
          <a:bodyPr wrap="square" rtlCol="0">
            <a:spAutoFit/>
          </a:bodyPr>
          <a:lstStyle/>
          <a:p>
            <a:pPr algn="ctr"/>
            <a:r>
              <a:rPr lang="en-US" dirty="0" smtClean="0"/>
              <a:t>Attempt 2 (9/22-9/27)</a:t>
            </a:r>
            <a:endParaRPr lang="en-US" dirty="0"/>
          </a:p>
        </p:txBody>
      </p:sp>
      <p:sp>
        <p:nvSpPr>
          <p:cNvPr id="28" name="TextBox 27"/>
          <p:cNvSpPr txBox="1"/>
          <p:nvPr/>
        </p:nvSpPr>
        <p:spPr>
          <a:xfrm>
            <a:off x="381000" y="4648200"/>
            <a:ext cx="3962400" cy="1754327"/>
          </a:xfrm>
          <a:prstGeom prst="rect">
            <a:avLst/>
          </a:prstGeom>
          <a:noFill/>
        </p:spPr>
        <p:txBody>
          <a:bodyPr wrap="square" rtlCol="0">
            <a:spAutoFit/>
          </a:bodyPr>
          <a:lstStyle/>
          <a:p>
            <a:pPr>
              <a:buFont typeface="Arial"/>
              <a:buChar char="•"/>
            </a:pPr>
            <a:r>
              <a:rPr lang="en-US" dirty="0" smtClean="0"/>
              <a:t> Several grams of fruit and peel tissue were excised from a fresh orange</a:t>
            </a:r>
          </a:p>
          <a:p>
            <a:pPr>
              <a:buFont typeface="Arial"/>
              <a:buChar char="•"/>
            </a:pPr>
            <a:r>
              <a:rPr lang="en-US" dirty="0" smtClean="0"/>
              <a:t> Tissue samples flash-frozen with liquid nitrogen and pulverized</a:t>
            </a:r>
          </a:p>
          <a:p>
            <a:pPr>
              <a:buFont typeface="Arial"/>
              <a:buChar char="•"/>
            </a:pPr>
            <a:r>
              <a:rPr lang="en-US" dirty="0" smtClean="0"/>
              <a:t> </a:t>
            </a:r>
            <a:r>
              <a:rPr lang="en-US" dirty="0" err="1" smtClean="0"/>
              <a:t>Qiagen</a:t>
            </a:r>
            <a:r>
              <a:rPr lang="en-US" dirty="0" smtClean="0"/>
              <a:t>® </a:t>
            </a:r>
            <a:r>
              <a:rPr lang="en-US" dirty="0" err="1" smtClean="0"/>
              <a:t>DNEasy</a:t>
            </a:r>
            <a:r>
              <a:rPr lang="en-US" dirty="0" smtClean="0"/>
              <a:t>™ Plant Mini protocol used for DNA Extraction </a:t>
            </a:r>
            <a:endParaRPr lang="en-US" dirty="0"/>
          </a:p>
        </p:txBody>
      </p:sp>
    </p:spTree>
    <p:extLst>
      <p:ext uri="{BB962C8B-B14F-4D97-AF65-F5344CB8AC3E}">
        <p14:creationId xmlns:p14="http://schemas.microsoft.com/office/powerpoint/2010/main" val="4166240940"/>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8229600" cy="990600"/>
          </a:xfrm>
        </p:spPr>
        <p:txBody>
          <a:bodyPr>
            <a:normAutofit fontScale="90000"/>
          </a:bodyPr>
          <a:lstStyle/>
          <a:p>
            <a:r>
              <a:rPr lang="en-US" sz="4000" b="1" dirty="0" smtClean="0"/>
              <a:t>Isolation from Leaf Tissue</a:t>
            </a:r>
            <a:r>
              <a:rPr lang="en-US" sz="3600" dirty="0" smtClean="0"/>
              <a:t/>
            </a:r>
            <a:br>
              <a:rPr lang="en-US" sz="3600" dirty="0" smtClean="0"/>
            </a:br>
            <a:r>
              <a:rPr lang="en-US" sz="3600" dirty="0" smtClean="0"/>
              <a:t>(10/4-10/6)</a:t>
            </a:r>
            <a:endParaRPr lang="en-US" sz="3600" dirty="0"/>
          </a:p>
        </p:txBody>
      </p:sp>
      <p:sp>
        <p:nvSpPr>
          <p:cNvPr id="3" name="TextBox 2"/>
          <p:cNvSpPr txBox="1"/>
          <p:nvPr/>
        </p:nvSpPr>
        <p:spPr>
          <a:xfrm>
            <a:off x="1143000" y="3059668"/>
            <a:ext cx="2362200" cy="369332"/>
          </a:xfrm>
          <a:prstGeom prst="rect">
            <a:avLst/>
          </a:prstGeom>
          <a:noFill/>
        </p:spPr>
        <p:txBody>
          <a:bodyPr wrap="square" rtlCol="0">
            <a:spAutoFit/>
          </a:bodyPr>
          <a:lstStyle/>
          <a:p>
            <a:pPr algn="ctr"/>
            <a:r>
              <a:rPr lang="en-US" dirty="0" smtClean="0"/>
              <a:t>Digestible DNA </a:t>
            </a:r>
            <a:endParaRPr lang="en-US" dirty="0"/>
          </a:p>
        </p:txBody>
      </p:sp>
      <p:sp>
        <p:nvSpPr>
          <p:cNvPr id="6" name="TextBox 5"/>
          <p:cNvSpPr txBox="1"/>
          <p:nvPr/>
        </p:nvSpPr>
        <p:spPr>
          <a:xfrm>
            <a:off x="5625428" y="4572000"/>
            <a:ext cx="3048000" cy="1169551"/>
          </a:xfrm>
          <a:prstGeom prst="rect">
            <a:avLst/>
          </a:prstGeom>
          <a:noFill/>
        </p:spPr>
        <p:txBody>
          <a:bodyPr wrap="square" rtlCol="0">
            <a:spAutoFit/>
          </a:bodyPr>
          <a:lstStyle/>
          <a:p>
            <a:pPr marL="285750" indent="-285750">
              <a:buFont typeface="Arial" pitchFamily="34" charset="0"/>
              <a:buChar char="•"/>
            </a:pPr>
            <a:r>
              <a:rPr lang="en-US" sz="1400" dirty="0" smtClean="0"/>
              <a:t>Leaf tissue contained less polysaccharide “junk” than fruit or peel.  </a:t>
            </a:r>
          </a:p>
          <a:p>
            <a:pPr marL="285750" indent="-285750">
              <a:buFont typeface="Arial" pitchFamily="34" charset="0"/>
              <a:buChar char="•"/>
            </a:pPr>
            <a:r>
              <a:rPr lang="en-US" sz="1400" dirty="0" smtClean="0"/>
              <a:t>Excess polysaccharides can impede a successful DNA extraction</a:t>
            </a:r>
            <a:endParaRPr lang="en-US" sz="1400" dirty="0"/>
          </a:p>
        </p:txBody>
      </p:sp>
      <p:cxnSp>
        <p:nvCxnSpPr>
          <p:cNvPr id="9" name="Straight Arrow Connector 8"/>
          <p:cNvCxnSpPr/>
          <p:nvPr/>
        </p:nvCxnSpPr>
        <p:spPr>
          <a:xfrm>
            <a:off x="382588" y="3429000"/>
            <a:ext cx="0" cy="28639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3988" y="3059668"/>
            <a:ext cx="457200" cy="369332"/>
          </a:xfrm>
          <a:prstGeom prst="rect">
            <a:avLst/>
          </a:prstGeom>
          <a:noFill/>
        </p:spPr>
        <p:txBody>
          <a:bodyPr wrap="square" rtlCol="0">
            <a:spAutoFit/>
          </a:bodyPr>
          <a:lstStyle/>
          <a:p>
            <a:pPr algn="ctr"/>
            <a:r>
              <a:rPr lang="en-US" dirty="0"/>
              <a:t>-</a:t>
            </a:r>
          </a:p>
        </p:txBody>
      </p:sp>
      <p:sp>
        <p:nvSpPr>
          <p:cNvPr id="12" name="TextBox 11"/>
          <p:cNvSpPr txBox="1"/>
          <p:nvPr/>
        </p:nvSpPr>
        <p:spPr>
          <a:xfrm>
            <a:off x="153988" y="6368019"/>
            <a:ext cx="457200" cy="369332"/>
          </a:xfrm>
          <a:prstGeom prst="rect">
            <a:avLst/>
          </a:prstGeom>
          <a:noFill/>
        </p:spPr>
        <p:txBody>
          <a:bodyPr wrap="square" rtlCol="0">
            <a:spAutoFit/>
          </a:bodyPr>
          <a:lstStyle/>
          <a:p>
            <a:pPr algn="ct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73" y="3799105"/>
            <a:ext cx="4495578" cy="2938246"/>
          </a:xfrm>
          <a:prstGeom prst="rect">
            <a:avLst/>
          </a:prstGeom>
        </p:spPr>
      </p:pic>
      <p:grpSp>
        <p:nvGrpSpPr>
          <p:cNvPr id="13" name="Group 12"/>
          <p:cNvGrpSpPr/>
          <p:nvPr/>
        </p:nvGrpSpPr>
        <p:grpSpPr>
          <a:xfrm>
            <a:off x="5077851" y="1202183"/>
            <a:ext cx="4038600" cy="2042151"/>
            <a:chOff x="5015023" y="1394340"/>
            <a:chExt cx="4038600" cy="2042151"/>
          </a:xfrm>
        </p:grpSpPr>
        <p:sp>
          <p:nvSpPr>
            <p:cNvPr id="14" name="Content Placeholder 4"/>
            <p:cNvSpPr txBox="1">
              <a:spLocks/>
            </p:cNvSpPr>
            <p:nvPr/>
          </p:nvSpPr>
          <p:spPr>
            <a:xfrm>
              <a:off x="5015023" y="1836291"/>
              <a:ext cx="4038600" cy="1600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1.4%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agarose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gel-electrophoresis (45m @ 150 V)</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2.0µL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EtBr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added to gel- allowed visualization under UVB light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GeneRuler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100bp Plus DNA Ladder used for calibration [100-3000bp]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5254869" y="1394340"/>
              <a:ext cx="3355731" cy="338554"/>
            </a:xfrm>
            <a:prstGeom prst="rect">
              <a:avLst/>
            </a:prstGeom>
            <a:noFill/>
          </p:spPr>
          <p:txBody>
            <a:bodyPr wrap="square" rtlCol="0">
              <a:spAutoFit/>
            </a:bodyPr>
            <a:lstStyle/>
            <a:p>
              <a:pPr algn="ctr"/>
              <a:r>
                <a:rPr lang="en-US" sz="1600" b="1" dirty="0" smtClean="0"/>
                <a:t>Gel Analysis &amp; Visualization</a:t>
              </a:r>
              <a:endParaRPr lang="en-US" sz="1600" b="1" dirty="0"/>
            </a:p>
          </p:txBody>
        </p:sp>
      </p:grpSp>
      <p:sp>
        <p:nvSpPr>
          <p:cNvPr id="10" name="TextBox 9"/>
          <p:cNvSpPr txBox="1"/>
          <p:nvPr/>
        </p:nvSpPr>
        <p:spPr>
          <a:xfrm>
            <a:off x="5555914" y="4076104"/>
            <a:ext cx="3187028" cy="369332"/>
          </a:xfrm>
          <a:prstGeom prst="rect">
            <a:avLst/>
          </a:prstGeom>
          <a:noFill/>
        </p:spPr>
        <p:txBody>
          <a:bodyPr wrap="square" rtlCol="0">
            <a:spAutoFit/>
          </a:bodyPr>
          <a:lstStyle/>
          <a:p>
            <a:pPr algn="ctr"/>
            <a:r>
              <a:rPr lang="en-US" u="sng" dirty="0" smtClean="0"/>
              <a:t>Conclusions</a:t>
            </a:r>
            <a:endParaRPr lang="en-US" u="sng" dirty="0"/>
          </a:p>
        </p:txBody>
      </p:sp>
      <p:sp>
        <p:nvSpPr>
          <p:cNvPr id="4" name="Right Brace 3"/>
          <p:cNvSpPr/>
          <p:nvPr/>
        </p:nvSpPr>
        <p:spPr>
          <a:xfrm rot="16200000">
            <a:off x="1791024" y="3216871"/>
            <a:ext cx="801312" cy="1266132"/>
          </a:xfrm>
          <a:prstGeom prst="rightBrace">
            <a:avLst>
              <a:gd name="adj1" fmla="val 8333"/>
              <a:gd name="adj2" fmla="val 516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228600" y="990600"/>
            <a:ext cx="4800600" cy="1754327"/>
          </a:xfrm>
          <a:prstGeom prst="rect">
            <a:avLst/>
          </a:prstGeom>
          <a:noFill/>
        </p:spPr>
        <p:txBody>
          <a:bodyPr wrap="square" rtlCol="0">
            <a:spAutoFit/>
          </a:bodyPr>
          <a:lstStyle/>
          <a:p>
            <a:pPr>
              <a:buFont typeface="Arial"/>
              <a:buChar char="•"/>
            </a:pPr>
            <a:r>
              <a:rPr lang="en-US" dirty="0" smtClean="0"/>
              <a:t> Several fresh leaves procured from live </a:t>
            </a:r>
            <a:r>
              <a:rPr lang="en-US" i="1" dirty="0" smtClean="0"/>
              <a:t>Citrus </a:t>
            </a:r>
            <a:r>
              <a:rPr lang="en-US" i="1" dirty="0" err="1" smtClean="0"/>
              <a:t>sinensis</a:t>
            </a:r>
            <a:r>
              <a:rPr lang="en-US" dirty="0" smtClean="0"/>
              <a:t> at a local nursery</a:t>
            </a:r>
          </a:p>
          <a:p>
            <a:pPr>
              <a:buFont typeface="Arial"/>
              <a:buChar char="•"/>
            </a:pPr>
            <a:r>
              <a:rPr lang="en-US" dirty="0" smtClean="0"/>
              <a:t> Tissue was flash-frozen with liquid nitrogen and pulverized using mortar &amp; pestle</a:t>
            </a:r>
          </a:p>
          <a:p>
            <a:pPr>
              <a:buFont typeface="Arial"/>
              <a:buChar char="•"/>
            </a:pPr>
            <a:r>
              <a:rPr lang="en-US" dirty="0" err="1" smtClean="0"/>
              <a:t>Qiagen</a:t>
            </a:r>
            <a:r>
              <a:rPr lang="en-US" dirty="0" smtClean="0"/>
              <a:t>® </a:t>
            </a:r>
            <a:r>
              <a:rPr lang="en-US" dirty="0" err="1" smtClean="0"/>
              <a:t>DNEasy</a:t>
            </a:r>
            <a:r>
              <a:rPr lang="en-US" dirty="0" smtClean="0"/>
              <a:t>™ Plant Mini Kit used for extraction</a:t>
            </a:r>
            <a:endParaRPr lang="en-US" dirty="0"/>
          </a:p>
        </p:txBody>
      </p:sp>
    </p:spTree>
    <p:extLst>
      <p:ext uri="{BB962C8B-B14F-4D97-AF65-F5344CB8AC3E}">
        <p14:creationId xmlns:p14="http://schemas.microsoft.com/office/powerpoint/2010/main" val="4226658064"/>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800" dirty="0" smtClean="0"/>
              <a:t>PCR Amplification</a:t>
            </a:r>
            <a:endParaRPr lang="en-US" sz="3800" dirty="0"/>
          </a:p>
        </p:txBody>
      </p:sp>
      <p:sp>
        <p:nvSpPr>
          <p:cNvPr id="4" name="TextBox 3"/>
          <p:cNvSpPr txBox="1"/>
          <p:nvPr/>
        </p:nvSpPr>
        <p:spPr>
          <a:xfrm>
            <a:off x="0" y="838200"/>
            <a:ext cx="4419600" cy="1477328"/>
          </a:xfrm>
          <a:prstGeom prst="rect">
            <a:avLst/>
          </a:prstGeom>
          <a:solidFill>
            <a:schemeClr val="bg2"/>
          </a:solidFill>
        </p:spPr>
        <p:txBody>
          <a:bodyPr wrap="square" rtlCol="0">
            <a:spAutoFit/>
          </a:bodyPr>
          <a:lstStyle/>
          <a:p>
            <a:pPr marL="342900" indent="-342900">
              <a:buFont typeface="Arial" pitchFamily="34" charset="0"/>
              <a:buChar char="•"/>
            </a:pPr>
            <a:r>
              <a:rPr lang="en-US" dirty="0" smtClean="0"/>
              <a:t>20µL/rxn</a:t>
            </a:r>
          </a:p>
          <a:p>
            <a:pPr marL="342900" indent="-342900">
              <a:buFont typeface="Arial" pitchFamily="34" charset="0"/>
              <a:buChar char="•"/>
            </a:pPr>
            <a:r>
              <a:rPr lang="en-US" dirty="0" smtClean="0"/>
              <a:t> 4-7 reactions/PCR,</a:t>
            </a:r>
          </a:p>
          <a:p>
            <a:pPr marL="342900" indent="-342900">
              <a:buFont typeface="Arial" pitchFamily="34" charset="0"/>
              <a:buChar char="•"/>
            </a:pPr>
            <a:r>
              <a:rPr lang="en-US" dirty="0" smtClean="0"/>
              <a:t>+C, -C, -/-C used</a:t>
            </a:r>
          </a:p>
          <a:p>
            <a:pPr marL="342900" indent="-342900">
              <a:buFont typeface="Arial" pitchFamily="34" charset="0"/>
              <a:buChar char="•"/>
            </a:pPr>
            <a:r>
              <a:rPr lang="en-US" dirty="0" smtClean="0"/>
              <a:t>Storage: -20ºC (except Template = -80ºC)</a:t>
            </a:r>
          </a:p>
          <a:p>
            <a:pPr marL="342900" indent="-342900">
              <a:buFont typeface="Arial" pitchFamily="34" charset="0"/>
              <a:buChar char="•"/>
            </a:pPr>
            <a:r>
              <a:rPr lang="en-US" dirty="0" smtClean="0"/>
              <a:t>Prepared on ice</a:t>
            </a:r>
            <a:endParaRPr lang="en-US" dirty="0"/>
          </a:p>
        </p:txBody>
      </p:sp>
      <p:graphicFrame>
        <p:nvGraphicFramePr>
          <p:cNvPr id="5" name="Table 4"/>
          <p:cNvGraphicFramePr>
            <a:graphicFrameLocks noGrp="1"/>
          </p:cNvGraphicFramePr>
          <p:nvPr/>
        </p:nvGraphicFramePr>
        <p:xfrm>
          <a:off x="228600" y="2743200"/>
          <a:ext cx="3962400" cy="2865781"/>
        </p:xfrm>
        <a:graphic>
          <a:graphicData uri="http://schemas.openxmlformats.org/drawingml/2006/table">
            <a:tbl>
              <a:tblPr firstRow="1" bandRow="1">
                <a:tableStyleId>{6E25E649-3F16-4E02-A733-19D2CDBF48F0}</a:tableStyleId>
              </a:tblPr>
              <a:tblGrid>
                <a:gridCol w="2895600"/>
                <a:gridCol w="1066800"/>
              </a:tblGrid>
              <a:tr h="355887">
                <a:tc>
                  <a:txBody>
                    <a:bodyPr/>
                    <a:lstStyle/>
                    <a:p>
                      <a:r>
                        <a:rPr lang="en-US" dirty="0" smtClean="0"/>
                        <a:t>Ingredient</a:t>
                      </a:r>
                      <a:endParaRPr lang="en-US" dirty="0"/>
                    </a:p>
                  </a:txBody>
                  <a:tcPr/>
                </a:tc>
                <a:tc>
                  <a:txBody>
                    <a:bodyPr/>
                    <a:lstStyle/>
                    <a:p>
                      <a:r>
                        <a:rPr lang="en-US" dirty="0" smtClean="0"/>
                        <a:t>Quantity</a:t>
                      </a:r>
                      <a:endParaRPr lang="en-US" dirty="0"/>
                    </a:p>
                  </a:txBody>
                  <a:tcPr/>
                </a:tc>
              </a:tr>
              <a:tr h="355887">
                <a:tc>
                  <a:txBody>
                    <a:bodyPr/>
                    <a:lstStyle/>
                    <a:p>
                      <a:r>
                        <a:rPr lang="en-US" sz="1600" dirty="0" smtClean="0"/>
                        <a:t>Kit-ready</a:t>
                      </a:r>
                      <a:r>
                        <a:rPr lang="en-US" sz="1600" baseline="0" dirty="0" smtClean="0"/>
                        <a:t> </a:t>
                      </a:r>
                      <a:r>
                        <a:rPr lang="en-US" sz="1600" baseline="0" dirty="0" err="1" smtClean="0"/>
                        <a:t>Mastermix</a:t>
                      </a:r>
                      <a:r>
                        <a:rPr lang="en-US" sz="1600" baseline="0" dirty="0" smtClean="0"/>
                        <a:t> (+</a:t>
                      </a:r>
                      <a:r>
                        <a:rPr lang="en-US" sz="1600" baseline="0" dirty="0" err="1" smtClean="0"/>
                        <a:t>TaqP</a:t>
                      </a:r>
                      <a:r>
                        <a:rPr lang="en-US" sz="1600" baseline="0" dirty="0" smtClean="0"/>
                        <a:t>), 2x</a:t>
                      </a:r>
                      <a:endParaRPr lang="en-US" sz="1600" dirty="0"/>
                    </a:p>
                  </a:txBody>
                  <a:tcPr/>
                </a:tc>
                <a:tc>
                  <a:txBody>
                    <a:bodyPr/>
                    <a:lstStyle/>
                    <a:p>
                      <a:pPr algn="ctr"/>
                      <a:r>
                        <a:rPr lang="en-US" sz="1600" dirty="0" smtClean="0"/>
                        <a:t>10 µL</a:t>
                      </a:r>
                      <a:endParaRPr lang="en-US" sz="1600" dirty="0"/>
                    </a:p>
                  </a:txBody>
                  <a:tcPr/>
                </a:tc>
              </a:tr>
              <a:tr h="355887">
                <a:tc>
                  <a:txBody>
                    <a:bodyPr/>
                    <a:lstStyle/>
                    <a:p>
                      <a:r>
                        <a:rPr lang="en-US" sz="1600" dirty="0" smtClean="0"/>
                        <a:t>Forward Primer (19_orange1_F), 10µM </a:t>
                      </a:r>
                      <a:endParaRPr lang="en-US" sz="1600" dirty="0"/>
                    </a:p>
                  </a:txBody>
                  <a:tcPr/>
                </a:tc>
                <a:tc>
                  <a:txBody>
                    <a:bodyPr/>
                    <a:lstStyle/>
                    <a:p>
                      <a:pPr algn="ctr"/>
                      <a:r>
                        <a:rPr lang="en-US" sz="1600" dirty="0" smtClean="0"/>
                        <a:t>0.8 µL</a:t>
                      </a:r>
                      <a:endParaRPr lang="en-US" sz="1600" dirty="0"/>
                    </a:p>
                  </a:txBody>
                  <a:tcPr/>
                </a:tc>
              </a:tr>
              <a:tr h="355887">
                <a:tc>
                  <a:txBody>
                    <a:bodyPr/>
                    <a:lstStyle/>
                    <a:p>
                      <a:r>
                        <a:rPr lang="en-US" sz="1600" dirty="0" smtClean="0"/>
                        <a:t>Reverse Primer (19_orange2_R), 10µM</a:t>
                      </a:r>
                      <a:endParaRPr lang="en-US" sz="1600" dirty="0"/>
                    </a:p>
                  </a:txBody>
                  <a:tcPr/>
                </a:tc>
                <a:tc>
                  <a:txBody>
                    <a:bodyPr/>
                    <a:lstStyle/>
                    <a:p>
                      <a:pPr algn="ctr"/>
                      <a:r>
                        <a:rPr lang="en-US" sz="1600" dirty="0" smtClean="0"/>
                        <a:t>0.8 µL</a:t>
                      </a:r>
                      <a:endParaRPr lang="en-US" sz="1600" dirty="0"/>
                    </a:p>
                  </a:txBody>
                  <a:tcPr/>
                </a:tc>
              </a:tr>
              <a:tr h="492947">
                <a:tc>
                  <a:txBody>
                    <a:bodyPr/>
                    <a:lstStyle/>
                    <a:p>
                      <a:r>
                        <a:rPr lang="en-US" sz="1600" dirty="0" smtClean="0"/>
                        <a:t>Water</a:t>
                      </a:r>
                      <a:r>
                        <a:rPr lang="en-US" sz="1600" baseline="0" dirty="0" smtClean="0"/>
                        <a:t> (</a:t>
                      </a:r>
                      <a:r>
                        <a:rPr lang="en-US" sz="1600" baseline="0" dirty="0" err="1" smtClean="0"/>
                        <a:t>dd</a:t>
                      </a:r>
                      <a:r>
                        <a:rPr lang="en-US" sz="1600" baseline="0" dirty="0" smtClean="0"/>
                        <a:t>, UVGI)</a:t>
                      </a:r>
                      <a:endParaRPr lang="en-US" sz="1600" dirty="0"/>
                    </a:p>
                  </a:txBody>
                  <a:tcPr/>
                </a:tc>
                <a:tc>
                  <a:txBody>
                    <a:bodyPr/>
                    <a:lstStyle/>
                    <a:p>
                      <a:pPr algn="ctr"/>
                      <a:r>
                        <a:rPr lang="en-US" sz="1600" b="0" dirty="0" smtClean="0"/>
                        <a:t>7.4µL </a:t>
                      </a:r>
                      <a:endParaRPr lang="en-US" sz="1600" b="0" dirty="0"/>
                    </a:p>
                  </a:txBody>
                  <a:tcPr/>
                </a:tc>
              </a:tr>
              <a:tr h="492947">
                <a:tc>
                  <a:txBody>
                    <a:bodyPr/>
                    <a:lstStyle/>
                    <a:p>
                      <a:r>
                        <a:rPr lang="en-US" sz="1600" dirty="0" smtClean="0"/>
                        <a:t>Template DNA</a:t>
                      </a:r>
                      <a:endParaRPr lang="en-US" sz="1600" dirty="0"/>
                    </a:p>
                  </a:txBody>
                  <a:tcPr/>
                </a:tc>
                <a:tc>
                  <a:txBody>
                    <a:bodyPr/>
                    <a:lstStyle/>
                    <a:p>
                      <a:pPr algn="ctr"/>
                      <a:r>
                        <a:rPr lang="en-US" sz="1600" b="0" dirty="0" smtClean="0"/>
                        <a:t>1.0µL</a:t>
                      </a:r>
                      <a:endParaRPr lang="en-US" sz="1600" b="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53523136"/>
              </p:ext>
            </p:extLst>
          </p:nvPr>
        </p:nvGraphicFramePr>
        <p:xfrm>
          <a:off x="5334000" y="1371600"/>
          <a:ext cx="2819399" cy="741680"/>
        </p:xfrm>
        <a:graphic>
          <a:graphicData uri="http://schemas.openxmlformats.org/drawingml/2006/table">
            <a:tbl>
              <a:tblPr firstRow="1" bandRow="1">
                <a:tableStyleId>{6E25E649-3F16-4E02-A733-19D2CDBF48F0}</a:tableStyleId>
              </a:tblPr>
              <a:tblGrid>
                <a:gridCol w="566590"/>
                <a:gridCol w="566590"/>
                <a:gridCol w="385705"/>
                <a:gridCol w="529104"/>
                <a:gridCol w="385705"/>
                <a:gridCol w="385705"/>
              </a:tblGrid>
              <a:tr h="370840">
                <a:tc>
                  <a:txBody>
                    <a:bodyPr/>
                    <a:lstStyle/>
                    <a:p>
                      <a:r>
                        <a:rPr lang="en-US" sz="1400" dirty="0" smtClean="0"/>
                        <a:t>A</a:t>
                      </a:r>
                      <a:endParaRPr lang="en-US" sz="1400" dirty="0"/>
                    </a:p>
                  </a:txBody>
                  <a:tcPr/>
                </a:tc>
                <a:tc>
                  <a:txBody>
                    <a:bodyPr/>
                    <a:lstStyle/>
                    <a:p>
                      <a:r>
                        <a:rPr lang="en-US" sz="1400" dirty="0" smtClean="0"/>
                        <a:t>B</a:t>
                      </a:r>
                      <a:endParaRPr lang="en-US" sz="1400" dirty="0"/>
                    </a:p>
                  </a:txBody>
                  <a:tcPr/>
                </a:tc>
                <a:tc>
                  <a:txBody>
                    <a:bodyPr/>
                    <a:lstStyle/>
                    <a:p>
                      <a:r>
                        <a:rPr lang="en-US" sz="1400" dirty="0" smtClean="0"/>
                        <a:t>C</a:t>
                      </a:r>
                      <a:endParaRPr lang="en-US" sz="1400" dirty="0"/>
                    </a:p>
                  </a:txBody>
                  <a:tcPr/>
                </a:tc>
                <a:tc>
                  <a:txBody>
                    <a:bodyPr/>
                    <a:lstStyle/>
                    <a:p>
                      <a:r>
                        <a:rPr lang="en-US" sz="1400" dirty="0" smtClean="0"/>
                        <a:t>D</a:t>
                      </a:r>
                      <a:endParaRPr lang="en-US" sz="1400" dirty="0"/>
                    </a:p>
                  </a:txBody>
                  <a:tcPr/>
                </a:tc>
                <a:tc>
                  <a:txBody>
                    <a:bodyPr/>
                    <a:lstStyle/>
                    <a:p>
                      <a:r>
                        <a:rPr lang="en-US" sz="1400" dirty="0" smtClean="0"/>
                        <a:t>E</a:t>
                      </a:r>
                      <a:endParaRPr lang="en-US" sz="1400" dirty="0"/>
                    </a:p>
                  </a:txBody>
                  <a:tcPr/>
                </a:tc>
                <a:tc>
                  <a:txBody>
                    <a:bodyPr/>
                    <a:lstStyle/>
                    <a:p>
                      <a:r>
                        <a:rPr lang="en-US" sz="1400" dirty="0" smtClean="0"/>
                        <a:t>F</a:t>
                      </a:r>
                      <a:endParaRPr lang="en-US" sz="1400" dirty="0"/>
                    </a:p>
                  </a:txBody>
                  <a:tcPr/>
                </a:tc>
              </a:tr>
              <a:tr h="370840">
                <a:tc>
                  <a:txBody>
                    <a:bodyPr/>
                    <a:lstStyle/>
                    <a:p>
                      <a:r>
                        <a:rPr lang="en-US" sz="1400" dirty="0" smtClean="0"/>
                        <a:t>59.2</a:t>
                      </a:r>
                      <a:endParaRPr lang="en-US" sz="1400" dirty="0"/>
                    </a:p>
                  </a:txBody>
                  <a:tcPr/>
                </a:tc>
                <a:tc>
                  <a:txBody>
                    <a:bodyPr/>
                    <a:lstStyle/>
                    <a:p>
                      <a:r>
                        <a:rPr lang="en-US" sz="1400" dirty="0" smtClean="0"/>
                        <a:t>56.3</a:t>
                      </a:r>
                      <a:endParaRPr lang="en-US" sz="1400" dirty="0"/>
                    </a:p>
                  </a:txBody>
                  <a:tcPr/>
                </a:tc>
                <a:tc>
                  <a:txBody>
                    <a:bodyPr/>
                    <a:lstStyle/>
                    <a:p>
                      <a:r>
                        <a:rPr lang="en-US" sz="1400" dirty="0" smtClean="0"/>
                        <a:t>52</a:t>
                      </a:r>
                      <a:endParaRPr lang="en-US" sz="1400" dirty="0"/>
                    </a:p>
                  </a:txBody>
                  <a:tcPr/>
                </a:tc>
                <a:tc>
                  <a:txBody>
                    <a:bodyPr/>
                    <a:lstStyle/>
                    <a:p>
                      <a:r>
                        <a:rPr lang="en-US" sz="1400" dirty="0" smtClean="0"/>
                        <a:t>46.5</a:t>
                      </a:r>
                      <a:endParaRPr lang="en-US" sz="1400" dirty="0"/>
                    </a:p>
                  </a:txBody>
                  <a:tcPr/>
                </a:tc>
                <a:tc>
                  <a:txBody>
                    <a:bodyPr/>
                    <a:lstStyle/>
                    <a:p>
                      <a:r>
                        <a:rPr lang="en-US" sz="1400" dirty="0" smtClean="0"/>
                        <a:t>42</a:t>
                      </a:r>
                      <a:endParaRPr lang="en-US" sz="1400" dirty="0"/>
                    </a:p>
                  </a:txBody>
                  <a:tcPr/>
                </a:tc>
                <a:tc>
                  <a:txBody>
                    <a:bodyPr/>
                    <a:lstStyle/>
                    <a:p>
                      <a:r>
                        <a:rPr lang="en-US" sz="1400" dirty="0" smtClean="0"/>
                        <a:t>40</a:t>
                      </a:r>
                      <a:endParaRPr lang="en-US" sz="1400" dirty="0"/>
                    </a:p>
                  </a:txBody>
                  <a:tcPr/>
                </a:tc>
              </a:tr>
            </a:tbl>
          </a:graphicData>
        </a:graphic>
      </p:graphicFrame>
      <p:sp>
        <p:nvSpPr>
          <p:cNvPr id="7" name="TextBox 6"/>
          <p:cNvSpPr txBox="1"/>
          <p:nvPr/>
        </p:nvSpPr>
        <p:spPr>
          <a:xfrm>
            <a:off x="457200" y="2362200"/>
            <a:ext cx="3733800" cy="369332"/>
          </a:xfrm>
          <a:prstGeom prst="rect">
            <a:avLst/>
          </a:prstGeom>
          <a:noFill/>
        </p:spPr>
        <p:txBody>
          <a:bodyPr wrap="square" rtlCol="0">
            <a:spAutoFit/>
          </a:bodyPr>
          <a:lstStyle/>
          <a:p>
            <a:pPr algn="ctr"/>
            <a:r>
              <a:rPr lang="en-US" b="1" dirty="0" smtClean="0"/>
              <a:t>Final Reaction Ingredients</a:t>
            </a:r>
            <a:endParaRPr lang="en-US" b="1" dirty="0"/>
          </a:p>
        </p:txBody>
      </p:sp>
      <p:sp>
        <p:nvSpPr>
          <p:cNvPr id="8" name="TextBox 7"/>
          <p:cNvSpPr txBox="1"/>
          <p:nvPr/>
        </p:nvSpPr>
        <p:spPr>
          <a:xfrm>
            <a:off x="4876800" y="914400"/>
            <a:ext cx="3581400" cy="369332"/>
          </a:xfrm>
          <a:prstGeom prst="rect">
            <a:avLst/>
          </a:prstGeom>
          <a:noFill/>
        </p:spPr>
        <p:txBody>
          <a:bodyPr wrap="square" rtlCol="0">
            <a:spAutoFit/>
          </a:bodyPr>
          <a:lstStyle/>
          <a:p>
            <a:pPr algn="ctr"/>
            <a:r>
              <a:rPr lang="en-US" b="1" dirty="0" smtClean="0"/>
              <a:t>Annealing </a:t>
            </a:r>
            <a:r>
              <a:rPr lang="en-US" b="1" dirty="0" err="1" smtClean="0"/>
              <a:t>Thermogradient</a:t>
            </a:r>
            <a:r>
              <a:rPr lang="en-US" b="1" dirty="0" smtClean="0"/>
              <a:t> (ºC)</a:t>
            </a:r>
            <a:endParaRPr lang="en-US" b="1" dirty="0"/>
          </a:p>
        </p:txBody>
      </p:sp>
      <p:cxnSp>
        <p:nvCxnSpPr>
          <p:cNvPr id="37" name="Straight Connector 36"/>
          <p:cNvCxnSpPr/>
          <p:nvPr/>
        </p:nvCxnSpPr>
        <p:spPr>
          <a:xfrm>
            <a:off x="8077200" y="5410200"/>
            <a:ext cx="60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467600" y="5638800"/>
            <a:ext cx="609600" cy="369332"/>
          </a:xfrm>
          <a:prstGeom prst="rect">
            <a:avLst/>
          </a:prstGeom>
          <a:noFill/>
        </p:spPr>
        <p:txBody>
          <a:bodyPr wrap="square" rtlCol="0">
            <a:spAutoFit/>
          </a:bodyPr>
          <a:lstStyle/>
          <a:p>
            <a:r>
              <a:rPr lang="en-US" dirty="0" smtClean="0"/>
              <a:t>30x</a:t>
            </a:r>
            <a:endParaRPr lang="en-US" dirty="0"/>
          </a:p>
        </p:txBody>
      </p:sp>
      <p:sp>
        <p:nvSpPr>
          <p:cNvPr id="48" name="TextBox 47"/>
          <p:cNvSpPr txBox="1"/>
          <p:nvPr/>
        </p:nvSpPr>
        <p:spPr>
          <a:xfrm>
            <a:off x="304800" y="5867400"/>
            <a:ext cx="5943600" cy="646331"/>
          </a:xfrm>
          <a:prstGeom prst="rect">
            <a:avLst/>
          </a:prstGeom>
          <a:noFill/>
        </p:spPr>
        <p:txBody>
          <a:bodyPr wrap="square" rtlCol="0">
            <a:spAutoFit/>
          </a:bodyPr>
          <a:lstStyle/>
          <a:p>
            <a:r>
              <a:rPr lang="en-US" dirty="0" smtClean="0"/>
              <a:t>• Results elucidated &amp; analyzed via 1.0% </a:t>
            </a:r>
            <a:r>
              <a:rPr lang="en-US" dirty="0" err="1" smtClean="0"/>
              <a:t>agarose</a:t>
            </a:r>
            <a:r>
              <a:rPr lang="en-US" dirty="0" smtClean="0"/>
              <a:t> gel electrophoresis (@150V, 45m)</a:t>
            </a:r>
            <a:endParaRPr lang="en-US" dirty="0"/>
          </a:p>
        </p:txBody>
      </p:sp>
      <p:grpSp>
        <p:nvGrpSpPr>
          <p:cNvPr id="9" name="Group 8"/>
          <p:cNvGrpSpPr/>
          <p:nvPr/>
        </p:nvGrpSpPr>
        <p:grpSpPr>
          <a:xfrm>
            <a:off x="4419600" y="3352800"/>
            <a:ext cx="381000" cy="1752600"/>
            <a:chOff x="4419600" y="3352800"/>
            <a:chExt cx="381000" cy="1752600"/>
          </a:xfrm>
        </p:grpSpPr>
        <p:cxnSp>
          <p:nvCxnSpPr>
            <p:cNvPr id="51" name="Straight Connector 50"/>
            <p:cNvCxnSpPr/>
            <p:nvPr/>
          </p:nvCxnSpPr>
          <p:spPr>
            <a:xfrm rot="5400000" flipH="1" flipV="1">
              <a:off x="3619500" y="4152900"/>
              <a:ext cx="17526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572000" y="3352800"/>
              <a:ext cx="2286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4800600" y="2971800"/>
            <a:ext cx="4343400" cy="3037820"/>
            <a:chOff x="4800600" y="2971800"/>
            <a:chExt cx="4343400" cy="3037820"/>
          </a:xfrm>
        </p:grpSpPr>
        <p:grpSp>
          <p:nvGrpSpPr>
            <p:cNvPr id="49" name="Group 48"/>
            <p:cNvGrpSpPr/>
            <p:nvPr/>
          </p:nvGrpSpPr>
          <p:grpSpPr>
            <a:xfrm>
              <a:off x="4876800" y="2971800"/>
              <a:ext cx="4267200" cy="3037820"/>
              <a:chOff x="4572000" y="2971800"/>
              <a:chExt cx="4267200" cy="3037820"/>
            </a:xfrm>
          </p:grpSpPr>
          <p:grpSp>
            <p:nvGrpSpPr>
              <p:cNvPr id="33" name="Group 32"/>
              <p:cNvGrpSpPr/>
              <p:nvPr/>
            </p:nvGrpSpPr>
            <p:grpSpPr>
              <a:xfrm>
                <a:off x="4572000" y="2971800"/>
                <a:ext cx="3048000" cy="2590800"/>
                <a:chOff x="4876800" y="2971800"/>
                <a:chExt cx="3048000" cy="2590800"/>
              </a:xfrm>
            </p:grpSpPr>
            <p:grpSp>
              <p:nvGrpSpPr>
                <p:cNvPr id="29" name="Group 28"/>
                <p:cNvGrpSpPr/>
                <p:nvPr/>
              </p:nvGrpSpPr>
              <p:grpSpPr>
                <a:xfrm>
                  <a:off x="5029200" y="3352800"/>
                  <a:ext cx="2743200" cy="1752600"/>
                  <a:chOff x="5334000" y="2971800"/>
                  <a:chExt cx="2743200" cy="1752600"/>
                </a:xfrm>
              </p:grpSpPr>
              <p:cxnSp>
                <p:nvCxnSpPr>
                  <p:cNvPr id="11" name="Straight Connector 10"/>
                  <p:cNvCxnSpPr/>
                  <p:nvPr/>
                </p:nvCxnSpPr>
                <p:spPr>
                  <a:xfrm rot="5400000" flipH="1" flipV="1">
                    <a:off x="4648200" y="3657600"/>
                    <a:ext cx="17526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15000" y="2971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5753100" y="3314700"/>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324600" y="3886200"/>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629400" y="3581400"/>
                    <a:ext cx="4572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934200" y="3429000"/>
                    <a:ext cx="114300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Left Bracket 29"/>
                <p:cNvSpPr/>
                <p:nvPr/>
              </p:nvSpPr>
              <p:spPr>
                <a:xfrm>
                  <a:off x="4876800" y="2971800"/>
                  <a:ext cx="304800" cy="25146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Right Bracket 31"/>
                <p:cNvSpPr/>
                <p:nvPr/>
              </p:nvSpPr>
              <p:spPr>
                <a:xfrm>
                  <a:off x="7620000" y="2971800"/>
                  <a:ext cx="304800" cy="25908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5" name="Straight Connector 34"/>
              <p:cNvCxnSpPr/>
              <p:nvPr/>
            </p:nvCxnSpPr>
            <p:spPr>
              <a:xfrm rot="16200000" flipH="1">
                <a:off x="6972300" y="4305300"/>
                <a:ext cx="160020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229600" y="5029200"/>
                <a:ext cx="381000" cy="369332"/>
              </a:xfrm>
              <a:prstGeom prst="rect">
                <a:avLst/>
              </a:prstGeom>
              <a:noFill/>
            </p:spPr>
            <p:txBody>
              <a:bodyPr wrap="square" rtlCol="0">
                <a:spAutoFit/>
              </a:bodyPr>
              <a:lstStyle/>
              <a:p>
                <a:r>
                  <a:rPr lang="en-US" dirty="0" smtClean="0"/>
                  <a:t>H</a:t>
                </a:r>
                <a:endParaRPr lang="en-US" dirty="0"/>
              </a:p>
            </p:txBody>
          </p:sp>
          <p:sp>
            <p:nvSpPr>
              <p:cNvPr id="44" name="TextBox 43"/>
              <p:cNvSpPr txBox="1"/>
              <p:nvPr/>
            </p:nvSpPr>
            <p:spPr>
              <a:xfrm>
                <a:off x="8229600" y="5486400"/>
                <a:ext cx="609600" cy="523220"/>
              </a:xfrm>
              <a:prstGeom prst="rect">
                <a:avLst/>
              </a:prstGeom>
              <a:noFill/>
            </p:spPr>
            <p:txBody>
              <a:bodyPr wrap="square" rtlCol="0">
                <a:spAutoFit/>
              </a:bodyPr>
              <a:lstStyle/>
              <a:p>
                <a:pPr algn="ctr"/>
                <a:r>
                  <a:rPr lang="en-US" sz="1400" dirty="0" smtClean="0"/>
                  <a:t>15ºC,∞</a:t>
                </a:r>
                <a:endParaRPr lang="en-US" sz="1400" dirty="0"/>
              </a:p>
            </p:txBody>
          </p:sp>
        </p:grpSp>
        <p:grpSp>
          <p:nvGrpSpPr>
            <p:cNvPr id="57" name="Group 56"/>
            <p:cNvGrpSpPr/>
            <p:nvPr/>
          </p:nvGrpSpPr>
          <p:grpSpPr>
            <a:xfrm>
              <a:off x="5257800" y="2971800"/>
              <a:ext cx="685800" cy="1666220"/>
              <a:chOff x="4953000" y="2971800"/>
              <a:chExt cx="685800" cy="1666220"/>
            </a:xfrm>
          </p:grpSpPr>
          <p:sp>
            <p:nvSpPr>
              <p:cNvPr id="38" name="TextBox 37"/>
              <p:cNvSpPr txBox="1"/>
              <p:nvPr/>
            </p:nvSpPr>
            <p:spPr>
              <a:xfrm>
                <a:off x="5105400" y="2971800"/>
                <a:ext cx="381000" cy="369332"/>
              </a:xfrm>
              <a:prstGeom prst="rect">
                <a:avLst/>
              </a:prstGeom>
              <a:noFill/>
            </p:spPr>
            <p:txBody>
              <a:bodyPr wrap="square" rtlCol="0">
                <a:spAutoFit/>
              </a:bodyPr>
              <a:lstStyle/>
              <a:p>
                <a:pPr algn="ctr"/>
                <a:r>
                  <a:rPr lang="en-US" b="1" dirty="0" smtClean="0"/>
                  <a:t>D</a:t>
                </a:r>
                <a:endParaRPr lang="en-US" b="1" dirty="0"/>
              </a:p>
            </p:txBody>
          </p:sp>
          <p:sp>
            <p:nvSpPr>
              <p:cNvPr id="45" name="TextBox 44"/>
              <p:cNvSpPr txBox="1"/>
              <p:nvPr/>
            </p:nvSpPr>
            <p:spPr>
              <a:xfrm>
                <a:off x="4953000" y="4114800"/>
                <a:ext cx="685800" cy="523220"/>
              </a:xfrm>
              <a:prstGeom prst="rect">
                <a:avLst/>
              </a:prstGeom>
              <a:noFill/>
            </p:spPr>
            <p:txBody>
              <a:bodyPr wrap="square" rtlCol="0">
                <a:spAutoFit/>
              </a:bodyPr>
              <a:lstStyle/>
              <a:p>
                <a:pPr algn="ctr"/>
                <a:r>
                  <a:rPr lang="en-US" sz="1400" dirty="0" smtClean="0"/>
                  <a:t>94ºC, 30s</a:t>
                </a:r>
                <a:endParaRPr lang="en-US" sz="1400" dirty="0"/>
              </a:p>
            </p:txBody>
          </p:sp>
        </p:grpSp>
        <p:grpSp>
          <p:nvGrpSpPr>
            <p:cNvPr id="58" name="Group 57"/>
            <p:cNvGrpSpPr/>
            <p:nvPr/>
          </p:nvGrpSpPr>
          <p:grpSpPr>
            <a:xfrm>
              <a:off x="6019800" y="3886200"/>
              <a:ext cx="457200" cy="764977"/>
              <a:chOff x="5715000" y="3886200"/>
              <a:chExt cx="457200" cy="764977"/>
            </a:xfrm>
          </p:grpSpPr>
          <p:sp>
            <p:nvSpPr>
              <p:cNvPr id="39" name="TextBox 38"/>
              <p:cNvSpPr txBox="1"/>
              <p:nvPr/>
            </p:nvSpPr>
            <p:spPr>
              <a:xfrm>
                <a:off x="5715000" y="3886200"/>
                <a:ext cx="381000" cy="381000"/>
              </a:xfrm>
              <a:prstGeom prst="rect">
                <a:avLst/>
              </a:prstGeom>
              <a:noFill/>
            </p:spPr>
            <p:txBody>
              <a:bodyPr wrap="square" rtlCol="0">
                <a:spAutoFit/>
              </a:bodyPr>
              <a:lstStyle/>
              <a:p>
                <a:pPr algn="ctr"/>
                <a:r>
                  <a:rPr lang="en-US" b="1" dirty="0" smtClean="0"/>
                  <a:t>A</a:t>
                </a:r>
                <a:endParaRPr lang="en-US" b="1" dirty="0"/>
              </a:p>
            </p:txBody>
          </p:sp>
          <p:sp>
            <p:nvSpPr>
              <p:cNvPr id="46" name="TextBox 45"/>
              <p:cNvSpPr txBox="1"/>
              <p:nvPr/>
            </p:nvSpPr>
            <p:spPr>
              <a:xfrm>
                <a:off x="5715000" y="4343400"/>
                <a:ext cx="457200" cy="307777"/>
              </a:xfrm>
              <a:prstGeom prst="rect">
                <a:avLst/>
              </a:prstGeom>
              <a:noFill/>
            </p:spPr>
            <p:txBody>
              <a:bodyPr wrap="square" rtlCol="0">
                <a:spAutoFit/>
              </a:bodyPr>
              <a:lstStyle/>
              <a:p>
                <a:r>
                  <a:rPr lang="en-US" sz="1400" dirty="0" smtClean="0"/>
                  <a:t>30s</a:t>
                </a:r>
                <a:endParaRPr lang="en-US" sz="1400" dirty="0"/>
              </a:p>
            </p:txBody>
          </p:sp>
        </p:grpSp>
        <p:grpSp>
          <p:nvGrpSpPr>
            <p:cNvPr id="59" name="Group 58"/>
            <p:cNvGrpSpPr/>
            <p:nvPr/>
          </p:nvGrpSpPr>
          <p:grpSpPr>
            <a:xfrm>
              <a:off x="6858000" y="3352800"/>
              <a:ext cx="762000" cy="980420"/>
              <a:chOff x="6553200" y="3429000"/>
              <a:chExt cx="762000" cy="980420"/>
            </a:xfrm>
          </p:grpSpPr>
          <p:sp>
            <p:nvSpPr>
              <p:cNvPr id="40" name="TextBox 39"/>
              <p:cNvSpPr txBox="1"/>
              <p:nvPr/>
            </p:nvSpPr>
            <p:spPr>
              <a:xfrm>
                <a:off x="6705600" y="3429000"/>
                <a:ext cx="457200" cy="369332"/>
              </a:xfrm>
              <a:prstGeom prst="rect">
                <a:avLst/>
              </a:prstGeom>
              <a:noFill/>
            </p:spPr>
            <p:txBody>
              <a:bodyPr wrap="square" rtlCol="0">
                <a:spAutoFit/>
              </a:bodyPr>
              <a:lstStyle/>
              <a:p>
                <a:pPr algn="ctr"/>
                <a:r>
                  <a:rPr lang="en-US" b="1" dirty="0" smtClean="0"/>
                  <a:t>E</a:t>
                </a:r>
                <a:endParaRPr lang="en-US" b="1" dirty="0"/>
              </a:p>
            </p:txBody>
          </p:sp>
          <p:sp>
            <p:nvSpPr>
              <p:cNvPr id="47" name="TextBox 46"/>
              <p:cNvSpPr txBox="1"/>
              <p:nvPr/>
            </p:nvSpPr>
            <p:spPr>
              <a:xfrm>
                <a:off x="6553200" y="3886200"/>
                <a:ext cx="762000" cy="523220"/>
              </a:xfrm>
              <a:prstGeom prst="rect">
                <a:avLst/>
              </a:prstGeom>
              <a:noFill/>
            </p:spPr>
            <p:txBody>
              <a:bodyPr wrap="square" rtlCol="0">
                <a:spAutoFit/>
              </a:bodyPr>
              <a:lstStyle/>
              <a:p>
                <a:pPr algn="ctr"/>
                <a:r>
                  <a:rPr lang="en-US" sz="1400" dirty="0" smtClean="0"/>
                  <a:t>72ºC,</a:t>
                </a:r>
              </a:p>
              <a:p>
                <a:pPr algn="ctr"/>
                <a:r>
                  <a:rPr lang="en-US" sz="1400" dirty="0" smtClean="0"/>
                  <a:t>5m</a:t>
                </a:r>
                <a:endParaRPr lang="en-US" sz="1400" dirty="0"/>
              </a:p>
            </p:txBody>
          </p:sp>
        </p:grpSp>
        <p:cxnSp>
          <p:nvCxnSpPr>
            <p:cNvPr id="56" name="Straight Connector 55"/>
            <p:cNvCxnSpPr/>
            <p:nvPr/>
          </p:nvCxnSpPr>
          <p:spPr>
            <a:xfrm rot="16200000" flipH="1">
              <a:off x="4076700" y="4076700"/>
              <a:ext cx="1676400" cy="22860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6816873"/>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1010118"/>
          </a:xfrm>
        </p:spPr>
        <p:txBody>
          <a:bodyPr>
            <a:normAutofit fontScale="90000"/>
          </a:bodyPr>
          <a:lstStyle/>
          <a:p>
            <a:r>
              <a:rPr lang="en-US" sz="4000" b="1" dirty="0" smtClean="0"/>
              <a:t>Initial PCR Amplification</a:t>
            </a:r>
            <a:r>
              <a:rPr lang="en-US" sz="3200" dirty="0"/>
              <a:t/>
            </a:r>
            <a:br>
              <a:rPr lang="en-US" sz="3200" dirty="0"/>
            </a:br>
            <a:r>
              <a:rPr lang="en-US" sz="3200" dirty="0" smtClean="0"/>
              <a:t>(10/11-10/13)</a:t>
            </a:r>
            <a:endParaRPr lang="en-US" sz="32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48" r="51666"/>
          <a:stretch/>
        </p:blipFill>
        <p:spPr>
          <a:xfrm>
            <a:off x="6358890" y="1773986"/>
            <a:ext cx="1554480" cy="4129893"/>
          </a:xfrm>
          <a:prstGeom prst="rect">
            <a:avLst/>
          </a:prstGeom>
        </p:spPr>
      </p:pic>
      <p:sp>
        <p:nvSpPr>
          <p:cNvPr id="4" name="TextBox 3"/>
          <p:cNvSpPr txBox="1"/>
          <p:nvPr/>
        </p:nvSpPr>
        <p:spPr>
          <a:xfrm>
            <a:off x="8065770" y="1773986"/>
            <a:ext cx="990600" cy="276999"/>
          </a:xfrm>
          <a:prstGeom prst="rect">
            <a:avLst/>
          </a:prstGeom>
          <a:noFill/>
        </p:spPr>
        <p:txBody>
          <a:bodyPr wrap="square" rtlCol="0">
            <a:spAutoFit/>
          </a:bodyPr>
          <a:lstStyle/>
          <a:p>
            <a:r>
              <a:rPr lang="en-US" sz="1200" dirty="0" smtClean="0"/>
              <a:t>After 45 min</a:t>
            </a:r>
            <a:endParaRPr lang="en-US" sz="1200" dirty="0"/>
          </a:p>
        </p:txBody>
      </p:sp>
      <p:sp>
        <p:nvSpPr>
          <p:cNvPr id="6" name="TextBox 5"/>
          <p:cNvSpPr txBox="1"/>
          <p:nvPr/>
        </p:nvSpPr>
        <p:spPr>
          <a:xfrm>
            <a:off x="8056245" y="3991333"/>
            <a:ext cx="990600" cy="276999"/>
          </a:xfrm>
          <a:prstGeom prst="rect">
            <a:avLst/>
          </a:prstGeom>
          <a:noFill/>
        </p:spPr>
        <p:txBody>
          <a:bodyPr wrap="square" rtlCol="0">
            <a:spAutoFit/>
          </a:bodyPr>
          <a:lstStyle/>
          <a:p>
            <a:r>
              <a:rPr lang="en-US" sz="1200" dirty="0" smtClean="0"/>
              <a:t>After 90 min</a:t>
            </a:r>
            <a:endParaRPr lang="en-US" sz="1200" dirty="0"/>
          </a:p>
        </p:txBody>
      </p:sp>
      <p:cxnSp>
        <p:nvCxnSpPr>
          <p:cNvPr id="12" name="Straight Arrow Connector 11"/>
          <p:cNvCxnSpPr/>
          <p:nvPr/>
        </p:nvCxnSpPr>
        <p:spPr>
          <a:xfrm flipV="1">
            <a:off x="6042660" y="2467333"/>
            <a:ext cx="1002030" cy="68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16980" y="2535988"/>
            <a:ext cx="960120" cy="599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425690" y="5265286"/>
            <a:ext cx="0" cy="1074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616190" y="5274811"/>
            <a:ext cx="0" cy="111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768590" y="5274811"/>
            <a:ext cx="0" cy="1115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2" name="Picture 3071"/>
          <p:cNvPicPr>
            <a:picLocks noChangeAspect="1"/>
          </p:cNvPicPr>
          <p:nvPr/>
        </p:nvPicPr>
        <p:blipFill rotWithShape="1">
          <a:blip r:embed="rId3">
            <a:extLst>
              <a:ext uri="{28A0092B-C50C-407E-A947-70E740481C1C}">
                <a14:useLocalDpi xmlns:a14="http://schemas.microsoft.com/office/drawing/2010/main" val="0"/>
              </a:ext>
            </a:extLst>
          </a:blip>
          <a:srcRect l="6797" t="5975" r="59601" b="25858"/>
          <a:stretch/>
        </p:blipFill>
        <p:spPr>
          <a:xfrm>
            <a:off x="8241030" y="4552249"/>
            <a:ext cx="640080" cy="963084"/>
          </a:xfrm>
          <a:prstGeom prst="rect">
            <a:avLst/>
          </a:prstGeom>
        </p:spPr>
      </p:pic>
      <p:sp>
        <p:nvSpPr>
          <p:cNvPr id="3075" name="TextBox 3074"/>
          <p:cNvSpPr txBox="1"/>
          <p:nvPr/>
        </p:nvSpPr>
        <p:spPr>
          <a:xfrm>
            <a:off x="7071360" y="6113012"/>
            <a:ext cx="421005" cy="276999"/>
          </a:xfrm>
          <a:prstGeom prst="rect">
            <a:avLst/>
          </a:prstGeom>
          <a:noFill/>
        </p:spPr>
        <p:txBody>
          <a:bodyPr wrap="square" rtlCol="0">
            <a:spAutoFit/>
          </a:bodyPr>
          <a:lstStyle/>
          <a:p>
            <a:r>
              <a:rPr lang="en-US" sz="1200" dirty="0" smtClean="0"/>
              <a:t>+C</a:t>
            </a:r>
            <a:endParaRPr lang="en-US" sz="1200" dirty="0"/>
          </a:p>
        </p:txBody>
      </p:sp>
      <p:sp>
        <p:nvSpPr>
          <p:cNvPr id="3076" name="TextBox 3075"/>
          <p:cNvSpPr txBox="1"/>
          <p:nvPr/>
        </p:nvSpPr>
        <p:spPr>
          <a:xfrm>
            <a:off x="7368540" y="6328486"/>
            <a:ext cx="342900" cy="276999"/>
          </a:xfrm>
          <a:prstGeom prst="rect">
            <a:avLst/>
          </a:prstGeom>
          <a:noFill/>
        </p:spPr>
        <p:txBody>
          <a:bodyPr wrap="square" rtlCol="0">
            <a:spAutoFit/>
          </a:bodyPr>
          <a:lstStyle/>
          <a:p>
            <a:r>
              <a:rPr lang="en-US" sz="1200" dirty="0" smtClean="0"/>
              <a:t>-C</a:t>
            </a:r>
            <a:endParaRPr lang="en-US" sz="1200" dirty="0"/>
          </a:p>
        </p:txBody>
      </p:sp>
      <p:sp>
        <p:nvSpPr>
          <p:cNvPr id="3077" name="TextBox 3076"/>
          <p:cNvSpPr txBox="1"/>
          <p:nvPr/>
        </p:nvSpPr>
        <p:spPr>
          <a:xfrm>
            <a:off x="7587615" y="6390012"/>
            <a:ext cx="468630" cy="276999"/>
          </a:xfrm>
          <a:prstGeom prst="rect">
            <a:avLst/>
          </a:prstGeom>
          <a:noFill/>
        </p:spPr>
        <p:txBody>
          <a:bodyPr wrap="square" rtlCol="0">
            <a:spAutoFit/>
          </a:bodyPr>
          <a:lstStyle/>
          <a:p>
            <a:r>
              <a:rPr lang="en-US" sz="1200" dirty="0" smtClean="0"/>
              <a:t>-/-C</a:t>
            </a:r>
            <a:endParaRPr lang="en-US" sz="1200" dirty="0"/>
          </a:p>
        </p:txBody>
      </p:sp>
      <p:cxnSp>
        <p:nvCxnSpPr>
          <p:cNvPr id="3081" name="Straight Arrow Connector 3080"/>
          <p:cNvCxnSpPr/>
          <p:nvPr/>
        </p:nvCxnSpPr>
        <p:spPr>
          <a:xfrm flipH="1" flipV="1">
            <a:off x="7959090" y="5439133"/>
            <a:ext cx="228600" cy="673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2" name="TextBox 3081"/>
          <p:cNvSpPr txBox="1"/>
          <p:nvPr/>
        </p:nvSpPr>
        <p:spPr>
          <a:xfrm>
            <a:off x="8073390" y="6113012"/>
            <a:ext cx="807720" cy="276999"/>
          </a:xfrm>
          <a:prstGeom prst="rect">
            <a:avLst/>
          </a:prstGeom>
          <a:noFill/>
        </p:spPr>
        <p:txBody>
          <a:bodyPr wrap="square" rtlCol="0">
            <a:spAutoFit/>
          </a:bodyPr>
          <a:lstStyle/>
          <a:p>
            <a:r>
              <a:rPr lang="en-US" sz="1200" dirty="0" smtClean="0"/>
              <a:t>Ladder</a:t>
            </a:r>
            <a:endParaRPr lang="en-US" sz="1200" dirty="0"/>
          </a:p>
        </p:txBody>
      </p:sp>
      <p:sp>
        <p:nvSpPr>
          <p:cNvPr id="3083" name="TextBox 3082"/>
          <p:cNvSpPr txBox="1"/>
          <p:nvPr/>
        </p:nvSpPr>
        <p:spPr>
          <a:xfrm>
            <a:off x="5916398" y="3096718"/>
            <a:ext cx="449580" cy="276999"/>
          </a:xfrm>
          <a:prstGeom prst="rect">
            <a:avLst/>
          </a:prstGeom>
          <a:noFill/>
        </p:spPr>
        <p:txBody>
          <a:bodyPr wrap="square" rtlCol="0">
            <a:spAutoFit/>
          </a:bodyPr>
          <a:lstStyle/>
          <a:p>
            <a:r>
              <a:rPr lang="en-US" sz="1200" dirty="0" smtClean="0"/>
              <a:t>42°</a:t>
            </a:r>
            <a:endParaRPr lang="en-US" sz="1200" dirty="0"/>
          </a:p>
        </p:txBody>
      </p:sp>
      <p:sp>
        <p:nvSpPr>
          <p:cNvPr id="3084" name="TextBox 3083"/>
          <p:cNvSpPr txBox="1"/>
          <p:nvPr/>
        </p:nvSpPr>
        <p:spPr>
          <a:xfrm>
            <a:off x="5673090" y="2467333"/>
            <a:ext cx="643890" cy="276999"/>
          </a:xfrm>
          <a:prstGeom prst="rect">
            <a:avLst/>
          </a:prstGeom>
          <a:noFill/>
        </p:spPr>
        <p:txBody>
          <a:bodyPr wrap="square" rtlCol="0">
            <a:spAutoFit/>
          </a:bodyPr>
          <a:lstStyle/>
          <a:p>
            <a:r>
              <a:rPr lang="en-US" sz="1200" dirty="0" smtClean="0"/>
              <a:t>46.5</a:t>
            </a:r>
            <a:r>
              <a:rPr lang="en-US" sz="1200" dirty="0"/>
              <a:t> °</a:t>
            </a:r>
          </a:p>
        </p:txBody>
      </p:sp>
      <p:sp>
        <p:nvSpPr>
          <p:cNvPr id="9" name="TextBox 8"/>
          <p:cNvSpPr txBox="1"/>
          <p:nvPr/>
        </p:nvSpPr>
        <p:spPr>
          <a:xfrm>
            <a:off x="3182723" y="2858818"/>
            <a:ext cx="2854222" cy="830997"/>
          </a:xfrm>
          <a:prstGeom prst="rect">
            <a:avLst/>
          </a:prstGeom>
          <a:noFill/>
        </p:spPr>
        <p:txBody>
          <a:bodyPr wrap="square" rtlCol="0">
            <a:spAutoFit/>
          </a:bodyPr>
          <a:lstStyle/>
          <a:p>
            <a:r>
              <a:rPr lang="en-US" b="1" u="sng" dirty="0" smtClean="0"/>
              <a:t>Conclusions</a:t>
            </a:r>
            <a:endParaRPr lang="en-US" b="1" dirty="0" smtClean="0"/>
          </a:p>
          <a:p>
            <a:pPr marL="285750" indent="-285750">
              <a:buFont typeface="Arial" pitchFamily="34" charset="0"/>
              <a:buChar char="•"/>
            </a:pPr>
            <a:r>
              <a:rPr lang="en-US" sz="1500" dirty="0"/>
              <a:t>Lanes A-D = no </a:t>
            </a:r>
            <a:r>
              <a:rPr lang="en-US" sz="1500" dirty="0" smtClean="0"/>
              <a:t>amplification</a:t>
            </a:r>
            <a:endParaRPr lang="en-US" sz="1500" dirty="0"/>
          </a:p>
          <a:p>
            <a:pPr marL="285750" indent="-285750">
              <a:buFont typeface="Arial" pitchFamily="34" charset="0"/>
              <a:buChar char="•"/>
            </a:pPr>
            <a:r>
              <a:rPr lang="en-US" sz="1500" dirty="0" smtClean="0"/>
              <a:t>Lanes E-F = some amplification</a:t>
            </a:r>
            <a:endParaRPr lang="en-US" sz="1500" dirty="0"/>
          </a:p>
        </p:txBody>
      </p:sp>
      <p:graphicFrame>
        <p:nvGraphicFramePr>
          <p:cNvPr id="24" name="Table 23"/>
          <p:cNvGraphicFramePr>
            <a:graphicFrameLocks noGrp="1"/>
          </p:cNvGraphicFramePr>
          <p:nvPr>
            <p:extLst>
              <p:ext uri="{D42A27DB-BD31-4B8C-83A1-F6EECF244321}">
                <p14:modId xmlns:p14="http://schemas.microsoft.com/office/powerpoint/2010/main" val="695088552"/>
              </p:ext>
            </p:extLst>
          </p:nvPr>
        </p:nvGraphicFramePr>
        <p:xfrm>
          <a:off x="149240" y="1534544"/>
          <a:ext cx="2824479" cy="741680"/>
        </p:xfrm>
        <a:graphic>
          <a:graphicData uri="http://schemas.openxmlformats.org/drawingml/2006/table">
            <a:tbl>
              <a:tblPr firstRow="1" bandRow="1">
                <a:tableStyleId>{6E25E649-3F16-4E02-A733-19D2CDBF48F0}</a:tableStyleId>
              </a:tblPr>
              <a:tblGrid>
                <a:gridCol w="457200"/>
                <a:gridCol w="533400"/>
                <a:gridCol w="533400"/>
                <a:gridCol w="381000"/>
                <a:gridCol w="533774"/>
                <a:gridCol w="385705"/>
              </a:tblGrid>
              <a:tr h="370840">
                <a:tc>
                  <a:txBody>
                    <a:bodyPr/>
                    <a:lstStyle/>
                    <a:p>
                      <a:r>
                        <a:rPr lang="en-US" sz="1400" dirty="0" smtClean="0"/>
                        <a:t>A</a:t>
                      </a:r>
                      <a:endParaRPr lang="en-US" sz="1400" dirty="0"/>
                    </a:p>
                  </a:txBody>
                  <a:tcPr/>
                </a:tc>
                <a:tc>
                  <a:txBody>
                    <a:bodyPr/>
                    <a:lstStyle/>
                    <a:p>
                      <a:r>
                        <a:rPr lang="en-US" sz="1400" dirty="0" smtClean="0"/>
                        <a:t>B</a:t>
                      </a:r>
                      <a:endParaRPr lang="en-US" sz="1400" dirty="0"/>
                    </a:p>
                  </a:txBody>
                  <a:tcPr/>
                </a:tc>
                <a:tc>
                  <a:txBody>
                    <a:bodyPr/>
                    <a:lstStyle/>
                    <a:p>
                      <a:r>
                        <a:rPr lang="en-US" sz="1400" dirty="0" smtClean="0"/>
                        <a:t>C</a:t>
                      </a:r>
                      <a:endParaRPr lang="en-US" sz="1400" dirty="0"/>
                    </a:p>
                  </a:txBody>
                  <a:tcPr/>
                </a:tc>
                <a:tc>
                  <a:txBody>
                    <a:bodyPr/>
                    <a:lstStyle/>
                    <a:p>
                      <a:r>
                        <a:rPr lang="en-US" sz="1400" dirty="0" smtClean="0"/>
                        <a:t>D</a:t>
                      </a:r>
                      <a:endParaRPr lang="en-US" sz="1400" dirty="0"/>
                    </a:p>
                  </a:txBody>
                  <a:tcPr/>
                </a:tc>
                <a:tc>
                  <a:txBody>
                    <a:bodyPr/>
                    <a:lstStyle/>
                    <a:p>
                      <a:r>
                        <a:rPr lang="en-US" sz="1400" dirty="0" smtClean="0"/>
                        <a:t>E</a:t>
                      </a:r>
                      <a:endParaRPr lang="en-US" sz="1400" dirty="0"/>
                    </a:p>
                  </a:txBody>
                  <a:tcPr/>
                </a:tc>
                <a:tc>
                  <a:txBody>
                    <a:bodyPr/>
                    <a:lstStyle/>
                    <a:p>
                      <a:r>
                        <a:rPr lang="en-US" sz="1400" dirty="0" smtClean="0"/>
                        <a:t>F</a:t>
                      </a:r>
                      <a:endParaRPr lang="en-US" sz="1400" dirty="0"/>
                    </a:p>
                  </a:txBody>
                  <a:tcPr/>
                </a:tc>
              </a:tr>
              <a:tr h="370840">
                <a:tc>
                  <a:txBody>
                    <a:bodyPr/>
                    <a:lstStyle/>
                    <a:p>
                      <a:r>
                        <a:rPr lang="en-US" sz="1400" dirty="0" smtClean="0"/>
                        <a:t>61</a:t>
                      </a:r>
                      <a:endParaRPr lang="en-US" sz="1400" dirty="0"/>
                    </a:p>
                  </a:txBody>
                  <a:tcPr/>
                </a:tc>
                <a:tc>
                  <a:txBody>
                    <a:bodyPr/>
                    <a:lstStyle/>
                    <a:p>
                      <a:r>
                        <a:rPr lang="en-US" sz="1400" dirty="0" smtClean="0"/>
                        <a:t>59.2</a:t>
                      </a:r>
                      <a:endParaRPr lang="en-US" sz="1400" dirty="0"/>
                    </a:p>
                  </a:txBody>
                  <a:tcPr/>
                </a:tc>
                <a:tc>
                  <a:txBody>
                    <a:bodyPr/>
                    <a:lstStyle/>
                    <a:p>
                      <a:r>
                        <a:rPr lang="en-US" sz="1400" dirty="0" smtClean="0"/>
                        <a:t>56.3</a:t>
                      </a:r>
                      <a:endParaRPr lang="en-US" sz="1400" dirty="0"/>
                    </a:p>
                  </a:txBody>
                  <a:tcPr/>
                </a:tc>
                <a:tc>
                  <a:txBody>
                    <a:bodyPr/>
                    <a:lstStyle/>
                    <a:p>
                      <a:r>
                        <a:rPr lang="en-US" sz="1400" dirty="0" smtClean="0"/>
                        <a:t>52</a:t>
                      </a:r>
                      <a:endParaRPr lang="en-US" sz="1400" dirty="0"/>
                    </a:p>
                  </a:txBody>
                  <a:tcPr/>
                </a:tc>
                <a:tc>
                  <a:txBody>
                    <a:bodyPr/>
                    <a:lstStyle/>
                    <a:p>
                      <a:r>
                        <a:rPr lang="en-US" sz="1400" b="1" dirty="0" smtClean="0">
                          <a:solidFill>
                            <a:srgbClr val="00B050"/>
                          </a:solidFill>
                        </a:rPr>
                        <a:t>46.5</a:t>
                      </a:r>
                      <a:endParaRPr lang="en-US" sz="1400" b="1" dirty="0">
                        <a:solidFill>
                          <a:srgbClr val="00B050"/>
                        </a:solidFill>
                      </a:endParaRPr>
                    </a:p>
                  </a:txBody>
                  <a:tcPr/>
                </a:tc>
                <a:tc>
                  <a:txBody>
                    <a:bodyPr/>
                    <a:lstStyle/>
                    <a:p>
                      <a:r>
                        <a:rPr lang="en-US" sz="1400" b="1" dirty="0" smtClean="0">
                          <a:solidFill>
                            <a:srgbClr val="00B050"/>
                          </a:solidFill>
                        </a:rPr>
                        <a:t>42</a:t>
                      </a:r>
                      <a:endParaRPr lang="en-US" sz="1400" b="1" dirty="0">
                        <a:solidFill>
                          <a:srgbClr val="00B050"/>
                        </a:solidFill>
                      </a:endParaRPr>
                    </a:p>
                  </a:txBody>
                  <a:tcPr/>
                </a:tc>
              </a:tr>
            </a:tbl>
          </a:graphicData>
        </a:graphic>
      </p:graphicFrame>
      <p:sp>
        <p:nvSpPr>
          <p:cNvPr id="25" name="TextBox 24"/>
          <p:cNvSpPr txBox="1"/>
          <p:nvPr/>
        </p:nvSpPr>
        <p:spPr>
          <a:xfrm>
            <a:off x="-131876" y="1086319"/>
            <a:ext cx="3581400" cy="369332"/>
          </a:xfrm>
          <a:prstGeom prst="rect">
            <a:avLst/>
          </a:prstGeom>
          <a:noFill/>
        </p:spPr>
        <p:txBody>
          <a:bodyPr wrap="square" rtlCol="0">
            <a:spAutoFit/>
          </a:bodyPr>
          <a:lstStyle/>
          <a:p>
            <a:pPr algn="ctr"/>
            <a:r>
              <a:rPr lang="en-US" b="1" dirty="0" smtClean="0"/>
              <a:t>Annealing </a:t>
            </a:r>
            <a:r>
              <a:rPr lang="en-US" b="1" dirty="0" err="1" smtClean="0"/>
              <a:t>Thermogradient</a:t>
            </a:r>
            <a:r>
              <a:rPr lang="en-US" b="1" dirty="0" smtClean="0"/>
              <a:t> (ºC)</a:t>
            </a:r>
            <a:endParaRPr lang="en-US" b="1" dirty="0"/>
          </a:p>
        </p:txBody>
      </p:sp>
      <p:grpSp>
        <p:nvGrpSpPr>
          <p:cNvPr id="41" name="Group 40"/>
          <p:cNvGrpSpPr/>
          <p:nvPr/>
        </p:nvGrpSpPr>
        <p:grpSpPr>
          <a:xfrm>
            <a:off x="464288" y="2758344"/>
            <a:ext cx="2875219" cy="2791730"/>
            <a:chOff x="4800600" y="2971800"/>
            <a:chExt cx="3484819" cy="2976396"/>
          </a:xfrm>
        </p:grpSpPr>
        <p:grpSp>
          <p:nvGrpSpPr>
            <p:cNvPr id="42" name="Group 41"/>
            <p:cNvGrpSpPr/>
            <p:nvPr/>
          </p:nvGrpSpPr>
          <p:grpSpPr>
            <a:xfrm>
              <a:off x="4876800" y="2971800"/>
              <a:ext cx="3408619" cy="2976396"/>
              <a:chOff x="4572000" y="2971800"/>
              <a:chExt cx="3408619" cy="2976396"/>
            </a:xfrm>
          </p:grpSpPr>
          <p:grpSp>
            <p:nvGrpSpPr>
              <p:cNvPr id="53" name="Group 52"/>
              <p:cNvGrpSpPr/>
              <p:nvPr/>
            </p:nvGrpSpPr>
            <p:grpSpPr>
              <a:xfrm>
                <a:off x="4572000" y="2971800"/>
                <a:ext cx="2590800" cy="2613530"/>
                <a:chOff x="4876800" y="2971800"/>
                <a:chExt cx="2590800" cy="2613530"/>
              </a:xfrm>
            </p:grpSpPr>
            <p:grpSp>
              <p:nvGrpSpPr>
                <p:cNvPr id="57" name="Group 56"/>
                <p:cNvGrpSpPr/>
                <p:nvPr/>
              </p:nvGrpSpPr>
              <p:grpSpPr>
                <a:xfrm>
                  <a:off x="5029200" y="3352800"/>
                  <a:ext cx="2209800" cy="1752600"/>
                  <a:chOff x="5334000" y="2971800"/>
                  <a:chExt cx="2209800" cy="1752600"/>
                </a:xfrm>
              </p:grpSpPr>
              <p:cxnSp>
                <p:nvCxnSpPr>
                  <p:cNvPr id="60" name="Straight Connector 59"/>
                  <p:cNvCxnSpPr/>
                  <p:nvPr/>
                </p:nvCxnSpPr>
                <p:spPr>
                  <a:xfrm rot="5400000" flipH="1" flipV="1">
                    <a:off x="4648200" y="3657600"/>
                    <a:ext cx="17526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715000" y="2971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flipH="1">
                    <a:off x="5753100" y="3314700"/>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324600" y="3886200"/>
                    <a:ext cx="45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flipH="1" flipV="1">
                    <a:off x="6629400" y="3581400"/>
                    <a:ext cx="4572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934200" y="3431970"/>
                    <a:ext cx="6096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8" name="Left Bracket 57"/>
                <p:cNvSpPr/>
                <p:nvPr/>
              </p:nvSpPr>
              <p:spPr>
                <a:xfrm>
                  <a:off x="4876800" y="2971800"/>
                  <a:ext cx="304800" cy="25146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Right Bracket 58"/>
                <p:cNvSpPr/>
                <p:nvPr/>
              </p:nvSpPr>
              <p:spPr>
                <a:xfrm>
                  <a:off x="7162800" y="2994530"/>
                  <a:ext cx="304800" cy="25908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4" name="Straight Connector 53"/>
              <p:cNvCxnSpPr/>
              <p:nvPr/>
            </p:nvCxnSpPr>
            <p:spPr>
              <a:xfrm rot="16200000" flipH="1">
                <a:off x="6453076" y="4320076"/>
                <a:ext cx="1600200" cy="609600"/>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460510" y="4953336"/>
                <a:ext cx="381000" cy="369332"/>
              </a:xfrm>
              <a:prstGeom prst="rect">
                <a:avLst/>
              </a:prstGeom>
              <a:noFill/>
            </p:spPr>
            <p:txBody>
              <a:bodyPr wrap="square" rtlCol="0">
                <a:spAutoFit/>
              </a:bodyPr>
              <a:lstStyle/>
              <a:p>
                <a:r>
                  <a:rPr lang="en-US" sz="1600" b="1" dirty="0" smtClean="0"/>
                  <a:t>H</a:t>
                </a:r>
                <a:endParaRPr lang="en-US" sz="1600" b="1" dirty="0"/>
              </a:p>
            </p:txBody>
          </p:sp>
          <p:sp>
            <p:nvSpPr>
              <p:cNvPr id="56" name="TextBox 55"/>
              <p:cNvSpPr txBox="1"/>
              <p:nvPr/>
            </p:nvSpPr>
            <p:spPr>
              <a:xfrm>
                <a:off x="7371019" y="5424976"/>
                <a:ext cx="609600" cy="523220"/>
              </a:xfrm>
              <a:prstGeom prst="rect">
                <a:avLst/>
              </a:prstGeom>
              <a:noFill/>
            </p:spPr>
            <p:txBody>
              <a:bodyPr wrap="square" rtlCol="0">
                <a:spAutoFit/>
              </a:bodyPr>
              <a:lstStyle/>
              <a:p>
                <a:pPr algn="ctr"/>
                <a:r>
                  <a:rPr lang="en-US" sz="1400" dirty="0" smtClean="0"/>
                  <a:t>15ºC,∞</a:t>
                </a:r>
                <a:endParaRPr lang="en-US" sz="1400" dirty="0"/>
              </a:p>
            </p:txBody>
          </p:sp>
        </p:grpSp>
        <p:grpSp>
          <p:nvGrpSpPr>
            <p:cNvPr id="43" name="Group 42"/>
            <p:cNvGrpSpPr/>
            <p:nvPr/>
          </p:nvGrpSpPr>
          <p:grpSpPr>
            <a:xfrm>
              <a:off x="5257800" y="2971800"/>
              <a:ext cx="685800" cy="1635203"/>
              <a:chOff x="4953000" y="2971800"/>
              <a:chExt cx="685800" cy="1635203"/>
            </a:xfrm>
          </p:grpSpPr>
          <p:sp>
            <p:nvSpPr>
              <p:cNvPr id="51" name="TextBox 50"/>
              <p:cNvSpPr txBox="1"/>
              <p:nvPr/>
            </p:nvSpPr>
            <p:spPr>
              <a:xfrm>
                <a:off x="5105400" y="2971800"/>
                <a:ext cx="381000" cy="369332"/>
              </a:xfrm>
              <a:prstGeom prst="rect">
                <a:avLst/>
              </a:prstGeom>
              <a:noFill/>
            </p:spPr>
            <p:txBody>
              <a:bodyPr wrap="square" rtlCol="0">
                <a:spAutoFit/>
              </a:bodyPr>
              <a:lstStyle/>
              <a:p>
                <a:pPr algn="ctr"/>
                <a:r>
                  <a:rPr lang="en-US" sz="1600" b="1" dirty="0" smtClean="0"/>
                  <a:t>D</a:t>
                </a:r>
                <a:endParaRPr lang="en-US" sz="1600" b="1" dirty="0"/>
              </a:p>
            </p:txBody>
          </p:sp>
          <p:sp>
            <p:nvSpPr>
              <p:cNvPr id="52" name="TextBox 51"/>
              <p:cNvSpPr txBox="1"/>
              <p:nvPr/>
            </p:nvSpPr>
            <p:spPr>
              <a:xfrm>
                <a:off x="4953000" y="4114800"/>
                <a:ext cx="685800" cy="492203"/>
              </a:xfrm>
              <a:prstGeom prst="rect">
                <a:avLst/>
              </a:prstGeom>
              <a:noFill/>
            </p:spPr>
            <p:txBody>
              <a:bodyPr wrap="square" rtlCol="0">
                <a:spAutoFit/>
              </a:bodyPr>
              <a:lstStyle/>
              <a:p>
                <a:pPr algn="ctr"/>
                <a:r>
                  <a:rPr lang="en-US" sz="1200" dirty="0" smtClean="0"/>
                  <a:t>94ºC 30s</a:t>
                </a:r>
                <a:endParaRPr lang="en-US" sz="1200" dirty="0"/>
              </a:p>
            </p:txBody>
          </p:sp>
        </p:grpSp>
        <p:grpSp>
          <p:nvGrpSpPr>
            <p:cNvPr id="44" name="Group 43"/>
            <p:cNvGrpSpPr/>
            <p:nvPr/>
          </p:nvGrpSpPr>
          <p:grpSpPr>
            <a:xfrm>
              <a:off x="6019800" y="3886200"/>
              <a:ext cx="457200" cy="949403"/>
              <a:chOff x="5715000" y="3886200"/>
              <a:chExt cx="457200" cy="949403"/>
            </a:xfrm>
          </p:grpSpPr>
          <p:sp>
            <p:nvSpPr>
              <p:cNvPr id="49" name="TextBox 48"/>
              <p:cNvSpPr txBox="1"/>
              <p:nvPr/>
            </p:nvSpPr>
            <p:spPr>
              <a:xfrm>
                <a:off x="5715000" y="3886200"/>
                <a:ext cx="381000" cy="360948"/>
              </a:xfrm>
              <a:prstGeom prst="rect">
                <a:avLst/>
              </a:prstGeom>
              <a:noFill/>
            </p:spPr>
            <p:txBody>
              <a:bodyPr wrap="square" rtlCol="0">
                <a:spAutoFit/>
              </a:bodyPr>
              <a:lstStyle/>
              <a:p>
                <a:pPr algn="ctr"/>
                <a:r>
                  <a:rPr lang="en-US" sz="1600" b="1" dirty="0" smtClean="0"/>
                  <a:t>A</a:t>
                </a:r>
                <a:endParaRPr lang="en-US" sz="1600" b="1" dirty="0"/>
              </a:p>
            </p:txBody>
          </p:sp>
          <p:sp>
            <p:nvSpPr>
              <p:cNvPr id="50" name="TextBox 49"/>
              <p:cNvSpPr txBox="1"/>
              <p:nvPr/>
            </p:nvSpPr>
            <p:spPr>
              <a:xfrm>
                <a:off x="5715000" y="4343400"/>
                <a:ext cx="457200" cy="492203"/>
              </a:xfrm>
              <a:prstGeom prst="rect">
                <a:avLst/>
              </a:prstGeom>
              <a:noFill/>
            </p:spPr>
            <p:txBody>
              <a:bodyPr wrap="square" rtlCol="0">
                <a:spAutoFit/>
              </a:bodyPr>
              <a:lstStyle/>
              <a:p>
                <a:r>
                  <a:rPr lang="en-US" sz="1200" dirty="0" smtClean="0"/>
                  <a:t>30s</a:t>
                </a:r>
                <a:endParaRPr lang="en-US" sz="1200" dirty="0"/>
              </a:p>
            </p:txBody>
          </p:sp>
        </p:grpSp>
        <p:grpSp>
          <p:nvGrpSpPr>
            <p:cNvPr id="45" name="Group 44"/>
            <p:cNvGrpSpPr/>
            <p:nvPr/>
          </p:nvGrpSpPr>
          <p:grpSpPr>
            <a:xfrm>
              <a:off x="6579781" y="3381589"/>
              <a:ext cx="762000" cy="1084682"/>
              <a:chOff x="6274981" y="3457789"/>
              <a:chExt cx="762000" cy="1084682"/>
            </a:xfrm>
          </p:grpSpPr>
          <p:sp>
            <p:nvSpPr>
              <p:cNvPr id="47" name="TextBox 46"/>
              <p:cNvSpPr txBox="1"/>
              <p:nvPr/>
            </p:nvSpPr>
            <p:spPr>
              <a:xfrm>
                <a:off x="6326372" y="3457789"/>
                <a:ext cx="457200" cy="369332"/>
              </a:xfrm>
              <a:prstGeom prst="rect">
                <a:avLst/>
              </a:prstGeom>
              <a:noFill/>
            </p:spPr>
            <p:txBody>
              <a:bodyPr wrap="square" rtlCol="0">
                <a:spAutoFit/>
              </a:bodyPr>
              <a:lstStyle/>
              <a:p>
                <a:pPr algn="ctr"/>
                <a:r>
                  <a:rPr lang="en-US" sz="1600" b="1" dirty="0" smtClean="0"/>
                  <a:t>E</a:t>
                </a:r>
                <a:endParaRPr lang="en-US" sz="1600" b="1" dirty="0"/>
              </a:p>
            </p:txBody>
          </p:sp>
          <p:sp>
            <p:nvSpPr>
              <p:cNvPr id="48" name="TextBox 47"/>
              <p:cNvSpPr txBox="1"/>
              <p:nvPr/>
            </p:nvSpPr>
            <p:spPr>
              <a:xfrm>
                <a:off x="6274981" y="4050268"/>
                <a:ext cx="762000" cy="492203"/>
              </a:xfrm>
              <a:prstGeom prst="rect">
                <a:avLst/>
              </a:prstGeom>
              <a:noFill/>
            </p:spPr>
            <p:txBody>
              <a:bodyPr wrap="square" rtlCol="0">
                <a:spAutoFit/>
              </a:bodyPr>
              <a:lstStyle/>
              <a:p>
                <a:pPr algn="ctr"/>
                <a:r>
                  <a:rPr lang="en-US" sz="1200" b="1" dirty="0" smtClean="0"/>
                  <a:t>72ºC,</a:t>
                </a:r>
              </a:p>
              <a:p>
                <a:pPr algn="ctr"/>
                <a:r>
                  <a:rPr lang="en-US" sz="1200" b="1" dirty="0"/>
                  <a:t>2</a:t>
                </a:r>
                <a:r>
                  <a:rPr lang="en-US" sz="1200" b="1" dirty="0" smtClean="0"/>
                  <a:t>m</a:t>
                </a:r>
                <a:endParaRPr lang="en-US" sz="1200" b="1" dirty="0"/>
              </a:p>
            </p:txBody>
          </p:sp>
        </p:grpSp>
        <p:cxnSp>
          <p:nvCxnSpPr>
            <p:cNvPr id="46" name="Straight Connector 45"/>
            <p:cNvCxnSpPr/>
            <p:nvPr/>
          </p:nvCxnSpPr>
          <p:spPr>
            <a:xfrm rot="16200000" flipH="1">
              <a:off x="4076700" y="4076700"/>
              <a:ext cx="1676400" cy="2286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2210001" y="4920607"/>
            <a:ext cx="609600" cy="338554"/>
          </a:xfrm>
          <a:prstGeom prst="rect">
            <a:avLst/>
          </a:prstGeom>
          <a:noFill/>
        </p:spPr>
        <p:txBody>
          <a:bodyPr wrap="square" rtlCol="0">
            <a:spAutoFit/>
          </a:bodyPr>
          <a:lstStyle/>
          <a:p>
            <a:r>
              <a:rPr lang="en-US" sz="1600" dirty="0" smtClean="0"/>
              <a:t>30x</a:t>
            </a:r>
            <a:endParaRPr lang="en-US" sz="1600" dirty="0"/>
          </a:p>
        </p:txBody>
      </p:sp>
      <p:grpSp>
        <p:nvGrpSpPr>
          <p:cNvPr id="67" name="Group 66"/>
          <p:cNvGrpSpPr/>
          <p:nvPr/>
        </p:nvGrpSpPr>
        <p:grpSpPr>
          <a:xfrm>
            <a:off x="307278" y="3122992"/>
            <a:ext cx="152400" cy="1676519"/>
            <a:chOff x="4419600" y="3352800"/>
            <a:chExt cx="381000" cy="1752600"/>
          </a:xfrm>
        </p:grpSpPr>
        <p:cxnSp>
          <p:nvCxnSpPr>
            <p:cNvPr id="68" name="Straight Connector 67"/>
            <p:cNvCxnSpPr/>
            <p:nvPr/>
          </p:nvCxnSpPr>
          <p:spPr>
            <a:xfrm rot="5400000" flipH="1" flipV="1">
              <a:off x="3619500" y="4152900"/>
              <a:ext cx="17526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572000" y="3352800"/>
              <a:ext cx="228600"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677359" y="4668004"/>
            <a:ext cx="2296898" cy="1061829"/>
          </a:xfrm>
          <a:prstGeom prst="rect">
            <a:avLst/>
          </a:prstGeom>
          <a:noFill/>
        </p:spPr>
        <p:txBody>
          <a:bodyPr wrap="square" rtlCol="0">
            <a:spAutoFit/>
          </a:bodyPr>
          <a:lstStyle/>
          <a:p>
            <a:r>
              <a:rPr lang="en-US" b="1" u="sng" dirty="0" smtClean="0"/>
              <a:t>Now What?</a:t>
            </a:r>
            <a:endParaRPr lang="en-US" dirty="0" smtClean="0"/>
          </a:p>
          <a:p>
            <a:pPr marL="285750" indent="-285750">
              <a:buFont typeface="Arial" pitchFamily="34" charset="0"/>
              <a:buChar char="•"/>
            </a:pPr>
            <a:r>
              <a:rPr lang="en-US" sz="1500" i="1" dirty="0" smtClean="0"/>
              <a:t>Try longer extension time per cycle ~ more amplification</a:t>
            </a:r>
            <a:endParaRPr lang="en-US" sz="1500" i="1" dirty="0"/>
          </a:p>
        </p:txBody>
      </p:sp>
      <p:sp>
        <p:nvSpPr>
          <p:cNvPr id="15" name="Down Arrow 14"/>
          <p:cNvSpPr/>
          <p:nvPr/>
        </p:nvSpPr>
        <p:spPr>
          <a:xfrm>
            <a:off x="7959090" y="2591743"/>
            <a:ext cx="60960" cy="950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11898" y="3417685"/>
            <a:ext cx="198120" cy="276999"/>
          </a:xfrm>
          <a:prstGeom prst="rect">
            <a:avLst/>
          </a:prstGeom>
          <a:noFill/>
        </p:spPr>
        <p:txBody>
          <a:bodyPr wrap="square" rtlCol="0">
            <a:spAutoFit/>
          </a:bodyPr>
          <a:lstStyle/>
          <a:p>
            <a:r>
              <a:rPr lang="en-US" sz="1200" dirty="0" smtClean="0"/>
              <a:t>+</a:t>
            </a:r>
            <a:endParaRPr lang="en-US" sz="1200" dirty="0"/>
          </a:p>
        </p:txBody>
      </p:sp>
      <p:sp>
        <p:nvSpPr>
          <p:cNvPr id="74" name="TextBox 73"/>
          <p:cNvSpPr txBox="1"/>
          <p:nvPr/>
        </p:nvSpPr>
        <p:spPr>
          <a:xfrm>
            <a:off x="8042910" y="2453243"/>
            <a:ext cx="198120" cy="276999"/>
          </a:xfrm>
          <a:prstGeom prst="rect">
            <a:avLst/>
          </a:prstGeom>
          <a:noFill/>
        </p:spPr>
        <p:txBody>
          <a:bodyPr wrap="square" rtlCol="0">
            <a:spAutoFit/>
          </a:bodyPr>
          <a:lstStyle/>
          <a:p>
            <a:r>
              <a:rPr lang="en-US" sz="1200" dirty="0" smtClean="0"/>
              <a:t>-</a:t>
            </a:r>
            <a:endParaRPr lang="en-US" sz="1200" dirty="0"/>
          </a:p>
        </p:txBody>
      </p:sp>
      <p:sp>
        <p:nvSpPr>
          <p:cNvPr id="17" name="TextBox 16"/>
          <p:cNvSpPr txBox="1"/>
          <p:nvPr/>
        </p:nvSpPr>
        <p:spPr>
          <a:xfrm>
            <a:off x="5673090" y="1307473"/>
            <a:ext cx="3131820" cy="523220"/>
          </a:xfrm>
          <a:prstGeom prst="rect">
            <a:avLst/>
          </a:prstGeom>
          <a:noFill/>
        </p:spPr>
        <p:txBody>
          <a:bodyPr wrap="square" rtlCol="0">
            <a:spAutoFit/>
          </a:bodyPr>
          <a:lstStyle/>
          <a:p>
            <a:pPr algn="ctr"/>
            <a:r>
              <a:rPr lang="en-US" sz="1400" i="1" dirty="0" smtClean="0"/>
              <a:t>Visualized using 1.0% </a:t>
            </a:r>
            <a:r>
              <a:rPr lang="en-US" sz="1400" i="1" dirty="0" err="1" smtClean="0"/>
              <a:t>Agarose</a:t>
            </a:r>
            <a:r>
              <a:rPr lang="en-US" sz="1400" i="1" dirty="0" smtClean="0"/>
              <a:t> Gel + </a:t>
            </a:r>
            <a:r>
              <a:rPr lang="en-US" sz="1400" i="1" dirty="0" err="1" smtClean="0"/>
              <a:t>EtBr</a:t>
            </a:r>
            <a:endParaRPr lang="en-US" sz="1400" i="1" dirty="0" smtClean="0"/>
          </a:p>
          <a:p>
            <a:pPr algn="ctr"/>
            <a:r>
              <a:rPr lang="en-US" sz="1400" i="1" dirty="0" smtClean="0"/>
              <a:t>Under UVB Light</a:t>
            </a:r>
            <a:endParaRPr lang="en-US" sz="1400" i="1" dirty="0"/>
          </a:p>
        </p:txBody>
      </p:sp>
    </p:spTree>
    <p:extLst>
      <p:ext uri="{BB962C8B-B14F-4D97-AF65-F5344CB8AC3E}">
        <p14:creationId xmlns:p14="http://schemas.microsoft.com/office/powerpoint/2010/main" val="2684517799"/>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TotalTime>
  <Words>1359</Words>
  <Application>Microsoft Office PowerPoint</Application>
  <PresentationFormat>On-screen Show (4:3)</PresentationFormat>
  <Paragraphs>329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Cloning the Cstps-1 gene from Citrus sinensis: Team 19: Orange you glad we didn’t say banana? </vt:lpstr>
      <vt:lpstr>Citrus sinensis: The Valencia Orange</vt:lpstr>
      <vt:lpstr>Biochemical goals</vt:lpstr>
      <vt:lpstr>Initial Plan</vt:lpstr>
      <vt:lpstr>DNA Isolation</vt:lpstr>
      <vt:lpstr>Isolations from Fruit &amp; Peel (9/15-9/27)</vt:lpstr>
      <vt:lpstr>Isolation from Leaf Tissue (10/4-10/6)</vt:lpstr>
      <vt:lpstr>PCR Amplification</vt:lpstr>
      <vt:lpstr>Initial PCR Amplification (10/11-10/13)</vt:lpstr>
      <vt:lpstr>Cycle-Time Optimized PCR (10/18-10/20)</vt:lpstr>
      <vt:lpstr>PCR #3 (10/27-11/1)</vt:lpstr>
      <vt:lpstr>Double DNA PCR#1 – 2 (11/3-11/10)</vt:lpstr>
      <vt:lpstr>Final Product Analysis, New Attempts, Complications</vt:lpstr>
      <vt:lpstr>DNA Purification &amp; T-Vector Ligation (11/17)</vt:lpstr>
      <vt:lpstr>Transformation and Innoculation (11/29 – 11/30)</vt:lpstr>
      <vt:lpstr>Conclusion</vt:lpstr>
      <vt:lpstr>Acknowledgements</vt:lpstr>
      <vt:lpstr>References</vt:lpstr>
    </vt:vector>
  </TitlesOfParts>
  <Company>University of Northern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 the Cstps-1 gene from Citrus sinensis</dc:title>
  <dc:creator>Orijit Kar</dc:creator>
  <cp:lastModifiedBy>temp</cp:lastModifiedBy>
  <cp:revision>97</cp:revision>
  <cp:lastPrinted>2011-12-08T20:00:19Z</cp:lastPrinted>
  <dcterms:created xsi:type="dcterms:W3CDTF">2011-12-08T00:06:29Z</dcterms:created>
  <dcterms:modified xsi:type="dcterms:W3CDTF">2011-12-08T20:01:17Z</dcterms:modified>
</cp:coreProperties>
</file>