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98"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0" r:id="rId25"/>
    <p:sldId id="278" r:id="rId26"/>
    <p:sldId id="279" r:id="rId27"/>
    <p:sldId id="281" r:id="rId28"/>
    <p:sldId id="282" r:id="rId29"/>
    <p:sldId id="283" r:id="rId30"/>
    <p:sldId id="285" r:id="rId31"/>
    <p:sldId id="284"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9" r:id="rId45"/>
    <p:sldId id="300" r:id="rId46"/>
    <p:sldId id="301" r:id="rId47"/>
    <p:sldId id="303" r:id="rId48"/>
    <p:sldId id="302" r:id="rId49"/>
    <p:sldId id="304" r:id="rId50"/>
    <p:sldId id="306" r:id="rId51"/>
    <p:sldId id="307" r:id="rId52"/>
    <p:sldId id="305" r:id="rId53"/>
    <p:sldId id="308" r:id="rId54"/>
    <p:sldId id="309" r:id="rId55"/>
    <p:sldId id="310" r:id="rId56"/>
    <p:sldId id="311" r:id="rId57"/>
    <p:sldId id="312" r:id="rId58"/>
    <p:sldId id="315" r:id="rId59"/>
    <p:sldId id="313" r:id="rId60"/>
    <p:sldId id="31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2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E06FB4-6D7D-4573-AF1C-5E060794EBCA}" type="datetimeFigureOut">
              <a:rPr lang="en-US" smtClean="0"/>
              <a:pPr/>
              <a:t>3/21/14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4CDE-272E-44F9-8F2F-43A50F5267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06FB4-6D7D-4573-AF1C-5E060794EBCA}" type="datetimeFigureOut">
              <a:rPr lang="en-US" smtClean="0"/>
              <a:pPr/>
              <a:t>3/21/14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4CDE-272E-44F9-8F2F-43A50F5267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06FB4-6D7D-4573-AF1C-5E060794EBCA}" type="datetimeFigureOut">
              <a:rPr lang="en-US" smtClean="0"/>
              <a:pPr/>
              <a:t>3/21/14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4CDE-272E-44F9-8F2F-43A50F5267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06FB4-6D7D-4573-AF1C-5E060794EBCA}" type="datetimeFigureOut">
              <a:rPr lang="en-US" smtClean="0"/>
              <a:pPr/>
              <a:t>3/21/14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4CDE-272E-44F9-8F2F-43A50F5267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E06FB4-6D7D-4573-AF1C-5E060794EBCA}" type="datetimeFigureOut">
              <a:rPr lang="en-US" smtClean="0"/>
              <a:pPr/>
              <a:t>3/21/14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4CDE-272E-44F9-8F2F-43A50F5267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E06FB4-6D7D-4573-AF1C-5E060794EBCA}" type="datetimeFigureOut">
              <a:rPr lang="en-US" smtClean="0"/>
              <a:pPr/>
              <a:t>3/21/14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64CDE-272E-44F9-8F2F-43A50F5267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E06FB4-6D7D-4573-AF1C-5E060794EBCA}" type="datetimeFigureOut">
              <a:rPr lang="en-US" smtClean="0"/>
              <a:pPr/>
              <a:t>3/21/14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E64CDE-272E-44F9-8F2F-43A50F5267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E06FB4-6D7D-4573-AF1C-5E060794EBCA}" type="datetimeFigureOut">
              <a:rPr lang="en-US" smtClean="0"/>
              <a:pPr/>
              <a:t>3/21/14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E64CDE-272E-44F9-8F2F-43A50F5267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06FB4-6D7D-4573-AF1C-5E060794EBCA}" type="datetimeFigureOut">
              <a:rPr lang="en-US" smtClean="0"/>
              <a:pPr/>
              <a:t>3/21/14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E64CDE-272E-44F9-8F2F-43A50F5267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06FB4-6D7D-4573-AF1C-5E060794EBCA}" type="datetimeFigureOut">
              <a:rPr lang="en-US" smtClean="0"/>
              <a:pPr/>
              <a:t>3/21/14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64CDE-272E-44F9-8F2F-43A50F5267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06FB4-6D7D-4573-AF1C-5E060794EBCA}" type="datetimeFigureOut">
              <a:rPr lang="en-US" smtClean="0"/>
              <a:pPr/>
              <a:t>3/21/14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64CDE-272E-44F9-8F2F-43A50F5267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06FB4-6D7D-4573-AF1C-5E060794EBCA}" type="datetimeFigureOut">
              <a:rPr lang="en-US" smtClean="0"/>
              <a:pPr/>
              <a:t>3/21/14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64CDE-272E-44F9-8F2F-43A50F5267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video.about.com/pregnancy/Chorionic-Villus-Sampling.ht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 Id="rId3" Type="http://schemas.openxmlformats.org/officeDocument/2006/relationships/image" Target="../media/image9.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ighered.mcgraw-hill.com/olcweb/cgi/pluginpop.cgi?it=swf::535::535::/sites/dl/free/0072437316/120078/bio20.swf::Restriction%20Fragment%20Length%20Polymorphism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bs.org/wgbh/nova/teachers/activities/0302_01_nsn.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earn.genetics.utah.edu/content/labs/microarray/"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net.nottingham.ac.uk/rlos/cetl/pharmacogenetics/" TargetMode="External"/><Relationship Id="rId3"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ano.gov/nanotech-101" TargetMode="External"/><Relationship Id="rId3"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hyperlink" Target="http://www.azonano.com/nanotechnology-video-details.aspx?VidID=437" TargetMode="External"/><Relationship Id="rId4" Type="http://schemas.openxmlformats.org/officeDocument/2006/relationships/hyperlink" Target="http://www.azonano.com/nanotechnology-video-details.aspx?VidID=480" TargetMode="External"/><Relationship Id="rId5" Type="http://schemas.openxmlformats.org/officeDocument/2006/relationships/hyperlink" Target="http://www.azonano.com/nanotechnology-video-details.aspx?VidID=469" TargetMode="External"/><Relationship Id="rId6"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hyperlink" Target="http://nano.cancer.gov/learn/understanding/video_journey.asp"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ighered.mcgraw-hill.com/sites/0072556781/student_view0/chapter32/animation_quiz_3.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earn.genetics.utah.edu/content/tech/genetherapy/"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dnalc.org/resources/animations/stemcells.html" TargetMode="External"/><Relationship Id="rId4" Type="http://schemas.openxmlformats.org/officeDocument/2006/relationships/hyperlink" Target="http://www.youtube.com/watch?v=cPvidAvzmx0" TargetMode="External"/><Relationship Id="rId1" Type="http://schemas.openxmlformats.org/officeDocument/2006/relationships/slideLayout" Target="../slideLayouts/slideLayout2.xml"/><Relationship Id="rId2" Type="http://schemas.openxmlformats.org/officeDocument/2006/relationships/hyperlink" Target="http://www.sumanasinc.com/webcontent/animations/content/stemcells_scnt.html"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ites.google.com/site/stemcellsinaction/home/stem-cell-webquest-direction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earn.genetics.utah.edu/content/tech/transgenic/"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600199"/>
          </a:xfrm>
        </p:spPr>
        <p:txBody>
          <a:bodyPr/>
          <a:lstStyle/>
          <a:p>
            <a:r>
              <a:rPr lang="en-US" dirty="0" smtClean="0"/>
              <a:t>Unit 4</a:t>
            </a:r>
            <a:endParaRPr lang="en-US" dirty="0"/>
          </a:p>
        </p:txBody>
      </p:sp>
      <p:sp>
        <p:nvSpPr>
          <p:cNvPr id="3" name="Subtitle 2"/>
          <p:cNvSpPr>
            <a:spLocks noGrp="1"/>
          </p:cNvSpPr>
          <p:nvPr>
            <p:ph type="subTitle" idx="1"/>
          </p:nvPr>
        </p:nvSpPr>
        <p:spPr/>
        <p:txBody>
          <a:bodyPr/>
          <a:lstStyle/>
          <a:p>
            <a:r>
              <a:rPr lang="en-US" dirty="0" smtClean="0">
                <a:solidFill>
                  <a:schemeClr val="tx1"/>
                </a:solidFill>
              </a:rPr>
              <a:t>Medical Biotechnology I</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Disease Detection</a:t>
            </a:r>
            <a:endParaRPr lang="en-US" dirty="0"/>
          </a:p>
        </p:txBody>
      </p:sp>
      <p:sp>
        <p:nvSpPr>
          <p:cNvPr id="3" name="Content Placeholder 2"/>
          <p:cNvSpPr>
            <a:spLocks noGrp="1"/>
          </p:cNvSpPr>
          <p:nvPr>
            <p:ph idx="1"/>
          </p:nvPr>
        </p:nvSpPr>
        <p:spPr>
          <a:xfrm>
            <a:off x="228600" y="838200"/>
            <a:ext cx="6019800" cy="6019800"/>
          </a:xfrm>
        </p:spPr>
        <p:txBody>
          <a:bodyPr>
            <a:normAutofit fontScale="77500" lnSpcReduction="20000"/>
          </a:bodyPr>
          <a:lstStyle/>
          <a:p>
            <a:r>
              <a:rPr lang="en-US" b="1" dirty="0" smtClean="0"/>
              <a:t> Biomarkers</a:t>
            </a:r>
          </a:p>
          <a:p>
            <a:r>
              <a:rPr lang="en-US" dirty="0" smtClean="0"/>
              <a:t>For many diseases, early detection is critical.</a:t>
            </a:r>
          </a:p>
          <a:p>
            <a:r>
              <a:rPr lang="en-US" dirty="0" smtClean="0"/>
              <a:t>One detection approach is to look for biomarkers as indicators of disease.</a:t>
            </a:r>
          </a:p>
          <a:p>
            <a:r>
              <a:rPr lang="en-US" dirty="0" smtClean="0"/>
              <a:t>Biomarkers are proteins whose production is increased in diseased tissues.</a:t>
            </a:r>
          </a:p>
          <a:p>
            <a:r>
              <a:rPr lang="en-US" dirty="0" smtClean="0"/>
              <a:t>Many biomarkers are released into blood and urine as a product of cell damage.</a:t>
            </a:r>
          </a:p>
          <a:p>
            <a:r>
              <a:rPr lang="en-US" dirty="0" smtClean="0"/>
              <a:t>EX.  A protein called </a:t>
            </a:r>
            <a:r>
              <a:rPr lang="en-US" b="1" dirty="0" smtClean="0"/>
              <a:t>prostate specific antigen (PSA) </a:t>
            </a:r>
            <a:r>
              <a:rPr lang="en-US" dirty="0" smtClean="0"/>
              <a:t>is released into the blood when the prostate gland is inflamed.</a:t>
            </a:r>
          </a:p>
          <a:p>
            <a:r>
              <a:rPr lang="en-US" dirty="0"/>
              <a:t> </a:t>
            </a:r>
            <a:r>
              <a:rPr lang="en-US" dirty="0" smtClean="0"/>
              <a:t>Elevated PSA levels indicate inflammation and even cancer.</a:t>
            </a:r>
          </a:p>
          <a:p>
            <a:r>
              <a:rPr lang="en-US" dirty="0" smtClean="0"/>
              <a:t>Many companies are working on a variety of biomarkers that can be used in disease detection.</a:t>
            </a:r>
            <a:endParaRPr lang="en-US" dirty="0"/>
          </a:p>
        </p:txBody>
      </p:sp>
      <p:pic>
        <p:nvPicPr>
          <p:cNvPr id="21506" name="Picture 2" descr="https://encrypted-tbn2.google.com/images?q=tbn:ANd9GcRTkJiddtvx1rRlHD4do0IVjLyl2-OsFMVGKRBLmI5WUPVqv7JyPw"/>
          <p:cNvPicPr>
            <a:picLocks noChangeAspect="1" noChangeArrowheads="1"/>
          </p:cNvPicPr>
          <p:nvPr/>
        </p:nvPicPr>
        <p:blipFill>
          <a:blip r:embed="rId2" cstate="print"/>
          <a:srcRect/>
          <a:stretch>
            <a:fillRect/>
          </a:stretch>
        </p:blipFill>
        <p:spPr bwMode="auto">
          <a:xfrm>
            <a:off x="6324600" y="1905000"/>
            <a:ext cx="2495550" cy="2895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Detection</a:t>
            </a:r>
            <a:endParaRPr lang="en-US" dirty="0"/>
          </a:p>
        </p:txBody>
      </p:sp>
      <p:sp>
        <p:nvSpPr>
          <p:cNvPr id="3" name="Content Placeholder 2"/>
          <p:cNvSpPr>
            <a:spLocks noGrp="1"/>
          </p:cNvSpPr>
          <p:nvPr>
            <p:ph idx="1"/>
          </p:nvPr>
        </p:nvSpPr>
        <p:spPr>
          <a:xfrm>
            <a:off x="457200" y="1600200"/>
            <a:ext cx="4953000" cy="4525963"/>
          </a:xfrm>
        </p:spPr>
        <p:txBody>
          <a:bodyPr>
            <a:normAutofit fontScale="92500" lnSpcReduction="10000"/>
          </a:bodyPr>
          <a:lstStyle/>
          <a:p>
            <a:r>
              <a:rPr lang="en-US" dirty="0" smtClean="0"/>
              <a:t> </a:t>
            </a:r>
            <a:r>
              <a:rPr lang="en-US" b="1" dirty="0" smtClean="0"/>
              <a:t>Human Genome Projects</a:t>
            </a:r>
          </a:p>
          <a:p>
            <a:r>
              <a:rPr lang="en-US" dirty="0"/>
              <a:t> </a:t>
            </a:r>
            <a:r>
              <a:rPr lang="en-US" dirty="0" smtClean="0"/>
              <a:t>Prior to the Human Genome Project, about 100 disease could be tested for.</a:t>
            </a:r>
          </a:p>
          <a:p>
            <a:r>
              <a:rPr lang="en-US" dirty="0" smtClean="0"/>
              <a:t>Now there are genetic tests for over 2,000 diseases.</a:t>
            </a:r>
          </a:p>
          <a:p>
            <a:r>
              <a:rPr lang="en-US" dirty="0" smtClean="0"/>
              <a:t>The HGP developed </a:t>
            </a:r>
            <a:r>
              <a:rPr lang="en-US" b="1" dirty="0" smtClean="0"/>
              <a:t>chromosome maps </a:t>
            </a:r>
            <a:r>
              <a:rPr lang="en-US" dirty="0" smtClean="0"/>
              <a:t>showing locations of normal and diseased genes.</a:t>
            </a:r>
            <a:endParaRPr lang="en-US" dirty="0"/>
          </a:p>
        </p:txBody>
      </p:sp>
      <p:pic>
        <p:nvPicPr>
          <p:cNvPr id="22530" name="Picture 2" descr="http://www.ncbi.nlm.nih.gov/books/NBK22266/bin/a04chr.jpg"/>
          <p:cNvPicPr>
            <a:picLocks noChangeAspect="1" noChangeArrowheads="1"/>
          </p:cNvPicPr>
          <p:nvPr/>
        </p:nvPicPr>
        <p:blipFill>
          <a:blip r:embed="rId2" cstate="print"/>
          <a:srcRect/>
          <a:stretch>
            <a:fillRect/>
          </a:stretch>
        </p:blipFill>
        <p:spPr bwMode="auto">
          <a:xfrm>
            <a:off x="5562600" y="1295400"/>
            <a:ext cx="3238500" cy="3990976"/>
          </a:xfrm>
          <a:prstGeom prst="rect">
            <a:avLst/>
          </a:prstGeom>
          <a:noFill/>
        </p:spPr>
      </p:pic>
      <p:sp>
        <p:nvSpPr>
          <p:cNvPr id="5" name="TextBox 4"/>
          <p:cNvSpPr txBox="1"/>
          <p:nvPr/>
        </p:nvSpPr>
        <p:spPr>
          <a:xfrm>
            <a:off x="6324600" y="5867400"/>
            <a:ext cx="2286000" cy="381000"/>
          </a:xfrm>
          <a:prstGeom prst="rect">
            <a:avLst/>
          </a:prstGeom>
          <a:noFill/>
        </p:spPr>
        <p:txBody>
          <a:bodyPr wrap="square" rtlCol="0">
            <a:spAutoFit/>
          </a:bodyPr>
          <a:lstStyle/>
          <a:p>
            <a:r>
              <a:rPr lang="en-US" b="1" dirty="0" smtClean="0"/>
              <a:t>Chromosome 4</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 </a:t>
            </a:r>
            <a:r>
              <a:rPr lang="en-US" b="1" dirty="0" smtClean="0"/>
              <a:t>Disease Detection:  Testing</a:t>
            </a:r>
          </a:p>
          <a:p>
            <a:pPr lvl="0"/>
            <a:r>
              <a:rPr lang="en-US" dirty="0" smtClean="0"/>
              <a:t>Work </a:t>
            </a:r>
            <a:r>
              <a:rPr lang="en-US" dirty="0"/>
              <a:t>in groups of 4.  Read </a:t>
            </a:r>
            <a:r>
              <a:rPr lang="en-US" dirty="0" err="1" smtClean="0"/>
              <a:t>powerpoint</a:t>
            </a:r>
            <a:r>
              <a:rPr lang="en-US" dirty="0" smtClean="0"/>
              <a:t> on amniocentesis, RFLP analysis, SNPs, and microarray. </a:t>
            </a:r>
          </a:p>
          <a:p>
            <a:pPr lvl="0"/>
            <a:r>
              <a:rPr lang="en-US" dirty="0" smtClean="0"/>
              <a:t>Discuss content with your group and respond to questions.</a:t>
            </a:r>
          </a:p>
          <a:p>
            <a:pPr lvl="0"/>
            <a:r>
              <a:rPr lang="en-US" dirty="0"/>
              <a:t>W</a:t>
            </a:r>
            <a:r>
              <a:rPr lang="en-US" dirty="0" smtClean="0"/>
              <a:t>atch </a:t>
            </a:r>
            <a:r>
              <a:rPr lang="en-US" dirty="0"/>
              <a:t>animation for Amniocentesis ,</a:t>
            </a:r>
            <a:r>
              <a:rPr lang="en-US" dirty="0" smtClean="0"/>
              <a:t> </a:t>
            </a:r>
            <a:r>
              <a:rPr lang="en-US" dirty="0"/>
              <a:t>RFLP </a:t>
            </a:r>
            <a:r>
              <a:rPr lang="en-US" dirty="0" smtClean="0"/>
              <a:t>analysis, SNPs </a:t>
            </a:r>
          </a:p>
          <a:p>
            <a:pPr lvl="0"/>
            <a:r>
              <a:rPr lang="en-US" dirty="0" smtClean="0"/>
              <a:t>Complete Questions</a:t>
            </a:r>
            <a:endParaRPr lang="en-US" dirty="0"/>
          </a:p>
          <a:p>
            <a:pPr lvl="0"/>
            <a:r>
              <a:rPr lang="en-US" dirty="0" smtClean="0"/>
              <a:t>Complete </a:t>
            </a:r>
            <a:r>
              <a:rPr lang="en-US" dirty="0"/>
              <a:t>SNP </a:t>
            </a:r>
            <a:r>
              <a:rPr lang="en-US" dirty="0" smtClean="0"/>
              <a:t>activity.</a:t>
            </a:r>
            <a:endParaRPr lang="en-US" dirty="0"/>
          </a:p>
          <a:p>
            <a:r>
              <a:rPr lang="en-US" dirty="0" smtClean="0"/>
              <a:t>Complete Microarray Simulation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Genetic Testing</a:t>
            </a:r>
            <a:endParaRPr lang="en-US" dirty="0"/>
          </a:p>
        </p:txBody>
      </p:sp>
      <p:sp>
        <p:nvSpPr>
          <p:cNvPr id="3" name="Content Placeholder 2"/>
          <p:cNvSpPr>
            <a:spLocks noGrp="1"/>
          </p:cNvSpPr>
          <p:nvPr>
            <p:ph idx="1"/>
          </p:nvPr>
        </p:nvSpPr>
        <p:spPr>
          <a:xfrm>
            <a:off x="228600" y="990600"/>
            <a:ext cx="8915400" cy="5867400"/>
          </a:xfrm>
        </p:spPr>
        <p:txBody>
          <a:bodyPr>
            <a:normAutofit fontScale="85000" lnSpcReduction="20000"/>
          </a:bodyPr>
          <a:lstStyle/>
          <a:p>
            <a:pPr>
              <a:buNone/>
            </a:pPr>
            <a:r>
              <a:rPr lang="en-US" b="1" dirty="0" smtClean="0"/>
              <a:t>Amniocentesis</a:t>
            </a:r>
          </a:p>
          <a:p>
            <a:r>
              <a:rPr lang="en-US" dirty="0" smtClean="0"/>
              <a:t>Until recently, most genetic testing occurred on fetuses to identify gender and genetic diseases.</a:t>
            </a:r>
          </a:p>
          <a:p>
            <a:r>
              <a:rPr lang="en-US" dirty="0" smtClean="0"/>
              <a:t>Amniocentesis is one technique used to collect genetic material for genetic testing.</a:t>
            </a:r>
          </a:p>
          <a:p>
            <a:r>
              <a:rPr lang="en-US" dirty="0" smtClean="0"/>
              <a:t>When the developing fetus is around 16 weeks of age, a needle is inserted into the mother’s abdomen into a pocket of </a:t>
            </a:r>
            <a:r>
              <a:rPr lang="en-US" b="1" dirty="0" smtClean="0"/>
              <a:t>amniotic fluid </a:t>
            </a:r>
            <a:r>
              <a:rPr lang="en-US" dirty="0" smtClean="0"/>
              <a:t>that surrounds and cushions the fetus. Amniotic fluid is removed.</a:t>
            </a:r>
          </a:p>
          <a:p>
            <a:r>
              <a:rPr lang="en-US" dirty="0" smtClean="0"/>
              <a:t>The fluid contains cells from the fetus, such as skin cells.</a:t>
            </a:r>
          </a:p>
          <a:p>
            <a:r>
              <a:rPr lang="en-US" dirty="0" smtClean="0"/>
              <a:t>Skin cells are cultured to increase their number.</a:t>
            </a:r>
          </a:p>
          <a:p>
            <a:r>
              <a:rPr lang="en-US" dirty="0" smtClean="0"/>
              <a:t>Mitotic chromosomes are removed and stained to create a </a:t>
            </a:r>
            <a:r>
              <a:rPr lang="en-US" b="1" dirty="0" smtClean="0"/>
              <a:t>karyotype</a:t>
            </a:r>
          </a:p>
          <a:p>
            <a:endParaRPr lang="en-US" b="1" dirty="0"/>
          </a:p>
          <a:p>
            <a:r>
              <a:rPr lang="en-US" b="1" dirty="0"/>
              <a:t>http://www.youtube.com/watch?v=bZcGpjyOXt0</a:t>
            </a:r>
            <a:endParaRPr lang="en-US" b="1" dirty="0" smtClean="0"/>
          </a:p>
          <a:p>
            <a:endParaRPr lang="en-US" b="1" dirty="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Testing</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Chorionic </a:t>
            </a:r>
            <a:r>
              <a:rPr lang="en-US" b="1" dirty="0" err="1" smtClean="0"/>
              <a:t>Villi</a:t>
            </a:r>
            <a:r>
              <a:rPr lang="en-US" b="1" dirty="0" smtClean="0"/>
              <a:t> Sampling</a:t>
            </a:r>
          </a:p>
          <a:p>
            <a:r>
              <a:rPr lang="en-US" dirty="0" smtClean="0"/>
              <a:t>Chorionic </a:t>
            </a:r>
            <a:r>
              <a:rPr lang="en-US" dirty="0" err="1" smtClean="0"/>
              <a:t>villi</a:t>
            </a:r>
            <a:r>
              <a:rPr lang="en-US" dirty="0" smtClean="0"/>
              <a:t> Sampling (CVS) can also be done to diagnose genetic disease in fetuses who are 8 -10 weeks in age.</a:t>
            </a:r>
          </a:p>
          <a:p>
            <a:r>
              <a:rPr lang="en-US" dirty="0" smtClean="0"/>
              <a:t>A suction tube removes a layer of cells called the chorionic </a:t>
            </a:r>
            <a:r>
              <a:rPr lang="en-US" dirty="0" err="1" smtClean="0"/>
              <a:t>villus</a:t>
            </a:r>
            <a:r>
              <a:rPr lang="en-US" dirty="0" smtClean="0"/>
              <a:t>, tissue that helps make up the placenta.</a:t>
            </a:r>
          </a:p>
          <a:p>
            <a:r>
              <a:rPr lang="en-US" dirty="0" smtClean="0"/>
              <a:t>CVS collects enough cells so a </a:t>
            </a:r>
            <a:r>
              <a:rPr lang="en-US" dirty="0" err="1" smtClean="0"/>
              <a:t>karyotype</a:t>
            </a:r>
            <a:r>
              <a:rPr lang="en-US" dirty="0" smtClean="0"/>
              <a:t> can be made from the cells retrieved.</a:t>
            </a:r>
            <a:endParaRPr lang="en-US" dirty="0">
              <a:hlinkClick r:id="rId2"/>
            </a:endParaRPr>
          </a:p>
          <a:p>
            <a:r>
              <a:rPr lang="en-US" dirty="0" smtClean="0">
                <a:hlinkClick r:id="rId2"/>
              </a:rPr>
              <a:t>http://video.about.com/pregnancy/Chorionic-Villus-Sampling.htm</a:t>
            </a:r>
            <a:endParaRPr lang="en-US" dirty="0" smtClean="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Testing</a:t>
            </a:r>
            <a:endParaRPr lang="en-US" dirty="0"/>
          </a:p>
        </p:txBody>
      </p:sp>
      <p:sp>
        <p:nvSpPr>
          <p:cNvPr id="3" name="Content Placeholder 2"/>
          <p:cNvSpPr>
            <a:spLocks noGrp="1"/>
          </p:cNvSpPr>
          <p:nvPr>
            <p:ph idx="1"/>
          </p:nvPr>
        </p:nvSpPr>
        <p:spPr>
          <a:xfrm>
            <a:off x="457200" y="1143001"/>
            <a:ext cx="8229600" cy="685800"/>
          </a:xfrm>
        </p:spPr>
        <p:txBody>
          <a:bodyPr/>
          <a:lstStyle/>
          <a:p>
            <a:r>
              <a:rPr lang="en-US" b="1" dirty="0" err="1" smtClean="0"/>
              <a:t>Karyotypes</a:t>
            </a:r>
            <a:endParaRPr lang="en-US" b="1" dirty="0"/>
          </a:p>
        </p:txBody>
      </p:sp>
      <p:pic>
        <p:nvPicPr>
          <p:cNvPr id="23554" name="Picture 2" descr="http://www.biologyjunction.com/down%20female.gif"/>
          <p:cNvPicPr>
            <a:picLocks noChangeAspect="1" noChangeArrowheads="1"/>
          </p:cNvPicPr>
          <p:nvPr/>
        </p:nvPicPr>
        <p:blipFill>
          <a:blip r:embed="rId2" cstate="print"/>
          <a:srcRect/>
          <a:stretch>
            <a:fillRect/>
          </a:stretch>
        </p:blipFill>
        <p:spPr bwMode="auto">
          <a:xfrm>
            <a:off x="211125" y="1905000"/>
            <a:ext cx="3903675" cy="4819846"/>
          </a:xfrm>
          <a:prstGeom prst="rect">
            <a:avLst/>
          </a:prstGeom>
          <a:noFill/>
        </p:spPr>
      </p:pic>
      <p:pic>
        <p:nvPicPr>
          <p:cNvPr id="23556" name="Picture 4" descr="http://youngbloodbiology.wikispaces.com/file/view/Trisomy18.gif/50133773/Trisomy18.gif"/>
          <p:cNvPicPr>
            <a:picLocks noChangeAspect="1" noChangeArrowheads="1"/>
          </p:cNvPicPr>
          <p:nvPr/>
        </p:nvPicPr>
        <p:blipFill>
          <a:blip r:embed="rId3" cstate="print"/>
          <a:srcRect/>
          <a:stretch>
            <a:fillRect/>
          </a:stretch>
        </p:blipFill>
        <p:spPr bwMode="auto">
          <a:xfrm>
            <a:off x="4648200" y="1905000"/>
            <a:ext cx="4181475" cy="4648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lstStyle/>
          <a:p>
            <a:r>
              <a:rPr lang="en-US" dirty="0" smtClean="0"/>
              <a:t>Genetic Testing</a:t>
            </a:r>
            <a:endParaRPr lang="en-US" dirty="0"/>
          </a:p>
        </p:txBody>
      </p:sp>
      <p:sp>
        <p:nvSpPr>
          <p:cNvPr id="3" name="Content Placeholder 2"/>
          <p:cNvSpPr>
            <a:spLocks noGrp="1"/>
          </p:cNvSpPr>
          <p:nvPr>
            <p:ph idx="1"/>
          </p:nvPr>
        </p:nvSpPr>
        <p:spPr>
          <a:xfrm>
            <a:off x="457200" y="1143000"/>
            <a:ext cx="4343400" cy="4983163"/>
          </a:xfrm>
        </p:spPr>
        <p:txBody>
          <a:bodyPr>
            <a:normAutofit fontScale="92500" lnSpcReduction="10000"/>
          </a:bodyPr>
          <a:lstStyle/>
          <a:p>
            <a:r>
              <a:rPr lang="en-US" b="1" dirty="0" err="1" smtClean="0"/>
              <a:t>Karyotyping</a:t>
            </a:r>
            <a:r>
              <a:rPr lang="en-US" b="1" dirty="0" smtClean="0"/>
              <a:t> </a:t>
            </a:r>
            <a:r>
              <a:rPr lang="en-US" dirty="0" smtClean="0"/>
              <a:t>can be carried out with adults.</a:t>
            </a:r>
          </a:p>
          <a:p>
            <a:r>
              <a:rPr lang="en-US" dirty="0" smtClean="0"/>
              <a:t>Typically blood is drawn and </a:t>
            </a:r>
            <a:r>
              <a:rPr lang="en-US" b="1" dirty="0" smtClean="0"/>
              <a:t>white blood cells </a:t>
            </a:r>
            <a:r>
              <a:rPr lang="en-US" dirty="0" smtClean="0"/>
              <a:t>are used.</a:t>
            </a:r>
          </a:p>
          <a:p>
            <a:r>
              <a:rPr lang="en-US" b="1" dirty="0" smtClean="0"/>
              <a:t>Fluorescence in situ hybridization(FISH) </a:t>
            </a:r>
            <a:r>
              <a:rPr lang="en-US" dirty="0" smtClean="0"/>
              <a:t>is used.</a:t>
            </a:r>
          </a:p>
          <a:p>
            <a:r>
              <a:rPr lang="en-US" dirty="0" smtClean="0"/>
              <a:t>Chromosomes are hybridized with fluorescent probes.</a:t>
            </a:r>
            <a:endParaRPr lang="en-US" dirty="0"/>
          </a:p>
        </p:txBody>
      </p:sp>
      <p:pic>
        <p:nvPicPr>
          <p:cNvPr id="27652" name="Picture 4" descr="http://www.chrombios.com/root/img/pool/images/mouse_es_cells/karyo.jpg"/>
          <p:cNvPicPr>
            <a:picLocks noChangeAspect="1" noChangeArrowheads="1"/>
          </p:cNvPicPr>
          <p:nvPr/>
        </p:nvPicPr>
        <p:blipFill>
          <a:blip r:embed="rId2" cstate="print"/>
          <a:srcRect/>
          <a:stretch>
            <a:fillRect/>
          </a:stretch>
        </p:blipFill>
        <p:spPr bwMode="auto">
          <a:xfrm>
            <a:off x="4648200" y="1828800"/>
            <a:ext cx="4169797" cy="3962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Testing</a:t>
            </a:r>
            <a:endParaRPr lang="en-US" dirty="0"/>
          </a:p>
        </p:txBody>
      </p:sp>
      <p:sp>
        <p:nvSpPr>
          <p:cNvPr id="3" name="Content Placeholder 2"/>
          <p:cNvSpPr>
            <a:spLocks noGrp="1"/>
          </p:cNvSpPr>
          <p:nvPr>
            <p:ph idx="1"/>
          </p:nvPr>
        </p:nvSpPr>
        <p:spPr>
          <a:xfrm>
            <a:off x="457200" y="1600200"/>
            <a:ext cx="5029200" cy="4525963"/>
          </a:xfrm>
        </p:spPr>
        <p:txBody>
          <a:bodyPr>
            <a:normAutofit fontScale="92500" lnSpcReduction="20000"/>
          </a:bodyPr>
          <a:lstStyle/>
          <a:p>
            <a:r>
              <a:rPr lang="en-US" b="1" dirty="0" err="1" smtClean="0"/>
              <a:t>Karyotypes</a:t>
            </a:r>
            <a:endParaRPr lang="en-US" b="1" dirty="0" smtClean="0"/>
          </a:p>
          <a:p>
            <a:r>
              <a:rPr lang="en-US" dirty="0" smtClean="0"/>
              <a:t>FISH can be performed with probes that fluoresce different colors.</a:t>
            </a:r>
          </a:p>
          <a:p>
            <a:r>
              <a:rPr lang="en-US" dirty="0" smtClean="0"/>
              <a:t>This is called </a:t>
            </a:r>
            <a:r>
              <a:rPr lang="en-US" b="1" dirty="0" smtClean="0"/>
              <a:t>spectral </a:t>
            </a:r>
            <a:r>
              <a:rPr lang="en-US" b="1" dirty="0" err="1" smtClean="0"/>
              <a:t>karyotyping</a:t>
            </a:r>
            <a:r>
              <a:rPr lang="en-US" b="1" dirty="0" smtClean="0"/>
              <a:t>.</a:t>
            </a:r>
          </a:p>
          <a:p>
            <a:r>
              <a:rPr lang="en-US" dirty="0" smtClean="0"/>
              <a:t>It is very useful in identifying missing parts of chromosomes, extra chromosomes, and translocation mutations.</a:t>
            </a:r>
            <a:endParaRPr lang="en-US" dirty="0"/>
          </a:p>
        </p:txBody>
      </p:sp>
      <p:pic>
        <p:nvPicPr>
          <p:cNvPr id="4" name="Picture 2" descr="https://encrypted-tbn1.google.com/images?q=tbn:ANd9GcS3YdwAYg8cSGonhtDH5lT3zgApIJ4k8IxWikCGXgAH75R1iK2HVQ"/>
          <p:cNvPicPr>
            <a:picLocks noChangeAspect="1" noChangeArrowheads="1"/>
          </p:cNvPicPr>
          <p:nvPr/>
        </p:nvPicPr>
        <p:blipFill>
          <a:blip r:embed="rId2" cstate="print"/>
          <a:srcRect/>
          <a:stretch>
            <a:fillRect/>
          </a:stretch>
        </p:blipFill>
        <p:spPr bwMode="auto">
          <a:xfrm>
            <a:off x="5410200" y="1600200"/>
            <a:ext cx="3505200" cy="3810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Genetic Testing</a:t>
            </a:r>
            <a:endParaRPr lang="en-US" dirty="0"/>
          </a:p>
        </p:txBody>
      </p:sp>
      <p:sp>
        <p:nvSpPr>
          <p:cNvPr id="3" name="Content Placeholder 2"/>
          <p:cNvSpPr>
            <a:spLocks noGrp="1"/>
          </p:cNvSpPr>
          <p:nvPr>
            <p:ph idx="1"/>
          </p:nvPr>
        </p:nvSpPr>
        <p:spPr>
          <a:xfrm>
            <a:off x="457200" y="838200"/>
            <a:ext cx="8229600" cy="6019800"/>
          </a:xfrm>
        </p:spPr>
        <p:txBody>
          <a:bodyPr>
            <a:normAutofit fontScale="25000" lnSpcReduction="20000"/>
          </a:bodyPr>
          <a:lstStyle/>
          <a:p>
            <a:r>
              <a:rPr lang="en-US" sz="9600" b="1" dirty="0" smtClean="0"/>
              <a:t>RFLP Analysis</a:t>
            </a:r>
          </a:p>
          <a:p>
            <a:r>
              <a:rPr lang="en-US" sz="9600" dirty="0" smtClean="0"/>
              <a:t>Most genetic diseases result from </a:t>
            </a:r>
            <a:r>
              <a:rPr lang="en-US" sz="9600" b="1" dirty="0" smtClean="0"/>
              <a:t>gene mutations </a:t>
            </a:r>
            <a:r>
              <a:rPr lang="en-US" sz="9600" dirty="0" smtClean="0"/>
              <a:t>rather than chromosomal abnormalities</a:t>
            </a:r>
          </a:p>
          <a:p>
            <a:r>
              <a:rPr lang="en-US" sz="9600" dirty="0" smtClean="0"/>
              <a:t>The basic idea behind restriction length polymorphisms analysis (RFLP) is that a defective gene may be cut differently than its normal counterpart by restriction enzymes.</a:t>
            </a:r>
          </a:p>
          <a:p>
            <a:r>
              <a:rPr lang="en-US" sz="9600" dirty="0" smtClean="0"/>
              <a:t>If DNA from a healthy individual (HBB gene) and DNA from an individual (HBB gene) with sickle cell disease are cut by restriction enzymes, the fragments will be different sizes because the base sequences are different.</a:t>
            </a:r>
          </a:p>
          <a:p>
            <a:r>
              <a:rPr lang="en-US" sz="9600" dirty="0" smtClean="0"/>
              <a:t>DNA from a patient is subjected to restriction enzymes and the DNA fragments undergo gel electrophoresis.  </a:t>
            </a:r>
          </a:p>
          <a:p>
            <a:r>
              <a:rPr lang="en-US" sz="9600" dirty="0" smtClean="0"/>
              <a:t>Patient DNA fragment length is compared to normal fragment lengths to diagnose disease</a:t>
            </a:r>
            <a:endParaRPr lang="en-US" sz="9600" b="1" dirty="0"/>
          </a:p>
          <a:p>
            <a:r>
              <a:rPr lang="en-US" sz="9600" b="1" dirty="0" smtClean="0">
                <a:hlinkClick r:id="rId2"/>
              </a:rPr>
              <a:t>http://highered.mcgraw-hill.com/olcweb/cgi/pluginpop.cgi?it=swf::535::535::/sites/dl/free/0072437316/120078/bio20.swf::Restriction%20Fragment%20Length%20Polymorphisms</a:t>
            </a:r>
            <a:endParaRPr lang="en-US" sz="9600" b="1" dirty="0" smtClean="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Testing</a:t>
            </a:r>
            <a:endParaRPr lang="en-US" dirty="0"/>
          </a:p>
        </p:txBody>
      </p:sp>
      <p:sp>
        <p:nvSpPr>
          <p:cNvPr id="3" name="Content Placeholder 2"/>
          <p:cNvSpPr>
            <a:spLocks noGrp="1"/>
          </p:cNvSpPr>
          <p:nvPr>
            <p:ph idx="1"/>
          </p:nvPr>
        </p:nvSpPr>
        <p:spPr>
          <a:xfrm>
            <a:off x="457200" y="1600201"/>
            <a:ext cx="8229600" cy="838200"/>
          </a:xfrm>
        </p:spPr>
        <p:txBody>
          <a:bodyPr/>
          <a:lstStyle/>
          <a:p>
            <a:r>
              <a:rPr lang="en-US" dirty="0" smtClean="0"/>
              <a:t>RFLP Analysis</a:t>
            </a:r>
            <a:endParaRPr lang="en-US" dirty="0"/>
          </a:p>
        </p:txBody>
      </p:sp>
      <p:pic>
        <p:nvPicPr>
          <p:cNvPr id="28674" name="Picture 2" descr="http://upload.wikimedia.org/wikipedia/en/thumb/b/bb/RFLP_genotyping.gif/360px-RFLP_genotyping.gif"/>
          <p:cNvPicPr>
            <a:picLocks noChangeAspect="1" noChangeArrowheads="1"/>
          </p:cNvPicPr>
          <p:nvPr/>
        </p:nvPicPr>
        <p:blipFill>
          <a:blip r:embed="rId2" cstate="print"/>
          <a:srcRect/>
          <a:stretch>
            <a:fillRect/>
          </a:stretch>
        </p:blipFill>
        <p:spPr bwMode="auto">
          <a:xfrm>
            <a:off x="1219201" y="2590800"/>
            <a:ext cx="6392662" cy="3810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a:t>
            </a:r>
            <a:endParaRPr lang="en-US" dirty="0"/>
          </a:p>
        </p:txBody>
      </p:sp>
      <p:sp>
        <p:nvSpPr>
          <p:cNvPr id="3" name="Content Placeholder 2"/>
          <p:cNvSpPr>
            <a:spLocks noGrp="1"/>
          </p:cNvSpPr>
          <p:nvPr>
            <p:ph idx="1"/>
          </p:nvPr>
        </p:nvSpPr>
        <p:spPr/>
        <p:txBody>
          <a:bodyPr/>
          <a:lstStyle/>
          <a:p>
            <a:pPr lvl="0"/>
            <a:r>
              <a:rPr lang="en-US" b="1" dirty="0" smtClean="0"/>
              <a:t>Disease Detection</a:t>
            </a:r>
          </a:p>
          <a:p>
            <a:pPr lvl="0"/>
            <a:r>
              <a:rPr lang="en-US" b="1" dirty="0" smtClean="0"/>
              <a:t>Lecture</a:t>
            </a:r>
            <a:r>
              <a:rPr lang="en-US" dirty="0" smtClean="0"/>
              <a:t>- </a:t>
            </a:r>
            <a:r>
              <a:rPr lang="en-US" dirty="0"/>
              <a:t>Model organisms, biomarkers, Human Genome Project contribution to disease detection.</a:t>
            </a:r>
          </a:p>
          <a:p>
            <a:pPr lvl="0"/>
            <a:r>
              <a:rPr lang="en-US" b="1" dirty="0" smtClean="0"/>
              <a:t>Create </a:t>
            </a:r>
            <a:r>
              <a:rPr lang="en-US" b="1" dirty="0"/>
              <a:t>a concept map </a:t>
            </a:r>
            <a:r>
              <a:rPr lang="en-US" dirty="0"/>
              <a:t>demonstrating how designated terms and concepts are related.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Genetic Testing</a:t>
            </a:r>
            <a:endParaRPr lang="en-US" dirty="0"/>
          </a:p>
        </p:txBody>
      </p:sp>
      <p:sp>
        <p:nvSpPr>
          <p:cNvPr id="3" name="Content Placeholder 2"/>
          <p:cNvSpPr>
            <a:spLocks noGrp="1"/>
          </p:cNvSpPr>
          <p:nvPr>
            <p:ph idx="1"/>
          </p:nvPr>
        </p:nvSpPr>
        <p:spPr>
          <a:xfrm>
            <a:off x="228600" y="838200"/>
            <a:ext cx="8915400" cy="2971801"/>
          </a:xfrm>
        </p:spPr>
        <p:txBody>
          <a:bodyPr>
            <a:normAutofit fontScale="70000" lnSpcReduction="20000"/>
          </a:bodyPr>
          <a:lstStyle/>
          <a:p>
            <a:r>
              <a:rPr lang="en-US" dirty="0" smtClean="0"/>
              <a:t> </a:t>
            </a:r>
            <a:r>
              <a:rPr lang="en-US" b="1" dirty="0" smtClean="0"/>
              <a:t>Single Nucleotide Polymorphisms</a:t>
            </a:r>
          </a:p>
          <a:p>
            <a:r>
              <a:rPr lang="en-US" dirty="0" smtClean="0"/>
              <a:t> 99.9% of DNA sequencing is identical in humans.</a:t>
            </a:r>
          </a:p>
          <a:p>
            <a:r>
              <a:rPr lang="en-US" dirty="0" smtClean="0"/>
              <a:t>One of the common forms of genetic variations (in the .1%) in humans is called the </a:t>
            </a:r>
            <a:r>
              <a:rPr lang="en-US" b="1" dirty="0" smtClean="0"/>
              <a:t>single nucleotide polymorphism.</a:t>
            </a:r>
          </a:p>
          <a:p>
            <a:r>
              <a:rPr lang="en-US" b="1" dirty="0" smtClean="0"/>
              <a:t>SNPs </a:t>
            </a:r>
            <a:r>
              <a:rPr lang="en-US" dirty="0" smtClean="0"/>
              <a:t>are single nucleotide changes that vary from person to person.</a:t>
            </a:r>
          </a:p>
          <a:p>
            <a:r>
              <a:rPr lang="en-US" dirty="0" smtClean="0"/>
              <a:t>SNPs occur about every 100 to 300 base pairs and most of them are in non coding regions of DNA.</a:t>
            </a:r>
          </a:p>
          <a:p>
            <a:r>
              <a:rPr lang="en-US" dirty="0" smtClean="0"/>
              <a:t>If a SNP occurs in a gene sequence, it can produce disease or confer susceptibility for a disease.</a:t>
            </a:r>
            <a:endParaRPr lang="en-US" dirty="0"/>
          </a:p>
        </p:txBody>
      </p:sp>
      <p:pic>
        <p:nvPicPr>
          <p:cNvPr id="31748" name="Picture 4" descr="http://www.clcbio.com/scienceimages/SNP_figure2.png"/>
          <p:cNvPicPr>
            <a:picLocks noChangeAspect="1" noChangeArrowheads="1"/>
          </p:cNvPicPr>
          <p:nvPr/>
        </p:nvPicPr>
        <p:blipFill>
          <a:blip r:embed="rId2" cstate="print"/>
          <a:srcRect/>
          <a:stretch>
            <a:fillRect/>
          </a:stretch>
        </p:blipFill>
        <p:spPr bwMode="auto">
          <a:xfrm>
            <a:off x="2819400" y="3914775"/>
            <a:ext cx="4962525" cy="29432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Testing</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SNPs</a:t>
            </a:r>
          </a:p>
          <a:p>
            <a:r>
              <a:rPr lang="en-US" dirty="0" smtClean="0"/>
              <a:t>Because SNPs occur frequently throughout the genome, they are </a:t>
            </a:r>
            <a:r>
              <a:rPr lang="en-US" b="1" dirty="0" smtClean="0"/>
              <a:t>valuable markers </a:t>
            </a:r>
            <a:r>
              <a:rPr lang="en-US" dirty="0" smtClean="0"/>
              <a:t>to identifying disease related genes.</a:t>
            </a:r>
          </a:p>
          <a:p>
            <a:r>
              <a:rPr lang="en-US" dirty="0" smtClean="0"/>
              <a:t>SNPs are being used to predict stroke, cancer, heart disease, and behavioral illnesses.</a:t>
            </a:r>
          </a:p>
          <a:p>
            <a:r>
              <a:rPr lang="en-US" dirty="0" smtClean="0"/>
              <a:t>Many groups of SNPs on the same chromosome are called a </a:t>
            </a:r>
            <a:r>
              <a:rPr lang="en-US" b="1" dirty="0" err="1" smtClean="0"/>
              <a:t>haplotype</a:t>
            </a:r>
            <a:r>
              <a:rPr lang="en-US" dirty="0" smtClean="0"/>
              <a:t>.</a:t>
            </a:r>
          </a:p>
          <a:p>
            <a:r>
              <a:rPr lang="en-US" dirty="0" smtClean="0"/>
              <a:t>The </a:t>
            </a:r>
            <a:r>
              <a:rPr lang="en-US" dirty="0" err="1" smtClean="0"/>
              <a:t>HapMap</a:t>
            </a:r>
            <a:r>
              <a:rPr lang="en-US" dirty="0" smtClean="0"/>
              <a:t> project is identifying and cataloguing the chromosomal location of over 1.4 million SNPs present in 3 billion base pairs of the human genome. </a:t>
            </a:r>
          </a:p>
          <a:p>
            <a:r>
              <a:rPr lang="en-US" b="1" dirty="0" smtClean="0">
                <a:solidFill>
                  <a:srgbClr val="FF0000"/>
                </a:solidFill>
              </a:rPr>
              <a:t>Complete the SNP activity.</a:t>
            </a:r>
            <a:r>
              <a:rPr lang="en-US" u="sng" dirty="0" smtClean="0">
                <a:hlinkClick r:id="rId2"/>
              </a:rPr>
              <a:t> http://www.pbs.org/wgbh/nova/teachers/activities/0302_01_nsn.html</a:t>
            </a:r>
            <a:endParaRPr lang="en-US" dirty="0" smtClean="0"/>
          </a:p>
          <a:p>
            <a:endParaRPr lang="en-US" b="1" dirty="0" smtClean="0">
              <a:solidFill>
                <a:srgbClr val="FF0000"/>
              </a:solidFill>
            </a:endParaRPr>
          </a:p>
          <a:p>
            <a:endParaRPr lang="en-US" b="1" dirty="0" smtClean="0">
              <a:solidFill>
                <a:srgbClr val="FF0000"/>
              </a:solidFill>
            </a:endParaRPr>
          </a:p>
          <a:p>
            <a:endParaRPr lang="en-US" dirty="0" smtClean="0"/>
          </a:p>
          <a:p>
            <a:endParaRPr lang="en-US" dirty="0" smtClean="0"/>
          </a:p>
          <a:p>
            <a:pPr>
              <a:buNone/>
            </a:pPr>
            <a:endParaRPr lang="en-US" dirty="0" smtClean="0"/>
          </a:p>
          <a:p>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Testing</a:t>
            </a:r>
            <a:endParaRPr lang="en-US" dirty="0"/>
          </a:p>
        </p:txBody>
      </p:sp>
      <p:sp>
        <p:nvSpPr>
          <p:cNvPr id="3" name="Content Placeholder 2"/>
          <p:cNvSpPr>
            <a:spLocks noGrp="1"/>
          </p:cNvSpPr>
          <p:nvPr>
            <p:ph idx="1"/>
          </p:nvPr>
        </p:nvSpPr>
        <p:spPr>
          <a:xfrm>
            <a:off x="457200" y="1447800"/>
            <a:ext cx="4800600" cy="4678363"/>
          </a:xfrm>
        </p:spPr>
        <p:txBody>
          <a:bodyPr>
            <a:normAutofit fontScale="85000" lnSpcReduction="10000"/>
          </a:bodyPr>
          <a:lstStyle/>
          <a:p>
            <a:r>
              <a:rPr lang="en-US" b="1" dirty="0" smtClean="0"/>
              <a:t>DNA  Microarray</a:t>
            </a:r>
          </a:p>
          <a:p>
            <a:r>
              <a:rPr lang="en-US" b="1" dirty="0" smtClean="0"/>
              <a:t>DNA microarrays </a:t>
            </a:r>
            <a:r>
              <a:rPr lang="en-US" dirty="0" smtClean="0"/>
              <a:t>are called </a:t>
            </a:r>
            <a:r>
              <a:rPr lang="en-US" b="1" dirty="0" smtClean="0"/>
              <a:t>gene chips</a:t>
            </a:r>
            <a:r>
              <a:rPr lang="en-US" dirty="0" smtClean="0"/>
              <a:t>.</a:t>
            </a:r>
          </a:p>
          <a:p>
            <a:r>
              <a:rPr lang="en-US" dirty="0" smtClean="0"/>
              <a:t>They are a key techniques to studying genetic diseases.</a:t>
            </a:r>
          </a:p>
          <a:p>
            <a:r>
              <a:rPr lang="en-US" dirty="0" smtClean="0"/>
              <a:t>Researchers use microarrays to screen a patient for a </a:t>
            </a:r>
            <a:r>
              <a:rPr lang="en-US" b="1" dirty="0" smtClean="0"/>
              <a:t>pattern of genes </a:t>
            </a:r>
            <a:r>
              <a:rPr lang="en-US" dirty="0" smtClean="0"/>
              <a:t>that might be expressed in a particular disease.</a:t>
            </a:r>
          </a:p>
          <a:p>
            <a:endParaRPr lang="en-US" b="1" dirty="0" smtClean="0"/>
          </a:p>
          <a:p>
            <a:endParaRPr lang="en-US" dirty="0" smtClean="0"/>
          </a:p>
          <a:p>
            <a:endParaRPr lang="en-US" dirty="0"/>
          </a:p>
        </p:txBody>
      </p:sp>
      <p:pic>
        <p:nvPicPr>
          <p:cNvPr id="32770" name="Picture 2" descr="http://www.nchu.edu.tw/%7Eibms/ibms1/JJW/microarray.jpg"/>
          <p:cNvPicPr>
            <a:picLocks noChangeAspect="1" noChangeArrowheads="1"/>
          </p:cNvPicPr>
          <p:nvPr/>
        </p:nvPicPr>
        <p:blipFill>
          <a:blip r:embed="rId2" cstate="print"/>
          <a:srcRect/>
          <a:stretch>
            <a:fillRect/>
          </a:stretch>
        </p:blipFill>
        <p:spPr bwMode="auto">
          <a:xfrm>
            <a:off x="5410200" y="1905000"/>
            <a:ext cx="3228975" cy="32289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Genetic Testing</a:t>
            </a:r>
            <a:endParaRPr lang="en-US" dirty="0"/>
          </a:p>
        </p:txBody>
      </p:sp>
      <p:sp>
        <p:nvSpPr>
          <p:cNvPr id="3" name="Content Placeholder 2"/>
          <p:cNvSpPr>
            <a:spLocks noGrp="1"/>
          </p:cNvSpPr>
          <p:nvPr>
            <p:ph idx="1"/>
          </p:nvPr>
        </p:nvSpPr>
        <p:spPr>
          <a:xfrm>
            <a:off x="0" y="914400"/>
            <a:ext cx="5562600" cy="5943600"/>
          </a:xfrm>
        </p:spPr>
        <p:txBody>
          <a:bodyPr>
            <a:normAutofit fontScale="70000" lnSpcReduction="20000"/>
          </a:bodyPr>
          <a:lstStyle/>
          <a:p>
            <a:r>
              <a:rPr lang="en-US" b="1" dirty="0" smtClean="0"/>
              <a:t>DNA Microarray</a:t>
            </a:r>
          </a:p>
          <a:p>
            <a:r>
              <a:rPr lang="en-US" dirty="0" smtClean="0"/>
              <a:t>An example of a use for DNA microarray would be a comparison of healthy and cancer cell DNA.</a:t>
            </a:r>
          </a:p>
          <a:p>
            <a:r>
              <a:rPr lang="en-US" dirty="0" smtClean="0"/>
              <a:t> mRNA from both types of cells is isolated.</a:t>
            </a:r>
          </a:p>
          <a:p>
            <a:r>
              <a:rPr lang="en-US" dirty="0" smtClean="0"/>
              <a:t>c DNA is synthesized from the mRNA in each cell type using reverse transcriptase.</a:t>
            </a:r>
          </a:p>
          <a:p>
            <a:r>
              <a:rPr lang="en-US" dirty="0" err="1" smtClean="0"/>
              <a:t>cDNA</a:t>
            </a:r>
            <a:r>
              <a:rPr lang="en-US" dirty="0" smtClean="0"/>
              <a:t>  is labeled with a  fluorescent dye and is applied to a microarray slide; different color dye is used for cancer and healthy cells.</a:t>
            </a:r>
          </a:p>
          <a:p>
            <a:r>
              <a:rPr lang="en-US" dirty="0" smtClean="0"/>
              <a:t>The slide has up to 10,000 “spots” of DNA on it; each represents unique sequences of DNA for a different gene.</a:t>
            </a:r>
          </a:p>
          <a:p>
            <a:r>
              <a:rPr lang="en-US" dirty="0" smtClean="0"/>
              <a:t>The slide is incubated overnight and the </a:t>
            </a:r>
            <a:r>
              <a:rPr lang="en-US" dirty="0" err="1" smtClean="0"/>
              <a:t>cDNA</a:t>
            </a:r>
            <a:r>
              <a:rPr lang="en-US" dirty="0" smtClean="0"/>
              <a:t> hybridizes to complimentary DNA strands on the microarray slide.</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1026" name="Picture 2" descr="http://upload.wikimedia.org/wikipedia/en/thumb/c/c8/Microarray-schema.jpg/220px-Microarray-schema.jpg"/>
          <p:cNvPicPr>
            <a:picLocks noChangeAspect="1" noChangeArrowheads="1"/>
          </p:cNvPicPr>
          <p:nvPr/>
        </p:nvPicPr>
        <p:blipFill>
          <a:blip r:embed="rId2" cstate="print"/>
          <a:srcRect/>
          <a:stretch>
            <a:fillRect/>
          </a:stretch>
        </p:blipFill>
        <p:spPr bwMode="auto">
          <a:xfrm>
            <a:off x="5715000" y="1524000"/>
            <a:ext cx="3124200" cy="4800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Testing</a:t>
            </a:r>
            <a:endParaRPr lang="en-US" dirty="0"/>
          </a:p>
        </p:txBody>
      </p:sp>
      <p:pic>
        <p:nvPicPr>
          <p:cNvPr id="36866" name="Picture 2" descr="http://ars.els-cdn.com/content/image/1-s2.0-S0925443905000025-gr3.jpg"/>
          <p:cNvPicPr>
            <a:picLocks noChangeAspect="1" noChangeArrowheads="1"/>
          </p:cNvPicPr>
          <p:nvPr/>
        </p:nvPicPr>
        <p:blipFill>
          <a:blip r:embed="rId2" cstate="print"/>
          <a:srcRect/>
          <a:stretch>
            <a:fillRect/>
          </a:stretch>
        </p:blipFill>
        <p:spPr bwMode="auto">
          <a:xfrm>
            <a:off x="838200" y="1601009"/>
            <a:ext cx="7391400" cy="505314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Genetic Testing</a:t>
            </a:r>
            <a:endParaRPr lang="en-US" dirty="0"/>
          </a:p>
        </p:txBody>
      </p:sp>
      <p:sp>
        <p:nvSpPr>
          <p:cNvPr id="3" name="Content Placeholder 2"/>
          <p:cNvSpPr>
            <a:spLocks noGrp="1"/>
          </p:cNvSpPr>
          <p:nvPr>
            <p:ph idx="1"/>
          </p:nvPr>
        </p:nvSpPr>
        <p:spPr>
          <a:xfrm>
            <a:off x="0" y="838200"/>
            <a:ext cx="5410200" cy="6019800"/>
          </a:xfrm>
        </p:spPr>
        <p:txBody>
          <a:bodyPr>
            <a:normAutofit fontScale="85000" lnSpcReduction="20000"/>
          </a:bodyPr>
          <a:lstStyle/>
          <a:p>
            <a:r>
              <a:rPr lang="en-US" dirty="0" smtClean="0"/>
              <a:t>DNA Microarray</a:t>
            </a:r>
          </a:p>
          <a:p>
            <a:r>
              <a:rPr lang="en-US" dirty="0" smtClean="0"/>
              <a:t>The slide is scanned by a laser that causes the dye to fluoresce when </a:t>
            </a:r>
            <a:r>
              <a:rPr lang="en-US" dirty="0" err="1" smtClean="0"/>
              <a:t>cDNA</a:t>
            </a:r>
            <a:r>
              <a:rPr lang="en-US" dirty="0" smtClean="0"/>
              <a:t> binds to gene DNA on the slide.</a:t>
            </a:r>
          </a:p>
          <a:p>
            <a:r>
              <a:rPr lang="en-US" dirty="0" smtClean="0"/>
              <a:t>The fluorescent spots indicate which genes are expressed in the cells of interest.</a:t>
            </a:r>
          </a:p>
          <a:p>
            <a:r>
              <a:rPr lang="en-US" dirty="0" smtClean="0"/>
              <a:t>Gene expression patterns from each of the cell types is compared to see which genes are active in a healthy cell and which are active in a cancer cell.</a:t>
            </a:r>
          </a:p>
          <a:p>
            <a:r>
              <a:rPr lang="en-US" dirty="0" smtClean="0"/>
              <a:t>Results of microarray studies can be used to develop new drugs to combat cancer and other diseases.</a:t>
            </a:r>
            <a:endParaRPr lang="en-US" dirty="0"/>
          </a:p>
        </p:txBody>
      </p:sp>
      <p:pic>
        <p:nvPicPr>
          <p:cNvPr id="35842" name="Picture 2"/>
          <p:cNvPicPr>
            <a:picLocks noChangeAspect="1" noChangeArrowheads="1"/>
          </p:cNvPicPr>
          <p:nvPr/>
        </p:nvPicPr>
        <p:blipFill>
          <a:blip r:embed="rId2" cstate="print"/>
          <a:srcRect/>
          <a:stretch>
            <a:fillRect/>
          </a:stretch>
        </p:blipFill>
        <p:spPr bwMode="auto">
          <a:xfrm>
            <a:off x="5486400" y="1295400"/>
            <a:ext cx="3352800" cy="4950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Testing</a:t>
            </a:r>
            <a:endParaRPr lang="en-US" dirty="0"/>
          </a:p>
        </p:txBody>
      </p:sp>
      <p:sp>
        <p:nvSpPr>
          <p:cNvPr id="3" name="Content Placeholder 2"/>
          <p:cNvSpPr>
            <a:spLocks noGrp="1"/>
          </p:cNvSpPr>
          <p:nvPr>
            <p:ph idx="1"/>
          </p:nvPr>
        </p:nvSpPr>
        <p:spPr/>
        <p:txBody>
          <a:bodyPr/>
          <a:lstStyle/>
          <a:p>
            <a:r>
              <a:rPr lang="en-US" u="sng" dirty="0" smtClean="0">
                <a:hlinkClick r:id="rId2"/>
              </a:rPr>
              <a:t>http://learn.genetics.utah.edu/content/labs/microarray/</a:t>
            </a:r>
            <a:endParaRPr lang="en-US" dirty="0" smtClean="0"/>
          </a:p>
          <a:p>
            <a:pPr>
              <a:buNone/>
            </a:pPr>
            <a:endParaRPr lang="en-US" dirty="0" smtClean="0"/>
          </a:p>
          <a:p>
            <a:pPr>
              <a:buNone/>
            </a:pPr>
            <a:r>
              <a:rPr lang="en-US" dirty="0" smtClean="0"/>
              <a:t>Visit the virtual DNA microarray simulation for a detailed description of the procedure.</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a:t>
            </a:r>
            <a:endParaRPr lang="en-US" dirty="0"/>
          </a:p>
        </p:txBody>
      </p:sp>
      <p:sp>
        <p:nvSpPr>
          <p:cNvPr id="3" name="Content Placeholder 2"/>
          <p:cNvSpPr>
            <a:spLocks noGrp="1"/>
          </p:cNvSpPr>
          <p:nvPr>
            <p:ph idx="1"/>
          </p:nvPr>
        </p:nvSpPr>
        <p:spPr/>
        <p:txBody>
          <a:bodyPr>
            <a:normAutofit/>
          </a:bodyPr>
          <a:lstStyle/>
          <a:p>
            <a:pPr lvl="0"/>
            <a:r>
              <a:rPr lang="en-US" b="1" dirty="0" smtClean="0"/>
              <a:t>Case Study:  </a:t>
            </a:r>
            <a:r>
              <a:rPr lang="en-US" b="1" dirty="0" err="1" smtClean="0"/>
              <a:t>Pharmacogenetics</a:t>
            </a:r>
            <a:r>
              <a:rPr lang="en-US" b="1" dirty="0" smtClean="0"/>
              <a:t>.</a:t>
            </a:r>
            <a:endParaRPr lang="en-US" dirty="0" smtClean="0"/>
          </a:p>
          <a:p>
            <a:pPr lvl="0"/>
            <a:r>
              <a:rPr lang="en-US" dirty="0" smtClean="0"/>
              <a:t> </a:t>
            </a:r>
            <a:r>
              <a:rPr lang="en-US" dirty="0" err="1" smtClean="0"/>
              <a:t>Powerpoint</a:t>
            </a:r>
            <a:r>
              <a:rPr lang="en-US" dirty="0" smtClean="0"/>
              <a:t> introduction</a:t>
            </a:r>
          </a:p>
          <a:p>
            <a:pPr lvl="0"/>
            <a:r>
              <a:rPr lang="en-US" dirty="0" smtClean="0"/>
              <a:t>Work in groups of 4 to read and discuss each section of the </a:t>
            </a:r>
            <a:r>
              <a:rPr lang="en-US" dirty="0" err="1" smtClean="0"/>
              <a:t>pharmacogenetics</a:t>
            </a:r>
            <a:r>
              <a:rPr lang="en-US" dirty="0" smtClean="0"/>
              <a:t> case study.</a:t>
            </a:r>
          </a:p>
          <a:p>
            <a:pPr lvl="0"/>
            <a:r>
              <a:rPr lang="en-US" dirty="0" smtClean="0"/>
              <a:t>Respond to case study questions.</a:t>
            </a:r>
          </a:p>
          <a:p>
            <a:pPr lvl="0"/>
            <a:r>
              <a:rPr lang="en-US" dirty="0" smtClean="0"/>
              <a:t>Whole class discussion of responses.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smtClean="0"/>
              <a:t>Pharmacogenetics</a:t>
            </a:r>
            <a:endParaRPr lang="en-US" dirty="0"/>
          </a:p>
        </p:txBody>
      </p:sp>
      <p:sp>
        <p:nvSpPr>
          <p:cNvPr id="3" name="Content Placeholder 2"/>
          <p:cNvSpPr>
            <a:spLocks noGrp="1"/>
          </p:cNvSpPr>
          <p:nvPr>
            <p:ph idx="1"/>
          </p:nvPr>
        </p:nvSpPr>
        <p:spPr>
          <a:xfrm>
            <a:off x="228600" y="914400"/>
            <a:ext cx="6172200" cy="5943600"/>
          </a:xfrm>
        </p:spPr>
        <p:txBody>
          <a:bodyPr>
            <a:normAutofit fontScale="77500" lnSpcReduction="20000"/>
          </a:bodyPr>
          <a:lstStyle/>
          <a:p>
            <a:r>
              <a:rPr lang="en-US" b="1" dirty="0" err="1" smtClean="0"/>
              <a:t>Pharmacogenetics</a:t>
            </a:r>
            <a:endParaRPr lang="en-US" b="1" dirty="0" smtClean="0"/>
          </a:p>
          <a:p>
            <a:r>
              <a:rPr lang="en-US" dirty="0" smtClean="0"/>
              <a:t>With information from genomics and genetic testing such as SNPs and microarray, a new field that studies how the genome is affected by and responds to different drugs has emerged.</a:t>
            </a:r>
          </a:p>
          <a:p>
            <a:r>
              <a:rPr lang="en-US" dirty="0" smtClean="0"/>
              <a:t>This new field is called </a:t>
            </a:r>
            <a:r>
              <a:rPr lang="en-US" b="1" dirty="0" err="1" smtClean="0"/>
              <a:t>pharmacogenetics</a:t>
            </a:r>
            <a:r>
              <a:rPr lang="en-US" dirty="0" smtClean="0"/>
              <a:t>.</a:t>
            </a:r>
          </a:p>
          <a:p>
            <a:r>
              <a:rPr lang="en-US" dirty="0" err="1" smtClean="0"/>
              <a:t>Pharmacogenetics</a:t>
            </a:r>
            <a:r>
              <a:rPr lang="en-US" dirty="0" smtClean="0"/>
              <a:t> uses genetic testing information to design a personal drug treatment plan based on an individual’s genetic variations.</a:t>
            </a:r>
          </a:p>
          <a:p>
            <a:r>
              <a:rPr lang="en-US" dirty="0" smtClean="0"/>
              <a:t>Genome tailored drug treatments could reduce drug side effects, drug interactions, and even death. </a:t>
            </a:r>
          </a:p>
          <a:p>
            <a:r>
              <a:rPr lang="en-US" dirty="0">
                <a:hlinkClick r:id="rId2"/>
              </a:rPr>
              <a:t>http://sonet.nottingham.ac.uk/rlos/cetl/pharmacogenetics</a:t>
            </a:r>
            <a:r>
              <a:rPr lang="en-US" dirty="0" smtClean="0">
                <a:hlinkClick r:id="rId2"/>
              </a:rPr>
              <a:t>/</a:t>
            </a:r>
            <a:endParaRPr lang="en-US" dirty="0" smtClean="0"/>
          </a:p>
          <a:p>
            <a:endParaRPr lang="en-US" dirty="0" smtClean="0"/>
          </a:p>
          <a:p>
            <a:endParaRPr lang="en-US" dirty="0" smtClean="0"/>
          </a:p>
          <a:p>
            <a:endParaRPr lang="en-US" dirty="0" smtClean="0"/>
          </a:p>
          <a:p>
            <a:pPr>
              <a:buNone/>
            </a:pPr>
            <a:endParaRPr lang="en-US" b="1" dirty="0"/>
          </a:p>
        </p:txBody>
      </p:sp>
      <p:pic>
        <p:nvPicPr>
          <p:cNvPr id="38914" name="Picture 2" descr="http://www.liv.ac.uk/pharmacogenetics/dna_and_pills.jpg"/>
          <p:cNvPicPr>
            <a:picLocks noChangeAspect="1" noChangeArrowheads="1"/>
          </p:cNvPicPr>
          <p:nvPr/>
        </p:nvPicPr>
        <p:blipFill>
          <a:blip r:embed="rId3" cstate="print"/>
          <a:srcRect/>
          <a:stretch>
            <a:fillRect/>
          </a:stretch>
        </p:blipFill>
        <p:spPr bwMode="auto">
          <a:xfrm>
            <a:off x="6400800" y="1143000"/>
            <a:ext cx="2505075" cy="4648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a:t>
            </a:r>
            <a:endParaRPr lang="en-US" dirty="0"/>
          </a:p>
        </p:txBody>
      </p:sp>
      <p:sp>
        <p:nvSpPr>
          <p:cNvPr id="3" name="Content Placeholder 2"/>
          <p:cNvSpPr>
            <a:spLocks noGrp="1"/>
          </p:cNvSpPr>
          <p:nvPr>
            <p:ph idx="1"/>
          </p:nvPr>
        </p:nvSpPr>
        <p:spPr/>
        <p:txBody>
          <a:bodyPr/>
          <a:lstStyle/>
          <a:p>
            <a:pPr lvl="0"/>
            <a:r>
              <a:rPr lang="en-US" b="1" dirty="0" smtClean="0"/>
              <a:t>Treatments for Disease</a:t>
            </a:r>
          </a:p>
          <a:p>
            <a:pPr lvl="0"/>
            <a:r>
              <a:rPr lang="en-US" b="1" dirty="0" smtClean="0"/>
              <a:t>Lecture- </a:t>
            </a:r>
            <a:r>
              <a:rPr lang="en-US" dirty="0" smtClean="0"/>
              <a:t>Nanotechnology, Artificial Blood, and Monoclonal Antibodies</a:t>
            </a:r>
            <a:r>
              <a:rPr lang="en-US" b="1" dirty="0" smtClean="0"/>
              <a:t>.</a:t>
            </a:r>
            <a:endParaRPr lang="en-US" dirty="0" smtClean="0"/>
          </a:p>
          <a:p>
            <a:pPr lvl="0"/>
            <a:r>
              <a:rPr lang="en-US" b="1" dirty="0" smtClean="0"/>
              <a:t> </a:t>
            </a:r>
            <a:r>
              <a:rPr lang="en-US" b="1" dirty="0" err="1" smtClean="0"/>
              <a:t>Powerpoint</a:t>
            </a:r>
            <a:r>
              <a:rPr lang="en-US" dirty="0" smtClean="0"/>
              <a:t> presentation of content.</a:t>
            </a:r>
          </a:p>
          <a:p>
            <a:endParaRPr lang="en-US" b="1" dirty="0" smtClean="0"/>
          </a:p>
          <a:p>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Detection</a:t>
            </a:r>
            <a:endParaRPr lang="en-US" dirty="0"/>
          </a:p>
        </p:txBody>
      </p:sp>
      <p:sp>
        <p:nvSpPr>
          <p:cNvPr id="3" name="Content Placeholder 2"/>
          <p:cNvSpPr>
            <a:spLocks noGrp="1"/>
          </p:cNvSpPr>
          <p:nvPr>
            <p:ph idx="1"/>
          </p:nvPr>
        </p:nvSpPr>
        <p:spPr>
          <a:xfrm>
            <a:off x="304800" y="1600200"/>
            <a:ext cx="5410200" cy="4525963"/>
          </a:xfrm>
        </p:spPr>
        <p:txBody>
          <a:bodyPr>
            <a:normAutofit fontScale="85000" lnSpcReduction="20000"/>
          </a:bodyPr>
          <a:lstStyle/>
          <a:p>
            <a:r>
              <a:rPr lang="en-US" dirty="0" smtClean="0"/>
              <a:t> </a:t>
            </a:r>
            <a:r>
              <a:rPr lang="en-US" b="1" dirty="0" smtClean="0"/>
              <a:t>Models of Human Disease</a:t>
            </a:r>
          </a:p>
          <a:p>
            <a:r>
              <a:rPr lang="en-US" dirty="0" smtClean="0"/>
              <a:t>Many medical biotechnology treatments in disease are made possible because of </a:t>
            </a:r>
            <a:r>
              <a:rPr lang="en-US" b="1" dirty="0" smtClean="0"/>
              <a:t>model organisms.</a:t>
            </a:r>
          </a:p>
          <a:p>
            <a:r>
              <a:rPr lang="en-US" dirty="0" smtClean="0"/>
              <a:t>We share a large number of genes with other organisms.</a:t>
            </a:r>
          </a:p>
          <a:p>
            <a:r>
              <a:rPr lang="en-US" dirty="0" smtClean="0"/>
              <a:t>Genes in other organisms that have sequence similarities to humans are called </a:t>
            </a:r>
            <a:r>
              <a:rPr lang="en-US" b="1" dirty="0" smtClean="0"/>
              <a:t>homologues</a:t>
            </a:r>
          </a:p>
          <a:p>
            <a:r>
              <a:rPr lang="en-US" dirty="0" smtClean="0"/>
              <a:t>A number of genetic diseases occur in model organisms.</a:t>
            </a:r>
            <a:endParaRPr lang="en-US" dirty="0"/>
          </a:p>
        </p:txBody>
      </p:sp>
      <p:pic>
        <p:nvPicPr>
          <p:cNvPr id="1026" name="Picture 2" descr="http://www.senescence.info/models_aging.jpg"/>
          <p:cNvPicPr>
            <a:picLocks noChangeAspect="1" noChangeArrowheads="1"/>
          </p:cNvPicPr>
          <p:nvPr/>
        </p:nvPicPr>
        <p:blipFill>
          <a:blip r:embed="rId2" cstate="print"/>
          <a:srcRect/>
          <a:stretch>
            <a:fillRect/>
          </a:stretch>
        </p:blipFill>
        <p:spPr bwMode="auto">
          <a:xfrm>
            <a:off x="5562600" y="2438400"/>
            <a:ext cx="3346283" cy="26289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Nanotechnology</a:t>
            </a:r>
            <a:endParaRPr lang="en-US" dirty="0"/>
          </a:p>
        </p:txBody>
      </p:sp>
      <p:sp>
        <p:nvSpPr>
          <p:cNvPr id="3" name="Content Placeholder 2"/>
          <p:cNvSpPr>
            <a:spLocks noGrp="1"/>
          </p:cNvSpPr>
          <p:nvPr>
            <p:ph idx="1"/>
          </p:nvPr>
        </p:nvSpPr>
        <p:spPr>
          <a:xfrm>
            <a:off x="457200" y="1600201"/>
            <a:ext cx="8229600" cy="3048000"/>
          </a:xfrm>
        </p:spPr>
        <p:txBody>
          <a:bodyPr/>
          <a:lstStyle/>
          <a:p>
            <a:r>
              <a:rPr lang="en-US" dirty="0" smtClean="0"/>
              <a:t> For homework:</a:t>
            </a:r>
          </a:p>
          <a:p>
            <a:r>
              <a:rPr lang="en-US" dirty="0" smtClean="0"/>
              <a:t>Visit the following website and respond to questions.</a:t>
            </a:r>
          </a:p>
          <a:p>
            <a:r>
              <a:rPr lang="en-US" dirty="0" smtClean="0">
                <a:hlinkClick r:id="rId2"/>
              </a:rPr>
              <a:t>http://www.nano.gov/nanotech-101</a:t>
            </a:r>
            <a:endParaRPr lang="en-US" dirty="0" smtClean="0"/>
          </a:p>
          <a:p>
            <a:pPr>
              <a:buNone/>
            </a:pPr>
            <a:endParaRPr lang="en-US" dirty="0"/>
          </a:p>
        </p:txBody>
      </p:sp>
      <p:pic>
        <p:nvPicPr>
          <p:cNvPr id="40962" name="Picture 2" descr="https://encrypted-tbn2.google.com/images?q=tbn:ANd9GcQqRfXcRmPLATKRWutiW3K905SRfle6CJUIW4hubdudh5xiil7T"/>
          <p:cNvPicPr>
            <a:picLocks noChangeAspect="1" noChangeArrowheads="1"/>
          </p:cNvPicPr>
          <p:nvPr/>
        </p:nvPicPr>
        <p:blipFill>
          <a:blip r:embed="rId3" cstate="print"/>
          <a:srcRect/>
          <a:stretch>
            <a:fillRect/>
          </a:stretch>
        </p:blipFill>
        <p:spPr bwMode="auto">
          <a:xfrm>
            <a:off x="3124200" y="3886200"/>
            <a:ext cx="3124200" cy="263037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Nanotechnology</a:t>
            </a:r>
            <a:endParaRPr lang="en-US" dirty="0"/>
          </a:p>
        </p:txBody>
      </p:sp>
      <p:sp>
        <p:nvSpPr>
          <p:cNvPr id="3" name="Content Placeholder 2"/>
          <p:cNvSpPr>
            <a:spLocks noGrp="1"/>
          </p:cNvSpPr>
          <p:nvPr>
            <p:ph idx="1"/>
          </p:nvPr>
        </p:nvSpPr>
        <p:spPr>
          <a:xfrm>
            <a:off x="457200" y="990600"/>
            <a:ext cx="5105400" cy="5867400"/>
          </a:xfrm>
        </p:spPr>
        <p:txBody>
          <a:bodyPr>
            <a:normAutofit fontScale="92500" lnSpcReduction="20000"/>
          </a:bodyPr>
          <a:lstStyle/>
          <a:p>
            <a:r>
              <a:rPr lang="en-US" b="1" dirty="0" smtClean="0"/>
              <a:t>Nanotechnology</a:t>
            </a:r>
            <a:r>
              <a:rPr lang="en-US" dirty="0" smtClean="0"/>
              <a:t> : Understanding and controlling of matter at the </a:t>
            </a:r>
            <a:r>
              <a:rPr lang="en-US" dirty="0" err="1" smtClean="0"/>
              <a:t>nanoscale</a:t>
            </a:r>
            <a:r>
              <a:rPr lang="en-US" dirty="0" smtClean="0"/>
              <a:t>; dimensions between approximately 1 and 100 nanometers, where unique phenomena enable novel applications.</a:t>
            </a:r>
          </a:p>
          <a:p>
            <a:r>
              <a:rPr lang="en-US" dirty="0" smtClean="0"/>
              <a:t>Encompassing </a:t>
            </a:r>
            <a:r>
              <a:rPr lang="en-US" b="1" dirty="0" err="1" smtClean="0"/>
              <a:t>nanoscale</a:t>
            </a:r>
            <a:r>
              <a:rPr lang="en-US" b="1" dirty="0" smtClean="0"/>
              <a:t> science</a:t>
            </a:r>
            <a:r>
              <a:rPr lang="en-US" dirty="0" smtClean="0"/>
              <a:t>, engineering, and technology, nanotechnology involves </a:t>
            </a:r>
            <a:r>
              <a:rPr lang="en-US" b="1" dirty="0" smtClean="0"/>
              <a:t>imaging, measuring, modeling, and manipulating matter at this length scale.</a:t>
            </a:r>
          </a:p>
          <a:p>
            <a:endParaRPr lang="en-US" dirty="0"/>
          </a:p>
        </p:txBody>
      </p:sp>
      <p:pic>
        <p:nvPicPr>
          <p:cNvPr id="41986" name="Picture 2" descr="http://static.ddmcdn.com/gif/nanotechnology-4.gif"/>
          <p:cNvPicPr>
            <a:picLocks noChangeAspect="1" noChangeArrowheads="1"/>
          </p:cNvPicPr>
          <p:nvPr/>
        </p:nvPicPr>
        <p:blipFill>
          <a:blip r:embed="rId2" cstate="print"/>
          <a:srcRect/>
          <a:stretch>
            <a:fillRect/>
          </a:stretch>
        </p:blipFill>
        <p:spPr bwMode="auto">
          <a:xfrm>
            <a:off x="5410200" y="1219200"/>
            <a:ext cx="3457575" cy="37623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Nanotechnology</a:t>
            </a:r>
            <a:endParaRPr lang="en-US" dirty="0"/>
          </a:p>
        </p:txBody>
      </p:sp>
      <p:sp>
        <p:nvSpPr>
          <p:cNvPr id="3" name="Content Placeholder 2"/>
          <p:cNvSpPr>
            <a:spLocks noGrp="1"/>
          </p:cNvSpPr>
          <p:nvPr>
            <p:ph idx="1"/>
          </p:nvPr>
        </p:nvSpPr>
        <p:spPr>
          <a:xfrm>
            <a:off x="0" y="1143000"/>
            <a:ext cx="5791200" cy="5334000"/>
          </a:xfrm>
        </p:spPr>
        <p:txBody>
          <a:bodyPr>
            <a:normAutofit fontScale="77500" lnSpcReduction="20000"/>
          </a:bodyPr>
          <a:lstStyle/>
          <a:p>
            <a:r>
              <a:rPr lang="en-US" b="1" dirty="0" smtClean="0"/>
              <a:t>Matter such as gases, liquids, and solids can exhibit unusual physical, chemical, and biological properties at the </a:t>
            </a:r>
            <a:r>
              <a:rPr lang="en-US" b="1" dirty="0" err="1" smtClean="0"/>
              <a:t>nanoscale</a:t>
            </a:r>
            <a:r>
              <a:rPr lang="en-US" b="1" dirty="0" smtClean="0"/>
              <a:t>, </a:t>
            </a:r>
            <a:r>
              <a:rPr lang="en-US" dirty="0" smtClean="0"/>
              <a:t>differing in important ways from the properties of bulk materials and single atoms or molecules. </a:t>
            </a:r>
          </a:p>
          <a:p>
            <a:r>
              <a:rPr lang="en-US" dirty="0" smtClean="0"/>
              <a:t>Some </a:t>
            </a:r>
            <a:r>
              <a:rPr lang="en-US" dirty="0" err="1" smtClean="0"/>
              <a:t>nanostructured</a:t>
            </a:r>
            <a:r>
              <a:rPr lang="en-US" dirty="0" smtClean="0"/>
              <a:t> materials are stronger or have different magnetic properties compared to other forms or sizes or the same material. </a:t>
            </a:r>
          </a:p>
          <a:p>
            <a:r>
              <a:rPr lang="en-US" dirty="0" smtClean="0"/>
              <a:t>Others are better at conducting heat or electricity. They may become more chemically reactive or reflect light better or change color as their size or structure is altered.</a:t>
            </a:r>
          </a:p>
          <a:p>
            <a:endParaRPr lang="en-US" dirty="0"/>
          </a:p>
        </p:txBody>
      </p:sp>
      <p:pic>
        <p:nvPicPr>
          <p:cNvPr id="44034" name="Picture 2" descr="http://library.thinkquest.org/05aug/00736/images/nanomed.jpg"/>
          <p:cNvPicPr>
            <a:picLocks noChangeAspect="1" noChangeArrowheads="1"/>
          </p:cNvPicPr>
          <p:nvPr/>
        </p:nvPicPr>
        <p:blipFill>
          <a:blip r:embed="rId2" cstate="print"/>
          <a:srcRect/>
          <a:stretch>
            <a:fillRect/>
          </a:stretch>
        </p:blipFill>
        <p:spPr bwMode="auto">
          <a:xfrm>
            <a:off x="5638800" y="1828800"/>
            <a:ext cx="3276600" cy="29718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Nanotechnology</a:t>
            </a:r>
            <a:endParaRPr lang="en-US" dirty="0"/>
          </a:p>
        </p:txBody>
      </p:sp>
      <p:sp>
        <p:nvSpPr>
          <p:cNvPr id="3" name="Content Placeholder 2"/>
          <p:cNvSpPr>
            <a:spLocks noGrp="1"/>
          </p:cNvSpPr>
          <p:nvPr>
            <p:ph idx="1"/>
          </p:nvPr>
        </p:nvSpPr>
        <p:spPr>
          <a:xfrm>
            <a:off x="457200" y="1600200"/>
            <a:ext cx="6629400" cy="4525963"/>
          </a:xfrm>
        </p:spPr>
        <p:txBody>
          <a:bodyPr>
            <a:normAutofit fontScale="77500" lnSpcReduction="20000"/>
          </a:bodyPr>
          <a:lstStyle/>
          <a:p>
            <a:r>
              <a:rPr lang="en-US" dirty="0" smtClean="0"/>
              <a:t> </a:t>
            </a:r>
            <a:r>
              <a:rPr lang="en-US" b="1" dirty="0" err="1" smtClean="0"/>
              <a:t>Nanoparticles</a:t>
            </a:r>
            <a:r>
              <a:rPr lang="en-US" b="1" dirty="0" smtClean="0"/>
              <a:t> such as</a:t>
            </a:r>
          </a:p>
          <a:p>
            <a:r>
              <a:rPr lang="en-US" dirty="0" smtClean="0"/>
              <a:t>Iron</a:t>
            </a:r>
          </a:p>
          <a:p>
            <a:r>
              <a:rPr lang="en-US" dirty="0" smtClean="0"/>
              <a:t>Gold</a:t>
            </a:r>
          </a:p>
          <a:p>
            <a:r>
              <a:rPr lang="en-US" dirty="0" smtClean="0"/>
              <a:t>Liquid crystals</a:t>
            </a:r>
          </a:p>
          <a:p>
            <a:r>
              <a:rPr lang="en-US" dirty="0" smtClean="0"/>
              <a:t>And others </a:t>
            </a:r>
          </a:p>
          <a:p>
            <a:r>
              <a:rPr lang="en-US" dirty="0" smtClean="0"/>
              <a:t>Are </a:t>
            </a:r>
            <a:r>
              <a:rPr lang="en-US" dirty="0" err="1" smtClean="0"/>
              <a:t>nanoparticles</a:t>
            </a:r>
            <a:r>
              <a:rPr lang="en-US" dirty="0" smtClean="0"/>
              <a:t> that can be used in medical applications.</a:t>
            </a:r>
          </a:p>
          <a:p>
            <a:r>
              <a:rPr lang="en-US" dirty="0" smtClean="0"/>
              <a:t>Some of these compounds can be inert at the “macro” level but become catalysts at the </a:t>
            </a:r>
            <a:r>
              <a:rPr lang="en-US" dirty="0" err="1" smtClean="0"/>
              <a:t>nanoscale</a:t>
            </a:r>
            <a:r>
              <a:rPr lang="en-US" dirty="0" smtClean="0"/>
              <a:t>.  In addition, they easily penetrate cells (</a:t>
            </a:r>
            <a:r>
              <a:rPr lang="en-US" dirty="0" err="1" smtClean="0"/>
              <a:t>soluable</a:t>
            </a:r>
            <a:r>
              <a:rPr lang="en-US" dirty="0" smtClean="0"/>
              <a:t>) and interact with cellular molecules.</a:t>
            </a:r>
          </a:p>
          <a:p>
            <a:pPr>
              <a:buNone/>
            </a:pPr>
            <a:endParaRPr lang="en-US" dirty="0"/>
          </a:p>
        </p:txBody>
      </p:sp>
      <p:pic>
        <p:nvPicPr>
          <p:cNvPr id="45058" name="Picture 2" descr="http://www.nih.gov/researchmatters/january2011/images/nanoparticles_l.jpg"/>
          <p:cNvPicPr>
            <a:picLocks noChangeAspect="1" noChangeArrowheads="1"/>
          </p:cNvPicPr>
          <p:nvPr/>
        </p:nvPicPr>
        <p:blipFill>
          <a:blip r:embed="rId2" cstate="print"/>
          <a:srcRect/>
          <a:stretch>
            <a:fillRect/>
          </a:stretch>
        </p:blipFill>
        <p:spPr bwMode="auto">
          <a:xfrm>
            <a:off x="6002215" y="1524000"/>
            <a:ext cx="2417885" cy="17145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Nanotechnology</a:t>
            </a:r>
            <a:endParaRPr lang="en-US" dirty="0"/>
          </a:p>
        </p:txBody>
      </p:sp>
      <p:sp>
        <p:nvSpPr>
          <p:cNvPr id="3" name="Content Placeholder 2"/>
          <p:cNvSpPr>
            <a:spLocks noGrp="1"/>
          </p:cNvSpPr>
          <p:nvPr>
            <p:ph idx="1"/>
          </p:nvPr>
        </p:nvSpPr>
        <p:spPr>
          <a:xfrm>
            <a:off x="0" y="914400"/>
            <a:ext cx="6096000" cy="5715000"/>
          </a:xfrm>
        </p:spPr>
        <p:txBody>
          <a:bodyPr>
            <a:normAutofit fontScale="77500" lnSpcReduction="20000"/>
          </a:bodyPr>
          <a:lstStyle/>
          <a:p>
            <a:r>
              <a:rPr lang="en-US" dirty="0" smtClean="0"/>
              <a:t>  A </a:t>
            </a:r>
            <a:r>
              <a:rPr lang="en-US" dirty="0" err="1" smtClean="0"/>
              <a:t>nanoparticle</a:t>
            </a:r>
            <a:r>
              <a:rPr lang="en-US" dirty="0" smtClean="0"/>
              <a:t> called a</a:t>
            </a:r>
            <a:r>
              <a:rPr lang="en-US" b="1" dirty="0" smtClean="0"/>
              <a:t> microsphere </a:t>
            </a:r>
            <a:r>
              <a:rPr lang="en-US" dirty="0" smtClean="0"/>
              <a:t>is of particular interest in medicine.</a:t>
            </a:r>
          </a:p>
          <a:p>
            <a:r>
              <a:rPr lang="en-US" dirty="0" smtClean="0"/>
              <a:t>It is composed of a </a:t>
            </a:r>
            <a:r>
              <a:rPr lang="en-US" dirty="0" err="1" smtClean="0"/>
              <a:t>phospholipid</a:t>
            </a:r>
            <a:r>
              <a:rPr lang="en-US" dirty="0" smtClean="0"/>
              <a:t> </a:t>
            </a:r>
            <a:r>
              <a:rPr lang="en-US" dirty="0" err="1" smtClean="0"/>
              <a:t>bilayer</a:t>
            </a:r>
            <a:r>
              <a:rPr lang="en-US" dirty="0" smtClean="0"/>
              <a:t> to which drugs can be attached.</a:t>
            </a:r>
          </a:p>
          <a:p>
            <a:r>
              <a:rPr lang="en-US" dirty="0" smtClean="0"/>
              <a:t>The microspheres can target specific cells and deliver needed drugs. </a:t>
            </a:r>
          </a:p>
          <a:p>
            <a:r>
              <a:rPr lang="en-US" dirty="0" smtClean="0"/>
              <a:t>Advantage:  They can dissolve in the body.</a:t>
            </a:r>
          </a:p>
          <a:p>
            <a:r>
              <a:rPr lang="en-US" b="1" dirty="0" smtClean="0"/>
              <a:t>Examples  </a:t>
            </a:r>
          </a:p>
          <a:p>
            <a:r>
              <a:rPr lang="en-US" dirty="0" smtClean="0"/>
              <a:t>Researchers are investigating ways to implant microspheres  holding  anticancer drugs next to tumors.  </a:t>
            </a:r>
          </a:p>
          <a:p>
            <a:r>
              <a:rPr lang="en-US" dirty="0" smtClean="0"/>
              <a:t>Researchers are working on ways to attach microspheres  to wafers for pain anesthetics</a:t>
            </a:r>
          </a:p>
          <a:p>
            <a:r>
              <a:rPr lang="en-US" dirty="0" err="1" smtClean="0"/>
              <a:t>Microspherse</a:t>
            </a:r>
            <a:r>
              <a:rPr lang="en-US" dirty="0" smtClean="0"/>
              <a:t> called </a:t>
            </a:r>
            <a:r>
              <a:rPr lang="en-US" dirty="0" err="1" smtClean="0"/>
              <a:t>liposomes</a:t>
            </a:r>
            <a:r>
              <a:rPr lang="en-US" dirty="0" smtClean="0"/>
              <a:t> are being used in gene therapy.</a:t>
            </a:r>
            <a:endParaRPr lang="en-US" dirty="0"/>
          </a:p>
        </p:txBody>
      </p:sp>
      <p:pic>
        <p:nvPicPr>
          <p:cNvPr id="46082" name="Picture 2" descr="http://cdn.skincaretalk.com/c/c4/c4ba2390_Lipo.jpeg"/>
          <p:cNvPicPr>
            <a:picLocks noChangeAspect="1" noChangeArrowheads="1"/>
          </p:cNvPicPr>
          <p:nvPr/>
        </p:nvPicPr>
        <p:blipFill>
          <a:blip r:embed="rId2" cstate="print"/>
          <a:srcRect/>
          <a:stretch>
            <a:fillRect/>
          </a:stretch>
        </p:blipFill>
        <p:spPr bwMode="auto">
          <a:xfrm>
            <a:off x="6391275" y="2133600"/>
            <a:ext cx="2752725" cy="260985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Nanotechnology</a:t>
            </a:r>
            <a:endParaRPr lang="en-US" dirty="0"/>
          </a:p>
        </p:txBody>
      </p:sp>
      <p:sp>
        <p:nvSpPr>
          <p:cNvPr id="3" name="Content Placeholder 2"/>
          <p:cNvSpPr>
            <a:spLocks noGrp="1"/>
          </p:cNvSpPr>
          <p:nvPr>
            <p:ph idx="1"/>
          </p:nvPr>
        </p:nvSpPr>
        <p:spPr>
          <a:xfrm>
            <a:off x="0" y="914400"/>
            <a:ext cx="9144000" cy="4343400"/>
          </a:xfrm>
        </p:spPr>
        <p:txBody>
          <a:bodyPr>
            <a:normAutofit fontScale="77500" lnSpcReduction="20000"/>
          </a:bodyPr>
          <a:lstStyle/>
          <a:p>
            <a:r>
              <a:rPr lang="en-US" dirty="0" smtClean="0"/>
              <a:t>View the animations about nanotechnology</a:t>
            </a:r>
          </a:p>
          <a:p>
            <a:r>
              <a:rPr lang="en-US" u="sng" dirty="0" smtClean="0">
                <a:hlinkClick r:id="rId2"/>
              </a:rPr>
              <a:t>http://nano.cancer.gov/learn/understanding/video_journey.asp</a:t>
            </a:r>
            <a:endParaRPr lang="en-US" u="sng" dirty="0" smtClean="0"/>
          </a:p>
          <a:p>
            <a:pPr>
              <a:buNone/>
            </a:pPr>
            <a:endParaRPr lang="en-US" dirty="0" smtClean="0"/>
          </a:p>
          <a:p>
            <a:r>
              <a:rPr lang="en-US" u="sng" dirty="0" smtClean="0">
                <a:hlinkClick r:id="rId3"/>
              </a:rPr>
              <a:t>http://www.azonano.com/nanotechnology-video-details.aspx?VidID=437</a:t>
            </a:r>
            <a:endParaRPr lang="en-US" u="sng" dirty="0" smtClean="0"/>
          </a:p>
          <a:p>
            <a:pPr>
              <a:buNone/>
            </a:pPr>
            <a:endParaRPr lang="en-US" dirty="0" smtClean="0"/>
          </a:p>
          <a:p>
            <a:r>
              <a:rPr lang="en-US" u="sng" dirty="0" smtClean="0">
                <a:hlinkClick r:id="rId4"/>
              </a:rPr>
              <a:t>http://www.azonano.com/nanotechnology-video-details.aspx?VidID=480</a:t>
            </a:r>
            <a:endParaRPr lang="en-US" u="sng" dirty="0" smtClean="0"/>
          </a:p>
          <a:p>
            <a:pPr>
              <a:buNone/>
            </a:pPr>
            <a:endParaRPr lang="en-US" dirty="0" smtClean="0"/>
          </a:p>
          <a:p>
            <a:r>
              <a:rPr lang="en-US" u="sng" dirty="0" smtClean="0">
                <a:hlinkClick r:id="rId5"/>
              </a:rPr>
              <a:t>http://www.azonano.com/nanotechnology-video-details.aspx?VidID=469</a:t>
            </a:r>
            <a:endParaRPr lang="en-US" dirty="0" smtClean="0"/>
          </a:p>
          <a:p>
            <a:endParaRPr lang="en-US" dirty="0"/>
          </a:p>
        </p:txBody>
      </p:sp>
      <p:pic>
        <p:nvPicPr>
          <p:cNvPr id="48130" name="Picture 2" descr="http://www.understandingnano.com/nanoparticle-targeting-tumor.jpg"/>
          <p:cNvPicPr>
            <a:picLocks noChangeAspect="1" noChangeArrowheads="1"/>
          </p:cNvPicPr>
          <p:nvPr/>
        </p:nvPicPr>
        <p:blipFill>
          <a:blip r:embed="rId6" cstate="print"/>
          <a:srcRect/>
          <a:stretch>
            <a:fillRect/>
          </a:stretch>
        </p:blipFill>
        <p:spPr bwMode="auto">
          <a:xfrm>
            <a:off x="4998308" y="4666706"/>
            <a:ext cx="4145692" cy="219129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Blood</a:t>
            </a:r>
            <a:endParaRPr lang="en-US" dirty="0"/>
          </a:p>
        </p:txBody>
      </p:sp>
      <p:sp>
        <p:nvSpPr>
          <p:cNvPr id="3" name="Content Placeholder 2"/>
          <p:cNvSpPr>
            <a:spLocks noGrp="1"/>
          </p:cNvSpPr>
          <p:nvPr>
            <p:ph idx="1"/>
          </p:nvPr>
        </p:nvSpPr>
        <p:spPr>
          <a:xfrm>
            <a:off x="457200" y="1295400"/>
            <a:ext cx="4572000" cy="5257800"/>
          </a:xfrm>
        </p:spPr>
        <p:txBody>
          <a:bodyPr>
            <a:normAutofit fontScale="85000" lnSpcReduction="10000"/>
          </a:bodyPr>
          <a:lstStyle/>
          <a:p>
            <a:r>
              <a:rPr lang="en-US" dirty="0" smtClean="0"/>
              <a:t>Blood transfusions in the United States are routinely screened for pathogens like the HIV virus, and the Hepatitis B and C virus.</a:t>
            </a:r>
          </a:p>
          <a:p>
            <a:r>
              <a:rPr lang="en-US" dirty="0" smtClean="0"/>
              <a:t>In other parts of the world, blood screening procedures are not as good.</a:t>
            </a:r>
          </a:p>
          <a:p>
            <a:r>
              <a:rPr lang="en-US" dirty="0" smtClean="0"/>
              <a:t>This has prompted scientists to develop artificial blood or blood </a:t>
            </a:r>
            <a:r>
              <a:rPr lang="en-US" dirty="0" err="1" smtClean="0"/>
              <a:t>substitues</a:t>
            </a:r>
            <a:r>
              <a:rPr lang="en-US" dirty="0" smtClean="0"/>
              <a:t>.</a:t>
            </a:r>
            <a:endParaRPr lang="en-US" dirty="0"/>
          </a:p>
        </p:txBody>
      </p:sp>
      <p:pic>
        <p:nvPicPr>
          <p:cNvPr id="47106" name="Picture 2" descr="http://bhsworldlitopedia.wikispaces.com/file/view/4.jpg/186169615/4.jpg"/>
          <p:cNvPicPr>
            <a:picLocks noChangeAspect="1" noChangeArrowheads="1"/>
          </p:cNvPicPr>
          <p:nvPr/>
        </p:nvPicPr>
        <p:blipFill>
          <a:blip r:embed="rId2" cstate="print"/>
          <a:srcRect/>
          <a:stretch>
            <a:fillRect/>
          </a:stretch>
        </p:blipFill>
        <p:spPr bwMode="auto">
          <a:xfrm>
            <a:off x="5105400" y="2667000"/>
            <a:ext cx="3810000" cy="23526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Blood</a:t>
            </a:r>
            <a:endParaRPr lang="en-US" dirty="0"/>
          </a:p>
        </p:txBody>
      </p:sp>
      <p:sp>
        <p:nvSpPr>
          <p:cNvPr id="3" name="Content Placeholder 2"/>
          <p:cNvSpPr>
            <a:spLocks noGrp="1"/>
          </p:cNvSpPr>
          <p:nvPr>
            <p:ph idx="1"/>
          </p:nvPr>
        </p:nvSpPr>
        <p:spPr>
          <a:xfrm>
            <a:off x="0" y="1600200"/>
            <a:ext cx="6019800" cy="4525963"/>
          </a:xfrm>
        </p:spPr>
        <p:txBody>
          <a:bodyPr>
            <a:normAutofit fontScale="85000" lnSpcReduction="20000"/>
          </a:bodyPr>
          <a:lstStyle/>
          <a:p>
            <a:r>
              <a:rPr lang="en-US" b="1" dirty="0" smtClean="0"/>
              <a:t>Major Advantages of Artificial Blood</a:t>
            </a:r>
          </a:p>
          <a:p>
            <a:pPr marL="514350" indent="-514350">
              <a:buAutoNum type="arabicPeriod"/>
            </a:pPr>
            <a:r>
              <a:rPr lang="en-US" dirty="0" smtClean="0"/>
              <a:t>It is a disease free alternative.</a:t>
            </a:r>
          </a:p>
          <a:p>
            <a:pPr marL="514350" indent="-514350">
              <a:buAutoNum type="arabicPeriod"/>
            </a:pPr>
            <a:r>
              <a:rPr lang="en-US" dirty="0" smtClean="0"/>
              <a:t>It is in constant supply without shortages.</a:t>
            </a:r>
          </a:p>
          <a:p>
            <a:pPr marL="514350" indent="-514350">
              <a:buAutoNum type="arabicPeriod"/>
            </a:pPr>
            <a:r>
              <a:rPr lang="en-US" dirty="0" smtClean="0"/>
              <a:t>Available for emergency situations.</a:t>
            </a:r>
          </a:p>
          <a:p>
            <a:pPr marL="514350" indent="-514350">
              <a:buAutoNum type="arabicPeriod"/>
            </a:pPr>
            <a:r>
              <a:rPr lang="en-US" dirty="0" smtClean="0"/>
              <a:t>Can be stored for a long period of time. (Blood needs to be refrigerated and lasts 42 days.  Artificial blood can last up to 3 months unrefrigerated.</a:t>
            </a:r>
          </a:p>
          <a:p>
            <a:pPr marL="514350" indent="-514350">
              <a:buAutoNum type="arabicPeriod"/>
            </a:pPr>
            <a:r>
              <a:rPr lang="en-US" dirty="0" smtClean="0"/>
              <a:t>There would be no recipient rejection as there are no antigenic molecules in artificial blood.</a:t>
            </a:r>
            <a:endParaRPr lang="en-US" dirty="0"/>
          </a:p>
        </p:txBody>
      </p:sp>
      <p:pic>
        <p:nvPicPr>
          <p:cNvPr id="50178" name="Picture 2" descr="http://www.doctortipster.com/wp-content/uploads/2011/11/Artificial-Blood.jpg"/>
          <p:cNvPicPr>
            <a:picLocks noChangeAspect="1" noChangeArrowheads="1"/>
          </p:cNvPicPr>
          <p:nvPr/>
        </p:nvPicPr>
        <p:blipFill>
          <a:blip r:embed="rId2" cstate="print"/>
          <a:srcRect/>
          <a:stretch>
            <a:fillRect/>
          </a:stretch>
        </p:blipFill>
        <p:spPr bwMode="auto">
          <a:xfrm>
            <a:off x="5743230" y="1219200"/>
            <a:ext cx="3124545" cy="23622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Blood</a:t>
            </a:r>
            <a:endParaRPr lang="en-US" dirty="0"/>
          </a:p>
        </p:txBody>
      </p:sp>
      <p:sp>
        <p:nvSpPr>
          <p:cNvPr id="3" name="Content Placeholder 2"/>
          <p:cNvSpPr>
            <a:spLocks noGrp="1"/>
          </p:cNvSpPr>
          <p:nvPr>
            <p:ph idx="1"/>
          </p:nvPr>
        </p:nvSpPr>
        <p:spPr>
          <a:xfrm>
            <a:off x="0" y="1600200"/>
            <a:ext cx="5867400" cy="4525963"/>
          </a:xfrm>
        </p:spPr>
        <p:txBody>
          <a:bodyPr>
            <a:normAutofit fontScale="92500" lnSpcReduction="20000"/>
          </a:bodyPr>
          <a:lstStyle/>
          <a:p>
            <a:r>
              <a:rPr lang="en-US" b="1" dirty="0" smtClean="0"/>
              <a:t>Major Disadvantage</a:t>
            </a:r>
          </a:p>
          <a:p>
            <a:pPr marL="514350" indent="-514350">
              <a:buAutoNum type="arabicPeriod"/>
            </a:pPr>
            <a:r>
              <a:rPr lang="en-US" dirty="0" smtClean="0"/>
              <a:t>Artificial Blood serves one primary purpose; it is designed to carry oxygen.</a:t>
            </a:r>
          </a:p>
          <a:p>
            <a:pPr marL="514350" indent="-514350">
              <a:buNone/>
            </a:pPr>
            <a:endParaRPr lang="en-US" dirty="0" smtClean="0"/>
          </a:p>
          <a:p>
            <a:pPr marL="514350" indent="-514350"/>
            <a:r>
              <a:rPr lang="en-US" dirty="0" smtClean="0"/>
              <a:t>Normal red blood cells have other functions.  In addition to carrying oxygen, they are a source of iron and have a role in eliminating carbon dioxide from the blood.</a:t>
            </a:r>
            <a:endParaRPr lang="en-US" dirty="0"/>
          </a:p>
        </p:txBody>
      </p:sp>
      <p:pic>
        <p:nvPicPr>
          <p:cNvPr id="49154" name="Picture 2" descr="http://marketplace.yet2.com/publish/techofweeks/tow0049032/20090705_jtg01.jpg"/>
          <p:cNvPicPr>
            <a:picLocks noChangeAspect="1" noChangeArrowheads="1"/>
          </p:cNvPicPr>
          <p:nvPr/>
        </p:nvPicPr>
        <p:blipFill>
          <a:blip r:embed="rId2" cstate="print"/>
          <a:srcRect/>
          <a:stretch>
            <a:fillRect/>
          </a:stretch>
        </p:blipFill>
        <p:spPr bwMode="auto">
          <a:xfrm>
            <a:off x="6019800" y="2133600"/>
            <a:ext cx="2667000" cy="2571751"/>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Artificial Blood</a:t>
            </a:r>
            <a:endParaRPr lang="en-US" dirty="0"/>
          </a:p>
        </p:txBody>
      </p:sp>
      <p:sp>
        <p:nvSpPr>
          <p:cNvPr id="3" name="Content Placeholder 2"/>
          <p:cNvSpPr>
            <a:spLocks noGrp="1"/>
          </p:cNvSpPr>
          <p:nvPr>
            <p:ph idx="1"/>
          </p:nvPr>
        </p:nvSpPr>
        <p:spPr>
          <a:xfrm>
            <a:off x="457200" y="838200"/>
            <a:ext cx="5105400" cy="6019800"/>
          </a:xfrm>
        </p:spPr>
        <p:txBody>
          <a:bodyPr>
            <a:normAutofit fontScale="77500" lnSpcReduction="20000"/>
          </a:bodyPr>
          <a:lstStyle/>
          <a:p>
            <a:r>
              <a:rPr lang="en-US" dirty="0" smtClean="0"/>
              <a:t>Currently there are </a:t>
            </a:r>
            <a:r>
              <a:rPr lang="en-US" b="1" dirty="0" smtClean="0"/>
              <a:t>2 major types </a:t>
            </a:r>
            <a:r>
              <a:rPr lang="en-US" dirty="0" smtClean="0"/>
              <a:t>of artificial blood:</a:t>
            </a:r>
          </a:p>
          <a:p>
            <a:pPr marL="514350" indent="-514350">
              <a:buAutoNum type="arabicPeriod"/>
            </a:pPr>
            <a:r>
              <a:rPr lang="en-US" b="1" dirty="0" smtClean="0"/>
              <a:t>Hemoglobin based</a:t>
            </a:r>
            <a:r>
              <a:rPr lang="en-US" dirty="0" smtClean="0"/>
              <a:t>:  Made from cow or human blood.  Blood is process and hemoglobin is purified.</a:t>
            </a:r>
          </a:p>
          <a:p>
            <a:pPr marL="514350" indent="-514350">
              <a:buAutoNum type="arabicPeriod"/>
            </a:pPr>
            <a:r>
              <a:rPr lang="en-US" b="1" dirty="0" smtClean="0"/>
              <a:t>Fluorocarbon based</a:t>
            </a:r>
            <a:r>
              <a:rPr lang="en-US" dirty="0" smtClean="0"/>
              <a:t>:  Fluorocarbon emulsions are made with particles about 1/40 size the red cells.  The </a:t>
            </a:r>
            <a:r>
              <a:rPr lang="en-US" dirty="0" err="1" smtClean="0"/>
              <a:t>fluorcarbon</a:t>
            </a:r>
            <a:r>
              <a:rPr lang="en-US" dirty="0" smtClean="0"/>
              <a:t> binds to oxygen in a fashion similar to hemoglobin.         </a:t>
            </a:r>
            <a:r>
              <a:rPr lang="en-US" b="1" dirty="0" smtClean="0">
                <a:sym typeface="Wingdings" pitchFamily="2" charset="2"/>
              </a:rPr>
              <a:t></a:t>
            </a:r>
            <a:endParaRPr lang="en-US" dirty="0" smtClean="0"/>
          </a:p>
          <a:p>
            <a:pPr marL="514350" indent="-514350"/>
            <a:r>
              <a:rPr lang="en-US" dirty="0" smtClean="0"/>
              <a:t>There is some newer research which is combining the oxygen carrying portion of the hemoglobin molecule with a polymer shell!</a:t>
            </a:r>
          </a:p>
        </p:txBody>
      </p:sp>
      <p:pic>
        <p:nvPicPr>
          <p:cNvPr id="51202" name="Picture 2" descr="http://www.med.unipi.it/patchir/bloodl/bmr/blood1a.gif"/>
          <p:cNvPicPr>
            <a:picLocks noChangeAspect="1" noChangeArrowheads="1"/>
          </p:cNvPicPr>
          <p:nvPr/>
        </p:nvPicPr>
        <p:blipFill>
          <a:blip r:embed="rId2" cstate="print"/>
          <a:srcRect/>
          <a:stretch>
            <a:fillRect/>
          </a:stretch>
        </p:blipFill>
        <p:spPr bwMode="auto">
          <a:xfrm>
            <a:off x="6124575" y="1676400"/>
            <a:ext cx="3019425" cy="34575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Disease Detection</a:t>
            </a:r>
            <a:endParaRPr lang="en-US" dirty="0"/>
          </a:p>
        </p:txBody>
      </p:sp>
      <p:sp>
        <p:nvSpPr>
          <p:cNvPr id="3" name="Content Placeholder 2"/>
          <p:cNvSpPr>
            <a:spLocks noGrp="1"/>
          </p:cNvSpPr>
          <p:nvPr>
            <p:ph idx="1"/>
          </p:nvPr>
        </p:nvSpPr>
        <p:spPr>
          <a:xfrm>
            <a:off x="0" y="1143000"/>
            <a:ext cx="4572000" cy="5715000"/>
          </a:xfrm>
        </p:spPr>
        <p:txBody>
          <a:bodyPr>
            <a:normAutofit fontScale="85000" lnSpcReduction="20000"/>
          </a:bodyPr>
          <a:lstStyle/>
          <a:p>
            <a:r>
              <a:rPr lang="en-US" dirty="0" smtClean="0"/>
              <a:t>  When researchers study homologues for diseases, they are interested in two things.</a:t>
            </a:r>
          </a:p>
          <a:p>
            <a:pPr marL="514350" indent="-514350">
              <a:buAutoNum type="arabicPeriod"/>
            </a:pPr>
            <a:r>
              <a:rPr lang="en-US" b="1" dirty="0" smtClean="0"/>
              <a:t>What does the gene do</a:t>
            </a:r>
            <a:r>
              <a:rPr lang="en-US" dirty="0" smtClean="0"/>
              <a:t>? i.e. proteins and molecules that contribute to the disease.</a:t>
            </a:r>
          </a:p>
          <a:p>
            <a:pPr marL="514350" indent="-514350">
              <a:buAutoNum type="arabicPeriod"/>
            </a:pPr>
            <a:r>
              <a:rPr lang="en-US" b="1" dirty="0" smtClean="0"/>
              <a:t>What happens if gene transcription is disrupted.?  </a:t>
            </a:r>
            <a:r>
              <a:rPr lang="en-US" dirty="0" err="1" smtClean="0"/>
              <a:t>i.e</a:t>
            </a:r>
            <a:r>
              <a:rPr lang="en-US" dirty="0" smtClean="0"/>
              <a:t> the disease trait can be eliminated from the organism.</a:t>
            </a:r>
          </a:p>
          <a:p>
            <a:pPr marL="514350" indent="-514350">
              <a:buAutoNum type="arabicPeriod"/>
            </a:pPr>
            <a:r>
              <a:rPr lang="en-US" dirty="0"/>
              <a:t> </a:t>
            </a:r>
            <a:r>
              <a:rPr lang="en-US" dirty="0" smtClean="0"/>
              <a:t>Genes that have been eliminated are called </a:t>
            </a:r>
            <a:r>
              <a:rPr lang="en-US" b="1" dirty="0" smtClean="0"/>
              <a:t>knockouts.</a:t>
            </a:r>
            <a:endParaRPr lang="en-US" b="1" dirty="0"/>
          </a:p>
        </p:txBody>
      </p:sp>
      <p:pic>
        <p:nvPicPr>
          <p:cNvPr id="16386" name="Picture 2" descr="http://genome.wellcome.ac.uk/assets/WTD023077.jpg"/>
          <p:cNvPicPr>
            <a:picLocks noChangeAspect="1" noChangeArrowheads="1"/>
          </p:cNvPicPr>
          <p:nvPr/>
        </p:nvPicPr>
        <p:blipFill>
          <a:blip r:embed="rId2" cstate="print"/>
          <a:srcRect/>
          <a:stretch>
            <a:fillRect/>
          </a:stretch>
        </p:blipFill>
        <p:spPr bwMode="auto">
          <a:xfrm>
            <a:off x="4572000" y="2362200"/>
            <a:ext cx="4572000" cy="3276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Monoclonal Antibodies</a:t>
            </a:r>
            <a:endParaRPr lang="en-US" dirty="0"/>
          </a:p>
        </p:txBody>
      </p:sp>
      <p:sp>
        <p:nvSpPr>
          <p:cNvPr id="3" name="Content Placeholder 2"/>
          <p:cNvSpPr>
            <a:spLocks noGrp="1"/>
          </p:cNvSpPr>
          <p:nvPr>
            <p:ph idx="1"/>
          </p:nvPr>
        </p:nvSpPr>
        <p:spPr/>
        <p:txBody>
          <a:bodyPr/>
          <a:lstStyle/>
          <a:p>
            <a:r>
              <a:rPr lang="en-US" dirty="0" smtClean="0"/>
              <a:t>Monoclonal antibodies are specific antibodies targeted towards the specific molecular structure on an antigen (</a:t>
            </a:r>
            <a:r>
              <a:rPr lang="en-US" dirty="0" err="1" smtClean="0"/>
              <a:t>epitope</a:t>
            </a:r>
            <a:r>
              <a:rPr lang="en-US" dirty="0" smtClean="0"/>
              <a:t>) that causes the immune response</a:t>
            </a:r>
          </a:p>
          <a:p>
            <a:r>
              <a:rPr lang="en-US" dirty="0" smtClean="0"/>
              <a:t>Treating patients with monoclonal antibodies can be effective in transplant rejection, cardiovascular disease, some allergies, and certain cancers like breast cancer.</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Monoclonal Antibodies</a:t>
            </a:r>
            <a:br>
              <a:rPr lang="en-US" dirty="0" smtClean="0"/>
            </a:br>
            <a:r>
              <a:rPr lang="en-US" dirty="0" smtClean="0"/>
              <a:t>How they are made</a:t>
            </a:r>
            <a:endParaRPr lang="en-US" dirty="0"/>
          </a:p>
        </p:txBody>
      </p:sp>
      <p:pic>
        <p:nvPicPr>
          <p:cNvPr id="52226" name="Picture 2" descr="http://media-1.web.britannica.com/eb-media/39/21139-004-1BC93D10.gif"/>
          <p:cNvPicPr>
            <a:picLocks noChangeAspect="1" noChangeArrowheads="1"/>
          </p:cNvPicPr>
          <p:nvPr/>
        </p:nvPicPr>
        <p:blipFill>
          <a:blip r:embed="rId2" cstate="print"/>
          <a:srcRect/>
          <a:stretch>
            <a:fillRect/>
          </a:stretch>
        </p:blipFill>
        <p:spPr bwMode="auto">
          <a:xfrm>
            <a:off x="194379" y="1785329"/>
            <a:ext cx="8721021" cy="477511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Monoclonal Antibodies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mouse is injected with an antigen and B cells (plasma cells) produce antibody.</a:t>
            </a:r>
          </a:p>
          <a:p>
            <a:r>
              <a:rPr lang="en-US" dirty="0" smtClean="0"/>
              <a:t>The spleen of the mouse is removed and the B cells are mixed with myeloma cells (cancerous).  Myeloma cells won’t stop dividing.</a:t>
            </a:r>
          </a:p>
          <a:p>
            <a:r>
              <a:rPr lang="en-US" dirty="0" smtClean="0"/>
              <a:t>B cells and myeloma cells merge and become </a:t>
            </a:r>
            <a:r>
              <a:rPr lang="en-US" dirty="0" err="1" smtClean="0"/>
              <a:t>hybridomas</a:t>
            </a:r>
            <a:r>
              <a:rPr lang="en-US" dirty="0" smtClean="0"/>
              <a:t>.</a:t>
            </a:r>
          </a:p>
          <a:p>
            <a:r>
              <a:rPr lang="en-US" dirty="0" err="1" smtClean="0"/>
              <a:t>Hybridomas</a:t>
            </a:r>
            <a:r>
              <a:rPr lang="en-US" dirty="0" smtClean="0"/>
              <a:t> are antibody manufacturing factories.</a:t>
            </a:r>
          </a:p>
          <a:p>
            <a:r>
              <a:rPr lang="en-US" dirty="0" smtClean="0"/>
              <a:t>Antibodies are isolated and given to patients. </a:t>
            </a:r>
          </a:p>
          <a:p>
            <a:r>
              <a:rPr lang="en-US" dirty="0" smtClean="0">
                <a:hlinkClick r:id="rId2"/>
              </a:rPr>
              <a:t>http://highered.mcgraw-hill.com/sites/0072556781/student_view0/chapter32/animation_quiz_3.html</a:t>
            </a:r>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5</a:t>
            </a:r>
            <a:endParaRPr lang="en-US" dirty="0"/>
          </a:p>
        </p:txBody>
      </p:sp>
      <p:sp>
        <p:nvSpPr>
          <p:cNvPr id="3" name="Content Placeholder 2"/>
          <p:cNvSpPr>
            <a:spLocks noGrp="1"/>
          </p:cNvSpPr>
          <p:nvPr>
            <p:ph idx="1"/>
          </p:nvPr>
        </p:nvSpPr>
        <p:spPr/>
        <p:txBody>
          <a:bodyPr/>
          <a:lstStyle/>
          <a:p>
            <a:r>
              <a:rPr lang="en-US" b="1" dirty="0" err="1" smtClean="0"/>
              <a:t>Webquest</a:t>
            </a:r>
            <a:r>
              <a:rPr lang="en-US" b="1" dirty="0" smtClean="0"/>
              <a:t>:  Gene Therapy</a:t>
            </a:r>
          </a:p>
          <a:p>
            <a:r>
              <a:rPr lang="en-US" dirty="0" smtClean="0"/>
              <a:t>We will be visiting the website listed below:</a:t>
            </a:r>
          </a:p>
          <a:p>
            <a:r>
              <a:rPr lang="en-US" dirty="0" smtClean="0">
                <a:hlinkClick r:id="rId2"/>
              </a:rPr>
              <a:t>http://learn.genetics.utah.edu/content/tech/genetherapy/</a:t>
            </a:r>
            <a:endParaRPr lang="en-US" dirty="0" smtClean="0"/>
          </a:p>
          <a:p>
            <a:pPr lvl="0"/>
            <a:r>
              <a:rPr lang="en-US" dirty="0" smtClean="0"/>
              <a:t>Research University of Utah Genetics website to study multiple aspects of gene therapy.</a:t>
            </a:r>
          </a:p>
          <a:p>
            <a:pPr lvl="0"/>
            <a:r>
              <a:rPr lang="en-US" dirty="0" smtClean="0"/>
              <a:t>  Respond to questions on your handout.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6</a:t>
            </a:r>
            <a:endParaRPr lang="en-US" dirty="0"/>
          </a:p>
        </p:txBody>
      </p:sp>
      <p:sp>
        <p:nvSpPr>
          <p:cNvPr id="3" name="Content Placeholder 2"/>
          <p:cNvSpPr>
            <a:spLocks noGrp="1"/>
          </p:cNvSpPr>
          <p:nvPr>
            <p:ph idx="1"/>
          </p:nvPr>
        </p:nvSpPr>
        <p:spPr/>
        <p:txBody>
          <a:bodyPr/>
          <a:lstStyle/>
          <a:p>
            <a:pPr lvl="0"/>
            <a:r>
              <a:rPr lang="en-US" b="1" dirty="0" smtClean="0"/>
              <a:t>Gene Therapy Project – Market a Vector</a:t>
            </a:r>
            <a:endParaRPr lang="en-US" dirty="0" smtClean="0"/>
          </a:p>
          <a:p>
            <a:pPr lvl="0"/>
            <a:r>
              <a:rPr lang="en-US" dirty="0" smtClean="0"/>
              <a:t> Using information from gene therapy </a:t>
            </a:r>
            <a:r>
              <a:rPr lang="en-US" dirty="0" err="1" smtClean="0"/>
              <a:t>webquest</a:t>
            </a:r>
            <a:r>
              <a:rPr lang="en-US" dirty="0" smtClean="0"/>
              <a:t>, you will work with a partner and design a </a:t>
            </a:r>
            <a:r>
              <a:rPr lang="en-US" dirty="0" err="1" smtClean="0"/>
              <a:t>powerpoint</a:t>
            </a:r>
            <a:r>
              <a:rPr lang="en-US" dirty="0" smtClean="0"/>
              <a:t> and brochure to market a gene therapy vector to research scientists.</a:t>
            </a:r>
          </a:p>
          <a:p>
            <a:pPr lvl="0"/>
            <a:r>
              <a:rPr lang="en-US" dirty="0" smtClean="0"/>
              <a:t>You will present your </a:t>
            </a:r>
            <a:r>
              <a:rPr lang="en-US" dirty="0" err="1" smtClean="0"/>
              <a:t>powerpoint</a:t>
            </a:r>
            <a:r>
              <a:rPr lang="en-US" dirty="0" smtClean="0"/>
              <a:t> to class and distribute brochures.</a:t>
            </a:r>
          </a:p>
          <a:p>
            <a:pPr lvl="0"/>
            <a:r>
              <a:rPr lang="en-US" dirty="0" smtClean="0"/>
              <a:t>Refer to your handout for details.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7</a:t>
            </a:r>
            <a:endParaRPr lang="en-US" dirty="0"/>
          </a:p>
        </p:txBody>
      </p:sp>
      <p:sp>
        <p:nvSpPr>
          <p:cNvPr id="3" name="Content Placeholder 2"/>
          <p:cNvSpPr>
            <a:spLocks noGrp="1"/>
          </p:cNvSpPr>
          <p:nvPr>
            <p:ph idx="1"/>
          </p:nvPr>
        </p:nvSpPr>
        <p:spPr/>
        <p:txBody>
          <a:bodyPr>
            <a:normAutofit fontScale="25000" lnSpcReduction="20000"/>
          </a:bodyPr>
          <a:lstStyle/>
          <a:p>
            <a:pPr lvl="0"/>
            <a:r>
              <a:rPr lang="en-US" sz="10000" b="1" dirty="0" smtClean="0"/>
              <a:t>Group work – Stem Cells</a:t>
            </a:r>
            <a:endParaRPr lang="en-US" sz="10000" dirty="0" smtClean="0"/>
          </a:p>
          <a:p>
            <a:r>
              <a:rPr lang="en-US" sz="10000" dirty="0" smtClean="0"/>
              <a:t>The topic of stem cells has been addressed in introductory biology .  This lesson is a review and refresher for previously learned content.</a:t>
            </a:r>
          </a:p>
          <a:p>
            <a:pPr lvl="0"/>
            <a:r>
              <a:rPr lang="en-US" sz="10000" dirty="0" smtClean="0"/>
              <a:t> Work in groups of 4 to review the </a:t>
            </a:r>
            <a:r>
              <a:rPr lang="en-US" sz="10000" dirty="0" err="1" smtClean="0"/>
              <a:t>powerpoint</a:t>
            </a:r>
            <a:r>
              <a:rPr lang="en-US" sz="10000" dirty="0" smtClean="0"/>
              <a:t> on assigned section of content.  Develop review questions for content.</a:t>
            </a:r>
          </a:p>
          <a:p>
            <a:pPr lvl="0"/>
            <a:r>
              <a:rPr lang="en-US" sz="10000" dirty="0" smtClean="0"/>
              <a:t>Teacher will approve all review material.</a:t>
            </a:r>
          </a:p>
          <a:p>
            <a:pPr lvl="0"/>
            <a:r>
              <a:rPr lang="en-US" sz="10000" dirty="0" smtClean="0"/>
              <a:t>Reassign one “expert” from each group assignment to a new grouping.</a:t>
            </a:r>
          </a:p>
          <a:p>
            <a:r>
              <a:rPr lang="en-US" sz="10000" dirty="0" smtClean="0"/>
              <a:t>New group will review </a:t>
            </a:r>
            <a:r>
              <a:rPr lang="en-US" sz="10000" dirty="0" err="1" smtClean="0"/>
              <a:t>powerpoint</a:t>
            </a:r>
            <a:r>
              <a:rPr lang="en-US" sz="10000" dirty="0" smtClean="0"/>
              <a:t> together, discuss content and review questions.</a:t>
            </a:r>
          </a:p>
          <a:p>
            <a:pPr lvl="0"/>
            <a:r>
              <a:rPr lang="en-US" sz="10000" dirty="0" smtClean="0"/>
              <a:t>Teacher will provide a written quiz at the end of the assignment.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cells</a:t>
            </a:r>
            <a:endParaRPr lang="en-US" dirty="0"/>
          </a:p>
        </p:txBody>
      </p:sp>
      <p:sp>
        <p:nvSpPr>
          <p:cNvPr id="3" name="Content Placeholder 2"/>
          <p:cNvSpPr>
            <a:spLocks noGrp="1"/>
          </p:cNvSpPr>
          <p:nvPr>
            <p:ph idx="1"/>
          </p:nvPr>
        </p:nvSpPr>
        <p:spPr>
          <a:xfrm>
            <a:off x="457200" y="1828800"/>
            <a:ext cx="7467600" cy="5029200"/>
          </a:xfrm>
        </p:spPr>
        <p:txBody>
          <a:bodyPr>
            <a:normAutofit fontScale="32500" lnSpcReduction="20000"/>
          </a:bodyPr>
          <a:lstStyle/>
          <a:p>
            <a:r>
              <a:rPr lang="en-US" sz="9600" b="1" dirty="0" err="1" smtClean="0"/>
              <a:t>Totipotent</a:t>
            </a:r>
            <a:r>
              <a:rPr lang="en-US" sz="9600" b="1" dirty="0" smtClean="0"/>
              <a:t> Stem Cells</a:t>
            </a:r>
            <a:endParaRPr lang="en-US" sz="9600" dirty="0" smtClean="0"/>
          </a:p>
          <a:p>
            <a:r>
              <a:rPr lang="en-US" sz="9600" dirty="0" smtClean="0"/>
              <a:t>These are the most versatile of the stem cell types. When a sperm cell and an egg cell unite, they form a one-celled fertilized egg. This cell is</a:t>
            </a:r>
            <a:r>
              <a:rPr lang="en-US" sz="9600" b="1" dirty="0" smtClean="0"/>
              <a:t> </a:t>
            </a:r>
            <a:r>
              <a:rPr lang="en-US" sz="9600" b="1" dirty="0" err="1" smtClean="0"/>
              <a:t>totipotent</a:t>
            </a:r>
            <a:r>
              <a:rPr lang="en-US" sz="9600" dirty="0" smtClean="0"/>
              <a:t>, meaning it has the potential to give rise to any and all human cells, such as brain, liver, blood or heart cells. It can even give rise to an entire functional organism. The first few cell divisions in embryonic development produce more </a:t>
            </a:r>
            <a:r>
              <a:rPr lang="en-US" sz="9600" dirty="0" err="1" smtClean="0"/>
              <a:t>totipotent</a:t>
            </a:r>
            <a:r>
              <a:rPr lang="en-US" sz="9600" dirty="0" smtClean="0"/>
              <a:t> cells. </a:t>
            </a:r>
          </a:p>
        </p:txBody>
      </p:sp>
      <p:pic>
        <p:nvPicPr>
          <p:cNvPr id="54274" name="Picture 2"/>
          <p:cNvPicPr>
            <a:picLocks noChangeAspect="1" noChangeArrowheads="1"/>
          </p:cNvPicPr>
          <p:nvPr/>
        </p:nvPicPr>
        <p:blipFill>
          <a:blip r:embed="rId2" cstate="print"/>
          <a:srcRect/>
          <a:stretch>
            <a:fillRect/>
          </a:stretch>
        </p:blipFill>
        <p:spPr bwMode="auto">
          <a:xfrm>
            <a:off x="6858000" y="71996"/>
            <a:ext cx="1981200" cy="200852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1143000"/>
          </a:xfrm>
        </p:spPr>
        <p:txBody>
          <a:bodyPr/>
          <a:lstStyle/>
          <a:p>
            <a:r>
              <a:rPr lang="en-US" dirty="0" smtClean="0"/>
              <a:t>Stem Cells</a:t>
            </a:r>
            <a:endParaRPr lang="en-US" dirty="0"/>
          </a:p>
        </p:txBody>
      </p:sp>
      <p:sp>
        <p:nvSpPr>
          <p:cNvPr id="3" name="Content Placeholder 2"/>
          <p:cNvSpPr>
            <a:spLocks noGrp="1"/>
          </p:cNvSpPr>
          <p:nvPr>
            <p:ph idx="1"/>
          </p:nvPr>
        </p:nvSpPr>
        <p:spPr>
          <a:xfrm>
            <a:off x="457200" y="1828800"/>
            <a:ext cx="8229600" cy="4724400"/>
          </a:xfrm>
        </p:spPr>
        <p:txBody>
          <a:bodyPr>
            <a:normAutofit fontScale="85000" lnSpcReduction="20000"/>
          </a:bodyPr>
          <a:lstStyle/>
          <a:p>
            <a:r>
              <a:rPr lang="en-US" b="1" dirty="0" err="1" smtClean="0"/>
              <a:t>Pluripotent</a:t>
            </a:r>
            <a:r>
              <a:rPr lang="en-US" b="1" dirty="0" smtClean="0"/>
              <a:t> Stem Cells (Embryonic Stem Cells)</a:t>
            </a:r>
            <a:endParaRPr lang="en-US" dirty="0" smtClean="0"/>
          </a:p>
          <a:p>
            <a:r>
              <a:rPr lang="en-US" dirty="0" smtClean="0"/>
              <a:t>These cells are like </a:t>
            </a:r>
            <a:r>
              <a:rPr lang="en-US" dirty="0" err="1" smtClean="0"/>
              <a:t>totipotent</a:t>
            </a:r>
            <a:r>
              <a:rPr lang="en-US" dirty="0" smtClean="0"/>
              <a:t> stem cells in that they can give rise to </a:t>
            </a:r>
            <a:r>
              <a:rPr lang="en-US" b="1" dirty="0" smtClean="0"/>
              <a:t>all tissue types</a:t>
            </a:r>
            <a:r>
              <a:rPr lang="en-US" dirty="0" smtClean="0"/>
              <a:t>. Unlike </a:t>
            </a:r>
            <a:r>
              <a:rPr lang="en-US" dirty="0" err="1" smtClean="0"/>
              <a:t>totipotent</a:t>
            </a:r>
            <a:r>
              <a:rPr lang="en-US" dirty="0" smtClean="0"/>
              <a:t> stem cells, however, </a:t>
            </a:r>
            <a:r>
              <a:rPr lang="en-US" b="1" dirty="0" smtClean="0"/>
              <a:t>they cannot give rise to an entire organism</a:t>
            </a:r>
            <a:r>
              <a:rPr lang="en-US" dirty="0" smtClean="0"/>
              <a:t>. On the fourth day of development, the embryo forms into two layers, an </a:t>
            </a:r>
            <a:r>
              <a:rPr lang="en-US" dirty="0" err="1" smtClean="0"/>
              <a:t>an</a:t>
            </a:r>
            <a:r>
              <a:rPr lang="en-US" dirty="0" smtClean="0"/>
              <a:t> outer layer which will become the placenta, and an inner mass which will form the tissues of the developing human body. These inner cells, though they can form nearly any human tissue, cannot do so without the outer layer; so are not </a:t>
            </a:r>
            <a:r>
              <a:rPr lang="en-US" dirty="0" err="1" smtClean="0"/>
              <a:t>totipotent</a:t>
            </a:r>
            <a:r>
              <a:rPr lang="en-US" dirty="0" smtClean="0"/>
              <a:t>, but </a:t>
            </a:r>
            <a:r>
              <a:rPr lang="en-US" b="1" dirty="0" err="1" smtClean="0"/>
              <a:t>pluripotent</a:t>
            </a:r>
            <a:r>
              <a:rPr lang="en-US" dirty="0" smtClean="0"/>
              <a:t>. As these </a:t>
            </a:r>
            <a:r>
              <a:rPr lang="en-US" dirty="0" err="1" smtClean="0"/>
              <a:t>pluripotent</a:t>
            </a:r>
            <a:r>
              <a:rPr lang="en-US" dirty="0" smtClean="0"/>
              <a:t> stem cells continue to divide, they begin to specialize further.</a:t>
            </a:r>
            <a:endParaRPr lang="en-US" dirty="0"/>
          </a:p>
        </p:txBody>
      </p:sp>
      <p:pic>
        <p:nvPicPr>
          <p:cNvPr id="55298" name="Picture 2"/>
          <p:cNvPicPr>
            <a:picLocks noChangeAspect="1" noChangeArrowheads="1"/>
          </p:cNvPicPr>
          <p:nvPr/>
        </p:nvPicPr>
        <p:blipFill>
          <a:blip r:embed="rId2" cstate="print"/>
          <a:srcRect/>
          <a:stretch>
            <a:fillRect/>
          </a:stretch>
        </p:blipFill>
        <p:spPr bwMode="auto">
          <a:xfrm>
            <a:off x="4747260" y="0"/>
            <a:ext cx="4337685" cy="1676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lstStyle/>
          <a:p>
            <a:r>
              <a:rPr lang="en-US" dirty="0" smtClean="0"/>
              <a:t>Stem Cells</a:t>
            </a:r>
            <a:endParaRPr lang="en-US" dirty="0"/>
          </a:p>
        </p:txBody>
      </p:sp>
      <p:sp>
        <p:nvSpPr>
          <p:cNvPr id="3" name="Content Placeholder 2"/>
          <p:cNvSpPr>
            <a:spLocks noGrp="1"/>
          </p:cNvSpPr>
          <p:nvPr>
            <p:ph idx="1"/>
          </p:nvPr>
        </p:nvSpPr>
        <p:spPr>
          <a:xfrm>
            <a:off x="0" y="1600200"/>
            <a:ext cx="5486400" cy="5029200"/>
          </a:xfrm>
        </p:spPr>
        <p:txBody>
          <a:bodyPr>
            <a:normAutofit fontScale="77500" lnSpcReduction="20000"/>
          </a:bodyPr>
          <a:lstStyle/>
          <a:p>
            <a:r>
              <a:rPr lang="en-US" dirty="0" smtClean="0"/>
              <a:t> </a:t>
            </a:r>
            <a:r>
              <a:rPr lang="en-US" b="1" dirty="0" err="1" smtClean="0"/>
              <a:t>Multipotent</a:t>
            </a:r>
            <a:r>
              <a:rPr lang="en-US" b="1" dirty="0" smtClean="0"/>
              <a:t> Stem Cells</a:t>
            </a:r>
            <a:endParaRPr lang="en-US" dirty="0" smtClean="0"/>
          </a:p>
          <a:p>
            <a:r>
              <a:rPr lang="en-US" dirty="0" smtClean="0"/>
              <a:t>These are less plastic and more differentiated stem cells. They give rise to a limited range of cells within a tissue type. The offspring of the </a:t>
            </a:r>
            <a:r>
              <a:rPr lang="en-US" dirty="0" err="1" smtClean="0"/>
              <a:t>pluripotent</a:t>
            </a:r>
            <a:r>
              <a:rPr lang="en-US" dirty="0" smtClean="0"/>
              <a:t> cells become the progenitors of such cell lines as blood cells, skin cells and nerve cells. At this stage, they are </a:t>
            </a:r>
            <a:r>
              <a:rPr lang="en-US" dirty="0" err="1" smtClean="0"/>
              <a:t>multipotent</a:t>
            </a:r>
            <a:r>
              <a:rPr lang="en-US" dirty="0" smtClean="0"/>
              <a:t>. They can become one of several types of cells within a given organ. For example,  </a:t>
            </a:r>
            <a:r>
              <a:rPr lang="en-US" dirty="0" err="1" smtClean="0"/>
              <a:t>multipotent</a:t>
            </a:r>
            <a:r>
              <a:rPr lang="en-US" dirty="0" smtClean="0"/>
              <a:t> blood stem cells can develop into red blood cells, white blood cells or platelets</a:t>
            </a:r>
          </a:p>
        </p:txBody>
      </p:sp>
      <p:pic>
        <p:nvPicPr>
          <p:cNvPr id="56322" name="Picture 2"/>
          <p:cNvPicPr>
            <a:picLocks noChangeAspect="1" noChangeArrowheads="1"/>
          </p:cNvPicPr>
          <p:nvPr/>
        </p:nvPicPr>
        <p:blipFill>
          <a:blip r:embed="rId2" cstate="print"/>
          <a:srcRect/>
          <a:stretch>
            <a:fillRect/>
          </a:stretch>
        </p:blipFill>
        <p:spPr bwMode="auto">
          <a:xfrm>
            <a:off x="5181600" y="0"/>
            <a:ext cx="3695700" cy="2552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Stem Cells</a:t>
            </a:r>
            <a:endParaRPr lang="en-US" dirty="0"/>
          </a:p>
        </p:txBody>
      </p:sp>
      <p:sp>
        <p:nvSpPr>
          <p:cNvPr id="3" name="Content Placeholder 2"/>
          <p:cNvSpPr>
            <a:spLocks noGrp="1"/>
          </p:cNvSpPr>
          <p:nvPr>
            <p:ph idx="1"/>
          </p:nvPr>
        </p:nvSpPr>
        <p:spPr>
          <a:xfrm>
            <a:off x="0" y="914400"/>
            <a:ext cx="6324600" cy="5562600"/>
          </a:xfrm>
        </p:spPr>
        <p:txBody>
          <a:bodyPr>
            <a:normAutofit/>
          </a:bodyPr>
          <a:lstStyle/>
          <a:p>
            <a:r>
              <a:rPr lang="en-US" b="1" dirty="0" smtClean="0"/>
              <a:t>Adult Stem Cells</a:t>
            </a:r>
            <a:endParaRPr lang="en-US" dirty="0" smtClean="0"/>
          </a:p>
          <a:p>
            <a:r>
              <a:rPr lang="en-US" dirty="0" smtClean="0"/>
              <a:t>An adult stem cell is a </a:t>
            </a:r>
            <a:r>
              <a:rPr lang="en-US" dirty="0" err="1" smtClean="0"/>
              <a:t>multipotent</a:t>
            </a:r>
            <a:r>
              <a:rPr lang="en-US" dirty="0" smtClean="0"/>
              <a:t> stem cell in adult humans that is used to replace cells that have died or lost function. It is an undifferentiated cell present in differentiated tissue. It renews itself and can specialize to yield all cell types present in the tissue from which it originated.</a:t>
            </a:r>
          </a:p>
          <a:p>
            <a:endParaRPr lang="en-US" dirty="0"/>
          </a:p>
        </p:txBody>
      </p:sp>
      <p:pic>
        <p:nvPicPr>
          <p:cNvPr id="57346" name="Picture 2" descr="http://www.skally.net/ppsc/fig3.gif"/>
          <p:cNvPicPr>
            <a:picLocks noChangeAspect="1" noChangeArrowheads="1"/>
          </p:cNvPicPr>
          <p:nvPr/>
        </p:nvPicPr>
        <p:blipFill>
          <a:blip r:embed="rId2" cstate="print"/>
          <a:srcRect/>
          <a:stretch>
            <a:fillRect/>
          </a:stretch>
        </p:blipFill>
        <p:spPr bwMode="auto">
          <a:xfrm>
            <a:off x="6096000" y="457200"/>
            <a:ext cx="2808799" cy="417866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Detection</a:t>
            </a:r>
            <a:endParaRPr lang="en-US" dirty="0"/>
          </a:p>
        </p:txBody>
      </p:sp>
      <p:sp>
        <p:nvSpPr>
          <p:cNvPr id="3" name="Content Placeholder 2"/>
          <p:cNvSpPr>
            <a:spLocks noGrp="1"/>
          </p:cNvSpPr>
          <p:nvPr>
            <p:ph idx="1"/>
          </p:nvPr>
        </p:nvSpPr>
        <p:spPr/>
        <p:txBody>
          <a:bodyPr/>
          <a:lstStyle/>
          <a:p>
            <a:r>
              <a:rPr lang="en-US" b="1" dirty="0" smtClean="0"/>
              <a:t> Knockouts</a:t>
            </a:r>
          </a:p>
          <a:p>
            <a:r>
              <a:rPr lang="en-US" dirty="0"/>
              <a:t> </a:t>
            </a:r>
            <a:r>
              <a:rPr lang="en-US" dirty="0" smtClean="0"/>
              <a:t>Knockouts are genetically engineered.</a:t>
            </a:r>
          </a:p>
          <a:p>
            <a:r>
              <a:rPr lang="en-US" dirty="0" smtClean="0"/>
              <a:t>The active gene is either replaced or disrupted with an inactive DNA sequence.</a:t>
            </a:r>
          </a:p>
          <a:p>
            <a:r>
              <a:rPr lang="en-US" dirty="0" smtClean="0"/>
              <a:t>Depending on where the inactive DNA sequence is inserted into the gene, there can be a variety of outcomes.</a:t>
            </a:r>
          </a:p>
          <a:p>
            <a:r>
              <a:rPr lang="en-US" dirty="0" smtClean="0"/>
              <a:t>Most often, the trait expression is eliminated.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Stem Cells</a:t>
            </a:r>
            <a:endParaRPr lang="en-US" dirty="0"/>
          </a:p>
        </p:txBody>
      </p:sp>
      <p:sp>
        <p:nvSpPr>
          <p:cNvPr id="3" name="Content Placeholder 2"/>
          <p:cNvSpPr>
            <a:spLocks noGrp="1"/>
          </p:cNvSpPr>
          <p:nvPr>
            <p:ph idx="1"/>
          </p:nvPr>
        </p:nvSpPr>
        <p:spPr>
          <a:xfrm>
            <a:off x="0" y="762000"/>
            <a:ext cx="3733800" cy="6096000"/>
          </a:xfrm>
        </p:spPr>
        <p:txBody>
          <a:bodyPr>
            <a:normAutofit fontScale="77500" lnSpcReduction="20000"/>
          </a:bodyPr>
          <a:lstStyle/>
          <a:p>
            <a:r>
              <a:rPr lang="en-US" b="1" dirty="0" smtClean="0"/>
              <a:t>Induced </a:t>
            </a:r>
            <a:r>
              <a:rPr lang="en-US" b="1" dirty="0" err="1" smtClean="0"/>
              <a:t>Pluripotent</a:t>
            </a:r>
            <a:r>
              <a:rPr lang="en-US" b="1" dirty="0" smtClean="0"/>
              <a:t> Stem Cells (</a:t>
            </a:r>
            <a:r>
              <a:rPr lang="en-US" b="1" dirty="0" err="1" smtClean="0"/>
              <a:t>IPsCs</a:t>
            </a:r>
            <a:r>
              <a:rPr lang="en-US" b="1" dirty="0" smtClean="0"/>
              <a:t>)</a:t>
            </a:r>
          </a:p>
          <a:p>
            <a:r>
              <a:rPr lang="en-US" b="1" dirty="0" smtClean="0"/>
              <a:t>IPSCs a</a:t>
            </a:r>
            <a:r>
              <a:rPr lang="en-US" dirty="0" smtClean="0"/>
              <a:t>re differentiated cells that have been </a:t>
            </a:r>
            <a:r>
              <a:rPr lang="en-US" b="1" dirty="0" smtClean="0"/>
              <a:t>reprogrammed</a:t>
            </a:r>
            <a:r>
              <a:rPr lang="en-US" dirty="0" smtClean="0"/>
              <a:t> back to </a:t>
            </a:r>
            <a:r>
              <a:rPr lang="en-US" dirty="0" err="1" smtClean="0"/>
              <a:t>pluripotent</a:t>
            </a:r>
            <a:r>
              <a:rPr lang="en-US" dirty="0" smtClean="0"/>
              <a:t> stem cells.</a:t>
            </a:r>
          </a:p>
          <a:p>
            <a:r>
              <a:rPr lang="en-US" dirty="0" smtClean="0"/>
              <a:t>The introduction of 4 genes OCT3/4, SOX2, c-MYC, and KLF4 by a retrovirus into cells  reprograms the cells into an earlier stage of differentiation similar to embryonic stem cells.</a:t>
            </a:r>
          </a:p>
          <a:p>
            <a:r>
              <a:rPr lang="en-US" dirty="0" smtClean="0"/>
              <a:t>These genes encode transcription factors involved in cell development.</a:t>
            </a:r>
            <a:endParaRPr lang="en-US" dirty="0"/>
          </a:p>
        </p:txBody>
      </p:sp>
      <p:pic>
        <p:nvPicPr>
          <p:cNvPr id="63490" name="Picture 2"/>
          <p:cNvPicPr>
            <a:picLocks noChangeAspect="1" noChangeArrowheads="1"/>
          </p:cNvPicPr>
          <p:nvPr/>
        </p:nvPicPr>
        <p:blipFill>
          <a:blip r:embed="rId2" cstate="print"/>
          <a:srcRect/>
          <a:stretch>
            <a:fillRect/>
          </a:stretch>
        </p:blipFill>
        <p:spPr bwMode="auto">
          <a:xfrm>
            <a:off x="3886200" y="1219200"/>
            <a:ext cx="5257800" cy="47720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Stem Cells - IPSCs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219200" y="1066800"/>
            <a:ext cx="6858000" cy="558919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Cells</a:t>
            </a:r>
            <a:endParaRPr lang="en-US" dirty="0"/>
          </a:p>
        </p:txBody>
      </p:sp>
      <p:sp>
        <p:nvSpPr>
          <p:cNvPr id="3" name="Content Placeholder 2"/>
          <p:cNvSpPr>
            <a:spLocks noGrp="1"/>
          </p:cNvSpPr>
          <p:nvPr>
            <p:ph idx="1"/>
          </p:nvPr>
        </p:nvSpPr>
        <p:spPr>
          <a:xfrm>
            <a:off x="228600" y="1676400"/>
            <a:ext cx="8229600" cy="4525963"/>
          </a:xfrm>
        </p:spPr>
        <p:txBody>
          <a:bodyPr>
            <a:normAutofit lnSpcReduction="10000"/>
          </a:bodyPr>
          <a:lstStyle/>
          <a:p>
            <a:r>
              <a:rPr lang="en-US" dirty="0" smtClean="0"/>
              <a:t>IPSCs</a:t>
            </a:r>
          </a:p>
          <a:p>
            <a:r>
              <a:rPr lang="en-US" dirty="0" smtClean="0"/>
              <a:t>  IPSCs can be used for patient specific therapies without the risk of cell rejection.</a:t>
            </a:r>
          </a:p>
          <a:p>
            <a:r>
              <a:rPr lang="en-US" dirty="0" smtClean="0"/>
              <a:t>Cells could be taken from a patient, reprogrammed into an IPC, and then differentiated into a cell that could combat disease in the patient.</a:t>
            </a:r>
          </a:p>
          <a:p>
            <a:r>
              <a:rPr lang="en-US" dirty="0" smtClean="0"/>
              <a:t>There would be no need for embryonic stem cells.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Stem Cells</a:t>
            </a:r>
            <a:endParaRPr lang="en-US" dirty="0"/>
          </a:p>
        </p:txBody>
      </p:sp>
      <p:sp>
        <p:nvSpPr>
          <p:cNvPr id="3" name="Content Placeholder 2"/>
          <p:cNvSpPr>
            <a:spLocks noGrp="1"/>
          </p:cNvSpPr>
          <p:nvPr>
            <p:ph idx="1"/>
          </p:nvPr>
        </p:nvSpPr>
        <p:spPr>
          <a:xfrm>
            <a:off x="0" y="838200"/>
            <a:ext cx="5410200" cy="6019800"/>
          </a:xfrm>
        </p:spPr>
        <p:txBody>
          <a:bodyPr>
            <a:normAutofit fontScale="70000" lnSpcReduction="20000"/>
          </a:bodyPr>
          <a:lstStyle/>
          <a:p>
            <a:r>
              <a:rPr lang="en-US" sz="3400" b="1" dirty="0" smtClean="0"/>
              <a:t>IPSCs</a:t>
            </a:r>
          </a:p>
          <a:p>
            <a:r>
              <a:rPr lang="en-US" sz="3400" dirty="0" smtClean="0"/>
              <a:t>Scientists still do not fully understand how to control induced </a:t>
            </a:r>
            <a:r>
              <a:rPr lang="en-US" sz="3400" dirty="0" err="1" smtClean="0"/>
              <a:t>pluripotent</a:t>
            </a:r>
            <a:r>
              <a:rPr lang="en-US" sz="3400" dirty="0" smtClean="0"/>
              <a:t> stem  cells.</a:t>
            </a:r>
          </a:p>
          <a:p>
            <a:pPr marL="514350" indent="-514350">
              <a:buAutoNum type="arabicPeriod"/>
            </a:pPr>
            <a:r>
              <a:rPr lang="en-US" sz="3400" dirty="0" smtClean="0"/>
              <a:t>They do not understand the degree of </a:t>
            </a:r>
            <a:r>
              <a:rPr lang="en-US" sz="3400" dirty="0" err="1" smtClean="0"/>
              <a:t>pluripotency</a:t>
            </a:r>
            <a:r>
              <a:rPr lang="en-US" sz="3400" dirty="0" smtClean="0"/>
              <a:t> in these cells.</a:t>
            </a:r>
          </a:p>
          <a:p>
            <a:pPr marL="514350" indent="-514350">
              <a:buAutoNum type="arabicPeriod"/>
            </a:pPr>
            <a:r>
              <a:rPr lang="en-US" sz="3400" dirty="0" smtClean="0"/>
              <a:t>Producing them is inefficient. 1 in 1000 cells exposed to a reprogramming approach becomes an IPSC.</a:t>
            </a:r>
          </a:p>
          <a:p>
            <a:pPr marL="514350" indent="-514350">
              <a:buAutoNum type="arabicPeriod"/>
            </a:pPr>
            <a:r>
              <a:rPr lang="en-US" sz="3400" dirty="0" smtClean="0"/>
              <a:t>The cells require constant feeding in cell culture.</a:t>
            </a:r>
          </a:p>
          <a:p>
            <a:pPr marL="514350" indent="-514350">
              <a:buAutoNum type="arabicPeriod"/>
            </a:pPr>
            <a:r>
              <a:rPr lang="en-US" sz="3400" dirty="0" smtClean="0"/>
              <a:t>The cells have low viability after they have been frozen for storage.</a:t>
            </a:r>
          </a:p>
          <a:p>
            <a:pPr marL="514350" indent="-514350">
              <a:buAutoNum type="arabicPeriod"/>
            </a:pPr>
            <a:r>
              <a:rPr lang="en-US" sz="3400" dirty="0" smtClean="0"/>
              <a:t>The cells are prone to forming tumors.</a:t>
            </a:r>
          </a:p>
          <a:p>
            <a:pPr marL="514350" indent="-514350">
              <a:buAutoNum type="arabicPeriod"/>
            </a:pPr>
            <a:r>
              <a:rPr lang="en-US" sz="3400" dirty="0" smtClean="0"/>
              <a:t>Occasionally, IPSCs spontaneously revert to differentiated cells</a:t>
            </a:r>
            <a:r>
              <a:rPr lang="en-US" dirty="0" smtClean="0"/>
              <a:t>.</a:t>
            </a:r>
            <a:endParaRPr lang="en-US" dirty="0"/>
          </a:p>
        </p:txBody>
      </p:sp>
      <p:pic>
        <p:nvPicPr>
          <p:cNvPr id="64514" name="Picture 2" descr="http://ucsdnews.ucsd.edu/graphics/images/2011/03-01StemCell.JPG"/>
          <p:cNvPicPr>
            <a:picLocks noChangeAspect="1" noChangeArrowheads="1"/>
          </p:cNvPicPr>
          <p:nvPr/>
        </p:nvPicPr>
        <p:blipFill>
          <a:blip r:embed="rId2" cstate="print"/>
          <a:srcRect/>
          <a:stretch>
            <a:fillRect/>
          </a:stretch>
        </p:blipFill>
        <p:spPr bwMode="auto">
          <a:xfrm>
            <a:off x="5334000" y="1447800"/>
            <a:ext cx="3457575" cy="34575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Cells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Stem Cell Therapies</a:t>
            </a:r>
          </a:p>
          <a:p>
            <a:r>
              <a:rPr lang="en-US" b="1" dirty="0" smtClean="0"/>
              <a:t>Potential </a:t>
            </a:r>
            <a:r>
              <a:rPr lang="en-US" dirty="0" smtClean="0"/>
              <a:t>and</a:t>
            </a:r>
            <a:r>
              <a:rPr lang="en-US" b="1" dirty="0" smtClean="0"/>
              <a:t> promise </a:t>
            </a:r>
            <a:r>
              <a:rPr lang="en-US" dirty="0" smtClean="0"/>
              <a:t>are two words frequently used to describe stem cell therapies.</a:t>
            </a:r>
          </a:p>
          <a:p>
            <a:r>
              <a:rPr lang="en-US" dirty="0" smtClean="0"/>
              <a:t>The most promising application to date has been for leukemia.</a:t>
            </a:r>
          </a:p>
          <a:p>
            <a:pPr marL="514350" indent="-514350">
              <a:buAutoNum type="arabicPeriod"/>
            </a:pPr>
            <a:r>
              <a:rPr lang="en-US" dirty="0" smtClean="0"/>
              <a:t>Patients receive chemotherapy or radiation to destroy cancerous white blood cells.</a:t>
            </a:r>
          </a:p>
          <a:p>
            <a:pPr marL="514350" indent="-514350">
              <a:buAutoNum type="arabicPeriod"/>
            </a:pPr>
            <a:r>
              <a:rPr lang="en-US" dirty="0" smtClean="0"/>
              <a:t>Patients receive WBC stem cells which proliferate to normal cells.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Cells</a:t>
            </a:r>
            <a:endParaRPr lang="en-US" dirty="0"/>
          </a:p>
        </p:txBody>
      </p:sp>
      <p:sp>
        <p:nvSpPr>
          <p:cNvPr id="3" name="Content Placeholder 2"/>
          <p:cNvSpPr>
            <a:spLocks noGrp="1"/>
          </p:cNvSpPr>
          <p:nvPr>
            <p:ph idx="1"/>
          </p:nvPr>
        </p:nvSpPr>
        <p:spPr>
          <a:xfrm>
            <a:off x="457200" y="990600"/>
            <a:ext cx="4572000" cy="5135563"/>
          </a:xfrm>
        </p:spPr>
        <p:txBody>
          <a:bodyPr>
            <a:normAutofit fontScale="92500" lnSpcReduction="20000"/>
          </a:bodyPr>
          <a:lstStyle/>
          <a:p>
            <a:r>
              <a:rPr lang="en-US" b="1" dirty="0" smtClean="0"/>
              <a:t>Stem Cell Therapy</a:t>
            </a:r>
          </a:p>
          <a:p>
            <a:r>
              <a:rPr lang="en-US" dirty="0" smtClean="0"/>
              <a:t>Researchers have injected stem cells from different sources into damaged heart tissue of mice (heart tissue does not repair itself well).  The stem cells developed into cardiac muscle and improved heart function by 35%.  This work shows promise for human heart attack victims.</a:t>
            </a:r>
          </a:p>
        </p:txBody>
      </p:sp>
      <p:pic>
        <p:nvPicPr>
          <p:cNvPr id="67586" name="Picture 2" descr="http://topnews.in/health/files/stem_cells_1.jpg"/>
          <p:cNvPicPr>
            <a:picLocks noChangeAspect="1" noChangeArrowheads="1"/>
          </p:cNvPicPr>
          <p:nvPr/>
        </p:nvPicPr>
        <p:blipFill>
          <a:blip r:embed="rId2" cstate="print"/>
          <a:srcRect/>
          <a:stretch>
            <a:fillRect/>
          </a:stretch>
        </p:blipFill>
        <p:spPr bwMode="auto">
          <a:xfrm>
            <a:off x="5105400" y="2209800"/>
            <a:ext cx="3771900" cy="32289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Cells</a:t>
            </a:r>
            <a:endParaRPr lang="en-US" dirty="0"/>
          </a:p>
        </p:txBody>
      </p:sp>
      <p:sp>
        <p:nvSpPr>
          <p:cNvPr id="3" name="Content Placeholder 2"/>
          <p:cNvSpPr>
            <a:spLocks noGrp="1"/>
          </p:cNvSpPr>
          <p:nvPr>
            <p:ph idx="1"/>
          </p:nvPr>
        </p:nvSpPr>
        <p:spPr>
          <a:xfrm>
            <a:off x="457200" y="1600201"/>
            <a:ext cx="8229600" cy="2971800"/>
          </a:xfrm>
        </p:spPr>
        <p:txBody>
          <a:bodyPr>
            <a:normAutofit fontScale="92500" lnSpcReduction="20000"/>
          </a:bodyPr>
          <a:lstStyle/>
          <a:p>
            <a:r>
              <a:rPr lang="en-US" b="1" dirty="0" smtClean="0"/>
              <a:t>Stem Cell Therapy</a:t>
            </a:r>
          </a:p>
          <a:p>
            <a:r>
              <a:rPr lang="en-US" dirty="0" smtClean="0"/>
              <a:t>Researchers have demonstrated that embryonic stem cells can be differentiated to form neurons in mice to show improvement in spinal cord injuries.  The FDA has approved the first clinical trial for the use of embryonic stem cells to treat humans with spinal cord injuries.</a:t>
            </a:r>
            <a:endParaRPr lang="en-US" dirty="0"/>
          </a:p>
        </p:txBody>
      </p:sp>
      <p:pic>
        <p:nvPicPr>
          <p:cNvPr id="69634" name="Picture 2" descr="http://www.stemcellspinalcordinjury.info/images/stem-cell-spinal-cord-injury.jpg"/>
          <p:cNvPicPr>
            <a:picLocks noChangeAspect="1" noChangeArrowheads="1"/>
          </p:cNvPicPr>
          <p:nvPr/>
        </p:nvPicPr>
        <p:blipFill>
          <a:blip r:embed="rId2" cstate="print"/>
          <a:srcRect/>
          <a:stretch>
            <a:fillRect/>
          </a:stretch>
        </p:blipFill>
        <p:spPr bwMode="auto">
          <a:xfrm>
            <a:off x="1676400" y="4495800"/>
            <a:ext cx="5810250" cy="19335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Cells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Challenges for stem cell therapy</a:t>
            </a:r>
          </a:p>
          <a:p>
            <a:pPr marL="514350" indent="-514350">
              <a:buAutoNum type="arabicPeriod"/>
            </a:pPr>
            <a:r>
              <a:rPr lang="en-US" b="1" dirty="0" smtClean="0"/>
              <a:t>Controlling differentiation </a:t>
            </a:r>
            <a:r>
              <a:rPr lang="en-US" dirty="0" smtClean="0"/>
              <a:t>–When stem cells are injected scientists cannot control the </a:t>
            </a:r>
            <a:r>
              <a:rPr lang="en-US" b="1" dirty="0" smtClean="0"/>
              <a:t>spread of cells </a:t>
            </a:r>
            <a:r>
              <a:rPr lang="en-US" dirty="0" smtClean="0"/>
              <a:t>to other places in the body nor can they </a:t>
            </a:r>
            <a:r>
              <a:rPr lang="en-US" b="1" dirty="0" smtClean="0"/>
              <a:t>control the differentiation </a:t>
            </a:r>
            <a:r>
              <a:rPr lang="en-US" dirty="0" smtClean="0"/>
              <a:t>of stem cells into tissues other than those that were intended.</a:t>
            </a:r>
          </a:p>
          <a:p>
            <a:pPr marL="514350" indent="-514350">
              <a:buAutoNum type="arabicPeriod"/>
            </a:pPr>
            <a:r>
              <a:rPr lang="en-US" dirty="0" smtClean="0"/>
              <a:t>Injected human embryonic stem cells tend for form t</a:t>
            </a:r>
            <a:r>
              <a:rPr lang="en-US" b="1" dirty="0" smtClean="0"/>
              <a:t>umors</a:t>
            </a:r>
            <a:r>
              <a:rPr lang="en-US" dirty="0" smtClean="0"/>
              <a:t>.</a:t>
            </a:r>
          </a:p>
          <a:p>
            <a:pPr marL="514350" indent="-514350">
              <a:buAutoNum type="arabicPeriod"/>
            </a:pPr>
            <a:r>
              <a:rPr lang="en-US" b="1" dirty="0" smtClean="0"/>
              <a:t>Chromosomal abnormalities </a:t>
            </a:r>
            <a:r>
              <a:rPr lang="en-US" dirty="0" smtClean="0"/>
              <a:t>– Abnormality in chromosome number( </a:t>
            </a:r>
            <a:r>
              <a:rPr lang="en-US" dirty="0" err="1" smtClean="0"/>
              <a:t>trisomy</a:t>
            </a:r>
            <a:r>
              <a:rPr lang="en-US" dirty="0" smtClean="0"/>
              <a:t>) occurs frequently when stem cells differentiate</a:t>
            </a:r>
          </a:p>
          <a:p>
            <a:pPr marL="514350" indent="-514350"/>
            <a:r>
              <a:rPr lang="en-US" dirty="0" smtClean="0"/>
              <a:t>The most promising therapy appears to be differentiating the stem cells in vitro and them injecting them.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cells</a:t>
            </a:r>
            <a:endParaRPr lang="en-US" dirty="0"/>
          </a:p>
        </p:txBody>
      </p:sp>
      <p:sp>
        <p:nvSpPr>
          <p:cNvPr id="3" name="Content Placeholder 2"/>
          <p:cNvSpPr>
            <a:spLocks noGrp="1"/>
          </p:cNvSpPr>
          <p:nvPr>
            <p:ph idx="1"/>
          </p:nvPr>
        </p:nvSpPr>
        <p:spPr/>
        <p:txBody>
          <a:bodyPr/>
          <a:lstStyle/>
          <a:p>
            <a:r>
              <a:rPr lang="en-US" dirty="0" smtClean="0"/>
              <a:t>Visit these websites</a:t>
            </a:r>
          </a:p>
          <a:p>
            <a:r>
              <a:rPr lang="en-US" dirty="0" smtClean="0">
                <a:hlinkClick r:id="rId2"/>
              </a:rPr>
              <a:t>http://www.sumanasinc.com/webcontent/animations/content/stemcells_scnt.html</a:t>
            </a:r>
            <a:endParaRPr lang="en-US" dirty="0" smtClean="0"/>
          </a:p>
          <a:p>
            <a:r>
              <a:rPr lang="en-US" dirty="0" smtClean="0">
                <a:hlinkClick r:id="rId3"/>
              </a:rPr>
              <a:t>http://www.dnalc.org/resources/animations/stemcells.html</a:t>
            </a:r>
            <a:endParaRPr lang="en-US" dirty="0" smtClean="0"/>
          </a:p>
          <a:p>
            <a:r>
              <a:rPr lang="en-US" smtClean="0">
                <a:hlinkClick r:id="rId4"/>
              </a:rPr>
              <a:t>http://www.youtube.com/watch?v=cPvidAvzmx0</a:t>
            </a:r>
            <a:endParaRPr lang="en-US" smtClean="0"/>
          </a:p>
          <a:p>
            <a:endParaRPr lang="en-US"/>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8</a:t>
            </a:r>
            <a:endParaRPr lang="en-US" dirty="0"/>
          </a:p>
        </p:txBody>
      </p:sp>
      <p:sp>
        <p:nvSpPr>
          <p:cNvPr id="3" name="Content Placeholder 2"/>
          <p:cNvSpPr>
            <a:spLocks noGrp="1"/>
          </p:cNvSpPr>
          <p:nvPr>
            <p:ph idx="1"/>
          </p:nvPr>
        </p:nvSpPr>
        <p:spPr/>
        <p:txBody>
          <a:bodyPr>
            <a:normAutofit fontScale="92500" lnSpcReduction="10000"/>
          </a:bodyPr>
          <a:lstStyle/>
          <a:p>
            <a:pPr lvl="0"/>
            <a:r>
              <a:rPr lang="en-US" b="1" dirty="0" smtClean="0"/>
              <a:t>Leukemia </a:t>
            </a:r>
            <a:r>
              <a:rPr lang="en-US" b="1" dirty="0" err="1" smtClean="0"/>
              <a:t>Webquest</a:t>
            </a:r>
            <a:endParaRPr lang="en-US" b="1" dirty="0" smtClean="0"/>
          </a:p>
          <a:p>
            <a:pPr lvl="0"/>
            <a:r>
              <a:rPr lang="en-US" dirty="0" smtClean="0"/>
              <a:t>Research leukemia website. </a:t>
            </a:r>
            <a:r>
              <a:rPr lang="en-US" dirty="0" smtClean="0">
                <a:hlinkClick r:id="rId2"/>
              </a:rPr>
              <a:t>https://sites.google.com/site/stemcellsinaction/home/stem-cell-webquest-directions</a:t>
            </a:r>
            <a:endParaRPr lang="en-US" dirty="0" smtClean="0"/>
          </a:p>
          <a:p>
            <a:pPr lvl="0">
              <a:buNone/>
            </a:pPr>
            <a:endParaRPr lang="en-US" dirty="0" smtClean="0"/>
          </a:p>
          <a:p>
            <a:pPr lvl="0"/>
            <a:r>
              <a:rPr lang="en-US" dirty="0" smtClean="0"/>
              <a:t>Respond to questions.</a:t>
            </a:r>
          </a:p>
          <a:p>
            <a:pPr lvl="0"/>
            <a:r>
              <a:rPr lang="en-US" dirty="0" smtClean="0"/>
              <a:t>Write one paragraph:  Why has leukemia stem cell therapy been successful while other types of stem cell therapies have failed?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Disease Detection</a:t>
            </a:r>
            <a:endParaRPr lang="en-US" dirty="0"/>
          </a:p>
        </p:txBody>
      </p:sp>
      <p:pic>
        <p:nvPicPr>
          <p:cNvPr id="17410" name="Picture 2" descr="http://www.nobelprize.org/nobel_prizes/medicine/laureates/2007/adv-fig-1_web.gif"/>
          <p:cNvPicPr>
            <a:picLocks noChangeAspect="1" noChangeArrowheads="1"/>
          </p:cNvPicPr>
          <p:nvPr/>
        </p:nvPicPr>
        <p:blipFill>
          <a:blip r:embed="rId2" cstate="print"/>
          <a:srcRect/>
          <a:stretch>
            <a:fillRect/>
          </a:stretch>
        </p:blipFill>
        <p:spPr bwMode="auto">
          <a:xfrm>
            <a:off x="5257800" y="990600"/>
            <a:ext cx="3657600" cy="5544931"/>
          </a:xfrm>
          <a:prstGeom prst="rect">
            <a:avLst/>
          </a:prstGeom>
          <a:noFill/>
        </p:spPr>
      </p:pic>
      <p:sp>
        <p:nvSpPr>
          <p:cNvPr id="5" name="TextBox 4"/>
          <p:cNvSpPr txBox="1"/>
          <p:nvPr/>
        </p:nvSpPr>
        <p:spPr>
          <a:xfrm>
            <a:off x="304800" y="1295400"/>
            <a:ext cx="4648200" cy="369332"/>
          </a:xfrm>
          <a:prstGeom prst="rect">
            <a:avLst/>
          </a:prstGeom>
          <a:noFill/>
        </p:spPr>
        <p:txBody>
          <a:bodyPr wrap="square" rtlCol="0">
            <a:spAutoFit/>
          </a:bodyPr>
          <a:lstStyle/>
          <a:p>
            <a:endParaRPr lang="en-US" dirty="0"/>
          </a:p>
        </p:txBody>
      </p:sp>
      <p:sp>
        <p:nvSpPr>
          <p:cNvPr id="6" name="TextBox 5"/>
          <p:cNvSpPr txBox="1"/>
          <p:nvPr/>
        </p:nvSpPr>
        <p:spPr>
          <a:xfrm>
            <a:off x="228600" y="838200"/>
            <a:ext cx="4876800" cy="6370975"/>
          </a:xfrm>
          <a:prstGeom prst="rect">
            <a:avLst/>
          </a:prstGeom>
          <a:noFill/>
        </p:spPr>
        <p:txBody>
          <a:bodyPr wrap="square" rtlCol="0">
            <a:spAutoFit/>
          </a:bodyPr>
          <a:lstStyle/>
          <a:p>
            <a:pPr>
              <a:buFont typeface="Arial" pitchFamily="34" charset="0"/>
              <a:buChar char="•"/>
            </a:pPr>
            <a:r>
              <a:rPr lang="en-US" sz="2400" dirty="0" smtClean="0"/>
              <a:t> </a:t>
            </a:r>
            <a:r>
              <a:rPr lang="en-US" sz="2400" b="1" dirty="0" smtClean="0"/>
              <a:t> Knockouts</a:t>
            </a:r>
            <a:endParaRPr lang="en-US" sz="2400" b="1" dirty="0"/>
          </a:p>
          <a:p>
            <a:pPr>
              <a:buFont typeface="Arial" pitchFamily="34" charset="0"/>
              <a:buChar char="•"/>
            </a:pPr>
            <a:r>
              <a:rPr lang="en-US" sz="2400" dirty="0" smtClean="0"/>
              <a:t>  </a:t>
            </a:r>
            <a:r>
              <a:rPr lang="en-US" sz="2400" b="1" dirty="0" smtClean="0"/>
              <a:t>Engineered genes </a:t>
            </a:r>
            <a:r>
              <a:rPr lang="en-US" sz="2400" dirty="0" smtClean="0"/>
              <a:t>are inserted into a </a:t>
            </a:r>
            <a:r>
              <a:rPr lang="en-US" sz="2400" b="1" dirty="0" err="1" smtClean="0"/>
              <a:t>blastocyst</a:t>
            </a:r>
            <a:r>
              <a:rPr lang="en-US" sz="2400" b="1" dirty="0" smtClean="0"/>
              <a:t> </a:t>
            </a:r>
            <a:r>
              <a:rPr lang="en-US" sz="2400" dirty="0" smtClean="0"/>
              <a:t>and it is implanted into a female mouse.</a:t>
            </a:r>
          </a:p>
          <a:p>
            <a:pPr>
              <a:buFont typeface="Arial" pitchFamily="34" charset="0"/>
              <a:buChar char="•"/>
            </a:pPr>
            <a:r>
              <a:rPr lang="en-US" sz="2400" dirty="0" smtClean="0"/>
              <a:t>Off spring are bred through 2-3 generations until a </a:t>
            </a:r>
            <a:r>
              <a:rPr lang="en-US" sz="2400" b="1" dirty="0" smtClean="0"/>
              <a:t>knockout mouse, </a:t>
            </a:r>
            <a:r>
              <a:rPr lang="en-US" sz="2400" dirty="0" smtClean="0"/>
              <a:t>homozygous for the knockout genes, is produced.</a:t>
            </a:r>
          </a:p>
          <a:p>
            <a:pPr>
              <a:buFont typeface="Arial" pitchFamily="34" charset="0"/>
              <a:buChar char="•"/>
            </a:pPr>
            <a:r>
              <a:rPr lang="en-US" sz="2400" dirty="0" smtClean="0"/>
              <a:t>Often drugs are tested on the knockout mice.  The expectation is that the </a:t>
            </a:r>
            <a:r>
              <a:rPr lang="en-US" sz="2400" b="1" dirty="0" smtClean="0"/>
              <a:t>drug </a:t>
            </a:r>
            <a:r>
              <a:rPr lang="en-US" sz="2400" dirty="0" smtClean="0"/>
              <a:t>would have an </a:t>
            </a:r>
            <a:r>
              <a:rPr lang="en-US" sz="2400" b="1" dirty="0" smtClean="0"/>
              <a:t>effect</a:t>
            </a:r>
            <a:r>
              <a:rPr lang="en-US" sz="2400" dirty="0" smtClean="0"/>
              <a:t> on a </a:t>
            </a:r>
            <a:r>
              <a:rPr lang="en-US" sz="2400" b="1" dirty="0" smtClean="0"/>
              <a:t>diseased mouse </a:t>
            </a:r>
            <a:r>
              <a:rPr lang="en-US" sz="2400" dirty="0" smtClean="0"/>
              <a:t>and </a:t>
            </a:r>
            <a:r>
              <a:rPr lang="en-US" sz="2400" b="1" dirty="0" smtClean="0"/>
              <a:t>no effect </a:t>
            </a:r>
            <a:r>
              <a:rPr lang="en-US" sz="2400" dirty="0" smtClean="0"/>
              <a:t>on a </a:t>
            </a:r>
            <a:r>
              <a:rPr lang="en-US" sz="2400" b="1" dirty="0" smtClean="0"/>
              <a:t>knockout mouse.</a:t>
            </a:r>
          </a:p>
          <a:p>
            <a:pPr>
              <a:buFont typeface="Arial" pitchFamily="34" charset="0"/>
              <a:buChar char="•"/>
            </a:pPr>
            <a:r>
              <a:rPr lang="en-US" sz="2400" dirty="0" smtClean="0"/>
              <a:t>If the knockout mouse is effected, it can indicate there would be side effects in humans.</a:t>
            </a:r>
          </a:p>
          <a:p>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9</a:t>
            </a:r>
            <a:endParaRPr lang="en-US" dirty="0"/>
          </a:p>
        </p:txBody>
      </p:sp>
      <p:sp>
        <p:nvSpPr>
          <p:cNvPr id="3" name="Content Placeholder 2"/>
          <p:cNvSpPr>
            <a:spLocks noGrp="1"/>
          </p:cNvSpPr>
          <p:nvPr>
            <p:ph idx="1"/>
          </p:nvPr>
        </p:nvSpPr>
        <p:spPr/>
        <p:txBody>
          <a:bodyPr>
            <a:normAutofit fontScale="77500" lnSpcReduction="20000"/>
          </a:bodyPr>
          <a:lstStyle/>
          <a:p>
            <a:pPr lvl="0"/>
            <a:r>
              <a:rPr lang="en-US" b="1" dirty="0" smtClean="0"/>
              <a:t>Debate:  Should embryonic stem cells be used as research tools?</a:t>
            </a:r>
            <a:endParaRPr lang="en-US" dirty="0" smtClean="0"/>
          </a:p>
          <a:p>
            <a:pPr lvl="0"/>
            <a:r>
              <a:rPr lang="en-US" dirty="0" smtClean="0"/>
              <a:t>Work with a partner and read research articles on stem cell social policy.  Discuss the pros and cons of the argument with partner.</a:t>
            </a:r>
          </a:p>
          <a:p>
            <a:pPr lvl="0"/>
            <a:r>
              <a:rPr lang="en-US" dirty="0" smtClean="0"/>
              <a:t>Work in groups of 4 on assigned topic.  Research on computer additional information to support your topic.  Develop a 5 minute argument defending  your position.</a:t>
            </a:r>
          </a:p>
          <a:p>
            <a:pPr lvl="0"/>
            <a:r>
              <a:rPr lang="en-US" dirty="0" smtClean="0"/>
              <a:t>Debate:  One person from each group will present pro or con argument. Instead of rebuttal, members of the audience will each have to speak about their opinion on stem cell social policy.  Class will vote at end of debate.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Detection</a:t>
            </a:r>
            <a:endParaRPr lang="en-US" dirty="0"/>
          </a:p>
        </p:txBody>
      </p:sp>
      <p:sp>
        <p:nvSpPr>
          <p:cNvPr id="3" name="Content Placeholder 2"/>
          <p:cNvSpPr>
            <a:spLocks noGrp="1"/>
          </p:cNvSpPr>
          <p:nvPr>
            <p:ph idx="1"/>
          </p:nvPr>
        </p:nvSpPr>
        <p:spPr/>
        <p:txBody>
          <a:bodyPr/>
          <a:lstStyle/>
          <a:p>
            <a:r>
              <a:rPr lang="en-US" dirty="0" smtClean="0">
                <a:hlinkClick r:id="rId2"/>
              </a:rPr>
              <a:t>http://learn.genetics.utah.edu/content/tech/transgenic/</a:t>
            </a:r>
            <a:endParaRPr lang="en-US" dirty="0" smtClean="0"/>
          </a:p>
          <a:p>
            <a:endParaRPr lang="en-US" dirty="0" smtClean="0"/>
          </a:p>
          <a:p>
            <a:r>
              <a:rPr lang="en-US" dirty="0" smtClean="0"/>
              <a:t>Knockout Mice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Detection</a:t>
            </a:r>
            <a:endParaRPr lang="en-US" dirty="0"/>
          </a:p>
        </p:txBody>
      </p:sp>
      <p:sp>
        <p:nvSpPr>
          <p:cNvPr id="3" name="Content Placeholder 2"/>
          <p:cNvSpPr>
            <a:spLocks noGrp="1"/>
          </p:cNvSpPr>
          <p:nvPr>
            <p:ph idx="1"/>
          </p:nvPr>
        </p:nvSpPr>
        <p:spPr>
          <a:xfrm>
            <a:off x="0" y="1600200"/>
            <a:ext cx="4953000" cy="4525963"/>
          </a:xfrm>
        </p:spPr>
        <p:txBody>
          <a:bodyPr>
            <a:normAutofit fontScale="85000" lnSpcReduction="10000"/>
          </a:bodyPr>
          <a:lstStyle/>
          <a:p>
            <a:r>
              <a:rPr lang="en-US" b="1" dirty="0" smtClean="0"/>
              <a:t>Examples of model organisms in detection.</a:t>
            </a:r>
          </a:p>
          <a:p>
            <a:r>
              <a:rPr lang="en-US" b="1" i="1" dirty="0" smtClean="0"/>
              <a:t>Ob</a:t>
            </a:r>
            <a:r>
              <a:rPr lang="en-US" b="1" dirty="0" smtClean="0"/>
              <a:t> gene is linked to obesity</a:t>
            </a:r>
            <a:r>
              <a:rPr lang="en-US" dirty="0" smtClean="0"/>
              <a:t>.  Mice without the </a:t>
            </a:r>
            <a:r>
              <a:rPr lang="en-US" i="1" dirty="0" smtClean="0"/>
              <a:t>Ob</a:t>
            </a:r>
            <a:r>
              <a:rPr lang="en-US" dirty="0" smtClean="0"/>
              <a:t> gene become obese.  </a:t>
            </a:r>
            <a:r>
              <a:rPr lang="en-US" i="1" dirty="0" smtClean="0"/>
              <a:t>Ob</a:t>
            </a:r>
            <a:r>
              <a:rPr lang="en-US" dirty="0" smtClean="0"/>
              <a:t> codes for </a:t>
            </a:r>
            <a:r>
              <a:rPr lang="en-US" b="1" dirty="0" err="1" smtClean="0"/>
              <a:t>leptin</a:t>
            </a:r>
            <a:r>
              <a:rPr lang="en-US" dirty="0" smtClean="0"/>
              <a:t>, which regulates hunger telling the body when it is full. </a:t>
            </a:r>
          </a:p>
          <a:p>
            <a:r>
              <a:rPr lang="en-US" dirty="0" smtClean="0"/>
              <a:t>This discovery led to treating obese human children with </a:t>
            </a:r>
            <a:r>
              <a:rPr lang="en-US" dirty="0" err="1" smtClean="0"/>
              <a:t>leptin</a:t>
            </a:r>
            <a:r>
              <a:rPr lang="en-US" dirty="0" smtClean="0"/>
              <a:t> and they have responded well in preliminary studies.</a:t>
            </a:r>
            <a:endParaRPr lang="en-US" dirty="0"/>
          </a:p>
        </p:txBody>
      </p:sp>
      <p:pic>
        <p:nvPicPr>
          <p:cNvPr id="20482" name="Picture 2" descr="http://blogs.scientificamerican.com/scicurious-brain/files/2012/05/Fatmouse.jpg"/>
          <p:cNvPicPr>
            <a:picLocks noChangeAspect="1" noChangeArrowheads="1"/>
          </p:cNvPicPr>
          <p:nvPr/>
        </p:nvPicPr>
        <p:blipFill>
          <a:blip r:embed="rId2" cstate="print"/>
          <a:srcRect/>
          <a:stretch>
            <a:fillRect/>
          </a:stretch>
        </p:blipFill>
        <p:spPr bwMode="auto">
          <a:xfrm>
            <a:off x="5029200" y="2667000"/>
            <a:ext cx="4114800" cy="279714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Detection</a:t>
            </a:r>
            <a:endParaRPr lang="en-US" dirty="0"/>
          </a:p>
        </p:txBody>
      </p:sp>
      <p:sp>
        <p:nvSpPr>
          <p:cNvPr id="3" name="Content Placeholder 2"/>
          <p:cNvSpPr>
            <a:spLocks noGrp="1"/>
          </p:cNvSpPr>
          <p:nvPr>
            <p:ph idx="1"/>
          </p:nvPr>
        </p:nvSpPr>
        <p:spPr>
          <a:xfrm>
            <a:off x="457200" y="1295400"/>
            <a:ext cx="4953000" cy="5562600"/>
          </a:xfrm>
        </p:spPr>
        <p:txBody>
          <a:bodyPr>
            <a:normAutofit fontScale="85000" lnSpcReduction="20000"/>
          </a:bodyPr>
          <a:lstStyle/>
          <a:p>
            <a:r>
              <a:rPr lang="en-US" b="1" dirty="0" smtClean="0"/>
              <a:t>Examples of model organisms in detection.</a:t>
            </a:r>
          </a:p>
          <a:p>
            <a:r>
              <a:rPr lang="en-US" dirty="0" smtClean="0"/>
              <a:t>In developing embryos, some cells must die to make room for others (apoptosis).  How is this determined?  </a:t>
            </a:r>
          </a:p>
          <a:p>
            <a:r>
              <a:rPr lang="en-US" dirty="0" smtClean="0"/>
              <a:t>A study of </a:t>
            </a:r>
            <a:r>
              <a:rPr lang="en-US" i="1" dirty="0" smtClean="0"/>
              <a:t>C. </a:t>
            </a:r>
            <a:r>
              <a:rPr lang="en-US" i="1" dirty="0" err="1" smtClean="0"/>
              <a:t>elegans</a:t>
            </a:r>
            <a:r>
              <a:rPr lang="en-US" dirty="0" smtClean="0"/>
              <a:t>, a roundworm, allowed scientists to determine the fate or lineage  of all of its embryonic cells.  Understanding programmed cell death has application to Alzheimer disease, </a:t>
            </a:r>
            <a:r>
              <a:rPr lang="en-US" dirty="0"/>
              <a:t>H</a:t>
            </a:r>
            <a:r>
              <a:rPr lang="en-US" dirty="0" smtClean="0"/>
              <a:t>untington disease, and Parkinson disease.</a:t>
            </a:r>
            <a:endParaRPr lang="en-US" dirty="0"/>
          </a:p>
        </p:txBody>
      </p:sp>
      <p:pic>
        <p:nvPicPr>
          <p:cNvPr id="19458" name="Picture 2" descr="http://natureafield.com/wp-content/uploads/2012/05/C-elegans.jpg"/>
          <p:cNvPicPr>
            <a:picLocks noChangeAspect="1" noChangeArrowheads="1"/>
          </p:cNvPicPr>
          <p:nvPr/>
        </p:nvPicPr>
        <p:blipFill>
          <a:blip r:embed="rId2" cstate="print"/>
          <a:srcRect/>
          <a:stretch>
            <a:fillRect/>
          </a:stretch>
        </p:blipFill>
        <p:spPr bwMode="auto">
          <a:xfrm>
            <a:off x="5486400" y="1752600"/>
            <a:ext cx="3429000" cy="34575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7">
      <a:dk1>
        <a:sysClr val="windowText" lastClr="000000"/>
      </a:dk1>
      <a:lt1>
        <a:srgbClr val="CCFF9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1694</TotalTime>
  <Words>3632</Words>
  <Application>Microsoft Macintosh PowerPoint</Application>
  <PresentationFormat>On-screen Show (4:3)</PresentationFormat>
  <Paragraphs>336</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Unit 4</vt:lpstr>
      <vt:lpstr>Lesson 1</vt:lpstr>
      <vt:lpstr>Disease Detection</vt:lpstr>
      <vt:lpstr>Disease Detection</vt:lpstr>
      <vt:lpstr>Disease Detection</vt:lpstr>
      <vt:lpstr>Disease Detection</vt:lpstr>
      <vt:lpstr>Disease Detection</vt:lpstr>
      <vt:lpstr>Disease Detection</vt:lpstr>
      <vt:lpstr>Disease Detection</vt:lpstr>
      <vt:lpstr>Disease Detection</vt:lpstr>
      <vt:lpstr>Disease Detection</vt:lpstr>
      <vt:lpstr>Lesson 2</vt:lpstr>
      <vt:lpstr>Genetic Testing</vt:lpstr>
      <vt:lpstr>Genetic Testing</vt:lpstr>
      <vt:lpstr>Genetic Testing</vt:lpstr>
      <vt:lpstr>Genetic Testing</vt:lpstr>
      <vt:lpstr>Genetic Testing</vt:lpstr>
      <vt:lpstr>Genetic Testing</vt:lpstr>
      <vt:lpstr>Genetic Testing</vt:lpstr>
      <vt:lpstr>Genetic Testing</vt:lpstr>
      <vt:lpstr>Genetic Testing</vt:lpstr>
      <vt:lpstr>Genetic Testing</vt:lpstr>
      <vt:lpstr>Genetic Testing</vt:lpstr>
      <vt:lpstr>Genetic Testing</vt:lpstr>
      <vt:lpstr>Genetic Testing</vt:lpstr>
      <vt:lpstr>Genetic Testing</vt:lpstr>
      <vt:lpstr>Lesson 3</vt:lpstr>
      <vt:lpstr>Pharmacogenetics</vt:lpstr>
      <vt:lpstr>Lesson 4</vt:lpstr>
      <vt:lpstr>Nanotechnology</vt:lpstr>
      <vt:lpstr>Nanotechnology</vt:lpstr>
      <vt:lpstr>Nanotechnology</vt:lpstr>
      <vt:lpstr>Nanotechnology</vt:lpstr>
      <vt:lpstr>Nanotechnology</vt:lpstr>
      <vt:lpstr>Nanotechnology</vt:lpstr>
      <vt:lpstr>Artificial Blood</vt:lpstr>
      <vt:lpstr>Artificial Blood</vt:lpstr>
      <vt:lpstr>Artificial Blood</vt:lpstr>
      <vt:lpstr>Artificial Blood</vt:lpstr>
      <vt:lpstr>Monoclonal Antibodies</vt:lpstr>
      <vt:lpstr>Monoclonal Antibodies How they are made</vt:lpstr>
      <vt:lpstr>Monoclonal Antibodies</vt:lpstr>
      <vt:lpstr>Lesson 5</vt:lpstr>
      <vt:lpstr>Lesson 6</vt:lpstr>
      <vt:lpstr>Lesson 7</vt:lpstr>
      <vt:lpstr>Stem cells</vt:lpstr>
      <vt:lpstr>Stem Cells</vt:lpstr>
      <vt:lpstr>Stem Cells</vt:lpstr>
      <vt:lpstr>Stem Cells</vt:lpstr>
      <vt:lpstr>Stem Cells</vt:lpstr>
      <vt:lpstr>Stem Cells - IPSCs</vt:lpstr>
      <vt:lpstr>Stem Cells</vt:lpstr>
      <vt:lpstr>Stem Cells</vt:lpstr>
      <vt:lpstr>Stem Cells</vt:lpstr>
      <vt:lpstr>Stem Cells</vt:lpstr>
      <vt:lpstr>Stem Cells</vt:lpstr>
      <vt:lpstr>Stem Cells</vt:lpstr>
      <vt:lpstr>Stem cells</vt:lpstr>
      <vt:lpstr>Lesson 8</vt:lpstr>
      <vt:lpstr>Lesson 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dc:title>
  <dc:creator>JPriest</dc:creator>
  <cp:lastModifiedBy>James Dixon</cp:lastModifiedBy>
  <cp:revision>145</cp:revision>
  <dcterms:created xsi:type="dcterms:W3CDTF">2012-08-07T14:40:09Z</dcterms:created>
  <dcterms:modified xsi:type="dcterms:W3CDTF">2014-03-21T13:39:53Z</dcterms:modified>
</cp:coreProperties>
</file>