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62" r:id="rId4"/>
    <p:sldId id="261" r:id="rId5"/>
    <p:sldId id="263" r:id="rId6"/>
    <p:sldId id="266" r:id="rId7"/>
    <p:sldId id="268" r:id="rId8"/>
    <p:sldId id="269" r:id="rId9"/>
    <p:sldId id="270" r:id="rId10"/>
    <p:sldId id="271" r:id="rId11"/>
    <p:sldId id="272" r:id="rId12"/>
    <p:sldId id="267" r:id="rId13"/>
    <p:sldId id="260" r:id="rId14"/>
    <p:sldId id="265"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1" d="100"/>
          <a:sy n="81" d="100"/>
        </p:scale>
        <p:origin x="-75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472443-CDF5-184C-92EA-0A4E83AE72F6}" type="datetimeFigureOut">
              <a:rPr lang="en-US" smtClean="0"/>
              <a:t>3/10/16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5D6534-5918-564B-9299-9D3DD90BC6A8}" type="slidenum">
              <a:rPr lang="en-US" smtClean="0"/>
              <a:t>‹#›</a:t>
            </a:fld>
            <a:endParaRPr lang="en-US"/>
          </a:p>
        </p:txBody>
      </p:sp>
    </p:spTree>
    <p:extLst>
      <p:ext uri="{BB962C8B-B14F-4D97-AF65-F5344CB8AC3E}">
        <p14:creationId xmlns:p14="http://schemas.microsoft.com/office/powerpoint/2010/main" val="151577343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678662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3171651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110633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E5130-31F3-0049-94F0-4C43DE2EFF9D}" type="datetimeFigureOut">
              <a:rPr lang="en-US" smtClean="0"/>
              <a:t>3/10/16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65063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8E5130-31F3-0049-94F0-4C43DE2EFF9D}" type="datetimeFigureOut">
              <a:rPr lang="en-US" smtClean="0"/>
              <a:t>3/10/16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419392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8E5130-31F3-0049-94F0-4C43DE2EFF9D}" type="datetimeFigureOut">
              <a:rPr lang="en-US" smtClean="0"/>
              <a:t>3/10/16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69064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8E5130-31F3-0049-94F0-4C43DE2EFF9D}" type="datetimeFigureOut">
              <a:rPr lang="en-US" smtClean="0"/>
              <a:t>3/10/16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271518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8E5130-31F3-0049-94F0-4C43DE2EFF9D}" type="datetimeFigureOut">
              <a:rPr lang="en-US" smtClean="0"/>
              <a:t>3/10/16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018704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E5130-31F3-0049-94F0-4C43DE2EFF9D}" type="datetimeFigureOut">
              <a:rPr lang="en-US" smtClean="0"/>
              <a:t>3/10/16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1124800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E5130-31F3-0049-94F0-4C43DE2EFF9D}" type="datetimeFigureOut">
              <a:rPr lang="en-US" smtClean="0"/>
              <a:t>3/10/16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4132007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E5130-31F3-0049-94F0-4C43DE2EFF9D}" type="datetimeFigureOut">
              <a:rPr lang="en-US" smtClean="0"/>
              <a:t>3/10/16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E1BE0-3B20-FF44-91F8-81278D6F48AE}" type="slidenum">
              <a:rPr lang="en-US" smtClean="0"/>
              <a:t>‹#›</a:t>
            </a:fld>
            <a:endParaRPr lang="en-US"/>
          </a:p>
        </p:txBody>
      </p:sp>
    </p:spTree>
    <p:extLst>
      <p:ext uri="{BB962C8B-B14F-4D97-AF65-F5344CB8AC3E}">
        <p14:creationId xmlns:p14="http://schemas.microsoft.com/office/powerpoint/2010/main" val="7312327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E5130-31F3-0049-94F0-4C43DE2EFF9D}" type="datetimeFigureOut">
              <a:rPr lang="en-US" smtClean="0"/>
              <a:t>3/10/16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7E1BE0-3B20-FF44-91F8-81278D6F48AE}" type="slidenum">
              <a:rPr lang="en-US" smtClean="0"/>
              <a:t>‹#›</a:t>
            </a:fld>
            <a:endParaRPr lang="en-US"/>
          </a:p>
        </p:txBody>
      </p:sp>
    </p:spTree>
    <p:extLst>
      <p:ext uri="{BB962C8B-B14F-4D97-AF65-F5344CB8AC3E}">
        <p14:creationId xmlns:p14="http://schemas.microsoft.com/office/powerpoint/2010/main" val="1497447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ailywritingtips.com/7-examples-of-passive-voice/"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guide/pa-files/pa-10-069.html" TargetMode="External"/><Relationship Id="rId3" Type="http://schemas.openxmlformats.org/officeDocument/2006/relationships/hyperlink" Target="http://grants.nih.gov/grants/funding/424/SF424_RR_Guide_General_VerC.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rants.nih.gov/grants/funding/424/index.ht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uides.library.umass.edu/ChemEng290B" TargetMode="External"/><Relationship Id="rId3" Type="http://schemas.openxmlformats.org/officeDocument/2006/relationships/hyperlink" Target="http://www.ncbi.nlm.nih.gov/pubme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guides.library.umass.edu/content.php?pid=24130&amp;sid=173734"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NIH Grant Project</a:t>
            </a:r>
            <a:endParaRPr lang="en-US" dirty="0"/>
          </a:p>
        </p:txBody>
      </p:sp>
      <p:sp>
        <p:nvSpPr>
          <p:cNvPr id="3" name="Subtitle 2"/>
          <p:cNvSpPr>
            <a:spLocks noGrp="1"/>
          </p:cNvSpPr>
          <p:nvPr>
            <p:ph type="subTitle" idx="1"/>
          </p:nvPr>
        </p:nvSpPr>
        <p:spPr/>
        <p:txBody>
          <a:bodyPr/>
          <a:lstStyle/>
          <a:p>
            <a:r>
              <a:rPr lang="en-US" dirty="0" err="1" smtClean="0"/>
              <a:t>ChemEng</a:t>
            </a:r>
            <a:r>
              <a:rPr lang="en-US" dirty="0" smtClean="0"/>
              <a:t> 575</a:t>
            </a:r>
          </a:p>
          <a:p>
            <a:r>
              <a:rPr lang="en-US" dirty="0">
                <a:solidFill>
                  <a:schemeClr val="tx1"/>
                </a:solidFill>
              </a:rPr>
              <a:t>3</a:t>
            </a:r>
            <a:r>
              <a:rPr lang="en-US" dirty="0" smtClean="0">
                <a:solidFill>
                  <a:schemeClr val="tx1"/>
                </a:solidFill>
              </a:rPr>
              <a:t>/10/16</a:t>
            </a:r>
            <a:endParaRPr lang="en-US" dirty="0">
              <a:solidFill>
                <a:schemeClr val="tx1"/>
              </a:solidFill>
            </a:endParaRPr>
          </a:p>
        </p:txBody>
      </p:sp>
    </p:spTree>
    <p:extLst>
      <p:ext uri="{BB962C8B-B14F-4D97-AF65-F5344CB8AC3E}">
        <p14:creationId xmlns:p14="http://schemas.microsoft.com/office/powerpoint/2010/main" val="157411252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r>
              <a:rPr lang="en-US" dirty="0" smtClean="0"/>
              <a:t>Some General Writing Tips: From Experience from Previous Classes</a:t>
            </a:r>
            <a:endParaRPr lang="en-US" dirty="0"/>
          </a:p>
        </p:txBody>
      </p:sp>
      <p:sp>
        <p:nvSpPr>
          <p:cNvPr id="3" name="Content Placeholder 2"/>
          <p:cNvSpPr>
            <a:spLocks noGrp="1"/>
          </p:cNvSpPr>
          <p:nvPr>
            <p:ph idx="1"/>
          </p:nvPr>
        </p:nvSpPr>
        <p:spPr>
          <a:xfrm>
            <a:off x="151649" y="1143000"/>
            <a:ext cx="8795679" cy="5714999"/>
          </a:xfrm>
        </p:spPr>
        <p:txBody>
          <a:bodyPr>
            <a:normAutofit/>
          </a:bodyPr>
          <a:lstStyle/>
          <a:p>
            <a:r>
              <a:rPr lang="en-US" sz="1500" dirty="0"/>
              <a:t>D</a:t>
            </a:r>
            <a:r>
              <a:rPr lang="en-US" sz="1500" dirty="0" smtClean="0"/>
              <a:t>on't cite review papers. Use review papers to get the actual experimental papers, and cite those. </a:t>
            </a:r>
          </a:p>
          <a:p>
            <a:r>
              <a:rPr lang="en-US" sz="1500" dirty="0" smtClean="0"/>
              <a:t>When </a:t>
            </a:r>
            <a:r>
              <a:rPr lang="en-US" sz="1500" dirty="0"/>
              <a:t>I</a:t>
            </a:r>
            <a:r>
              <a:rPr lang="en-US" sz="1500" dirty="0" smtClean="0"/>
              <a:t> suggest a length - do your best to hit it. </a:t>
            </a:r>
            <a:r>
              <a:rPr lang="en-US" sz="1500" dirty="0"/>
              <a:t>T</a:t>
            </a:r>
            <a:r>
              <a:rPr lang="en-US" sz="1500" dirty="0" smtClean="0"/>
              <a:t>hat is the length </a:t>
            </a:r>
            <a:r>
              <a:rPr lang="en-US" sz="1500" dirty="0"/>
              <a:t>I</a:t>
            </a:r>
            <a:r>
              <a:rPr lang="en-US" sz="1500" dirty="0" smtClean="0"/>
              <a:t> think you need to be convincing, and your grade will reflect that.</a:t>
            </a:r>
          </a:p>
          <a:p>
            <a:r>
              <a:rPr lang="en-US" sz="1500" dirty="0"/>
              <a:t>U</a:t>
            </a:r>
            <a:r>
              <a:rPr lang="en-US" sz="1500" dirty="0" smtClean="0"/>
              <a:t>se commas. In general, from the research papers I’ve graded for both sophomores and seniors, you use about 50% of the commas you need to use. When in doubt, add one. </a:t>
            </a:r>
          </a:p>
          <a:p>
            <a:r>
              <a:rPr lang="en-US" sz="1500" dirty="0"/>
              <a:t>P</a:t>
            </a:r>
            <a:r>
              <a:rPr lang="en-US" sz="1500" dirty="0" smtClean="0"/>
              <a:t>roofread! write well! Spend time on the writing. Just because you are an engineer doesn't mean you don't have to know how to write. Communication of your ideas is the 2nd most important part of being a scientist. </a:t>
            </a:r>
          </a:p>
          <a:p>
            <a:r>
              <a:rPr lang="en-US" sz="1500" dirty="0"/>
              <a:t>B</a:t>
            </a:r>
            <a:r>
              <a:rPr lang="en-US" sz="1500" dirty="0" smtClean="0"/>
              <a:t>reak up your paragraphs. 4-5 sentences per paragraph is a good rule of thumb, but anytime you start a new thought, that's a new paragraph. </a:t>
            </a:r>
          </a:p>
          <a:p>
            <a:r>
              <a:rPr lang="en-US" sz="1500" dirty="0"/>
              <a:t>B</a:t>
            </a:r>
            <a:r>
              <a:rPr lang="en-US" sz="1500" dirty="0" smtClean="0"/>
              <a:t>e clear!!! If I can't tell what you're saying, too late. Have a friend read it, or just read it over yourself. </a:t>
            </a:r>
            <a:r>
              <a:rPr lang="en-US" sz="1500" dirty="0"/>
              <a:t>M</a:t>
            </a:r>
            <a:r>
              <a:rPr lang="en-US" sz="1500" dirty="0" smtClean="0"/>
              <a:t>y strategy with my own writing is to print it out and read it, because </a:t>
            </a:r>
            <a:r>
              <a:rPr lang="en-US" sz="1500" dirty="0"/>
              <a:t>I</a:t>
            </a:r>
            <a:r>
              <a:rPr lang="en-US" sz="1500" dirty="0" smtClean="0"/>
              <a:t> catch things that way, which </a:t>
            </a:r>
            <a:r>
              <a:rPr lang="en-US" sz="1500" dirty="0"/>
              <a:t>I</a:t>
            </a:r>
            <a:r>
              <a:rPr lang="en-US" sz="1500" dirty="0" smtClean="0"/>
              <a:t> would otherwise miss. </a:t>
            </a:r>
          </a:p>
          <a:p>
            <a:r>
              <a:rPr lang="en-US" sz="1500" dirty="0"/>
              <a:t>M</a:t>
            </a:r>
            <a:r>
              <a:rPr lang="en-US" sz="1500" dirty="0" smtClean="0"/>
              <a:t>ake it impersonal. Things I catch that aren't appropriate are: "comes to mind" "in my opinion" "I believe/hope" "my research", etc. Unless, of course, </a:t>
            </a:r>
            <a:r>
              <a:rPr lang="en-US" sz="1500" dirty="0"/>
              <a:t>I</a:t>
            </a:r>
            <a:r>
              <a:rPr lang="en-US" sz="1500" dirty="0" smtClean="0"/>
              <a:t> specifically ask for your opinion. Then, ideally, say, “</a:t>
            </a:r>
            <a:r>
              <a:rPr lang="en-US" sz="1500" dirty="0"/>
              <a:t>I</a:t>
            </a:r>
            <a:r>
              <a:rPr lang="en-US" sz="1500" dirty="0" smtClean="0"/>
              <a:t> hypothesize”… </a:t>
            </a:r>
          </a:p>
          <a:p>
            <a:r>
              <a:rPr lang="en-US" sz="1500" dirty="0"/>
              <a:t>N</a:t>
            </a:r>
            <a:r>
              <a:rPr lang="en-US" sz="1500" dirty="0" smtClean="0"/>
              <a:t>o 2nd person either. "You would want to use", etc. For NIH, first person is best, and stay consistent. </a:t>
            </a:r>
          </a:p>
          <a:p>
            <a:r>
              <a:rPr lang="en-US" sz="1500" dirty="0" smtClean="0"/>
              <a:t>Keep your tenses consistent.</a:t>
            </a:r>
          </a:p>
          <a:p>
            <a:r>
              <a:rPr lang="en-US" sz="1500" dirty="0"/>
              <a:t>N</a:t>
            </a:r>
            <a:r>
              <a:rPr lang="en-US" sz="1500" dirty="0" smtClean="0"/>
              <a:t>o passive voice. This is tough, and something I still struggle with! But that type of writing is the easiest and most fun to read.</a:t>
            </a:r>
          </a:p>
          <a:p>
            <a:pPr marL="342900" lvl="1" indent="-342900">
              <a:buFont typeface="Arial"/>
              <a:buChar char="•"/>
            </a:pPr>
            <a:r>
              <a:rPr lang="en-US" sz="1500" dirty="0"/>
              <a:t>Make sure that the figures you include have a figure caption, are cited in the text near to where the figure exists, and are referenced</a:t>
            </a:r>
            <a:r>
              <a:rPr lang="en-US" sz="1500" dirty="0" smtClean="0"/>
              <a:t>.</a:t>
            </a:r>
            <a:endParaRPr lang="en-US" sz="1500" dirty="0"/>
          </a:p>
        </p:txBody>
      </p:sp>
      <p:sp>
        <p:nvSpPr>
          <p:cNvPr id="4" name="Slide Number Placeholder 3"/>
          <p:cNvSpPr>
            <a:spLocks noGrp="1"/>
          </p:cNvSpPr>
          <p:nvPr>
            <p:ph type="sldNum" sz="quarter" idx="12"/>
          </p:nvPr>
        </p:nvSpPr>
        <p:spPr/>
        <p:txBody>
          <a:bodyPr/>
          <a:lstStyle/>
          <a:p>
            <a:fld id="{321B12F2-9A69-3A4B-ACE8-BCBF672DF93E}" type="slidenum">
              <a:rPr lang="en-US" smtClean="0"/>
              <a:t>10</a:t>
            </a:fld>
            <a:endParaRPr lang="en-US"/>
          </a:p>
        </p:txBody>
      </p:sp>
    </p:spTree>
    <p:extLst>
      <p:ext uri="{BB962C8B-B14F-4D97-AF65-F5344CB8AC3E}">
        <p14:creationId xmlns:p14="http://schemas.microsoft.com/office/powerpoint/2010/main" val="5059841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2956"/>
          </a:xfrm>
        </p:spPr>
        <p:txBody>
          <a:bodyPr>
            <a:normAutofit/>
          </a:bodyPr>
          <a:lstStyle/>
          <a:p>
            <a:r>
              <a:rPr lang="en-US" dirty="0" smtClean="0"/>
              <a:t>What is Passive Voice?</a:t>
            </a:r>
            <a:endParaRPr lang="en-US" dirty="0"/>
          </a:p>
        </p:txBody>
      </p:sp>
      <p:sp>
        <p:nvSpPr>
          <p:cNvPr id="3" name="Content Placeholder 2"/>
          <p:cNvSpPr>
            <a:spLocks noGrp="1"/>
          </p:cNvSpPr>
          <p:nvPr>
            <p:ph idx="1"/>
          </p:nvPr>
        </p:nvSpPr>
        <p:spPr>
          <a:xfrm>
            <a:off x="457200" y="852956"/>
            <a:ext cx="8229600" cy="6005044"/>
          </a:xfrm>
        </p:spPr>
        <p:txBody>
          <a:bodyPr>
            <a:normAutofit/>
          </a:bodyPr>
          <a:lstStyle/>
          <a:p>
            <a:r>
              <a:rPr lang="en-US" dirty="0" smtClean="0"/>
              <a:t>This is when the </a:t>
            </a:r>
            <a:r>
              <a:rPr lang="en-US" i="1" dirty="0" smtClean="0"/>
              <a:t>object</a:t>
            </a:r>
            <a:r>
              <a:rPr lang="en-US" dirty="0" smtClean="0"/>
              <a:t> of the sentence appears as the </a:t>
            </a:r>
            <a:r>
              <a:rPr lang="en-US" i="1" dirty="0" smtClean="0"/>
              <a:t>subject</a:t>
            </a:r>
            <a:r>
              <a:rPr lang="en-US" dirty="0" smtClean="0"/>
              <a:t> of the sentence.</a:t>
            </a:r>
          </a:p>
          <a:p>
            <a:pPr lvl="1"/>
            <a:r>
              <a:rPr lang="en-US" dirty="0" smtClean="0"/>
              <a:t>PV: The experiment was performed by the engineer.</a:t>
            </a:r>
          </a:p>
          <a:p>
            <a:pPr lvl="1"/>
            <a:r>
              <a:rPr lang="en-US" dirty="0" smtClean="0"/>
              <a:t>Fixed: The engineer performed the experiment.</a:t>
            </a:r>
          </a:p>
          <a:p>
            <a:r>
              <a:rPr lang="en-US" dirty="0">
                <a:hlinkClick r:id="rId2"/>
              </a:rPr>
              <a:t>http://www.dailywritingtips.com/7-examples-of-passive-voice</a:t>
            </a:r>
            <a:r>
              <a:rPr lang="en-US" dirty="0" smtClean="0">
                <a:hlinkClick r:id="rId2"/>
              </a:rPr>
              <a:t>/</a:t>
            </a:r>
            <a:endParaRPr lang="en-US" dirty="0" smtClean="0"/>
          </a:p>
          <a:p>
            <a:r>
              <a:rPr lang="en-US" dirty="0" smtClean="0"/>
              <a:t>Another helpful book: </a:t>
            </a:r>
            <a:r>
              <a:rPr lang="en-US" dirty="0" err="1" smtClean="0"/>
              <a:t>Strunk</a:t>
            </a:r>
            <a:r>
              <a:rPr lang="en-US" dirty="0" smtClean="0"/>
              <a:t> and White, </a:t>
            </a:r>
            <a:r>
              <a:rPr lang="en-US" i="1" dirty="0" smtClean="0"/>
              <a:t>The Elements of Style</a:t>
            </a:r>
            <a:r>
              <a:rPr lang="en-US" dirty="0" smtClean="0"/>
              <a:t>.</a:t>
            </a:r>
          </a:p>
        </p:txBody>
      </p:sp>
      <p:sp>
        <p:nvSpPr>
          <p:cNvPr id="4" name="Slide Number Placeholder 3"/>
          <p:cNvSpPr>
            <a:spLocks noGrp="1"/>
          </p:cNvSpPr>
          <p:nvPr>
            <p:ph type="sldNum" sz="quarter" idx="12"/>
          </p:nvPr>
        </p:nvSpPr>
        <p:spPr/>
        <p:txBody>
          <a:bodyPr/>
          <a:lstStyle/>
          <a:p>
            <a:fld id="{321B12F2-9A69-3A4B-ACE8-BCBF672DF93E}" type="slidenum">
              <a:rPr lang="en-US" smtClean="0"/>
              <a:t>11</a:t>
            </a:fld>
            <a:endParaRPr lang="en-US"/>
          </a:p>
        </p:txBody>
      </p:sp>
    </p:spTree>
    <p:extLst>
      <p:ext uri="{BB962C8B-B14F-4D97-AF65-F5344CB8AC3E}">
        <p14:creationId xmlns:p14="http://schemas.microsoft.com/office/powerpoint/2010/main" val="15712947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52129"/>
          </a:xfrm>
        </p:spPr>
        <p:txBody>
          <a:bodyPr/>
          <a:lstStyle/>
          <a:p>
            <a:r>
              <a:rPr lang="en-US" dirty="0" smtClean="0"/>
              <a:t>Specific Aims Page: 10%</a:t>
            </a:r>
            <a:endParaRPr lang="en-US" dirty="0"/>
          </a:p>
        </p:txBody>
      </p:sp>
      <p:sp>
        <p:nvSpPr>
          <p:cNvPr id="3" name="Content Placeholder 2"/>
          <p:cNvSpPr>
            <a:spLocks noGrp="1"/>
          </p:cNvSpPr>
          <p:nvPr>
            <p:ph idx="1"/>
          </p:nvPr>
        </p:nvSpPr>
        <p:spPr>
          <a:xfrm>
            <a:off x="457200" y="1016000"/>
            <a:ext cx="8229600" cy="5842000"/>
          </a:xfrm>
        </p:spPr>
        <p:txBody>
          <a:bodyPr>
            <a:normAutofit fontScale="92500"/>
          </a:bodyPr>
          <a:lstStyle/>
          <a:p>
            <a:r>
              <a:rPr lang="en-US" dirty="0" smtClean="0"/>
              <a:t>Due April 5</a:t>
            </a:r>
            <a:r>
              <a:rPr lang="en-US" baseline="30000" dirty="0" smtClean="0"/>
              <a:t>th</a:t>
            </a:r>
            <a:r>
              <a:rPr lang="en-US" dirty="0" smtClean="0"/>
              <a:t>, in class</a:t>
            </a:r>
            <a:endParaRPr lang="en-US" b="1" dirty="0">
              <a:solidFill>
                <a:srgbClr val="FF0000"/>
              </a:solidFill>
            </a:endParaRPr>
          </a:p>
          <a:p>
            <a:pPr lvl="1"/>
            <a:r>
              <a:rPr lang="en-US" dirty="0" smtClean="0"/>
              <a:t>1 </a:t>
            </a:r>
            <a:r>
              <a:rPr lang="en-US" dirty="0"/>
              <a:t>page introduction of project</a:t>
            </a:r>
            <a:r>
              <a:rPr lang="en-US" dirty="0" smtClean="0"/>
              <a:t>.  No more than 1 page!</a:t>
            </a:r>
            <a:endParaRPr lang="en-US" dirty="0"/>
          </a:p>
          <a:p>
            <a:pPr lvl="1"/>
            <a:r>
              <a:rPr lang="en-US" dirty="0"/>
              <a:t>It’s a good idea to come talk to me about your idea before you write this up and turn it in</a:t>
            </a:r>
            <a:r>
              <a:rPr lang="en-US" dirty="0" smtClean="0"/>
              <a:t>.</a:t>
            </a:r>
          </a:p>
          <a:p>
            <a:pPr lvl="1"/>
            <a:r>
              <a:rPr lang="en-US" dirty="0" smtClean="0"/>
              <a:t>I have an example of a funded specific aims page (online)</a:t>
            </a:r>
          </a:p>
          <a:p>
            <a:pPr lvl="1"/>
            <a:r>
              <a:rPr lang="en-US" dirty="0" smtClean="0"/>
              <a:t>You can modify this after the graded feedback, because you will turn it in again with your final grant.</a:t>
            </a:r>
          </a:p>
          <a:p>
            <a:pPr lvl="1"/>
            <a:r>
              <a:rPr lang="en-US" dirty="0" smtClean="0"/>
              <a:t>There are no references in the specific aims page.  If you would like to include some references for me to see, attach another page, but don’t reference them in the text.</a:t>
            </a:r>
            <a:endParaRPr lang="en-US" dirty="0"/>
          </a:p>
          <a:p>
            <a:endParaRPr lang="en-US" dirty="0"/>
          </a:p>
        </p:txBody>
      </p:sp>
    </p:spTree>
    <p:extLst>
      <p:ext uri="{BB962C8B-B14F-4D97-AF65-F5344CB8AC3E}">
        <p14:creationId xmlns:p14="http://schemas.microsoft.com/office/powerpoint/2010/main" val="1355396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776"/>
            <a:ext cx="8229600" cy="848697"/>
          </a:xfrm>
        </p:spPr>
        <p:txBody>
          <a:bodyPr/>
          <a:lstStyle/>
          <a:p>
            <a:r>
              <a:rPr lang="en-US" dirty="0" smtClean="0"/>
              <a:t>Note about Presentation Dates</a:t>
            </a:r>
            <a:endParaRPr lang="en-US" dirty="0"/>
          </a:p>
        </p:txBody>
      </p:sp>
      <p:sp>
        <p:nvSpPr>
          <p:cNvPr id="3" name="Content Placeholder 2"/>
          <p:cNvSpPr>
            <a:spLocks noGrp="1"/>
          </p:cNvSpPr>
          <p:nvPr>
            <p:ph idx="1"/>
          </p:nvPr>
        </p:nvSpPr>
        <p:spPr>
          <a:xfrm>
            <a:off x="457200" y="882474"/>
            <a:ext cx="8229600" cy="5779122"/>
          </a:xfrm>
        </p:spPr>
        <p:txBody>
          <a:bodyPr>
            <a:normAutofit fontScale="85000" lnSpcReduction="10000"/>
          </a:bodyPr>
          <a:lstStyle/>
          <a:p>
            <a:r>
              <a:rPr lang="en-US" dirty="0" smtClean="0"/>
              <a:t>Dates: April 21</a:t>
            </a:r>
            <a:r>
              <a:rPr lang="en-US" baseline="30000" dirty="0" smtClean="0"/>
              <a:t>st</a:t>
            </a:r>
            <a:r>
              <a:rPr lang="en-US" dirty="0" smtClean="0"/>
              <a:t> and 26</a:t>
            </a:r>
            <a:r>
              <a:rPr lang="en-US" baseline="30000" dirty="0" smtClean="0"/>
              <a:t>th</a:t>
            </a:r>
            <a:endParaRPr lang="en-US" dirty="0"/>
          </a:p>
          <a:p>
            <a:r>
              <a:rPr lang="en-US" dirty="0" smtClean="0"/>
              <a:t>Remember, this is a sales pitch for your idea.</a:t>
            </a:r>
          </a:p>
          <a:p>
            <a:r>
              <a:rPr lang="en-US" dirty="0" smtClean="0"/>
              <a:t>You need to get across:</a:t>
            </a:r>
          </a:p>
          <a:p>
            <a:pPr lvl="1"/>
            <a:r>
              <a:rPr lang="en-US" dirty="0" smtClean="0"/>
              <a:t>The human health problem is real and needs novel solutions, approaches</a:t>
            </a:r>
          </a:p>
          <a:p>
            <a:pPr lvl="1"/>
            <a:r>
              <a:rPr lang="en-US" dirty="0" smtClean="0"/>
              <a:t>The literature backs up the fact that your idea will work</a:t>
            </a:r>
          </a:p>
          <a:p>
            <a:pPr lvl="1"/>
            <a:r>
              <a:rPr lang="en-US" dirty="0" smtClean="0"/>
              <a:t>That your idea is awesome and novel</a:t>
            </a:r>
          </a:p>
          <a:p>
            <a:pPr lvl="1"/>
            <a:r>
              <a:rPr lang="en-US" dirty="0" smtClean="0"/>
              <a:t>That your idea will work if you are funded! (find preliminary data from the literature)</a:t>
            </a:r>
          </a:p>
          <a:p>
            <a:r>
              <a:rPr lang="en-US" dirty="0" smtClean="0"/>
              <a:t>Everyone must be at all the presentations.  Groups will be partly graded by classmates, and turning your evaluation of the other groups is mandatory.</a:t>
            </a:r>
          </a:p>
          <a:p>
            <a:pPr lvl="1"/>
            <a:r>
              <a:rPr lang="en-US" dirty="0" smtClean="0"/>
              <a:t>You can find this form on the Documents Wiki Page</a:t>
            </a:r>
          </a:p>
        </p:txBody>
      </p:sp>
    </p:spTree>
    <p:extLst>
      <p:ext uri="{BB962C8B-B14F-4D97-AF65-F5344CB8AC3E}">
        <p14:creationId xmlns:p14="http://schemas.microsoft.com/office/powerpoint/2010/main" val="42930358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997"/>
            <a:ext cx="9144000" cy="910634"/>
          </a:xfrm>
        </p:spPr>
        <p:txBody>
          <a:bodyPr>
            <a:normAutofit fontScale="90000"/>
          </a:bodyPr>
          <a:lstStyle/>
          <a:p>
            <a:r>
              <a:rPr lang="en-US" dirty="0" smtClean="0"/>
              <a:t>The most important thing you can do is…..</a:t>
            </a:r>
            <a:endParaRPr lang="en-US" dirty="0"/>
          </a:p>
        </p:txBody>
      </p:sp>
      <p:sp>
        <p:nvSpPr>
          <p:cNvPr id="3" name="Content Placeholder 2"/>
          <p:cNvSpPr>
            <a:spLocks noGrp="1"/>
          </p:cNvSpPr>
          <p:nvPr>
            <p:ph idx="1"/>
          </p:nvPr>
        </p:nvSpPr>
        <p:spPr>
          <a:xfrm>
            <a:off x="457200" y="1147683"/>
            <a:ext cx="8229600" cy="5202147"/>
          </a:xfrm>
        </p:spPr>
        <p:txBody>
          <a:bodyPr>
            <a:normAutofit lnSpcReduction="10000"/>
          </a:bodyPr>
          <a:lstStyle/>
          <a:p>
            <a:pPr marL="514350" indent="-514350">
              <a:buFont typeface="+mj-lt"/>
              <a:buAutoNum type="arabicPeriod"/>
            </a:pPr>
            <a:r>
              <a:rPr lang="en-US" sz="4000" b="1" dirty="0" smtClean="0"/>
              <a:t>Proofread.  </a:t>
            </a:r>
            <a:r>
              <a:rPr lang="en-US" dirty="0" smtClean="0"/>
              <a:t>Not just you, but get it done early and send to a peer.  They can catch mistakes that you will miss.</a:t>
            </a:r>
          </a:p>
          <a:p>
            <a:pPr marL="0" indent="0">
              <a:buNone/>
            </a:pPr>
            <a:endParaRPr lang="en-US" dirty="0" smtClean="0"/>
          </a:p>
          <a:p>
            <a:pPr marL="514350" indent="-514350">
              <a:buFont typeface="+mj-lt"/>
              <a:buAutoNum type="arabicPeriod"/>
            </a:pPr>
            <a:r>
              <a:rPr lang="en-US" dirty="0" smtClean="0"/>
              <a:t>Come talk to me!! Send a group member (or even better, all of you) to talk to me once a week.  I will give you critical feedback.  Better to get some constructive comments back from me in person than on your grade!</a:t>
            </a:r>
          </a:p>
          <a:p>
            <a:pPr marL="914400" lvl="1" indent="-514350">
              <a:buFont typeface="+mj-lt"/>
              <a:buAutoNum type="alphaLcParenR"/>
            </a:pPr>
            <a:r>
              <a:rPr lang="en-US" dirty="0" smtClean="0"/>
              <a:t>I can also show you examples of my grants to help you with organization.</a:t>
            </a:r>
          </a:p>
        </p:txBody>
      </p:sp>
    </p:spTree>
    <p:extLst>
      <p:ext uri="{BB962C8B-B14F-4D97-AF65-F5344CB8AC3E}">
        <p14:creationId xmlns:p14="http://schemas.microsoft.com/office/powerpoint/2010/main" val="28836565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79517"/>
          </a:xfrm>
        </p:spPr>
        <p:txBody>
          <a:bodyPr/>
          <a:lstStyle/>
          <a:p>
            <a:r>
              <a:rPr lang="en-US" dirty="0" smtClean="0"/>
              <a:t>Outline of Project</a:t>
            </a:r>
            <a:endParaRPr lang="en-US" dirty="0"/>
          </a:p>
        </p:txBody>
      </p:sp>
      <p:sp>
        <p:nvSpPr>
          <p:cNvPr id="3" name="Content Placeholder 2"/>
          <p:cNvSpPr>
            <a:spLocks noGrp="1"/>
          </p:cNvSpPr>
          <p:nvPr>
            <p:ph idx="1"/>
          </p:nvPr>
        </p:nvSpPr>
        <p:spPr>
          <a:xfrm>
            <a:off x="457200" y="972207"/>
            <a:ext cx="8229600" cy="5587999"/>
          </a:xfrm>
        </p:spPr>
        <p:txBody>
          <a:bodyPr>
            <a:normAutofit fontScale="85000" lnSpcReduction="20000"/>
          </a:bodyPr>
          <a:lstStyle/>
          <a:p>
            <a:pPr marL="514350" indent="-514350">
              <a:buFont typeface="+mj-lt"/>
              <a:buAutoNum type="arabicPeriod"/>
            </a:pPr>
            <a:r>
              <a:rPr lang="en-US" dirty="0" smtClean="0"/>
              <a:t>Come up with a creative tissue engineering topic to study, advance, and present via an NIH-style grant and class presentation.</a:t>
            </a:r>
          </a:p>
          <a:p>
            <a:pPr marL="514350" indent="-514350">
              <a:buFont typeface="+mj-lt"/>
              <a:buAutoNum type="arabicPeriod"/>
            </a:pPr>
            <a:r>
              <a:rPr lang="en-US" dirty="0"/>
              <a:t>6</a:t>
            </a:r>
            <a:r>
              <a:rPr lang="en-US" dirty="0" smtClean="0"/>
              <a:t> groups of 4-6: </a:t>
            </a:r>
            <a:r>
              <a:rPr lang="en-US" dirty="0" smtClean="0">
                <a:solidFill>
                  <a:srgbClr val="000000"/>
                </a:solidFill>
              </a:rPr>
              <a:t>after everything is graded: 50% of your individual, final grade.</a:t>
            </a:r>
          </a:p>
          <a:p>
            <a:pPr marL="514350" indent="-514350">
              <a:buFont typeface="+mj-lt"/>
              <a:buAutoNum type="arabicPeriod"/>
            </a:pPr>
            <a:r>
              <a:rPr lang="en-US" dirty="0" smtClean="0">
                <a:solidFill>
                  <a:srgbClr val="000000"/>
                </a:solidFill>
              </a:rPr>
              <a:t>You can pick your own teams.  Email me your teams.</a:t>
            </a:r>
          </a:p>
          <a:p>
            <a:pPr marL="514350" indent="-514350">
              <a:buFont typeface="+mj-lt"/>
              <a:buAutoNum type="arabicPeriod"/>
            </a:pPr>
            <a:r>
              <a:rPr lang="en-US" dirty="0" smtClean="0"/>
              <a:t>Project involves 4 major parts:</a:t>
            </a:r>
          </a:p>
          <a:p>
            <a:pPr marL="914400" lvl="1" indent="-514350">
              <a:buFont typeface="+mj-lt"/>
              <a:buAutoNum type="arabicPeriod"/>
            </a:pPr>
            <a:r>
              <a:rPr lang="en-US" dirty="0" smtClean="0"/>
              <a:t>A grant review panel, March 22</a:t>
            </a:r>
            <a:r>
              <a:rPr lang="en-US" baseline="30000" dirty="0" smtClean="0"/>
              <a:t>nd</a:t>
            </a:r>
            <a:r>
              <a:rPr lang="en-US" dirty="0" smtClean="0"/>
              <a:t>, in class (10%)</a:t>
            </a:r>
            <a:endParaRPr lang="en-US" dirty="0"/>
          </a:p>
          <a:p>
            <a:pPr marL="914400" lvl="1" indent="-514350">
              <a:buFont typeface="+mj-lt"/>
              <a:buAutoNum type="arabicPeriod"/>
            </a:pPr>
            <a:r>
              <a:rPr lang="en-US" dirty="0" smtClean="0"/>
              <a:t>A specific aims page, which introduces me to your proposed topic, due April 5</a:t>
            </a:r>
            <a:r>
              <a:rPr lang="en-US" baseline="30000" dirty="0" smtClean="0"/>
              <a:t>th</a:t>
            </a:r>
            <a:r>
              <a:rPr lang="en-US" dirty="0" smtClean="0"/>
              <a:t> (10%)</a:t>
            </a:r>
          </a:p>
          <a:p>
            <a:pPr marL="914400" lvl="1" indent="-514350">
              <a:buFont typeface="+mj-lt"/>
              <a:buAutoNum type="arabicPeriod"/>
            </a:pPr>
            <a:r>
              <a:rPr lang="en-US" dirty="0" smtClean="0"/>
              <a:t>A 6-page grant, that must adhere to the guidelines for an NIH R21 mechanism, due Friday, April 29</a:t>
            </a:r>
            <a:r>
              <a:rPr lang="en-US" baseline="30000" dirty="0" smtClean="0"/>
              <a:t>th</a:t>
            </a:r>
            <a:r>
              <a:rPr lang="en-US" dirty="0" smtClean="0"/>
              <a:t> 11:59pm (20%).  Send via email to Prof. Peyton.</a:t>
            </a:r>
          </a:p>
          <a:p>
            <a:pPr marL="914400" lvl="1" indent="-514350">
              <a:buFont typeface="+mj-lt"/>
              <a:buAutoNum type="arabicPeriod"/>
            </a:pPr>
            <a:r>
              <a:rPr lang="en-US" dirty="0" smtClean="0"/>
              <a:t>A presentation (sales pitch!) on your tissue engineering idea in front of the class. 2 days of presentations: April 21</a:t>
            </a:r>
            <a:r>
              <a:rPr lang="en-US" baseline="30000" dirty="0" smtClean="0"/>
              <a:t>st</a:t>
            </a:r>
            <a:r>
              <a:rPr lang="en-US" dirty="0" smtClean="0"/>
              <a:t> and 26</a:t>
            </a:r>
            <a:r>
              <a:rPr lang="en-US" baseline="30000" dirty="0" smtClean="0"/>
              <a:t>th</a:t>
            </a:r>
            <a:r>
              <a:rPr lang="en-US" dirty="0" smtClean="0"/>
              <a:t>, in class. (10%)</a:t>
            </a:r>
          </a:p>
          <a:p>
            <a:pPr marL="514350" indent="-514350">
              <a:buFont typeface="+mj-lt"/>
              <a:buAutoNum type="arabicPeriod"/>
            </a:pPr>
            <a:endParaRPr lang="en-US" dirty="0"/>
          </a:p>
        </p:txBody>
      </p:sp>
    </p:spTree>
    <p:extLst>
      <p:ext uri="{BB962C8B-B14F-4D97-AF65-F5344CB8AC3E}">
        <p14:creationId xmlns:p14="http://schemas.microsoft.com/office/powerpoint/2010/main" val="3365922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dirty="0" smtClean="0"/>
              <a:t>How does one create a new idea?</a:t>
            </a:r>
            <a:endParaRPr lang="en-US" dirty="0"/>
          </a:p>
        </p:txBody>
      </p:sp>
      <p:sp>
        <p:nvSpPr>
          <p:cNvPr id="3" name="Content Placeholder 2"/>
          <p:cNvSpPr>
            <a:spLocks noGrp="1"/>
          </p:cNvSpPr>
          <p:nvPr>
            <p:ph idx="1"/>
          </p:nvPr>
        </p:nvSpPr>
        <p:spPr>
          <a:xfrm>
            <a:off x="457200" y="1219128"/>
            <a:ext cx="8229600" cy="5069490"/>
          </a:xfrm>
        </p:spPr>
        <p:txBody>
          <a:bodyPr>
            <a:normAutofit lnSpcReduction="10000"/>
          </a:bodyPr>
          <a:lstStyle/>
          <a:p>
            <a:r>
              <a:rPr lang="en-US" dirty="0" smtClean="0"/>
              <a:t>Lectures and Readings: ideas we discuss in class</a:t>
            </a:r>
          </a:p>
          <a:p>
            <a:pPr lvl="1"/>
            <a:r>
              <a:rPr lang="en-US" dirty="0" smtClean="0"/>
              <a:t>Stem cells for building </a:t>
            </a:r>
            <a:r>
              <a:rPr lang="en-US" dirty="0" smtClean="0"/>
              <a:t>a new </a:t>
            </a:r>
            <a:r>
              <a:rPr lang="en-US" dirty="0" smtClean="0"/>
              <a:t>replacement tissue</a:t>
            </a:r>
          </a:p>
          <a:p>
            <a:pPr lvl="1"/>
            <a:r>
              <a:rPr lang="en-US" dirty="0" smtClean="0"/>
              <a:t>Driving or studying cell movement, growth, differentiation</a:t>
            </a:r>
          </a:p>
          <a:p>
            <a:pPr lvl="1"/>
            <a:r>
              <a:rPr lang="en-US" dirty="0" smtClean="0"/>
              <a:t>Driving or studying cell-cell and cell-matrix interactions</a:t>
            </a:r>
          </a:p>
          <a:p>
            <a:pPr lvl="1"/>
            <a:r>
              <a:rPr lang="en-US" dirty="0" smtClean="0"/>
              <a:t>Disease specific!</a:t>
            </a:r>
          </a:p>
          <a:p>
            <a:pPr lvl="1"/>
            <a:r>
              <a:rPr lang="en-US" dirty="0" smtClean="0"/>
              <a:t>I HIGHLY RECOMMEND: you come talk to me about the feasibility of your idea (set up an appt.)</a:t>
            </a:r>
          </a:p>
          <a:p>
            <a:r>
              <a:rPr lang="en-US" dirty="0" smtClean="0"/>
              <a:t>New literature research: Library Resources</a:t>
            </a:r>
            <a:endParaRPr lang="en-US" dirty="0"/>
          </a:p>
        </p:txBody>
      </p:sp>
    </p:spTree>
    <p:extLst>
      <p:ext uri="{BB962C8B-B14F-4D97-AF65-F5344CB8AC3E}">
        <p14:creationId xmlns:p14="http://schemas.microsoft.com/office/powerpoint/2010/main" val="3541626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79517"/>
          </a:xfrm>
        </p:spPr>
        <p:txBody>
          <a:bodyPr>
            <a:normAutofit/>
          </a:bodyPr>
          <a:lstStyle/>
          <a:p>
            <a:r>
              <a:rPr lang="en-US" dirty="0" smtClean="0"/>
              <a:t>Grant Writing Guidelines</a:t>
            </a:r>
            <a:endParaRPr lang="en-US" dirty="0"/>
          </a:p>
        </p:txBody>
      </p:sp>
      <p:sp>
        <p:nvSpPr>
          <p:cNvPr id="3" name="Content Placeholder 2"/>
          <p:cNvSpPr>
            <a:spLocks noGrp="1"/>
          </p:cNvSpPr>
          <p:nvPr>
            <p:ph idx="1"/>
          </p:nvPr>
        </p:nvSpPr>
        <p:spPr>
          <a:xfrm>
            <a:off x="0" y="803165"/>
            <a:ext cx="9144000" cy="6046076"/>
          </a:xfrm>
        </p:spPr>
        <p:txBody>
          <a:bodyPr>
            <a:normAutofit/>
          </a:bodyPr>
          <a:lstStyle/>
          <a:p>
            <a:r>
              <a:rPr lang="en-US" dirty="0" smtClean="0"/>
              <a:t>The “call” for R21s is on:</a:t>
            </a:r>
          </a:p>
          <a:p>
            <a:pPr marL="0" indent="0">
              <a:buNone/>
            </a:pPr>
            <a:r>
              <a:rPr lang="en-US" dirty="0" smtClean="0">
                <a:hlinkClick r:id="rId2"/>
              </a:rPr>
              <a:t>http</a:t>
            </a:r>
            <a:r>
              <a:rPr lang="en-US" dirty="0">
                <a:hlinkClick r:id="rId2"/>
              </a:rPr>
              <a:t>://grants.nih.gov/grants/guide/pa-files/pa-10-069.</a:t>
            </a:r>
            <a:r>
              <a:rPr lang="en-US" dirty="0" smtClean="0">
                <a:hlinkClick r:id="rId2"/>
              </a:rPr>
              <a:t>html</a:t>
            </a:r>
            <a:endParaRPr lang="en-US" dirty="0" smtClean="0"/>
          </a:p>
          <a:p>
            <a:pPr marL="0" indent="0">
              <a:buNone/>
            </a:pPr>
            <a:endParaRPr lang="en-US" dirty="0"/>
          </a:p>
          <a:p>
            <a:pPr marL="0" indent="0">
              <a:buNone/>
            </a:pPr>
            <a:r>
              <a:rPr lang="en-US" dirty="0" smtClean="0"/>
              <a:t>The writing guidelines for the grant are here:</a:t>
            </a:r>
          </a:p>
          <a:p>
            <a:pPr marL="0" indent="0">
              <a:buNone/>
            </a:pPr>
            <a:r>
              <a:rPr lang="en-US" dirty="0">
                <a:hlinkClick r:id="rId3"/>
              </a:rPr>
              <a:t>http://grants.nih.gov/grants/funding/424/</a:t>
            </a:r>
            <a:r>
              <a:rPr lang="en-US" dirty="0" smtClean="0">
                <a:hlinkClick r:id="rId3"/>
              </a:rPr>
              <a:t>SF424_RR_Guide_General_VerC.pdf</a:t>
            </a:r>
            <a:endParaRPr lang="en-US" dirty="0" smtClean="0"/>
          </a:p>
          <a:p>
            <a:pPr marL="0" indent="0">
              <a:buNone/>
            </a:pPr>
            <a:r>
              <a:rPr lang="en-US" dirty="0" smtClean="0"/>
              <a:t>Pay </a:t>
            </a:r>
            <a:r>
              <a:rPr lang="en-US" dirty="0" smtClean="0"/>
              <a:t>attention to section </a:t>
            </a:r>
            <a:r>
              <a:rPr lang="en-US" dirty="0" smtClean="0"/>
              <a:t>page 132 </a:t>
            </a:r>
            <a:r>
              <a:rPr lang="en-US" dirty="0" smtClean="0"/>
              <a:t>about the “Research Strategy”.  That’s what you need.</a:t>
            </a:r>
          </a:p>
        </p:txBody>
      </p:sp>
    </p:spTree>
    <p:extLst>
      <p:ext uri="{BB962C8B-B14F-4D97-AF65-F5344CB8AC3E}">
        <p14:creationId xmlns:p14="http://schemas.microsoft.com/office/powerpoint/2010/main" val="5674891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9"/>
            <a:ext cx="8229600" cy="850845"/>
          </a:xfrm>
        </p:spPr>
        <p:txBody>
          <a:bodyPr/>
          <a:lstStyle/>
          <a:p>
            <a:r>
              <a:rPr lang="en-US" dirty="0" smtClean="0"/>
              <a:t>Your NIH Grant MUST Include:</a:t>
            </a:r>
            <a:endParaRPr lang="en-US" dirty="0"/>
          </a:p>
        </p:txBody>
      </p:sp>
      <p:sp>
        <p:nvSpPr>
          <p:cNvPr id="3" name="Content Placeholder 2"/>
          <p:cNvSpPr>
            <a:spLocks noGrp="1"/>
          </p:cNvSpPr>
          <p:nvPr>
            <p:ph idx="1"/>
          </p:nvPr>
        </p:nvSpPr>
        <p:spPr>
          <a:xfrm>
            <a:off x="0" y="849586"/>
            <a:ext cx="9144000" cy="6008414"/>
          </a:xfrm>
        </p:spPr>
        <p:txBody>
          <a:bodyPr>
            <a:normAutofit fontScale="77500" lnSpcReduction="20000"/>
          </a:bodyPr>
          <a:lstStyle/>
          <a:p>
            <a:r>
              <a:rPr lang="en-US" dirty="0" smtClean="0"/>
              <a:t>Go here </a:t>
            </a:r>
            <a:r>
              <a:rPr lang="en-US" dirty="0"/>
              <a:t>for </a:t>
            </a:r>
            <a:r>
              <a:rPr lang="en-US" dirty="0" smtClean="0"/>
              <a:t>formatting (margins, font size, etc.): </a:t>
            </a:r>
            <a:r>
              <a:rPr lang="en-US" dirty="0">
                <a:hlinkClick r:id="rId2"/>
              </a:rPr>
              <a:t>http://</a:t>
            </a:r>
            <a:r>
              <a:rPr lang="en-US" dirty="0" err="1">
                <a:hlinkClick r:id="rId2"/>
              </a:rPr>
              <a:t>grants.nih.gov</a:t>
            </a:r>
            <a:r>
              <a:rPr lang="en-US" dirty="0">
                <a:hlinkClick r:id="rId2"/>
              </a:rPr>
              <a:t>/grants/funding/424/</a:t>
            </a:r>
            <a:r>
              <a:rPr lang="en-US" dirty="0" err="1">
                <a:hlinkClick r:id="rId2"/>
              </a:rPr>
              <a:t>index.htm</a:t>
            </a:r>
            <a:endParaRPr lang="en-US" dirty="0"/>
          </a:p>
          <a:p>
            <a:r>
              <a:rPr lang="en-US" dirty="0" smtClean="0"/>
              <a:t>Research Plan.</a:t>
            </a:r>
          </a:p>
          <a:p>
            <a:pPr lvl="1"/>
            <a:r>
              <a:rPr lang="en-US" dirty="0" smtClean="0"/>
              <a:t>1 Page (Single Spaced): Specific Aims.  </a:t>
            </a:r>
          </a:p>
          <a:p>
            <a:pPr lvl="2"/>
            <a:r>
              <a:rPr lang="en-US" dirty="0" smtClean="0"/>
              <a:t>This can be updated between with the Aims page is due (April 5</a:t>
            </a:r>
            <a:r>
              <a:rPr lang="en-US" baseline="30000" dirty="0" smtClean="0"/>
              <a:t>th</a:t>
            </a:r>
            <a:r>
              <a:rPr lang="en-US" dirty="0" smtClean="0"/>
              <a:t>) and the full grant is due (April 29</a:t>
            </a:r>
            <a:r>
              <a:rPr lang="en-US" baseline="30000" dirty="0" smtClean="0"/>
              <a:t>th</a:t>
            </a:r>
            <a:r>
              <a:rPr lang="en-US" dirty="0" smtClean="0"/>
              <a:t>).</a:t>
            </a:r>
          </a:p>
          <a:p>
            <a:pPr lvl="1"/>
            <a:r>
              <a:rPr lang="en-US" dirty="0" smtClean="0"/>
              <a:t>6 Pages (Single Spaced):</a:t>
            </a:r>
          </a:p>
          <a:p>
            <a:pPr lvl="2"/>
            <a:r>
              <a:rPr lang="en-US" b="1" u="sng" dirty="0" smtClean="0"/>
              <a:t>Significance</a:t>
            </a:r>
            <a:r>
              <a:rPr lang="en-US" dirty="0" smtClean="0"/>
              <a:t> </a:t>
            </a:r>
          </a:p>
          <a:p>
            <a:pPr lvl="3"/>
            <a:r>
              <a:rPr lang="en-US" dirty="0" smtClean="0"/>
              <a:t>background, relevance to human health</a:t>
            </a:r>
          </a:p>
          <a:p>
            <a:pPr lvl="2"/>
            <a:r>
              <a:rPr lang="en-US" b="1" u="sng" dirty="0" smtClean="0"/>
              <a:t>Innovation</a:t>
            </a:r>
            <a:endParaRPr lang="en-US" dirty="0"/>
          </a:p>
          <a:p>
            <a:pPr lvl="3"/>
            <a:r>
              <a:rPr lang="en-US" dirty="0" smtClean="0"/>
              <a:t>why it’s so novel, creative, what it will lead to</a:t>
            </a:r>
          </a:p>
          <a:p>
            <a:pPr lvl="2"/>
            <a:r>
              <a:rPr lang="en-US" b="1" u="sng" dirty="0" smtClean="0"/>
              <a:t>Approach</a:t>
            </a:r>
            <a:endParaRPr lang="en-US" dirty="0"/>
          </a:p>
          <a:p>
            <a:pPr lvl="3"/>
            <a:r>
              <a:rPr lang="en-US" dirty="0" smtClean="0"/>
              <a:t>research methods planned, and including </a:t>
            </a:r>
            <a:r>
              <a:rPr lang="en-US" b="1" i="1" dirty="0"/>
              <a:t>Preliminary </a:t>
            </a:r>
            <a:r>
              <a:rPr lang="en-US" b="1" i="1" dirty="0" smtClean="0"/>
              <a:t>Data</a:t>
            </a:r>
            <a:r>
              <a:rPr lang="en-US" dirty="0" smtClean="0"/>
              <a:t> that you find from other papers</a:t>
            </a:r>
            <a:endParaRPr lang="en-US" b="1" i="1" dirty="0" smtClean="0"/>
          </a:p>
          <a:p>
            <a:pPr lvl="3"/>
            <a:r>
              <a:rPr lang="en-US" dirty="0" smtClean="0"/>
              <a:t>Benchmarks for success</a:t>
            </a:r>
          </a:p>
          <a:p>
            <a:pPr lvl="3"/>
            <a:r>
              <a:rPr lang="en-US" dirty="0"/>
              <a:t>P</a:t>
            </a:r>
            <a:r>
              <a:rPr lang="en-US" dirty="0" smtClean="0"/>
              <a:t>otential pitfalls and solutions</a:t>
            </a:r>
          </a:p>
          <a:p>
            <a:pPr lvl="3"/>
            <a:r>
              <a:rPr lang="en-US" dirty="0" smtClean="0"/>
              <a:t>Future directions</a:t>
            </a:r>
          </a:p>
          <a:p>
            <a:pPr lvl="3"/>
            <a:r>
              <a:rPr lang="en-US" dirty="0" smtClean="0"/>
              <a:t>Timeline</a:t>
            </a:r>
          </a:p>
          <a:p>
            <a:pPr lvl="1"/>
            <a:r>
              <a:rPr lang="en-US" dirty="0" smtClean="0"/>
              <a:t>References</a:t>
            </a:r>
          </a:p>
          <a:p>
            <a:pPr lvl="2"/>
            <a:r>
              <a:rPr lang="en-US" dirty="0" smtClean="0"/>
              <a:t>not part of page limit</a:t>
            </a:r>
          </a:p>
        </p:txBody>
      </p:sp>
    </p:spTree>
    <p:extLst>
      <p:ext uri="{BB962C8B-B14F-4D97-AF65-F5344CB8AC3E}">
        <p14:creationId xmlns:p14="http://schemas.microsoft.com/office/powerpoint/2010/main" val="5783884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15" end="15"/>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32283"/>
          </a:xfrm>
        </p:spPr>
        <p:txBody>
          <a:bodyPr>
            <a:normAutofit fontScale="90000"/>
          </a:bodyPr>
          <a:lstStyle/>
          <a:p>
            <a:r>
              <a:rPr lang="en-US" dirty="0" smtClean="0"/>
              <a:t>Grant Review Day: 10%</a:t>
            </a:r>
            <a:endParaRPr lang="en-US" dirty="0"/>
          </a:p>
        </p:txBody>
      </p:sp>
      <p:sp>
        <p:nvSpPr>
          <p:cNvPr id="3" name="Content Placeholder 2"/>
          <p:cNvSpPr>
            <a:spLocks noGrp="1"/>
          </p:cNvSpPr>
          <p:nvPr>
            <p:ph idx="1"/>
          </p:nvPr>
        </p:nvSpPr>
        <p:spPr>
          <a:xfrm>
            <a:off x="0" y="720030"/>
            <a:ext cx="9144000" cy="6137970"/>
          </a:xfrm>
        </p:spPr>
        <p:txBody>
          <a:bodyPr>
            <a:normAutofit fontScale="55000" lnSpcReduction="20000"/>
          </a:bodyPr>
          <a:lstStyle/>
          <a:p>
            <a:r>
              <a:rPr lang="en-US" dirty="0" smtClean="0"/>
              <a:t>In class, we will spend 1 lecture acting like a grant panel (March 22</a:t>
            </a:r>
            <a:r>
              <a:rPr lang="en-US" baseline="30000" dirty="0" smtClean="0"/>
              <a:t>nd</a:t>
            </a:r>
            <a:r>
              <a:rPr lang="en-US" dirty="0" smtClean="0"/>
              <a:t>).</a:t>
            </a:r>
          </a:p>
          <a:p>
            <a:r>
              <a:rPr lang="en-US" dirty="0" smtClean="0"/>
              <a:t>I have 3 grants from previous classes. Everyone in class can see each of the 3 grants. (posted online)</a:t>
            </a:r>
          </a:p>
          <a:p>
            <a:r>
              <a:rPr lang="en-US" dirty="0" smtClean="0"/>
              <a:t>Each group has been formally assigned to review just one of these grants.</a:t>
            </a:r>
          </a:p>
          <a:p>
            <a:r>
              <a:rPr lang="en-US" dirty="0" smtClean="0"/>
              <a:t>Before class (March 22</a:t>
            </a:r>
            <a:r>
              <a:rPr lang="en-US" baseline="30000" dirty="0" smtClean="0"/>
              <a:t>nd</a:t>
            </a:r>
            <a:r>
              <a:rPr lang="en-US" dirty="0" smtClean="0"/>
              <a:t>), each member of the group should independently prepare ~1 page of notes (that you won’t turn in), that include the pros and cons of the grant idea.</a:t>
            </a:r>
          </a:p>
          <a:p>
            <a:r>
              <a:rPr lang="en-US" dirty="0" smtClean="0"/>
              <a:t>Each person should bring a copy of the grant as well to facilitate discussion.</a:t>
            </a:r>
          </a:p>
          <a:p>
            <a:r>
              <a:rPr lang="en-US" dirty="0" smtClean="0"/>
              <a:t>In class, we will go through each grant.  For the grant you are officially assigned, you will talk, in class, from your seat, for about 5min, giving a short summary of what was good and bad about the grant.</a:t>
            </a:r>
          </a:p>
          <a:p>
            <a:r>
              <a:rPr lang="en-US" dirty="0" smtClean="0"/>
              <a:t>During this discussion, anyone in class can comment, but you’re only </a:t>
            </a:r>
            <a:r>
              <a:rPr lang="en-US" i="1" dirty="0" smtClean="0"/>
              <a:t>required</a:t>
            </a:r>
            <a:r>
              <a:rPr lang="en-US" dirty="0" smtClean="0"/>
              <a:t> to talk about the grant you were assigned.</a:t>
            </a:r>
          </a:p>
          <a:p>
            <a:r>
              <a:rPr lang="en-US" dirty="0" smtClean="0"/>
              <a:t>Within your group, before class, assign someone to be the “lead”.  This is the person who will start off the discussion.  The “lead” reviewer should give a brief overview of the grant, i.e. what they were proposing, what the aims were, etc., and then go into the specific pros and cons.  Then, after the lead reviewer, each of the other group members will just go through the pros and cons.</a:t>
            </a:r>
          </a:p>
          <a:p>
            <a:r>
              <a:rPr lang="en-US" dirty="0" smtClean="0"/>
              <a:t>Within your group, assign one person to be the “scribe” for the group.  During the discussion, the scribe will take notes on their laptop about what was discussed about the grant.  This will be read aloud, at the end of the lecture, to the whole group.  Please email me this summary page for your grade by 11:59pm, March 22</a:t>
            </a:r>
            <a:r>
              <a:rPr lang="en-US" baseline="30000" dirty="0" smtClean="0"/>
              <a:t>nd</a:t>
            </a:r>
            <a:r>
              <a:rPr lang="en-US" dirty="0" smtClean="0"/>
              <a:t> (same day).  I’m looking for how detailed your reviews were.  The summary should be no more than 1 page!</a:t>
            </a:r>
          </a:p>
          <a:p>
            <a:r>
              <a:rPr lang="en-US" dirty="0" smtClean="0"/>
              <a:t>NOTE: the “scribe” also needs to state their own pros and cons that they noticed while reviewing the grant beforehand.</a:t>
            </a:r>
          </a:p>
          <a:p>
            <a:r>
              <a:rPr lang="en-US" dirty="0" smtClean="0"/>
              <a:t>Use this review to help you write your own grants!</a:t>
            </a:r>
          </a:p>
          <a:p>
            <a:endParaRPr lang="en-US" dirty="0"/>
          </a:p>
        </p:txBody>
      </p:sp>
    </p:spTree>
    <p:extLst>
      <p:ext uri="{BB962C8B-B14F-4D97-AF65-F5344CB8AC3E}">
        <p14:creationId xmlns:p14="http://schemas.microsoft.com/office/powerpoint/2010/main" val="395824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000"/>
            <a:ext cx="9144000" cy="885342"/>
          </a:xfrm>
        </p:spPr>
        <p:txBody>
          <a:bodyPr>
            <a:normAutofit/>
          </a:bodyPr>
          <a:lstStyle/>
          <a:p>
            <a:r>
              <a:rPr lang="en-US" dirty="0" smtClean="0"/>
              <a:t>The science library is your resource.</a:t>
            </a:r>
            <a:endParaRPr lang="en-US" dirty="0"/>
          </a:p>
        </p:txBody>
      </p:sp>
      <p:sp>
        <p:nvSpPr>
          <p:cNvPr id="3" name="Content Placeholder 2"/>
          <p:cNvSpPr>
            <a:spLocks noGrp="1"/>
          </p:cNvSpPr>
          <p:nvPr>
            <p:ph idx="1"/>
          </p:nvPr>
        </p:nvSpPr>
        <p:spPr>
          <a:xfrm>
            <a:off x="0" y="1211631"/>
            <a:ext cx="9144000" cy="5646369"/>
          </a:xfrm>
        </p:spPr>
        <p:txBody>
          <a:bodyPr>
            <a:normAutofit/>
          </a:bodyPr>
          <a:lstStyle/>
          <a:p>
            <a:r>
              <a:rPr lang="en-US" dirty="0" smtClean="0"/>
              <a:t>Paulina Borrego: Your science librarian.  Made a guide for this class.</a:t>
            </a:r>
          </a:p>
          <a:p>
            <a:r>
              <a:rPr lang="en-US" dirty="0">
                <a:hlinkClick r:id="rId2"/>
              </a:rPr>
              <a:t>http://guides.library.umass.edu/</a:t>
            </a:r>
            <a:r>
              <a:rPr lang="en-US" dirty="0" smtClean="0">
                <a:hlinkClick r:id="rId2"/>
              </a:rPr>
              <a:t>ChemEng590B</a:t>
            </a:r>
            <a:endParaRPr lang="en-US" dirty="0" smtClean="0"/>
          </a:p>
          <a:p>
            <a:r>
              <a:rPr lang="en-US" dirty="0" smtClean="0"/>
              <a:t>Go talk to her if you need some help finding papers!</a:t>
            </a:r>
          </a:p>
          <a:p>
            <a:r>
              <a:rPr lang="en-US" dirty="0" smtClean="0"/>
              <a:t>Most importantly, on this page are links to </a:t>
            </a:r>
            <a:r>
              <a:rPr lang="en-US" b="1" dirty="0" smtClean="0"/>
              <a:t>Databases</a:t>
            </a:r>
            <a:r>
              <a:rPr lang="en-US" dirty="0" smtClean="0"/>
              <a:t>, which you can use to find papers.</a:t>
            </a:r>
          </a:p>
          <a:p>
            <a:pPr lvl="1"/>
            <a:r>
              <a:rPr lang="en-US" dirty="0" smtClean="0"/>
              <a:t>Web of Science, PubMed, </a:t>
            </a:r>
            <a:r>
              <a:rPr lang="en-US" dirty="0" err="1" smtClean="0"/>
              <a:t>SciFinder</a:t>
            </a:r>
            <a:r>
              <a:rPr lang="en-US" dirty="0" smtClean="0"/>
              <a:t> Web, Google Scholar.</a:t>
            </a:r>
          </a:p>
          <a:p>
            <a:r>
              <a:rPr lang="en-US" dirty="0" smtClean="0"/>
              <a:t>My favorite</a:t>
            </a:r>
            <a:r>
              <a:rPr lang="en-US" dirty="0"/>
              <a:t>: PubMed. </a:t>
            </a:r>
            <a:r>
              <a:rPr lang="en-US" dirty="0">
                <a:hlinkClick r:id="rId3"/>
              </a:rPr>
              <a:t>http://www.ncbi.nlm.nih.gov/</a:t>
            </a:r>
            <a:r>
              <a:rPr lang="en-US" dirty="0" smtClean="0">
                <a:hlinkClick r:id="rId3"/>
              </a:rPr>
              <a:t>pubmed</a:t>
            </a:r>
            <a:endParaRPr lang="en-US" dirty="0" smtClean="0"/>
          </a:p>
        </p:txBody>
      </p:sp>
      <p:sp>
        <p:nvSpPr>
          <p:cNvPr id="4" name="Slide Number Placeholder 3"/>
          <p:cNvSpPr>
            <a:spLocks noGrp="1"/>
          </p:cNvSpPr>
          <p:nvPr>
            <p:ph type="sldNum" sz="quarter" idx="12"/>
          </p:nvPr>
        </p:nvSpPr>
        <p:spPr/>
        <p:txBody>
          <a:bodyPr/>
          <a:lstStyle/>
          <a:p>
            <a:fld id="{321B12F2-9A69-3A4B-ACE8-BCBF672DF93E}" type="slidenum">
              <a:rPr lang="en-US" smtClean="0"/>
              <a:t>7</a:t>
            </a:fld>
            <a:endParaRPr lang="en-US"/>
          </a:p>
        </p:txBody>
      </p:sp>
    </p:spTree>
    <p:extLst>
      <p:ext uri="{BB962C8B-B14F-4D97-AF65-F5344CB8AC3E}">
        <p14:creationId xmlns:p14="http://schemas.microsoft.com/office/powerpoint/2010/main" val="221292602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86615"/>
          </a:xfrm>
        </p:spPr>
        <p:txBody>
          <a:bodyPr/>
          <a:lstStyle/>
          <a:p>
            <a:r>
              <a:rPr lang="en-US" dirty="0" smtClean="0"/>
              <a:t>Referencing</a:t>
            </a:r>
            <a:endParaRPr lang="en-US" dirty="0"/>
          </a:p>
        </p:txBody>
      </p:sp>
      <p:sp>
        <p:nvSpPr>
          <p:cNvPr id="3" name="Content Placeholder 2"/>
          <p:cNvSpPr>
            <a:spLocks noGrp="1"/>
          </p:cNvSpPr>
          <p:nvPr>
            <p:ph idx="1"/>
          </p:nvPr>
        </p:nvSpPr>
        <p:spPr>
          <a:xfrm>
            <a:off x="132693" y="1004592"/>
            <a:ext cx="8918895" cy="5853408"/>
          </a:xfrm>
        </p:spPr>
        <p:txBody>
          <a:bodyPr>
            <a:normAutofit fontScale="77500" lnSpcReduction="20000"/>
          </a:bodyPr>
          <a:lstStyle/>
          <a:p>
            <a:r>
              <a:rPr lang="en-US" dirty="0" smtClean="0"/>
              <a:t>The easiest way to reference papers is to use an automated software.  I use EndNote, but most people at UMass use </a:t>
            </a:r>
            <a:r>
              <a:rPr lang="en-US" dirty="0" err="1" smtClean="0"/>
              <a:t>RefWorks</a:t>
            </a:r>
            <a:r>
              <a:rPr lang="en-US" dirty="0"/>
              <a:t> </a:t>
            </a:r>
            <a:r>
              <a:rPr lang="en-US" dirty="0" smtClean="0"/>
              <a:t>(it’s free!)</a:t>
            </a:r>
          </a:p>
          <a:p>
            <a:r>
              <a:rPr lang="en-US" dirty="0" smtClean="0">
                <a:hlinkClick r:id="rId2"/>
              </a:rPr>
              <a:t>http://guides.library.umass.edu/content.php?pid=24130&amp;sid=173734</a:t>
            </a:r>
            <a:endParaRPr lang="en-US" dirty="0" smtClean="0"/>
          </a:p>
          <a:p>
            <a:r>
              <a:rPr lang="en-US" dirty="0" smtClean="0"/>
              <a:t>Very easy to use: find the paper in </a:t>
            </a:r>
            <a:r>
              <a:rPr lang="en-US" dirty="0" err="1" smtClean="0"/>
              <a:t>RefWorks</a:t>
            </a:r>
            <a:r>
              <a:rPr lang="en-US" dirty="0" smtClean="0"/>
              <a:t>, add it to your bibliography, and then insert into document.  </a:t>
            </a:r>
          </a:p>
          <a:p>
            <a:r>
              <a:rPr lang="en-US" dirty="0" smtClean="0"/>
              <a:t>Microsoft Word also has a built in referencing tool, but I don’t know how to use it.</a:t>
            </a:r>
          </a:p>
          <a:p>
            <a:r>
              <a:rPr lang="en-US" dirty="0" smtClean="0"/>
              <a:t>If you don’t use a software, then you have to manually enter, and it’s VERY EASY to make a mistake.</a:t>
            </a:r>
          </a:p>
          <a:p>
            <a:r>
              <a:rPr lang="en-US" dirty="0" smtClean="0"/>
              <a:t>Easiest method: numbered references.</a:t>
            </a:r>
          </a:p>
          <a:p>
            <a:r>
              <a:rPr lang="en-US" dirty="0" smtClean="0"/>
              <a:t>Do not include ANY WEBSITE ADDRESSES in your references.</a:t>
            </a:r>
          </a:p>
          <a:p>
            <a:r>
              <a:rPr lang="en-US" dirty="0" smtClean="0"/>
              <a:t>No reference should include the ‘date accessed’</a:t>
            </a:r>
          </a:p>
          <a:p>
            <a:r>
              <a:rPr lang="en-US" dirty="0" smtClean="0"/>
              <a:t>No reference should include ‘print’ or ‘web’</a:t>
            </a:r>
            <a:endParaRPr lang="en-US" dirty="0"/>
          </a:p>
        </p:txBody>
      </p:sp>
      <p:sp>
        <p:nvSpPr>
          <p:cNvPr id="4" name="Slide Number Placeholder 3"/>
          <p:cNvSpPr>
            <a:spLocks noGrp="1"/>
          </p:cNvSpPr>
          <p:nvPr>
            <p:ph type="sldNum" sz="quarter" idx="12"/>
          </p:nvPr>
        </p:nvSpPr>
        <p:spPr/>
        <p:txBody>
          <a:bodyPr/>
          <a:lstStyle/>
          <a:p>
            <a:fld id="{321B12F2-9A69-3A4B-ACE8-BCBF672DF93E}" type="slidenum">
              <a:rPr lang="en-US" smtClean="0"/>
              <a:t>8</a:t>
            </a:fld>
            <a:endParaRPr lang="en-US"/>
          </a:p>
        </p:txBody>
      </p:sp>
    </p:spTree>
    <p:extLst>
      <p:ext uri="{BB962C8B-B14F-4D97-AF65-F5344CB8AC3E}">
        <p14:creationId xmlns:p14="http://schemas.microsoft.com/office/powerpoint/2010/main" val="33513187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77"/>
            <a:ext cx="8229600" cy="856910"/>
          </a:xfrm>
        </p:spPr>
        <p:txBody>
          <a:bodyPr/>
          <a:lstStyle/>
          <a:p>
            <a:r>
              <a:rPr lang="en-US" dirty="0" smtClean="0"/>
              <a:t>Sample Text with References</a:t>
            </a:r>
            <a:endParaRPr lang="en-US" dirty="0"/>
          </a:p>
        </p:txBody>
      </p:sp>
      <p:pic>
        <p:nvPicPr>
          <p:cNvPr id="4" name="Content Placeholder 3" descr="Screen Shot 2013-06-26 at 8.53.28 AM.png"/>
          <p:cNvPicPr>
            <a:picLocks noGrp="1" noChangeAspect="1"/>
          </p:cNvPicPr>
          <p:nvPr>
            <p:ph idx="1"/>
          </p:nvPr>
        </p:nvPicPr>
        <p:blipFill rotWithShape="1">
          <a:blip r:embed="rId2">
            <a:extLst>
              <a:ext uri="{28A0092B-C50C-407E-A947-70E740481C1C}">
                <a14:useLocalDpi xmlns:a14="http://schemas.microsoft.com/office/drawing/2010/main" val="0"/>
              </a:ext>
            </a:extLst>
          </a:blip>
          <a:srcRect t="118" b="557"/>
          <a:stretch/>
        </p:blipFill>
        <p:spPr>
          <a:xfrm>
            <a:off x="457200" y="881387"/>
            <a:ext cx="8229600" cy="2672594"/>
          </a:xfrm>
        </p:spPr>
      </p:pic>
      <p:pic>
        <p:nvPicPr>
          <p:cNvPr id="5" name="Picture 4" descr="Screen Shot 2013-06-26 at 8.54.39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9256" y="3553981"/>
            <a:ext cx="3845043" cy="3142905"/>
          </a:xfrm>
          <a:prstGeom prst="rect">
            <a:avLst/>
          </a:prstGeom>
        </p:spPr>
      </p:pic>
      <p:sp>
        <p:nvSpPr>
          <p:cNvPr id="3" name="Slide Number Placeholder 2"/>
          <p:cNvSpPr>
            <a:spLocks noGrp="1"/>
          </p:cNvSpPr>
          <p:nvPr>
            <p:ph type="sldNum" sz="quarter" idx="12"/>
          </p:nvPr>
        </p:nvSpPr>
        <p:spPr/>
        <p:txBody>
          <a:bodyPr/>
          <a:lstStyle/>
          <a:p>
            <a:fld id="{321B12F2-9A69-3A4B-ACE8-BCBF672DF93E}" type="slidenum">
              <a:rPr lang="en-US" smtClean="0"/>
              <a:t>9</a:t>
            </a:fld>
            <a:endParaRPr lang="en-US"/>
          </a:p>
        </p:txBody>
      </p:sp>
    </p:spTree>
    <p:extLst>
      <p:ext uri="{BB962C8B-B14F-4D97-AF65-F5344CB8AC3E}">
        <p14:creationId xmlns:p14="http://schemas.microsoft.com/office/powerpoint/2010/main" val="368041037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1095</TotalTime>
  <Words>1879</Words>
  <Application>Microsoft Macintosh PowerPoint</Application>
  <PresentationFormat>On-screen Show (4:3)</PresentationFormat>
  <Paragraphs>120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NIH Grant Project</vt:lpstr>
      <vt:lpstr>Outline of Project</vt:lpstr>
      <vt:lpstr>How does one create a new idea?</vt:lpstr>
      <vt:lpstr>Grant Writing Guidelines</vt:lpstr>
      <vt:lpstr>Your NIH Grant MUST Include:</vt:lpstr>
      <vt:lpstr>Grant Review Day: 10%</vt:lpstr>
      <vt:lpstr>The science library is your resource.</vt:lpstr>
      <vt:lpstr>Referencing</vt:lpstr>
      <vt:lpstr>Sample Text with References</vt:lpstr>
      <vt:lpstr>Some General Writing Tips: From Experience from Previous Classes</vt:lpstr>
      <vt:lpstr>What is Passive Voice?</vt:lpstr>
      <vt:lpstr>Specific Aims Page: 10%</vt:lpstr>
      <vt:lpstr>Note about Presentation Dates</vt:lpstr>
      <vt:lpstr>The most important thing you can do is…..</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NIH Grant Project</dc:title>
  <dc:creator>Shelly Peyton</dc:creator>
  <cp:lastModifiedBy>Shelly Peyton</cp:lastModifiedBy>
  <cp:revision>43</cp:revision>
  <dcterms:created xsi:type="dcterms:W3CDTF">2011-10-05T19:26:18Z</dcterms:created>
  <dcterms:modified xsi:type="dcterms:W3CDTF">2016-03-10T15:25:05Z</dcterms:modified>
</cp:coreProperties>
</file>