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73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9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6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4231-EF54-0346-8EE5-90C0952C1847}" type="datetimeFigureOut">
              <a:rPr lang="en-US" smtClean="0"/>
              <a:t>3/5/16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E45E-D90E-4645-B498-6FB808EE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575 Lecture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5310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Paper Review</a:t>
            </a:r>
          </a:p>
          <a:p>
            <a:r>
              <a:rPr lang="en-US" dirty="0"/>
              <a:t>Nuclear Deformability Constitutes a Rate-Limiting Step During Cell</a:t>
            </a:r>
          </a:p>
          <a:p>
            <a:r>
              <a:rPr lang="en-US" dirty="0"/>
              <a:t>Migration in 3-D </a:t>
            </a:r>
            <a:r>
              <a:rPr lang="en-US" dirty="0" smtClean="0"/>
              <a:t>Environments</a:t>
            </a:r>
          </a:p>
          <a:p>
            <a:r>
              <a:rPr lang="en-US" dirty="0"/>
              <a:t>3</a:t>
            </a:r>
            <a:r>
              <a:rPr lang="en-US" dirty="0" smtClean="0"/>
              <a:t>/</a:t>
            </a:r>
            <a:r>
              <a:rPr lang="en-US" dirty="0"/>
              <a:t>8</a:t>
            </a:r>
            <a:r>
              <a:rPr lang="en-US" dirty="0" smtClean="0"/>
              <a:t>/</a:t>
            </a:r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7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5168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5b-c: </a:t>
            </a:r>
            <a:r>
              <a:rPr lang="en-US" dirty="0" err="1" smtClean="0"/>
              <a:t>Shayna</a:t>
            </a:r>
            <a:r>
              <a:rPr lang="en-US" dirty="0" smtClean="0"/>
              <a:t> Nolan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52"/>
          <a:stretch/>
        </p:blipFill>
        <p:spPr>
          <a:xfrm>
            <a:off x="0" y="2122714"/>
            <a:ext cx="9144000" cy="21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7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4638"/>
          </a:xfrm>
        </p:spPr>
        <p:txBody>
          <a:bodyPr>
            <a:normAutofit/>
          </a:bodyPr>
          <a:lstStyle/>
          <a:p>
            <a:r>
              <a:rPr lang="en-US" dirty="0" smtClean="0"/>
              <a:t>Figure 6a: </a:t>
            </a:r>
            <a:r>
              <a:rPr lang="en-US" dirty="0" smtClean="0"/>
              <a:t>John </a:t>
            </a:r>
            <a:r>
              <a:rPr lang="en-US" dirty="0" err="1" smtClean="0"/>
              <a:t>Vetrano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198"/>
          <a:stretch/>
        </p:blipFill>
        <p:spPr>
          <a:xfrm>
            <a:off x="925286" y="943581"/>
            <a:ext cx="7148286" cy="59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2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8148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6b: Daniel </a:t>
            </a:r>
            <a:r>
              <a:rPr lang="en-US" dirty="0" err="1" smtClean="0"/>
              <a:t>Kosteva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94"/>
          <a:stretch/>
        </p:blipFill>
        <p:spPr>
          <a:xfrm>
            <a:off x="798286" y="878148"/>
            <a:ext cx="7111999" cy="59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0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128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7a: Brian Cain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7533"/>
          <a:stretch/>
        </p:blipFill>
        <p:spPr>
          <a:xfrm>
            <a:off x="0" y="2139951"/>
            <a:ext cx="9144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5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128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7b: Julie </a:t>
            </a:r>
            <a:r>
              <a:rPr lang="en-US" dirty="0" err="1" smtClean="0"/>
              <a:t>Boshar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3139"/>
          <a:stretch/>
        </p:blipFill>
        <p:spPr>
          <a:xfrm>
            <a:off x="0" y="2327532"/>
            <a:ext cx="9144000" cy="25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Conclusions, from paper and from class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17"/>
          </a:xfrm>
        </p:spPr>
        <p:txBody>
          <a:bodyPr/>
          <a:lstStyle/>
          <a:p>
            <a:r>
              <a:rPr lang="en-US" dirty="0" smtClean="0"/>
              <a:t>Fill these in with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1658"/>
          </a:xfrm>
        </p:spPr>
        <p:txBody>
          <a:bodyPr/>
          <a:lstStyle/>
          <a:p>
            <a:r>
              <a:rPr lang="en-US" dirty="0" smtClean="0"/>
              <a:t>Introduction to Paper/Motivation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798"/>
            <a:ext cx="8229600" cy="5579619"/>
          </a:xfrm>
        </p:spPr>
        <p:txBody>
          <a:bodyPr>
            <a:normAutofit/>
          </a:bodyPr>
          <a:lstStyle/>
          <a:p>
            <a:r>
              <a:rPr lang="en-US" dirty="0" smtClean="0"/>
              <a:t>Cell migration involved in many biological processes, both healthy and disease.</a:t>
            </a:r>
          </a:p>
          <a:p>
            <a:r>
              <a:rPr lang="en-US" dirty="0" smtClean="0"/>
              <a:t>Cell migration in 3D and 2D environments likely very different, but most studies have been done </a:t>
            </a:r>
            <a:r>
              <a:rPr lang="en-US" dirty="0" smtClean="0"/>
              <a:t>on 2D surfaces.</a:t>
            </a:r>
          </a:p>
          <a:p>
            <a:r>
              <a:rPr lang="en-US" dirty="0" smtClean="0"/>
              <a:t>These authors developed a microfluidic device to study migration in 3D.</a:t>
            </a:r>
          </a:p>
          <a:p>
            <a:r>
              <a:rPr lang="en-US" dirty="0" smtClean="0"/>
              <a:t>They found that nucleus deformability is a major factor in controlling 3D cell migration.</a:t>
            </a:r>
          </a:p>
        </p:txBody>
      </p:sp>
    </p:spTree>
    <p:extLst>
      <p:ext uri="{BB962C8B-B14F-4D97-AF65-F5344CB8AC3E}">
        <p14:creationId xmlns:p14="http://schemas.microsoft.com/office/powerpoint/2010/main" val="20013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7"/>
            <a:ext cx="8229600" cy="847431"/>
          </a:xfrm>
        </p:spPr>
        <p:txBody>
          <a:bodyPr>
            <a:normAutofit/>
          </a:bodyPr>
          <a:lstStyle/>
          <a:p>
            <a:r>
              <a:rPr lang="en-US" dirty="0" smtClean="0"/>
              <a:t>Figure 1a: </a:t>
            </a:r>
            <a:r>
              <a:rPr lang="en-US" dirty="0" smtClean="0"/>
              <a:t>William Doherty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0794"/>
          <a:stretch/>
        </p:blipFill>
        <p:spPr>
          <a:xfrm>
            <a:off x="800101" y="1106714"/>
            <a:ext cx="7637440" cy="57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0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188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1b-c: Cory Thomas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8942"/>
          <a:stretch/>
        </p:blipFill>
        <p:spPr>
          <a:xfrm>
            <a:off x="457200" y="916662"/>
            <a:ext cx="7603659" cy="59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486" y="-1"/>
            <a:ext cx="6364514" cy="1288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2a-b: </a:t>
            </a:r>
            <a:r>
              <a:rPr lang="en-US" dirty="0" smtClean="0"/>
              <a:t>Mark </a:t>
            </a:r>
            <a:r>
              <a:rPr lang="en-US" dirty="0" err="1" smtClean="0"/>
              <a:t>Pagkaliwangan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5534"/>
          <a:stretch/>
        </p:blipFill>
        <p:spPr>
          <a:xfrm>
            <a:off x="457200" y="0"/>
            <a:ext cx="186508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137" b="64021"/>
          <a:stretch/>
        </p:blipFill>
        <p:spPr>
          <a:xfrm>
            <a:off x="2779486" y="2050143"/>
            <a:ext cx="5892800" cy="41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85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</a:t>
            </a:r>
            <a:r>
              <a:rPr lang="en-US" dirty="0" smtClean="0"/>
              <a:t>2c-d: Veronica Murray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796" t="36772"/>
          <a:stretch/>
        </p:blipFill>
        <p:spPr>
          <a:xfrm>
            <a:off x="2086429" y="1050595"/>
            <a:ext cx="4798133" cy="58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428" y="26111"/>
            <a:ext cx="3552371" cy="3257746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err="1" smtClean="0"/>
              <a:t>Adlina</a:t>
            </a:r>
            <a:r>
              <a:rPr lang="en-US" dirty="0" smtClean="0"/>
              <a:t> </a:t>
            </a:r>
            <a:r>
              <a:rPr lang="en-US" dirty="0" err="1" smtClean="0"/>
              <a:t>Hasni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4418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8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0" y="0"/>
            <a:ext cx="3098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4: Jason </a:t>
            </a:r>
            <a:r>
              <a:rPr lang="en-US" dirty="0" err="1" smtClean="0"/>
              <a:t>Ballenas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0"/>
            <a:ext cx="4519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5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188"/>
          </a:xfrm>
        </p:spPr>
        <p:txBody>
          <a:bodyPr>
            <a:norm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5a: </a:t>
            </a:r>
            <a:r>
              <a:rPr lang="en-US" dirty="0" smtClean="0"/>
              <a:t>Emma </a:t>
            </a:r>
            <a:r>
              <a:rPr lang="en-US" dirty="0" err="1" smtClean="0"/>
              <a:t>Klinkhamer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6960"/>
          <a:stretch/>
        </p:blipFill>
        <p:spPr>
          <a:xfrm>
            <a:off x="0" y="1028700"/>
            <a:ext cx="9144000" cy="25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69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175</Words>
  <Application>Microsoft Macintosh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575 Lecture 11</vt:lpstr>
      <vt:lpstr>Introduction to Paper/Motivation</vt:lpstr>
      <vt:lpstr>Figure 1a: William Doherty</vt:lpstr>
      <vt:lpstr>Figure 1b-c: Cory Thomas</vt:lpstr>
      <vt:lpstr>Figure 2a-b: Mark Pagkaliwangan</vt:lpstr>
      <vt:lpstr>PowerPoint Presentation</vt:lpstr>
      <vt:lpstr>Figure 3: Adlina Hasni</vt:lpstr>
      <vt:lpstr>Figure 4: Jason Ballenas</vt:lpstr>
      <vt:lpstr>Figure 5a: Emma Klinkhamer</vt:lpstr>
      <vt:lpstr>Figure 5b-c: Shayna Nolan</vt:lpstr>
      <vt:lpstr>Figure 6a: John Vetrano</vt:lpstr>
      <vt:lpstr>Figure 6b: Daniel Kosteva</vt:lpstr>
      <vt:lpstr>Figure 7a: Brian Cain</vt:lpstr>
      <vt:lpstr>Figure 7b: Julie Boshar</vt:lpstr>
      <vt:lpstr>Conclusions, from paper and from class discussion</vt:lpstr>
    </vt:vector>
  </TitlesOfParts>
  <Company>University of Massachusetts,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575 Lecture 5</dc:title>
  <dc:creator>Shelly Peyton</dc:creator>
  <cp:lastModifiedBy>Shelly Peyton</cp:lastModifiedBy>
  <cp:revision>8</cp:revision>
  <cp:lastPrinted>2016-03-05T22:58:39Z</cp:lastPrinted>
  <dcterms:created xsi:type="dcterms:W3CDTF">2016-02-08T17:30:12Z</dcterms:created>
  <dcterms:modified xsi:type="dcterms:W3CDTF">2016-03-05T23:08:59Z</dcterms:modified>
</cp:coreProperties>
</file>